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Lst>
  <p:sldIdLst>
    <p:sldId id="256"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63" d="100"/>
          <a:sy n="63" d="100"/>
        </p:scale>
        <p:origin x="804"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CA53-D44F-45AA-9F18-ED9F6A3A1A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D25867-DD8F-4F24-A097-3747747EA4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CE7F7A-B446-461E-B8CB-B2D0CD6ED345}"/>
              </a:ext>
            </a:extLst>
          </p:cNvPr>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5" name="Footer Placeholder 4">
            <a:extLst>
              <a:ext uri="{FF2B5EF4-FFF2-40B4-BE49-F238E27FC236}">
                <a16:creationId xmlns:a16="http://schemas.microsoft.com/office/drawing/2014/main" id="{F76FEE95-6092-4EB9-B1DE-BD0D0165DC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A6299F-7CBE-4C72-8FAD-6CA99B1ECA0D}"/>
              </a:ext>
            </a:extLst>
          </p:cNvPr>
          <p:cNvSpPr>
            <a:spLocks noGrp="1"/>
          </p:cNvSpPr>
          <p:nvPr>
            <p:ph type="sldNum" sz="quarter" idx="12"/>
          </p:nvPr>
        </p:nvSpPr>
        <p:spPr/>
        <p:txBody>
          <a:bodyPr/>
          <a:lstStyle/>
          <a:p>
            <a:fld id="{E3006769-6489-461D-8268-4E1E154381EA}" type="slidenum">
              <a:rPr lang="en-US" smtClean="0"/>
              <a:t>‹#›</a:t>
            </a:fld>
            <a:endParaRPr lang="en-US" dirty="0"/>
          </a:p>
        </p:txBody>
      </p:sp>
    </p:spTree>
    <p:extLst>
      <p:ext uri="{BB962C8B-B14F-4D97-AF65-F5344CB8AC3E}">
        <p14:creationId xmlns:p14="http://schemas.microsoft.com/office/powerpoint/2010/main" val="1492110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95D75-80CC-4148-9E57-F60D67DAC1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C151B8-A1BE-4F9C-9B52-CDE8B30AF9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6DF98-B3A7-453A-8CC0-C9FBED63D951}"/>
              </a:ext>
            </a:extLst>
          </p:cNvPr>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5" name="Footer Placeholder 4">
            <a:extLst>
              <a:ext uri="{FF2B5EF4-FFF2-40B4-BE49-F238E27FC236}">
                <a16:creationId xmlns:a16="http://schemas.microsoft.com/office/drawing/2014/main" id="{633CC6A4-0753-4A83-BB24-71CCA94657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CD0CB66-AE9B-4F29-9E4E-61DFC06FB567}"/>
              </a:ext>
            </a:extLst>
          </p:cNvPr>
          <p:cNvSpPr>
            <a:spLocks noGrp="1"/>
          </p:cNvSpPr>
          <p:nvPr>
            <p:ph type="sldNum" sz="quarter" idx="12"/>
          </p:nvPr>
        </p:nvSpPr>
        <p:spPr/>
        <p:txBody>
          <a:bodyPr/>
          <a:lstStyle/>
          <a:p>
            <a:fld id="{E3006769-6489-461D-8268-4E1E154381EA}" type="slidenum">
              <a:rPr lang="en-US" smtClean="0"/>
              <a:t>‹#›</a:t>
            </a:fld>
            <a:endParaRPr lang="en-US" dirty="0"/>
          </a:p>
        </p:txBody>
      </p:sp>
    </p:spTree>
    <p:extLst>
      <p:ext uri="{BB962C8B-B14F-4D97-AF65-F5344CB8AC3E}">
        <p14:creationId xmlns:p14="http://schemas.microsoft.com/office/powerpoint/2010/main" val="379019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F3C202-78A7-4F0C-8B89-BCFAF1FFCE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8EDF61-57E1-4FC3-A5F6-53864FBB1E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44452-E19E-4221-968D-1ED595A6F6D2}"/>
              </a:ext>
            </a:extLst>
          </p:cNvPr>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5" name="Footer Placeholder 4">
            <a:extLst>
              <a:ext uri="{FF2B5EF4-FFF2-40B4-BE49-F238E27FC236}">
                <a16:creationId xmlns:a16="http://schemas.microsoft.com/office/drawing/2014/main" id="{93D13CE8-5A2B-43D2-88E4-149E4659D0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78DF63-547D-4240-97C5-A6BAC63075BA}"/>
              </a:ext>
            </a:extLst>
          </p:cNvPr>
          <p:cNvSpPr>
            <a:spLocks noGrp="1"/>
          </p:cNvSpPr>
          <p:nvPr>
            <p:ph type="sldNum" sz="quarter" idx="12"/>
          </p:nvPr>
        </p:nvSpPr>
        <p:spPr/>
        <p:txBody>
          <a:bodyPr/>
          <a:lstStyle/>
          <a:p>
            <a:fld id="{E3006769-6489-461D-8268-4E1E154381EA}" type="slidenum">
              <a:rPr lang="en-US" smtClean="0"/>
              <a:t>‹#›</a:t>
            </a:fld>
            <a:endParaRPr lang="en-US" dirty="0"/>
          </a:p>
        </p:txBody>
      </p:sp>
    </p:spTree>
    <p:extLst>
      <p:ext uri="{BB962C8B-B14F-4D97-AF65-F5344CB8AC3E}">
        <p14:creationId xmlns:p14="http://schemas.microsoft.com/office/powerpoint/2010/main" val="160148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006769-6489-461D-8268-4E1E154381EA}" type="slidenum">
              <a:rPr lang="en-US" smtClean="0"/>
              <a:t>‹#›</a:t>
            </a:fld>
            <a:endParaRPr lang="en-US" dirty="0"/>
          </a:p>
        </p:txBody>
      </p:sp>
    </p:spTree>
    <p:extLst>
      <p:ext uri="{BB962C8B-B14F-4D97-AF65-F5344CB8AC3E}">
        <p14:creationId xmlns:p14="http://schemas.microsoft.com/office/powerpoint/2010/main" val="3294446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006769-6489-461D-8268-4E1E154381EA}" type="slidenum">
              <a:rPr lang="en-US" smtClean="0"/>
              <a:t>‹#›</a:t>
            </a:fld>
            <a:endParaRPr lang="en-US" dirty="0"/>
          </a:p>
        </p:txBody>
      </p:sp>
    </p:spTree>
    <p:extLst>
      <p:ext uri="{BB962C8B-B14F-4D97-AF65-F5344CB8AC3E}">
        <p14:creationId xmlns:p14="http://schemas.microsoft.com/office/powerpoint/2010/main" val="973029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006769-6489-461D-8268-4E1E154381EA}" type="slidenum">
              <a:rPr lang="en-US" smtClean="0"/>
              <a:t>‹#›</a:t>
            </a:fld>
            <a:endParaRPr lang="en-US" dirty="0"/>
          </a:p>
        </p:txBody>
      </p:sp>
    </p:spTree>
    <p:extLst>
      <p:ext uri="{BB962C8B-B14F-4D97-AF65-F5344CB8AC3E}">
        <p14:creationId xmlns:p14="http://schemas.microsoft.com/office/powerpoint/2010/main" val="1561849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006769-6489-461D-8268-4E1E154381EA}" type="slidenum">
              <a:rPr lang="en-US" smtClean="0"/>
              <a:t>‹#›</a:t>
            </a:fld>
            <a:endParaRPr lang="en-US" dirty="0"/>
          </a:p>
        </p:txBody>
      </p:sp>
    </p:spTree>
    <p:extLst>
      <p:ext uri="{BB962C8B-B14F-4D97-AF65-F5344CB8AC3E}">
        <p14:creationId xmlns:p14="http://schemas.microsoft.com/office/powerpoint/2010/main" val="650688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006769-6489-461D-8268-4E1E154381EA}" type="slidenum">
              <a:rPr lang="en-US" smtClean="0"/>
              <a:t>‹#›</a:t>
            </a:fld>
            <a:endParaRPr lang="en-US" dirty="0"/>
          </a:p>
        </p:txBody>
      </p:sp>
    </p:spTree>
    <p:extLst>
      <p:ext uri="{BB962C8B-B14F-4D97-AF65-F5344CB8AC3E}">
        <p14:creationId xmlns:p14="http://schemas.microsoft.com/office/powerpoint/2010/main" val="1604563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006769-6489-461D-8268-4E1E154381EA}" type="slidenum">
              <a:rPr lang="en-US" smtClean="0"/>
              <a:t>‹#›</a:t>
            </a:fld>
            <a:endParaRPr lang="en-US" dirty="0"/>
          </a:p>
        </p:txBody>
      </p:sp>
    </p:spTree>
    <p:extLst>
      <p:ext uri="{BB962C8B-B14F-4D97-AF65-F5344CB8AC3E}">
        <p14:creationId xmlns:p14="http://schemas.microsoft.com/office/powerpoint/2010/main" val="7620539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006769-6489-461D-8268-4E1E154381EA}" type="slidenum">
              <a:rPr lang="en-US" smtClean="0"/>
              <a:t>‹#›</a:t>
            </a:fld>
            <a:endParaRPr lang="en-US" dirty="0"/>
          </a:p>
        </p:txBody>
      </p:sp>
    </p:spTree>
    <p:extLst>
      <p:ext uri="{BB962C8B-B14F-4D97-AF65-F5344CB8AC3E}">
        <p14:creationId xmlns:p14="http://schemas.microsoft.com/office/powerpoint/2010/main" val="2668385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006769-6489-461D-8268-4E1E154381EA}" type="slidenum">
              <a:rPr lang="en-US" smtClean="0"/>
              <a:t>‹#›</a:t>
            </a:fld>
            <a:endParaRPr lang="en-US" dirty="0"/>
          </a:p>
        </p:txBody>
      </p:sp>
    </p:spTree>
    <p:extLst>
      <p:ext uri="{BB962C8B-B14F-4D97-AF65-F5344CB8AC3E}">
        <p14:creationId xmlns:p14="http://schemas.microsoft.com/office/powerpoint/2010/main" val="3669160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BF1D-6DA5-43EB-B51B-E60BDE93C1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1BA72D-61FC-49F4-A8E3-F76EA00FC7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E22AEE-6A8B-4AE1-BD98-70C5713F39DA}"/>
              </a:ext>
            </a:extLst>
          </p:cNvPr>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5" name="Footer Placeholder 4">
            <a:extLst>
              <a:ext uri="{FF2B5EF4-FFF2-40B4-BE49-F238E27FC236}">
                <a16:creationId xmlns:a16="http://schemas.microsoft.com/office/drawing/2014/main" id="{F3CF8C85-CEB2-4283-B6E9-ECFB14C79A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16A35D-455E-4F85-9FD0-549D9139A1CC}"/>
              </a:ext>
            </a:extLst>
          </p:cNvPr>
          <p:cNvSpPr>
            <a:spLocks noGrp="1"/>
          </p:cNvSpPr>
          <p:nvPr>
            <p:ph type="sldNum" sz="quarter" idx="12"/>
          </p:nvPr>
        </p:nvSpPr>
        <p:spPr/>
        <p:txBody>
          <a:bodyPr/>
          <a:lstStyle/>
          <a:p>
            <a:fld id="{E3006769-6489-461D-8268-4E1E154381EA}" type="slidenum">
              <a:rPr lang="en-US" smtClean="0"/>
              <a:t>‹#›</a:t>
            </a:fld>
            <a:endParaRPr lang="en-US" dirty="0"/>
          </a:p>
        </p:txBody>
      </p:sp>
    </p:spTree>
    <p:extLst>
      <p:ext uri="{BB962C8B-B14F-4D97-AF65-F5344CB8AC3E}">
        <p14:creationId xmlns:p14="http://schemas.microsoft.com/office/powerpoint/2010/main" val="26497041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006769-6489-461D-8268-4E1E154381EA}" type="slidenum">
              <a:rPr lang="en-US" smtClean="0"/>
              <a:t>‹#›</a:t>
            </a:fld>
            <a:endParaRPr lang="en-US" dirty="0"/>
          </a:p>
        </p:txBody>
      </p:sp>
      <p:sp>
        <p:nvSpPr>
          <p:cNvPr id="5" name="Date Placeholder 4"/>
          <p:cNvSpPr>
            <a:spLocks noGrp="1"/>
          </p:cNvSpPr>
          <p:nvPr>
            <p:ph type="dt" sz="half" idx="10"/>
          </p:nvPr>
        </p:nvSpPr>
        <p:spPr/>
        <p:txBody>
          <a:bodyPr/>
          <a:lstStyle/>
          <a:p>
            <a:fld id="{0F19ABD4-3359-4CF7-896A-D23599D0EACB}" type="datetimeFigureOut">
              <a:rPr lang="en-US" smtClean="0"/>
              <a:t>11/3/2020</a:t>
            </a:fld>
            <a:endParaRPr lang="en-US" dirty="0"/>
          </a:p>
        </p:txBody>
      </p:sp>
    </p:spTree>
    <p:extLst>
      <p:ext uri="{BB962C8B-B14F-4D97-AF65-F5344CB8AC3E}">
        <p14:creationId xmlns:p14="http://schemas.microsoft.com/office/powerpoint/2010/main" val="2183353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006769-6489-461D-8268-4E1E154381EA}" type="slidenum">
              <a:rPr lang="en-US" smtClean="0"/>
              <a:t>‹#›</a:t>
            </a:fld>
            <a:endParaRPr lang="en-US" dirty="0"/>
          </a:p>
        </p:txBody>
      </p:sp>
    </p:spTree>
    <p:extLst>
      <p:ext uri="{BB962C8B-B14F-4D97-AF65-F5344CB8AC3E}">
        <p14:creationId xmlns:p14="http://schemas.microsoft.com/office/powerpoint/2010/main" val="2316547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006769-6489-461D-8268-4E1E154381EA}"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730558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006769-6489-461D-8268-4E1E154381EA}" type="slidenum">
              <a:rPr lang="en-US" smtClean="0"/>
              <a:t>‹#›</a:t>
            </a:fld>
            <a:endParaRPr lang="en-US" dirty="0"/>
          </a:p>
        </p:txBody>
      </p:sp>
    </p:spTree>
    <p:extLst>
      <p:ext uri="{BB962C8B-B14F-4D97-AF65-F5344CB8AC3E}">
        <p14:creationId xmlns:p14="http://schemas.microsoft.com/office/powerpoint/2010/main" val="25994148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006769-6489-461D-8268-4E1E154381EA}"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55138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006769-6489-461D-8268-4E1E154381EA}" type="slidenum">
              <a:rPr lang="en-US" smtClean="0"/>
              <a:t>‹#›</a:t>
            </a:fld>
            <a:endParaRPr lang="en-US" dirty="0"/>
          </a:p>
        </p:txBody>
      </p:sp>
    </p:spTree>
    <p:extLst>
      <p:ext uri="{BB962C8B-B14F-4D97-AF65-F5344CB8AC3E}">
        <p14:creationId xmlns:p14="http://schemas.microsoft.com/office/powerpoint/2010/main" val="34431101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006769-6489-461D-8268-4E1E154381EA}" type="slidenum">
              <a:rPr lang="en-US" smtClean="0"/>
              <a:t>‹#›</a:t>
            </a:fld>
            <a:endParaRPr lang="en-US" dirty="0"/>
          </a:p>
        </p:txBody>
      </p:sp>
    </p:spTree>
    <p:extLst>
      <p:ext uri="{BB962C8B-B14F-4D97-AF65-F5344CB8AC3E}">
        <p14:creationId xmlns:p14="http://schemas.microsoft.com/office/powerpoint/2010/main" val="23939312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006769-6489-461D-8268-4E1E154381EA}" type="slidenum">
              <a:rPr lang="en-US" smtClean="0"/>
              <a:t>‹#›</a:t>
            </a:fld>
            <a:endParaRPr lang="en-US" dirty="0"/>
          </a:p>
        </p:txBody>
      </p:sp>
    </p:spTree>
    <p:extLst>
      <p:ext uri="{BB962C8B-B14F-4D97-AF65-F5344CB8AC3E}">
        <p14:creationId xmlns:p14="http://schemas.microsoft.com/office/powerpoint/2010/main" val="1665145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BCD20-1812-4FEE-8168-B10624D497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DD0A0E-4CD0-42EF-8BAD-3193C18468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05AA3B-929C-40CC-A4C6-C26400F5653F}"/>
              </a:ext>
            </a:extLst>
          </p:cNvPr>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5" name="Footer Placeholder 4">
            <a:extLst>
              <a:ext uri="{FF2B5EF4-FFF2-40B4-BE49-F238E27FC236}">
                <a16:creationId xmlns:a16="http://schemas.microsoft.com/office/drawing/2014/main" id="{05AD3080-29A2-4E5A-8FCF-891281663BA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9C3A02-ED84-4774-9181-7840B4B3E4A0}"/>
              </a:ext>
            </a:extLst>
          </p:cNvPr>
          <p:cNvSpPr>
            <a:spLocks noGrp="1"/>
          </p:cNvSpPr>
          <p:nvPr>
            <p:ph type="sldNum" sz="quarter" idx="12"/>
          </p:nvPr>
        </p:nvSpPr>
        <p:spPr/>
        <p:txBody>
          <a:bodyPr/>
          <a:lstStyle/>
          <a:p>
            <a:fld id="{E3006769-6489-461D-8268-4E1E154381EA}" type="slidenum">
              <a:rPr lang="en-US" smtClean="0"/>
              <a:t>‹#›</a:t>
            </a:fld>
            <a:endParaRPr lang="en-US" dirty="0"/>
          </a:p>
        </p:txBody>
      </p:sp>
    </p:spTree>
    <p:extLst>
      <p:ext uri="{BB962C8B-B14F-4D97-AF65-F5344CB8AC3E}">
        <p14:creationId xmlns:p14="http://schemas.microsoft.com/office/powerpoint/2010/main" val="46917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899BA-30BC-4AF5-9241-228FF1121E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2E4114-431F-42B5-AE3C-3BC2028552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058114-F5DD-40D1-9ECF-D4716FCB8A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D51838-1C13-45CB-9185-964B0A462973}"/>
              </a:ext>
            </a:extLst>
          </p:cNvPr>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6" name="Footer Placeholder 5">
            <a:extLst>
              <a:ext uri="{FF2B5EF4-FFF2-40B4-BE49-F238E27FC236}">
                <a16:creationId xmlns:a16="http://schemas.microsoft.com/office/drawing/2014/main" id="{D0772204-7B9C-4EB0-AF76-2E4F9A03EC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614E47-1263-435D-9C82-DEC8EE7915AD}"/>
              </a:ext>
            </a:extLst>
          </p:cNvPr>
          <p:cNvSpPr>
            <a:spLocks noGrp="1"/>
          </p:cNvSpPr>
          <p:nvPr>
            <p:ph type="sldNum" sz="quarter" idx="12"/>
          </p:nvPr>
        </p:nvSpPr>
        <p:spPr/>
        <p:txBody>
          <a:bodyPr/>
          <a:lstStyle/>
          <a:p>
            <a:fld id="{E3006769-6489-461D-8268-4E1E154381EA}" type="slidenum">
              <a:rPr lang="en-US" smtClean="0"/>
              <a:t>‹#›</a:t>
            </a:fld>
            <a:endParaRPr lang="en-US" dirty="0"/>
          </a:p>
        </p:txBody>
      </p:sp>
    </p:spTree>
    <p:extLst>
      <p:ext uri="{BB962C8B-B14F-4D97-AF65-F5344CB8AC3E}">
        <p14:creationId xmlns:p14="http://schemas.microsoft.com/office/powerpoint/2010/main" val="1555261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F8B5-0DB2-4E5A-9335-487E6C29CA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16C528-12AE-49E5-853C-132DCDB01D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E4EA11-BE9D-4CE8-BFD7-01EA0EE8F1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219F9F-DB67-4E10-B222-A00531ED73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C27973-34A3-4AF5-81ED-DABB5AF1F3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0AD67F-9EF7-4B7D-8D2B-28946CADF84C}"/>
              </a:ext>
            </a:extLst>
          </p:cNvPr>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8" name="Footer Placeholder 7">
            <a:extLst>
              <a:ext uri="{FF2B5EF4-FFF2-40B4-BE49-F238E27FC236}">
                <a16:creationId xmlns:a16="http://schemas.microsoft.com/office/drawing/2014/main" id="{3EC565B3-5966-404F-9EF3-AA9BD520FB9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366A6AB-4DC8-40E5-AC9A-52D440306217}"/>
              </a:ext>
            </a:extLst>
          </p:cNvPr>
          <p:cNvSpPr>
            <a:spLocks noGrp="1"/>
          </p:cNvSpPr>
          <p:nvPr>
            <p:ph type="sldNum" sz="quarter" idx="12"/>
          </p:nvPr>
        </p:nvSpPr>
        <p:spPr/>
        <p:txBody>
          <a:bodyPr/>
          <a:lstStyle/>
          <a:p>
            <a:fld id="{E3006769-6489-461D-8268-4E1E154381EA}" type="slidenum">
              <a:rPr lang="en-US" smtClean="0"/>
              <a:t>‹#›</a:t>
            </a:fld>
            <a:endParaRPr lang="en-US" dirty="0"/>
          </a:p>
        </p:txBody>
      </p:sp>
    </p:spTree>
    <p:extLst>
      <p:ext uri="{BB962C8B-B14F-4D97-AF65-F5344CB8AC3E}">
        <p14:creationId xmlns:p14="http://schemas.microsoft.com/office/powerpoint/2010/main" val="1064223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1987C-6B94-4DB8-A166-8BEAD72A2E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43612D-89D8-4251-BDA4-A88EC5E0D9CD}"/>
              </a:ext>
            </a:extLst>
          </p:cNvPr>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4" name="Footer Placeholder 3">
            <a:extLst>
              <a:ext uri="{FF2B5EF4-FFF2-40B4-BE49-F238E27FC236}">
                <a16:creationId xmlns:a16="http://schemas.microsoft.com/office/drawing/2014/main" id="{8482514B-B48F-4F72-A3A5-F97BB0A2970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C7DDAF5-CAC5-4D92-B44A-E691D441E713}"/>
              </a:ext>
            </a:extLst>
          </p:cNvPr>
          <p:cNvSpPr>
            <a:spLocks noGrp="1"/>
          </p:cNvSpPr>
          <p:nvPr>
            <p:ph type="sldNum" sz="quarter" idx="12"/>
          </p:nvPr>
        </p:nvSpPr>
        <p:spPr/>
        <p:txBody>
          <a:bodyPr/>
          <a:lstStyle/>
          <a:p>
            <a:fld id="{E3006769-6489-461D-8268-4E1E154381EA}" type="slidenum">
              <a:rPr lang="en-US" smtClean="0"/>
              <a:t>‹#›</a:t>
            </a:fld>
            <a:endParaRPr lang="en-US" dirty="0"/>
          </a:p>
        </p:txBody>
      </p:sp>
    </p:spTree>
    <p:extLst>
      <p:ext uri="{BB962C8B-B14F-4D97-AF65-F5344CB8AC3E}">
        <p14:creationId xmlns:p14="http://schemas.microsoft.com/office/powerpoint/2010/main" val="409253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5E5FA5-60AA-4F46-8434-2BCA38D0D0E9}"/>
              </a:ext>
            </a:extLst>
          </p:cNvPr>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3" name="Footer Placeholder 2">
            <a:extLst>
              <a:ext uri="{FF2B5EF4-FFF2-40B4-BE49-F238E27FC236}">
                <a16:creationId xmlns:a16="http://schemas.microsoft.com/office/drawing/2014/main" id="{2722AF52-3E99-4F4F-9805-B99EBF70E02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A33D387-320F-4DF9-9139-86B00CB2F3EF}"/>
              </a:ext>
            </a:extLst>
          </p:cNvPr>
          <p:cNvSpPr>
            <a:spLocks noGrp="1"/>
          </p:cNvSpPr>
          <p:nvPr>
            <p:ph type="sldNum" sz="quarter" idx="12"/>
          </p:nvPr>
        </p:nvSpPr>
        <p:spPr/>
        <p:txBody>
          <a:bodyPr/>
          <a:lstStyle/>
          <a:p>
            <a:fld id="{E3006769-6489-461D-8268-4E1E154381EA}" type="slidenum">
              <a:rPr lang="en-US" smtClean="0"/>
              <a:t>‹#›</a:t>
            </a:fld>
            <a:endParaRPr lang="en-US" dirty="0"/>
          </a:p>
        </p:txBody>
      </p:sp>
    </p:spTree>
    <p:extLst>
      <p:ext uri="{BB962C8B-B14F-4D97-AF65-F5344CB8AC3E}">
        <p14:creationId xmlns:p14="http://schemas.microsoft.com/office/powerpoint/2010/main" val="1961933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56A1-D5BE-453E-A73A-CF31219A4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DA1009-9F73-4E83-9393-D067B4A6B4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9A7AC-41A4-483E-AA9F-938B7E88F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DC7131-11BB-414B-B915-DFBB6C25FF62}"/>
              </a:ext>
            </a:extLst>
          </p:cNvPr>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6" name="Footer Placeholder 5">
            <a:extLst>
              <a:ext uri="{FF2B5EF4-FFF2-40B4-BE49-F238E27FC236}">
                <a16:creationId xmlns:a16="http://schemas.microsoft.com/office/drawing/2014/main" id="{926FC95A-F6C0-4B51-80B2-1E064D8C10F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B52A4DF-244A-421D-B352-B62AA7863EDF}"/>
              </a:ext>
            </a:extLst>
          </p:cNvPr>
          <p:cNvSpPr>
            <a:spLocks noGrp="1"/>
          </p:cNvSpPr>
          <p:nvPr>
            <p:ph type="sldNum" sz="quarter" idx="12"/>
          </p:nvPr>
        </p:nvSpPr>
        <p:spPr/>
        <p:txBody>
          <a:bodyPr/>
          <a:lstStyle/>
          <a:p>
            <a:fld id="{E3006769-6489-461D-8268-4E1E154381EA}" type="slidenum">
              <a:rPr lang="en-US" smtClean="0"/>
              <a:t>‹#›</a:t>
            </a:fld>
            <a:endParaRPr lang="en-US" dirty="0"/>
          </a:p>
        </p:txBody>
      </p:sp>
    </p:spTree>
    <p:extLst>
      <p:ext uri="{BB962C8B-B14F-4D97-AF65-F5344CB8AC3E}">
        <p14:creationId xmlns:p14="http://schemas.microsoft.com/office/powerpoint/2010/main" val="835989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98A5-3D0C-4EEB-B568-4CC4F115A5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6E8E76-8B8B-4BC5-9030-DEEB04D4DD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6979FF2-33CB-475D-8FDE-C79CD4391B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531B7E-8DE5-4ABF-93AF-BD0CEB3C2850}"/>
              </a:ext>
            </a:extLst>
          </p:cNvPr>
          <p:cNvSpPr>
            <a:spLocks noGrp="1"/>
          </p:cNvSpPr>
          <p:nvPr>
            <p:ph type="dt" sz="half" idx="10"/>
          </p:nvPr>
        </p:nvSpPr>
        <p:spPr/>
        <p:txBody>
          <a:bodyPr/>
          <a:lstStyle/>
          <a:p>
            <a:fld id="{0F19ABD4-3359-4CF7-896A-D23599D0EACB}" type="datetimeFigureOut">
              <a:rPr lang="en-US" smtClean="0"/>
              <a:t>11/3/2020</a:t>
            </a:fld>
            <a:endParaRPr lang="en-US" dirty="0"/>
          </a:p>
        </p:txBody>
      </p:sp>
      <p:sp>
        <p:nvSpPr>
          <p:cNvPr id="6" name="Footer Placeholder 5">
            <a:extLst>
              <a:ext uri="{FF2B5EF4-FFF2-40B4-BE49-F238E27FC236}">
                <a16:creationId xmlns:a16="http://schemas.microsoft.com/office/drawing/2014/main" id="{11C604F6-C041-41CE-A6A9-CD21855F7A6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699B9CF-19DD-4C85-8079-A0AB11B0E616}"/>
              </a:ext>
            </a:extLst>
          </p:cNvPr>
          <p:cNvSpPr>
            <a:spLocks noGrp="1"/>
          </p:cNvSpPr>
          <p:nvPr>
            <p:ph type="sldNum" sz="quarter" idx="12"/>
          </p:nvPr>
        </p:nvSpPr>
        <p:spPr/>
        <p:txBody>
          <a:bodyPr/>
          <a:lstStyle/>
          <a:p>
            <a:fld id="{E3006769-6489-461D-8268-4E1E154381EA}" type="slidenum">
              <a:rPr lang="en-US" smtClean="0"/>
              <a:t>‹#›</a:t>
            </a:fld>
            <a:endParaRPr lang="en-US" dirty="0"/>
          </a:p>
        </p:txBody>
      </p:sp>
    </p:spTree>
    <p:extLst>
      <p:ext uri="{BB962C8B-B14F-4D97-AF65-F5344CB8AC3E}">
        <p14:creationId xmlns:p14="http://schemas.microsoft.com/office/powerpoint/2010/main" val="3932103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96C9CB-9722-4862-B0FF-021E42AE0A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5F6C94-0887-40A5-8532-1E6C0AFFF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20FB1D-9C5F-41B5-BB96-08A79609A3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9ABD4-3359-4CF7-896A-D23599D0EACB}" type="datetimeFigureOut">
              <a:rPr lang="en-US" smtClean="0"/>
              <a:t>11/3/2020</a:t>
            </a:fld>
            <a:endParaRPr lang="en-US" dirty="0"/>
          </a:p>
        </p:txBody>
      </p:sp>
      <p:sp>
        <p:nvSpPr>
          <p:cNvPr id="5" name="Footer Placeholder 4">
            <a:extLst>
              <a:ext uri="{FF2B5EF4-FFF2-40B4-BE49-F238E27FC236}">
                <a16:creationId xmlns:a16="http://schemas.microsoft.com/office/drawing/2014/main" id="{F93DB04F-39A1-403C-B730-C05FDAC351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1498121-0F96-4F17-AF2B-0FF2D2AE8A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06769-6489-461D-8268-4E1E154381EA}" type="slidenum">
              <a:rPr lang="en-US" smtClean="0"/>
              <a:t>‹#›</a:t>
            </a:fld>
            <a:endParaRPr lang="en-US" dirty="0"/>
          </a:p>
        </p:txBody>
      </p:sp>
    </p:spTree>
    <p:extLst>
      <p:ext uri="{BB962C8B-B14F-4D97-AF65-F5344CB8AC3E}">
        <p14:creationId xmlns:p14="http://schemas.microsoft.com/office/powerpoint/2010/main" val="3514779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19ABD4-3359-4CF7-896A-D23599D0EACB}" type="datetimeFigureOut">
              <a:rPr lang="en-US" smtClean="0"/>
              <a:t>11/3/2020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006769-6489-461D-8268-4E1E154381EA}" type="slidenum">
              <a:rPr lang="en-US" smtClean="0"/>
              <a:t>‹#›</a:t>
            </a:fld>
            <a:endParaRPr lang="en-US" dirty="0"/>
          </a:p>
        </p:txBody>
      </p:sp>
    </p:spTree>
    <p:extLst>
      <p:ext uri="{BB962C8B-B14F-4D97-AF65-F5344CB8AC3E}">
        <p14:creationId xmlns:p14="http://schemas.microsoft.com/office/powerpoint/2010/main" val="50040772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C404502E-A4F2-49BF-AD6E-B10CE7F73D12}"/>
              </a:ext>
            </a:extLst>
          </p:cNvPr>
          <p:cNvSpPr>
            <a:spLocks noGrp="1"/>
          </p:cNvSpPr>
          <p:nvPr>
            <p:ph type="ctrTitle"/>
          </p:nvPr>
        </p:nvSpPr>
        <p:spPr>
          <a:xfrm>
            <a:off x="3204642" y="2353641"/>
            <a:ext cx="5782716" cy="2150719"/>
          </a:xfrm>
          <a:noFill/>
        </p:spPr>
        <p:txBody>
          <a:bodyPr anchor="ctr">
            <a:normAutofit/>
          </a:bodyPr>
          <a:lstStyle/>
          <a:p>
            <a:r>
              <a:rPr lang="en-US" sz="5000" b="1" dirty="0">
                <a:solidFill>
                  <a:srgbClr val="080808"/>
                </a:solidFill>
              </a:rPr>
              <a:t>Big Mountain Resort</a:t>
            </a:r>
            <a:br>
              <a:rPr lang="en-US" sz="3600" dirty="0">
                <a:solidFill>
                  <a:srgbClr val="080808"/>
                </a:solidFill>
              </a:rPr>
            </a:br>
            <a:r>
              <a:rPr lang="en-US" sz="3600" dirty="0">
                <a:solidFill>
                  <a:srgbClr val="080808"/>
                </a:solidFill>
              </a:rPr>
              <a:t>Business Analysis &amp; Recommendation </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633468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C3AE-CE0D-4E79-8F4C-AF43F974BD49}"/>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0208004C-EDD9-4012-909A-E2E8DFFDA8F2}"/>
              </a:ext>
            </a:extLst>
          </p:cNvPr>
          <p:cNvSpPr>
            <a:spLocks noGrp="1"/>
          </p:cNvSpPr>
          <p:nvPr>
            <p:ph idx="1"/>
          </p:nvPr>
        </p:nvSpPr>
        <p:spPr/>
        <p:txBody>
          <a:bodyPr/>
          <a:lstStyle/>
          <a:p>
            <a:r>
              <a:rPr lang="en-US" dirty="0"/>
              <a:t>After collecting data from all major ski resorts throughout the United States including demographics such as their number of runs, vertical drop, elevation, skiable terrain, etc. we wanted to understand how Big Mountain’s ticket pricing compared to other resorts in the market</a:t>
            </a:r>
          </a:p>
          <a:p>
            <a:r>
              <a:rPr lang="en-US" dirty="0"/>
              <a:t>To understand whether Big Mountain’s pricing was competitive we had to compare it to competitors across the US and locally within Montana</a:t>
            </a:r>
          </a:p>
          <a:p>
            <a:r>
              <a:rPr lang="en-US" dirty="0"/>
              <a:t>The problem we identified was that Big Mountain’s pricing appears to be well below market within the US and slightly below market for the state of Montana</a:t>
            </a:r>
          </a:p>
          <a:p>
            <a:endParaRPr lang="en-US" dirty="0"/>
          </a:p>
          <a:p>
            <a:endParaRPr lang="en-US" dirty="0"/>
          </a:p>
        </p:txBody>
      </p:sp>
    </p:spTree>
    <p:extLst>
      <p:ext uri="{BB962C8B-B14F-4D97-AF65-F5344CB8AC3E}">
        <p14:creationId xmlns:p14="http://schemas.microsoft.com/office/powerpoint/2010/main" val="252583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3E46-2050-4E4C-B187-AEF14E040185}"/>
              </a:ext>
            </a:extLst>
          </p:cNvPr>
          <p:cNvSpPr>
            <a:spLocks noGrp="1"/>
          </p:cNvSpPr>
          <p:nvPr>
            <p:ph type="title"/>
          </p:nvPr>
        </p:nvSpPr>
        <p:spPr/>
        <p:txBody>
          <a:bodyPr/>
          <a:lstStyle/>
          <a:p>
            <a:r>
              <a:rPr lang="en-US" dirty="0"/>
              <a:t>Recommendation &amp; Key Findings</a:t>
            </a:r>
          </a:p>
        </p:txBody>
      </p:sp>
      <p:sp>
        <p:nvSpPr>
          <p:cNvPr id="3" name="Content Placeholder 2">
            <a:extLst>
              <a:ext uri="{FF2B5EF4-FFF2-40B4-BE49-F238E27FC236}">
                <a16:creationId xmlns:a16="http://schemas.microsoft.com/office/drawing/2014/main" id="{3CC1AEC2-913D-4C91-9172-BFCA658C965C}"/>
              </a:ext>
            </a:extLst>
          </p:cNvPr>
          <p:cNvSpPr>
            <a:spLocks noGrp="1"/>
          </p:cNvSpPr>
          <p:nvPr>
            <p:ph idx="1"/>
          </p:nvPr>
        </p:nvSpPr>
        <p:spPr/>
        <p:txBody>
          <a:bodyPr/>
          <a:lstStyle/>
          <a:p>
            <a:r>
              <a:rPr lang="en-US" dirty="0"/>
              <a:t>Our key findings from this analysis were:</a:t>
            </a:r>
          </a:p>
          <a:p>
            <a:pPr lvl="1"/>
            <a:r>
              <a:rPr lang="en-US" dirty="0"/>
              <a:t>Big Mountain ticket pricing is well below market when compared to the US ski resort market</a:t>
            </a:r>
          </a:p>
          <a:p>
            <a:pPr lvl="1"/>
            <a:r>
              <a:rPr lang="en-US" dirty="0"/>
              <a:t>Big Mountain’s ticket pricing is also below market when compared to competitors within the state of Montana, but currently stands out as the most expensive resort in the market</a:t>
            </a:r>
          </a:p>
          <a:p>
            <a:r>
              <a:rPr lang="en-US" dirty="0"/>
              <a:t>Our recommendations are:</a:t>
            </a:r>
          </a:p>
          <a:p>
            <a:pPr lvl="1"/>
            <a:r>
              <a:rPr lang="en-US" dirty="0"/>
              <a:t>Big Mountain should increase their ticket pricing to $86 per person to profit from being undervalued</a:t>
            </a:r>
          </a:p>
          <a:p>
            <a:pPr lvl="1"/>
            <a:r>
              <a:rPr lang="en-US" dirty="0"/>
              <a:t>If an investment were to be considered in a short to mid-term time horizon, the inclusion of a additional chair lifts to increase the length of runs would reflect the best return on investment since it would increase its perceived value dramatically</a:t>
            </a:r>
          </a:p>
        </p:txBody>
      </p:sp>
    </p:spTree>
    <p:extLst>
      <p:ext uri="{BB962C8B-B14F-4D97-AF65-F5344CB8AC3E}">
        <p14:creationId xmlns:p14="http://schemas.microsoft.com/office/powerpoint/2010/main" val="267378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331F-B601-4A28-9E10-1C6311813230}"/>
              </a:ext>
            </a:extLst>
          </p:cNvPr>
          <p:cNvSpPr>
            <a:spLocks noGrp="1"/>
          </p:cNvSpPr>
          <p:nvPr>
            <p:ph type="title"/>
          </p:nvPr>
        </p:nvSpPr>
        <p:spPr/>
        <p:txBody>
          <a:bodyPr/>
          <a:lstStyle/>
          <a:p>
            <a:r>
              <a:rPr lang="en-US" dirty="0"/>
              <a:t>Modeling &amp; Results </a:t>
            </a:r>
          </a:p>
        </p:txBody>
      </p:sp>
      <p:sp>
        <p:nvSpPr>
          <p:cNvPr id="3" name="Content Placeholder 2">
            <a:extLst>
              <a:ext uri="{FF2B5EF4-FFF2-40B4-BE49-F238E27FC236}">
                <a16:creationId xmlns:a16="http://schemas.microsoft.com/office/drawing/2014/main" id="{9E8EDC48-F34D-435E-9762-ED52F498D604}"/>
              </a:ext>
            </a:extLst>
          </p:cNvPr>
          <p:cNvSpPr>
            <a:spLocks noGrp="1"/>
          </p:cNvSpPr>
          <p:nvPr>
            <p:ph idx="1"/>
          </p:nvPr>
        </p:nvSpPr>
        <p:spPr/>
        <p:txBody>
          <a:bodyPr/>
          <a:lstStyle/>
          <a:p>
            <a:r>
              <a:rPr lang="en-US" dirty="0"/>
              <a:t>To prepare the data necessary to perform the analysis of the ski resort data a couple of different steps were taken:</a:t>
            </a:r>
          </a:p>
          <a:p>
            <a:pPr lvl="1"/>
            <a:r>
              <a:rPr lang="en-US" dirty="0"/>
              <a:t>1) We performed some exploratory data analysis to ensure the dataset did not include any outliers or dirty data (e.g. zeros or egregiously large incorrect values)</a:t>
            </a:r>
          </a:p>
          <a:p>
            <a:pPr lvl="1"/>
            <a:r>
              <a:rPr lang="en-US" dirty="0"/>
              <a:t>2) Preprocessing and model training to ensure our modeling would be suitable to the datasets we were presented with (e.g. data imputation for missing values)</a:t>
            </a:r>
          </a:p>
          <a:p>
            <a:pPr lvl="1"/>
            <a:r>
              <a:rPr lang="en-US" dirty="0"/>
              <a:t>3) Modeling and running analyses</a:t>
            </a:r>
          </a:p>
        </p:txBody>
      </p:sp>
    </p:spTree>
    <p:extLst>
      <p:ext uri="{BB962C8B-B14F-4D97-AF65-F5344CB8AC3E}">
        <p14:creationId xmlns:p14="http://schemas.microsoft.com/office/powerpoint/2010/main" val="2332665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331F-B601-4A28-9E10-1C6311813230}"/>
              </a:ext>
            </a:extLst>
          </p:cNvPr>
          <p:cNvSpPr>
            <a:spLocks noGrp="1"/>
          </p:cNvSpPr>
          <p:nvPr>
            <p:ph type="title"/>
          </p:nvPr>
        </p:nvSpPr>
        <p:spPr/>
        <p:txBody>
          <a:bodyPr/>
          <a:lstStyle/>
          <a:p>
            <a:r>
              <a:rPr lang="en-US" dirty="0"/>
              <a:t>Modeling &amp; Results</a:t>
            </a:r>
          </a:p>
        </p:txBody>
      </p:sp>
      <p:sp>
        <p:nvSpPr>
          <p:cNvPr id="3" name="Content Placeholder 2">
            <a:extLst>
              <a:ext uri="{FF2B5EF4-FFF2-40B4-BE49-F238E27FC236}">
                <a16:creationId xmlns:a16="http://schemas.microsoft.com/office/drawing/2014/main" id="{9E8EDC48-F34D-435E-9762-ED52F498D604}"/>
              </a:ext>
            </a:extLst>
          </p:cNvPr>
          <p:cNvSpPr>
            <a:spLocks noGrp="1"/>
          </p:cNvSpPr>
          <p:nvPr>
            <p:ph idx="1"/>
          </p:nvPr>
        </p:nvSpPr>
        <p:spPr/>
        <p:txBody>
          <a:bodyPr/>
          <a:lstStyle/>
          <a:p>
            <a:r>
              <a:rPr lang="en-US" dirty="0"/>
              <a:t>During the exploratory data analyses we:</a:t>
            </a:r>
          </a:p>
          <a:p>
            <a:pPr lvl="1"/>
            <a:r>
              <a:rPr lang="en-US" dirty="0"/>
              <a:t>Analyzed the distribution of each individual variable using histograms and removed outliers where necessary ensure a smoother distribution</a:t>
            </a:r>
          </a:p>
          <a:p>
            <a:pPr lvl="1"/>
            <a:r>
              <a:rPr lang="en-US" dirty="0"/>
              <a:t>Created scatter plots were also used to understand the distribution of data based on two different variables </a:t>
            </a:r>
          </a:p>
          <a:p>
            <a:r>
              <a:rPr lang="en-US" dirty="0"/>
              <a:t>As part of preprocessing and model training we:</a:t>
            </a:r>
          </a:p>
          <a:p>
            <a:pPr lvl="1"/>
            <a:r>
              <a:rPr lang="en-US" dirty="0"/>
              <a:t>Normalized variables using python’s sci-kit learn, preprocessing.scale method which performs imputations whenever variables do not follow a smooth distribution</a:t>
            </a:r>
          </a:p>
          <a:p>
            <a:pPr lvl="1"/>
            <a:r>
              <a:rPr lang="en-US" dirty="0"/>
              <a:t>Assessed model performance to ensure that the regressions we were deriving would be yielding sensible results</a:t>
            </a:r>
          </a:p>
          <a:p>
            <a:pPr lvl="1"/>
            <a:r>
              <a:rPr lang="en-US" dirty="0"/>
              <a:t>Selected the desired model of choice after evaluating different models (e.g. Random Forest Model)</a:t>
            </a:r>
          </a:p>
          <a:p>
            <a:pPr lvl="1"/>
            <a:endParaRPr lang="en-US" dirty="0"/>
          </a:p>
          <a:p>
            <a:endParaRPr lang="en-US" dirty="0"/>
          </a:p>
        </p:txBody>
      </p:sp>
    </p:spTree>
    <p:extLst>
      <p:ext uri="{BB962C8B-B14F-4D97-AF65-F5344CB8AC3E}">
        <p14:creationId xmlns:p14="http://schemas.microsoft.com/office/powerpoint/2010/main" val="3536937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331F-B601-4A28-9E10-1C6311813230}"/>
              </a:ext>
            </a:extLst>
          </p:cNvPr>
          <p:cNvSpPr>
            <a:spLocks noGrp="1"/>
          </p:cNvSpPr>
          <p:nvPr>
            <p:ph type="title"/>
          </p:nvPr>
        </p:nvSpPr>
        <p:spPr/>
        <p:txBody>
          <a:bodyPr/>
          <a:lstStyle/>
          <a:p>
            <a:r>
              <a:rPr lang="en-US" dirty="0"/>
              <a:t>Modeling &amp; Results</a:t>
            </a:r>
          </a:p>
        </p:txBody>
      </p:sp>
      <p:sp>
        <p:nvSpPr>
          <p:cNvPr id="3" name="Content Placeholder 2">
            <a:extLst>
              <a:ext uri="{FF2B5EF4-FFF2-40B4-BE49-F238E27FC236}">
                <a16:creationId xmlns:a16="http://schemas.microsoft.com/office/drawing/2014/main" id="{9E8EDC48-F34D-435E-9762-ED52F498D604}"/>
              </a:ext>
            </a:extLst>
          </p:cNvPr>
          <p:cNvSpPr>
            <a:spLocks noGrp="1"/>
          </p:cNvSpPr>
          <p:nvPr>
            <p:ph idx="1"/>
          </p:nvPr>
        </p:nvSpPr>
        <p:spPr>
          <a:xfrm>
            <a:off x="677334" y="2160589"/>
            <a:ext cx="8596668" cy="4087811"/>
          </a:xfrm>
        </p:spPr>
        <p:txBody>
          <a:bodyPr>
            <a:normAutofit lnSpcReduction="10000"/>
          </a:bodyPr>
          <a:lstStyle/>
          <a:p>
            <a:r>
              <a:rPr lang="en-US" dirty="0"/>
              <a:t>After running our model of choice we found the following results:</a:t>
            </a:r>
          </a:p>
          <a:p>
            <a:pPr lvl="1"/>
            <a:r>
              <a:rPr lang="en-US" dirty="0"/>
              <a:t>Big Mountain’s ticket pricing is slightly above the US market median at $81 per ticket</a:t>
            </a:r>
          </a:p>
          <a:p>
            <a:pPr lvl="1"/>
            <a:r>
              <a:rPr lang="en-US" dirty="0"/>
              <a:t>Big Mountain’s has the most expensive tickets in the state of Montana </a:t>
            </a:r>
          </a:p>
          <a:p>
            <a:pPr lvl="1"/>
            <a:r>
              <a:rPr lang="en-US" dirty="0"/>
              <a:t>Big Mountain’s vertical drop is among the highest in the United States placing among the top 30 resorts</a:t>
            </a:r>
          </a:p>
          <a:p>
            <a:pPr lvl="1"/>
            <a:r>
              <a:rPr lang="en-US" dirty="0"/>
              <a:t>Big Mountain’s snow making area is one of the largest in the United States, ranking among the top 10</a:t>
            </a:r>
          </a:p>
          <a:p>
            <a:pPr lvl="1"/>
            <a:r>
              <a:rPr lang="en-US" b="0" i="0" dirty="0">
                <a:solidFill>
                  <a:srgbClr val="000000"/>
                </a:solidFill>
                <a:effectLst/>
                <a:latin typeface="Helvetica Neue"/>
              </a:rPr>
              <a:t>Big Mountain has one of the longest runs in the US - although it is just over half the length of the longest, longer ones are rare</a:t>
            </a:r>
          </a:p>
          <a:p>
            <a:pPr lvl="1"/>
            <a:r>
              <a:rPr lang="en-US" dirty="0"/>
              <a:t> </a:t>
            </a:r>
            <a:r>
              <a:rPr lang="en-US" b="0" i="0" dirty="0">
                <a:solidFill>
                  <a:srgbClr val="000000"/>
                </a:solidFill>
                <a:effectLst/>
                <a:latin typeface="Helvetica Neue"/>
              </a:rPr>
              <a:t>Big Mountain is amongst the resorts with the largest amount of skiable terrain.</a:t>
            </a:r>
          </a:p>
          <a:p>
            <a:pPr lvl="1"/>
            <a:r>
              <a:rPr lang="en-US" dirty="0">
                <a:solidFill>
                  <a:srgbClr val="000000"/>
                </a:solidFill>
                <a:latin typeface="Helvetica Neue"/>
              </a:rPr>
              <a:t>The inclusion of extra chair lifts could make Big Mountain’s ticket value to be 10% more valuable relative to its current price and market valuation</a:t>
            </a:r>
            <a:endParaRPr lang="en-US" b="0" i="0" dirty="0">
              <a:solidFill>
                <a:srgbClr val="000000"/>
              </a:solidFill>
              <a:effectLst/>
              <a:latin typeface="Helvetica Neue"/>
            </a:endParaRPr>
          </a:p>
          <a:p>
            <a:pPr lvl="1"/>
            <a:endParaRPr lang="en-US" dirty="0"/>
          </a:p>
        </p:txBody>
      </p:sp>
    </p:spTree>
    <p:extLst>
      <p:ext uri="{BB962C8B-B14F-4D97-AF65-F5344CB8AC3E}">
        <p14:creationId xmlns:p14="http://schemas.microsoft.com/office/powerpoint/2010/main" val="851352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43476-F656-407D-9DBB-510673D93B2C}"/>
              </a:ext>
            </a:extLst>
          </p:cNvPr>
          <p:cNvSpPr>
            <a:spLocks noGrp="1"/>
          </p:cNvSpPr>
          <p:nvPr>
            <p:ph type="title"/>
          </p:nvPr>
        </p:nvSpPr>
        <p:spPr/>
        <p:txBody>
          <a:bodyPr/>
          <a:lstStyle/>
          <a:p>
            <a:r>
              <a:rPr lang="en-US" dirty="0"/>
              <a:t>Summary &amp; Conclusion</a:t>
            </a:r>
          </a:p>
        </p:txBody>
      </p:sp>
      <p:sp>
        <p:nvSpPr>
          <p:cNvPr id="3" name="Content Placeholder 2">
            <a:extLst>
              <a:ext uri="{FF2B5EF4-FFF2-40B4-BE49-F238E27FC236}">
                <a16:creationId xmlns:a16="http://schemas.microsoft.com/office/drawing/2014/main" id="{C2F60216-6743-44AD-845E-9BA399C73599}"/>
              </a:ext>
            </a:extLst>
          </p:cNvPr>
          <p:cNvSpPr>
            <a:spLocks noGrp="1"/>
          </p:cNvSpPr>
          <p:nvPr>
            <p:ph idx="1"/>
          </p:nvPr>
        </p:nvSpPr>
        <p:spPr/>
        <p:txBody>
          <a:bodyPr/>
          <a:lstStyle/>
          <a:p>
            <a:r>
              <a:rPr lang="en-US" dirty="0"/>
              <a:t>In summary, Big Mountain has many features that make it a premier ski resort both in the United States and indubitably within the State of Montana</a:t>
            </a:r>
          </a:p>
          <a:p>
            <a:r>
              <a:rPr lang="en-US" dirty="0"/>
              <a:t>Evidence supports the possibility for Big Mountain to increase their ticket prices to a minimum of $86 with room for a wider increase if there were to be any sort of investments in more chair lifts</a:t>
            </a:r>
          </a:p>
          <a:p>
            <a:r>
              <a:rPr lang="en-US" dirty="0"/>
              <a:t>However, Big Mountain should be careful not to price themselves out given that they currently as the most expensive ski resort in the whole state of Montana</a:t>
            </a:r>
          </a:p>
        </p:txBody>
      </p:sp>
    </p:spTree>
    <p:extLst>
      <p:ext uri="{BB962C8B-B14F-4D97-AF65-F5344CB8AC3E}">
        <p14:creationId xmlns:p14="http://schemas.microsoft.com/office/powerpoint/2010/main" val="952650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Custom 1">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FFFF00"/>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TM03457491[[fn=Metropolitan]]</Template>
  <TotalTime>1459</TotalTime>
  <Words>678</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Calibri Light</vt:lpstr>
      <vt:lpstr>Helvetica Neue</vt:lpstr>
      <vt:lpstr>Trebuchet MS</vt:lpstr>
      <vt:lpstr>Wingdings 3</vt:lpstr>
      <vt:lpstr>Office Theme</vt:lpstr>
      <vt:lpstr>Facet</vt:lpstr>
      <vt:lpstr>Big Mountain Resort Business Analysis &amp; Recommendation </vt:lpstr>
      <vt:lpstr>Problem Identification</vt:lpstr>
      <vt:lpstr>Recommendation &amp; Key Findings</vt:lpstr>
      <vt:lpstr>Modeling &amp; Results </vt:lpstr>
      <vt:lpstr>Modeling &amp; Results</vt:lpstr>
      <vt:lpstr>Modeling &amp; Results</vt:lpstr>
      <vt:lpstr>Summary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Marcelo Fuentes</dc:creator>
  <cp:lastModifiedBy>Marcelo Fuentes</cp:lastModifiedBy>
  <cp:revision>16</cp:revision>
  <dcterms:created xsi:type="dcterms:W3CDTF">2020-11-02T22:55:17Z</dcterms:created>
  <dcterms:modified xsi:type="dcterms:W3CDTF">2020-11-03T23:15:46Z</dcterms:modified>
</cp:coreProperties>
</file>