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6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DE286-9A52-C3E8-EA08-99231F48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B25FB-9238-94B6-1EB3-A3CB3E620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63FE65-E173-ED08-0741-2C63C094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C40C0-C6F1-E467-CF4E-2EB12765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3CD14-0358-15F4-6011-5FCB643B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50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8993D-BB83-11DA-DC9E-37D6AB2F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A286A0-E421-82AB-516B-4C1D2962A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0975D-57D2-90AC-FE24-E917C88E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9D8A7-2161-6519-4C58-F0FADE85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E0AD8-96D4-1E3B-F07F-CB426ED2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41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E8B07-DA35-7CF1-9C33-5ED9FEEE5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4414E9-E684-8BBA-764D-47ADF1FCD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27C21-D4B1-3185-3A2D-2AB00F5C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429B1-E84B-97CC-6579-10AF4AD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2FCAA-4026-26B6-6772-AB6EBE2B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6B9F-159E-E53A-4724-7381D9C3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8DF01-E4B6-5910-CD02-602DB636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3BAFD-84ED-090C-43BE-4927CD4C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57231-44C1-9F2D-0B39-92FF8C70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A206E-5C3C-541D-0502-4965C2D9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534D-62AC-1F2A-72C1-FCD65BA4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7C081-98E0-7DB1-E4DE-FE41894B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64BE8-8001-EBE6-3521-843C0B9C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801EB-D9EB-CAAB-049F-8FB7D1D3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B56E1-336C-EDD7-BEAA-ADF9A7A0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F325-F84D-0A07-5423-49DC2ACC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4F3F5-C681-7C9A-BFF7-B6E48911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17006C-3A9D-0EAF-3C59-94D7D0F7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DED405-9337-2EB9-490A-A96E1A9F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D3C7F0-CF30-CBE3-744C-A13679BA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A17496-578F-B9C5-7A5D-FF1ECDDA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CF69A-3BF2-76C8-3E7A-A334B923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46D67-F004-B71F-3E16-32486F19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9D1A3-945D-2D73-3105-39B028CF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3868B1-0EC2-B795-8E0F-D9398E0A1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A6BFC5-53EC-24D7-F7C1-F2C79CE20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D20F75-8A52-BE18-820B-22A93AC5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4C6D4F-25C4-F1D2-A481-6EE07D40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9B8EA6-D8F5-17F7-2226-A606014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3437A-E3C0-399F-2CDA-566AAB40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1106EC-1142-0DBA-8EE6-5A97B73D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1F1084-8736-D603-D21F-F9D2606C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8F1645-6147-2F73-BF45-FD05A8B7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7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E1F6A-4014-78E4-AA19-30EF0783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B759B3-A157-92A6-B3AD-5131371C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6E3E20-D582-2EC7-59D0-B128527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56976-10CE-D32D-9C9B-731C3A7F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EB121-5F11-1745-42CE-D317140A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CFA8F7-9DDB-F604-A836-068AB60D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73850-3DCD-D256-1863-20023185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FE73B7-B2D5-A1C4-0CB8-CAEE9666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32418-0712-09D8-709A-4A42DA1C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49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7381-C885-C832-AA11-FEF28F41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55B2B2-F7AF-8BF7-B673-2E3027632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52F79E-8BEE-39E6-6F6C-802576CC6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2B035-6512-F918-7F5B-DFB30267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7A4BA-7625-8DD3-6756-282151FE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13E3F9-FAA2-018C-78CF-2EF85EA4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297D96-EFB8-51BD-2E6A-BCB4CF24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9AF6F-49FA-263A-1EA2-F0945BC1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27377-05DB-F445-85DA-7B94EF38C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70E65-3777-4BEB-9F76-44D6EDA6FC7B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305953-9BE8-B2FB-A632-EDC4DB9A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FB2BD-3D24-6B2D-16C9-B07671B7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B41F0-034F-4F93-A2B4-684E3887BC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0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E328747-2122-F9B0-073A-C065AE0E2D09}"/>
              </a:ext>
            </a:extLst>
          </p:cNvPr>
          <p:cNvSpPr txBox="1"/>
          <p:nvPr/>
        </p:nvSpPr>
        <p:spPr>
          <a:xfrm>
            <a:off x="797594" y="1956659"/>
            <a:ext cx="960002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de Código</a:t>
            </a:r>
          </a:p>
          <a:p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</a:t>
            </a:r>
          </a:p>
          <a:p>
            <a:pPr lvl="1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métricas estão sendo descartadas pelo Agent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Datadog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devido alta cardinalidade da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request_id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Como resultado, apenas as métricas agregadas por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armazenadas: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pt-BR" sz="1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48861-85DA-2388-1CA8-458C00B2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20029"/>
            <a:ext cx="10515600" cy="445580"/>
          </a:xfrm>
        </p:spPr>
        <p:txBody>
          <a:bodyPr>
            <a:noAutofit/>
          </a:bodyPr>
          <a:lstStyle/>
          <a:p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317F6-23C3-240C-2F74-84EA6D4D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4" y="691598"/>
            <a:ext cx="11180975" cy="445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Séries customizadas exportadas via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Micrometer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estão sendo 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descartadas (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 aplicações ECS , devido à 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 cardinalidade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 métricas.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01024C4-B2D8-7BBE-07A3-75BB4836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5" y="3766940"/>
            <a:ext cx="581587" cy="643460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F2F0283D-D2C6-EC57-9CE3-126CA85C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042" y="4210345"/>
            <a:ext cx="3315099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= média de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150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= valor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389CD38C-DA36-B2CB-80F9-90761F46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36" y="2265297"/>
            <a:ext cx="6096000" cy="5539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micrometerRegistry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.summary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request_id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"req_123"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micrometerRegistry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.summary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request_id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"req_456"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micrometerRegistry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.summary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request_id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"req_789"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0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F95A-5AC8-7084-43F0-D4B0FC3DF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04434-39FE-9325-52D6-984FD3BE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20029"/>
            <a:ext cx="10515600" cy="445580"/>
          </a:xfrm>
        </p:spPr>
        <p:txBody>
          <a:bodyPr>
            <a:noAutofit/>
          </a:bodyPr>
          <a:lstStyle/>
          <a:p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A64D6-54FA-93F0-C009-E53C213F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94" y="691598"/>
            <a:ext cx="11180975" cy="445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Incluir 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variáveis de ambiente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container 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agente </a:t>
            </a:r>
            <a:r>
              <a:rPr lang="pt-BR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Datadog</a:t>
            </a:r>
            <a:r>
              <a:rPr lang="pt-BR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permitir alta cardinalidade.</a:t>
            </a:r>
          </a:p>
          <a:p>
            <a:pPr marL="0" indent="0">
              <a:buNone/>
            </a:pP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C1AD1C4-C7A4-8218-DEF6-C1741A6776FB}"/>
              </a:ext>
            </a:extLst>
          </p:cNvPr>
          <p:cNvGrpSpPr/>
          <p:nvPr/>
        </p:nvGrpSpPr>
        <p:grpSpPr>
          <a:xfrm>
            <a:off x="751875" y="1627475"/>
            <a:ext cx="6746206" cy="4462760"/>
            <a:chOff x="797595" y="1956659"/>
            <a:chExt cx="6746206" cy="446276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AA2CD48-9CEB-B864-A2AF-0DC27C2DAE12}"/>
                </a:ext>
              </a:extLst>
            </p:cNvPr>
            <p:cNvSpPr txBox="1"/>
            <p:nvPr/>
          </p:nvSpPr>
          <p:spPr>
            <a:xfrm>
              <a:off x="797595" y="1956659"/>
              <a:ext cx="6746206" cy="4462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Variáveis de ambiente – Container Agent </a:t>
              </a:r>
              <a:r>
                <a:rPr lang="pt-B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Datadog</a:t>
              </a:r>
              <a:r>
                <a:rPr lang="pt-B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endPara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Exemplo de Código</a:t>
              </a:r>
            </a:p>
            <a:p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pt-B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Resultado</a:t>
              </a:r>
            </a:p>
            <a:p>
              <a:pPr lvl="1"/>
              <a:r>
                <a:rPr lang="pt-BR" sz="1200" dirty="0"/>
                <a:t>Com essa configuração, não há </a:t>
              </a:r>
              <a:r>
                <a:rPr lang="pt-BR" sz="1200" dirty="0" err="1"/>
                <a:t>dropping</a:t>
              </a:r>
              <a:r>
                <a:rPr lang="pt-BR" sz="1200" dirty="0"/>
                <a:t> na agregação</a:t>
              </a:r>
            </a:p>
            <a:p>
              <a:pPr lvl="1"/>
              <a:endPara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543050" lvl="3" indent="-171450">
                <a:buFont typeface="Wingdings" panose="05000000000000000000" pitchFamily="2" charset="2"/>
                <a:buChar char="Ø"/>
              </a:pPr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543050" lvl="3" indent="-171450">
                <a:buFont typeface="Wingdings" panose="05000000000000000000" pitchFamily="2" charset="2"/>
                <a:buChar char="Ø"/>
              </a:pPr>
              <a:endPara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2000250" lvl="4" indent="-171450">
                <a:buFont typeface="Arial" panose="020B0604020202020204" pitchFamily="34" charset="0"/>
                <a:buChar char="•"/>
              </a:pPr>
              <a:endPara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2"/>
              <a:endPara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lvl="2"/>
              <a:endParaRPr lang="pt-BR" sz="1200" dirty="0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9C80B841-681C-6E53-20DF-1B44F8E68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152" y="2291281"/>
              <a:ext cx="3359774" cy="55399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DD_CHECKS_TAG_CARDINALITY=high</a:t>
              </a:r>
              <a:b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</a:b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DD_DOGSTATSD_TAG_CARDINALITY=high</a:t>
              </a:r>
              <a:b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</a:b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DD_HISTOGRAM_PERCENTILES=</a:t>
              </a: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/>
                </a:rPr>
                <a:t>0.99 0.95 0.90 0.50</a:t>
              </a:r>
              <a:endPara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1BE63E50-94D3-8296-9875-9EF43C438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152" y="5104733"/>
              <a:ext cx="4062200" cy="55399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1000" dirty="0" err="1">
                  <a:solidFill>
                    <a:srgbClr val="BCBEC4"/>
                  </a:solidFill>
                  <a:latin typeface="JetBrains Mono"/>
                </a:rPr>
                <a:t>app_api_duration</a:t>
              </a:r>
              <a: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  <a:t>{</a:t>
              </a:r>
              <a:r>
                <a:rPr lang="pt-BR" altLang="pt-BR" sz="1000" dirty="0" err="1">
                  <a:solidFill>
                    <a:srgbClr val="BCBEC4"/>
                  </a:solidFill>
                  <a:latin typeface="JetBrains Mono"/>
                </a:rPr>
                <a:t>endpoint</a:t>
              </a:r>
              <a: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  <a:t>:/</a:t>
              </a:r>
              <a:r>
                <a:rPr lang="pt-BR" altLang="pt-BR" sz="1000" dirty="0" err="1">
                  <a:solidFill>
                    <a:srgbClr val="BCBEC4"/>
                  </a:solidFill>
                  <a:latin typeface="JetBrains Mono"/>
                </a:rPr>
                <a:t>users</a:t>
              </a:r>
              <a: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  <a:t>, request_id:req_123} = 100</a:t>
              </a:r>
              <a:b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</a:br>
              <a:r>
                <a:rPr lang="pt-BR" altLang="pt-BR" sz="1000" dirty="0" err="1">
                  <a:solidFill>
                    <a:srgbClr val="BCBEC4"/>
                  </a:solidFill>
                  <a:latin typeface="JetBrains Mono"/>
                </a:rPr>
                <a:t>app_api_duration</a:t>
              </a:r>
              <a: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  <a:t>{</a:t>
              </a:r>
              <a:r>
                <a:rPr lang="pt-BR" altLang="pt-BR" sz="1000" dirty="0" err="1">
                  <a:solidFill>
                    <a:srgbClr val="BCBEC4"/>
                  </a:solidFill>
                  <a:latin typeface="JetBrains Mono"/>
                </a:rPr>
                <a:t>endpoint</a:t>
              </a:r>
              <a: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  <a:t>:/</a:t>
              </a:r>
              <a:r>
                <a:rPr lang="pt-BR" altLang="pt-BR" sz="1000" dirty="0" err="1">
                  <a:solidFill>
                    <a:srgbClr val="BCBEC4"/>
                  </a:solidFill>
                  <a:latin typeface="JetBrains Mono"/>
                </a:rPr>
                <a:t>users</a:t>
              </a:r>
              <a: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  <a:t>, request_id:req_456} = 150</a:t>
              </a:r>
              <a:br>
                <a:rPr lang="pt-BR" altLang="pt-BR" sz="1000" dirty="0">
                  <a:solidFill>
                    <a:srgbClr val="BCBEC4"/>
                  </a:solidFill>
                  <a:latin typeface="JetBrains Mono"/>
                </a:rPr>
              </a:br>
              <a:r>
                <a:rPr lang="pt-BR" altLang="pt-BR" sz="1000" dirty="0" err="1">
                  <a:solidFill>
                    <a:srgbClr val="BCBEC4"/>
                  </a:solidFill>
                  <a:latin typeface="JetBrains Mono"/>
                </a:rPr>
                <a:t>app_api_duration</a:t>
              </a: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{</a:t>
              </a:r>
              <a:r>
                <a:rPr kumimoji="0" lang="pt-BR" altLang="pt-BR" sz="10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endpoint</a:t>
              </a: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:/</a:t>
              </a:r>
              <a:r>
                <a:rPr kumimoji="0" lang="pt-BR" altLang="pt-BR" sz="10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orders</a:t>
              </a: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/>
                </a:rPr>
                <a:t>, request_id:req_789} = </a:t>
              </a:r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/>
                </a:rPr>
                <a:t>200</a:t>
              </a:r>
              <a:endPara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0ECB909E-0849-2B77-A065-49A7DDE1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5" y="4618770"/>
            <a:ext cx="608547" cy="61418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1DDA4E22-9C2D-D443-0D98-A26D07DF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432" y="3234561"/>
            <a:ext cx="6096000" cy="5539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micrometerRegistry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.summary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request_id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"req_123"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micrometerRegistry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.summary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request_id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"req_456"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micrometerRegistry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.summary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app_api_duration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request_id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"req_789"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867C-3272-983E-653A-A56C70BB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8495A89-70A1-B3BB-D1AC-A00D9CD5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248653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Demais Soluções</a:t>
            </a:r>
          </a:p>
        </p:txBody>
      </p:sp>
    </p:spTree>
    <p:extLst>
      <p:ext uri="{BB962C8B-B14F-4D97-AF65-F5344CB8AC3E}">
        <p14:creationId xmlns:p14="http://schemas.microsoft.com/office/powerpoint/2010/main" val="30265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33F19311-7F91-733C-D80E-32A28CDF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81" y="1000448"/>
            <a:ext cx="5786128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com.datadoghq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java-dogstatsd-client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4.4.4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31DA80D-030F-8E0A-49FC-7762664A9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36" y="2259449"/>
            <a:ext cx="5786128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@Bean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StatsDClient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statsDClient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new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NonBlockingStatsDClientBuilder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hostname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localhost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port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8125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//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sym typeface="Wingdings" panose="05000000000000000000" pitchFamily="2" charset="2"/>
              </a:rPr>
              <a:t>UDP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.build();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79554-3ABD-E79C-E495-F30EA20C6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36" y="3831991"/>
            <a:ext cx="5786128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final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StatsDClient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statsDClient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7F3B738-9A58-D959-02D9-28E29957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36" y="4410087"/>
            <a:ext cx="5786128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statsDClient.recordExecutionTime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”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app:autorizador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"status:"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returnCode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56DFA2F-3FC6-AE95-6A64-75EF8E30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36" y="4901852"/>
            <a:ext cx="5786128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statsDClient.recordDistributionValue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app_duration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app:autorizador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"status:"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returnCode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21354A0-E916-D6A4-02F5-70CFF08E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62" y="4909393"/>
            <a:ext cx="320303" cy="32326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853478-6DB8-9242-D7F7-8E393761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62" y="4410087"/>
            <a:ext cx="304482" cy="336874"/>
          </a:xfrm>
          <a:prstGeom prst="rect">
            <a:avLst/>
          </a:prstGeom>
        </p:spPr>
      </p:pic>
      <p:sp>
        <p:nvSpPr>
          <p:cNvPr id="20" name="Texto Explicativo: Linha 19">
            <a:extLst>
              <a:ext uri="{FF2B5EF4-FFF2-40B4-BE49-F238E27FC236}">
                <a16:creationId xmlns:a16="http://schemas.microsoft.com/office/drawing/2014/main" id="{CD9E1C87-D705-9658-17BD-813374BCCF3A}"/>
              </a:ext>
            </a:extLst>
          </p:cNvPr>
          <p:cNvSpPr/>
          <p:nvPr/>
        </p:nvSpPr>
        <p:spPr>
          <a:xfrm>
            <a:off x="7777018" y="3831991"/>
            <a:ext cx="4304146" cy="666118"/>
          </a:xfrm>
          <a:prstGeom prst="borderCallout1">
            <a:avLst>
              <a:gd name="adj1" fmla="val 24296"/>
              <a:gd name="adj2" fmla="val 471"/>
              <a:gd name="adj3" fmla="val 86155"/>
              <a:gd name="adj4" fmla="val -211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pt-BR" sz="900" dirty="0">
                <a:solidFill>
                  <a:schemeClr val="tx1"/>
                </a:solidFill>
              </a:rPr>
              <a:t>Representa a distribuição estatística de um conjunto de valores calculados do </a:t>
            </a:r>
            <a:r>
              <a:rPr lang="pt-BR" sz="900" b="1" dirty="0">
                <a:solidFill>
                  <a:schemeClr val="tx1"/>
                </a:solidFill>
              </a:rPr>
              <a:t>lado do Agente</a:t>
            </a:r>
            <a:r>
              <a:rPr lang="pt-BR" sz="900" dirty="0">
                <a:solidFill>
                  <a:schemeClr val="tx1"/>
                </a:solidFill>
              </a:rPr>
              <a:t> em um intervalo de tempo</a:t>
            </a:r>
          </a:p>
          <a:p>
            <a:pPr marL="171450" indent="-171450">
              <a:buFontTx/>
              <a:buChar char="-"/>
            </a:pPr>
            <a:r>
              <a:rPr lang="pt-BR" sz="900" dirty="0">
                <a:solidFill>
                  <a:schemeClr val="tx1"/>
                </a:solidFill>
              </a:rPr>
              <a:t>O Agente </a:t>
            </a:r>
            <a:r>
              <a:rPr lang="pt-BR" sz="900" b="1" dirty="0">
                <a:solidFill>
                  <a:schemeClr val="tx1"/>
                </a:solidFill>
              </a:rPr>
              <a:t>agrega os valores enviados</a:t>
            </a:r>
            <a:r>
              <a:rPr lang="pt-BR" sz="900" dirty="0">
                <a:solidFill>
                  <a:schemeClr val="tx1"/>
                </a:solidFill>
              </a:rPr>
              <a:t> em um intervalo de tempo definido e produz diferentes métricas que representam o conjunto de valores.			</a:t>
            </a:r>
          </a:p>
        </p:txBody>
      </p:sp>
      <p:sp>
        <p:nvSpPr>
          <p:cNvPr id="21" name="Texto Explicativo: Linha 20">
            <a:extLst>
              <a:ext uri="{FF2B5EF4-FFF2-40B4-BE49-F238E27FC236}">
                <a16:creationId xmlns:a16="http://schemas.microsoft.com/office/drawing/2014/main" id="{9BE9CFA0-AC93-9CF1-FDA6-2A62F2416765}"/>
              </a:ext>
            </a:extLst>
          </p:cNvPr>
          <p:cNvSpPr/>
          <p:nvPr/>
        </p:nvSpPr>
        <p:spPr>
          <a:xfrm>
            <a:off x="7777019" y="5425262"/>
            <a:ext cx="4304146" cy="929356"/>
          </a:xfrm>
          <a:prstGeom prst="borderCallout1">
            <a:avLst>
              <a:gd name="adj1" fmla="val 24296"/>
              <a:gd name="adj2" fmla="val 471"/>
              <a:gd name="adj3" fmla="val -36097"/>
              <a:gd name="adj4" fmla="val -2224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pt-BR" sz="900" dirty="0">
                <a:solidFill>
                  <a:schemeClr val="tx1"/>
                </a:solidFill>
              </a:rPr>
              <a:t>Representa a distribuição </a:t>
            </a:r>
            <a:r>
              <a:rPr lang="pt-BR" sz="900" b="1" dirty="0">
                <a:solidFill>
                  <a:schemeClr val="tx1"/>
                </a:solidFill>
              </a:rPr>
              <a:t>estatística global</a:t>
            </a:r>
            <a:r>
              <a:rPr lang="pt-BR" sz="900" dirty="0">
                <a:solidFill>
                  <a:schemeClr val="tx1"/>
                </a:solidFill>
              </a:rPr>
              <a:t> de um conjunto de valores calculados em toda a sua infraestrutura.</a:t>
            </a:r>
          </a:p>
          <a:p>
            <a:pPr marL="171450" indent="-171450">
              <a:buFontTx/>
              <a:buChar char="-"/>
            </a:pPr>
            <a:r>
              <a:rPr lang="pt-BR" sz="900" dirty="0">
                <a:solidFill>
                  <a:schemeClr val="tx1"/>
                </a:solidFill>
              </a:rPr>
              <a:t>Envia todos os </a:t>
            </a:r>
            <a:r>
              <a:rPr lang="pt-BR" sz="900" b="1" dirty="0">
                <a:solidFill>
                  <a:schemeClr val="tx1"/>
                </a:solidFill>
              </a:rPr>
              <a:t>dados brutos durante</a:t>
            </a:r>
            <a:r>
              <a:rPr lang="pt-BR" sz="900" dirty="0">
                <a:solidFill>
                  <a:schemeClr val="tx1"/>
                </a:solidFill>
              </a:rPr>
              <a:t> um intervalo de tempo para o </a:t>
            </a:r>
            <a:r>
              <a:rPr lang="pt-BR" sz="900" dirty="0" err="1">
                <a:solidFill>
                  <a:schemeClr val="tx1"/>
                </a:solidFill>
              </a:rPr>
              <a:t>Datadog</a:t>
            </a:r>
            <a:r>
              <a:rPr lang="pt-BR" sz="900" dirty="0">
                <a:solidFill>
                  <a:schemeClr val="tx1"/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sz="900" dirty="0">
                <a:solidFill>
                  <a:schemeClr val="tx1"/>
                </a:solidFill>
              </a:rPr>
              <a:t>As agregações ocorrem no </a:t>
            </a:r>
            <a:r>
              <a:rPr lang="pt-BR" sz="900" b="1" dirty="0">
                <a:solidFill>
                  <a:schemeClr val="tx1"/>
                </a:solidFill>
              </a:rPr>
              <a:t>lado do servidor</a:t>
            </a:r>
            <a:r>
              <a:rPr lang="pt-BR" sz="900" dirty="0">
                <a:solidFill>
                  <a:schemeClr val="tx1"/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sz="900" dirty="0" err="1">
                <a:solidFill>
                  <a:schemeClr val="tx1"/>
                </a:solidFill>
              </a:rPr>
              <a:t>Tags</a:t>
            </a:r>
            <a:r>
              <a:rPr lang="pt-BR" sz="900" dirty="0">
                <a:solidFill>
                  <a:schemeClr val="tx1"/>
                </a:solidFill>
              </a:rPr>
              <a:t> de alta cardinalidade </a:t>
            </a:r>
            <a:r>
              <a:rPr lang="pt-BR" sz="900" b="1" dirty="0">
                <a:solidFill>
                  <a:schemeClr val="tx1"/>
                </a:solidFill>
              </a:rPr>
              <a:t>não são dropadas</a:t>
            </a:r>
            <a:r>
              <a:rPr lang="pt-B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176340C1-C33B-5C14-5371-63539F68228A}"/>
              </a:ext>
            </a:extLst>
          </p:cNvPr>
          <p:cNvSpPr txBox="1">
            <a:spLocks/>
          </p:cNvSpPr>
          <p:nvPr/>
        </p:nvSpPr>
        <p:spPr>
          <a:xfrm>
            <a:off x="395245" y="130583"/>
            <a:ext cx="6072980" cy="445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DogStatsD</a:t>
            </a:r>
            <a:endParaRPr lang="pt-BR" sz="3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E9281-80D6-309E-8500-2EF430646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D8D19E1-89C6-767B-10E3-4D56F5AB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27" y="4359290"/>
            <a:ext cx="742957" cy="749834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27F140DA-6A28-C4A5-0EDA-AF0065D81920}"/>
              </a:ext>
            </a:extLst>
          </p:cNvPr>
          <p:cNvSpPr txBox="1">
            <a:spLocks/>
          </p:cNvSpPr>
          <p:nvPr/>
        </p:nvSpPr>
        <p:spPr>
          <a:xfrm>
            <a:off x="239797" y="110988"/>
            <a:ext cx="6072980" cy="445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pt-BR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Telemetry</a:t>
            </a:r>
            <a:endParaRPr lang="pt-BR" sz="3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63E22-93E0-FE96-0EAF-D0CEE17E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084" y="640100"/>
            <a:ext cx="4946904" cy="178510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io.opentelemetry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opentelemetry-sdk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1.36.0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io.opentelemetry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groupId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opentelemetry-exporter-otlp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artifactId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1.36.0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version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dependency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99AC1-063F-7455-1C61-8AA8DAB9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084" y="2499695"/>
            <a:ext cx="6137194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OtlpGrpcMetricExporter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exporter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OtlpGrpcMetricExporter.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setEndpoint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"http://localhost:4317"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// OTLP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.build();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SdkMeterProvider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meterProvider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SdkMeterProvider.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registerMetricReader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PeriodicMetricReader.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exporter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setInterval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Duration.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ofSeconds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.build()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).build();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OpenTelemetry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openTelemetry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OpenTelemetrySdk.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setMeterProvider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meterProvider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.build();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Meter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openTelemetry.getMeter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"meu-app"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DoubleHistogram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latencyHistogram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meter.histogramBuilder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api.latency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setDescription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"Latência da API em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setUnit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.build();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latencyHistogram.record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duration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Attributes.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io.opentelemetry.api.common.AttributeKey.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stringKey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endpoint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io.opentelemetry.api.common.AttributeKey.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stringKey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method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"GET"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4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A9EB-52E0-FDD5-9769-9ECA94C3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84" y="2749169"/>
            <a:ext cx="9924288" cy="67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/>
              <a:t>Fonte: https://docs.datadoghq.com/metrics/types/?tab=distribution#metric-types</a:t>
            </a:r>
          </a:p>
        </p:txBody>
      </p:sp>
    </p:spTree>
    <p:extLst>
      <p:ext uri="{BB962C8B-B14F-4D97-AF65-F5344CB8AC3E}">
        <p14:creationId xmlns:p14="http://schemas.microsoft.com/office/powerpoint/2010/main" val="231248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897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JetBrains Mono</vt:lpstr>
      <vt:lpstr>Wingdings</vt:lpstr>
      <vt:lpstr>Tema do Office</vt:lpstr>
      <vt:lpstr>O problema</vt:lpstr>
      <vt:lpstr>Solução</vt:lpstr>
      <vt:lpstr>Demais Soluções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GABRIEL</dc:creator>
  <cp:lastModifiedBy>MARCELO GABRIEL</cp:lastModifiedBy>
  <cp:revision>27</cp:revision>
  <dcterms:created xsi:type="dcterms:W3CDTF">2025-06-08T19:22:17Z</dcterms:created>
  <dcterms:modified xsi:type="dcterms:W3CDTF">2025-06-08T21:51:07Z</dcterms:modified>
</cp:coreProperties>
</file>