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728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06680" y="36817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06680" y="1604520"/>
            <a:ext cx="52351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72800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7/24/15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F10151-E1A1-41B1-A1B1-21F1D1B1711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7/24/15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813171-5151-4101-A1D1-11E1A19121D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7/24/15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218101-41E1-4161-B131-01119111517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7/24/15</a:t>
            </a:r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D19181-5161-41B1-9161-51318121A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FISH – comparison of RW to culture</a:t>
            </a:r>
            <a:r>
              <a:rPr lang="en-US" sz="44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 Light"/>
              </a:rPr>
              <a:t>probe hybridizes to the 28S of Teleaulax </a:t>
            </a:r>
            <a:r>
              <a:rPr lang="en-US" sz="22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2200">
                <a:solidFill>
                  <a:srgbClr val="000000"/>
                </a:solidFill>
                <a:latin typeface="Calibri Light"/>
              </a:rPr>
              <a:t>sequence: alexa 488 – AACACACGAGTTAAGATACCAATGGATCATTCACTCGCATGCCC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100x magnification. Lab culture (fed with Geminigera)</a:t>
            </a:r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100x magnification. Red water sample from Baker Bay (BBS090512)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FISH – Tx probe, samples from Baker Bay RW (BBS090512)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40x magnification. Mesodinium and Teleaulax</a:t>
            </a:r>
            <a:endParaRPr/>
          </a:p>
        </p:txBody>
      </p:sp>
      <p:sp>
        <p:nvSpPr>
          <p:cNvPr id="157" name="TextShape 3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100x magnification. Close up of Telaualax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QPCR data 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 samples done in triplicate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Teleaulax – used Teleaulax 28S specific primers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Cryptophyte – used general cryptophyte 28S primers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0" name="Content Placeholder 8"/>
          <p:cNvPicPr/>
          <p:nvPr/>
        </p:nvPicPr>
        <p:blipFill>
          <a:blip r:embed="rId1"/>
          <a:stretch>
            <a:fillRect/>
          </a:stretch>
        </p:blipFill>
        <p:spPr>
          <a:xfrm>
            <a:off x="766080" y="426600"/>
            <a:ext cx="10668600" cy="60840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61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749520" y="405000"/>
            <a:ext cx="10693080" cy="604728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Teleaulax distribution</a:t>
            </a:r>
            <a:r>
              <a:rPr lang="en-US" sz="320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 Light"/>
              </a:rPr>
              <a:t>depth vs time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alibri"/>
              </a:rPr>
              <a:t>Top: SAT03 surface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alibri"/>
              </a:rPr>
              <a:t>Mid: SAT03 mid depth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alibri"/>
              </a:rPr>
              <a:t>Bottom: SAT03 bottom depth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alibri"/>
              </a:rPr>
              <a:t>Bubble size: Teleaulax copies/mL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Table 1"/>
          <p:cNvGraphicFramePr/>
          <p:nvPr/>
        </p:nvGraphicFramePr>
        <p:xfrm>
          <a:off x="838080" y="462240"/>
          <a:ext cx="10515240" cy="5933160"/>
        </p:xfrm>
        <a:graphic>
          <a:graphicData uri="http://schemas.openxmlformats.org/drawingml/2006/table">
            <a:tbl>
              <a:tblPr/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200"/>
              </a:tblGrid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Sample Name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date 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time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depth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Crp copies/ ml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crp stdev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tx copies/ ml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tx stdev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crp/tx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Sal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SAT03S 9.10.13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9/10/2013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9:51:00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2.38E+06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3.67E+05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9439.32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237.20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252.21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8.4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SAT03M 9.10.13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9/10/2013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10:00:00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8.2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1.76E+06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1.91E+05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10035.65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335.95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175.75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7.1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SAT03B 9.10.13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9/10/2013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10:06:00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1.90E+06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6.16E+05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8217.38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1299.08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231.78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17.8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SAT03S 9.13.13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9/13/2013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9:27:00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2.89E+06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1.49E+05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5169.90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237.91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559.82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11.2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SAT03M 9.13.13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9/13/2013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9:20:00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8.2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5.46E+03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2.18E+03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3646.96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222.17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1.50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21.8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SAT03B 9.13.13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9/13/2013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9:15:00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4.37E+06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6.22E+05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10523.99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187.41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414.79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No Data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SAT03S 9.20.13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9/20/2013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14:20:00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1.96E+06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1.62E+05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1206.21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21.09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1621.52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29.9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SAT03M 9.20.13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9/20/2013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14:20:00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8.2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3.16E+06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1.30E+06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10123.50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151.36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311.68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30.2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SAT03B 9.20.13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9/20/2013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14:20:00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3.47E+06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8.07E+05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1483.64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128.36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2337.26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30.3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SAT03S 9.24.13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9/24/2013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15:34:00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5.25E+05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1.84E+05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430.61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39.22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1218.06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22.8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SAT03M 9.24.13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9/24/2013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15:28:00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8.2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3.48E+05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7.24E+04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378.82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108.23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917.46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23.0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SAT03B 9.24.13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9/24/2013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15:23:00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2.10E+06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3.48E+05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1049.98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103.09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1996.56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23.0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SAT03S 10.1.13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10/1/2013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11:40:00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9.66E+05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2.83E+05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2204.32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211.44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438.01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8.1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SAT03M 10.1.13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10/1/2013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11:45:00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8.2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1.42E+06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2.21E+05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4290.75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346.11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330.07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22.1</a:t>
                      </a:r>
                      <a:endParaRPr/>
                    </a:p>
                  </a:txBody>
                  <a:tcPr/>
                </a:tc>
              </a:tr>
              <a:tr h="371160"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SAT03B 10.1.13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10/1/2013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/>
                        </a:rPr>
                        <a:t>11:50:00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3.24E+06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3.48E+05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5158.53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747.34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627.41</a:t>
                      </a:r>
                      <a:endParaRPr/>
                    </a:p>
                  </a:txBody>
                  <a:tcPr/>
                </a:tc>
                <a:tc>
                  <a:txBody>
                    <a:bodyPr anchor="b" bIns="0" lIns="9360" rIns="9360" tIns="9360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27.0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