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Barlow Medium"/>
      <p:regular r:id="rId43"/>
      <p:bold r:id="rId44"/>
      <p:italic r:id="rId45"/>
      <p:boldItalic r:id="rId46"/>
    </p:embeddedFont>
    <p:embeddedFont>
      <p:font typeface="Barlow"/>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43749D-D949-40EE-A30D-E7553A91B55E}">
  <a:tblStyle styleId="{2643749D-D949-40EE-A30D-E7553A91B55E}"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BarlowMedium-bold.fntdata"/><Relationship Id="rId43" Type="http://schemas.openxmlformats.org/officeDocument/2006/relationships/font" Target="fonts/BarlowMedium-regular.fntdata"/><Relationship Id="rId46" Type="http://schemas.openxmlformats.org/officeDocument/2006/relationships/font" Target="fonts/BarlowMedium-boldItalic.fntdata"/><Relationship Id="rId45" Type="http://schemas.openxmlformats.org/officeDocument/2006/relationships/font" Target="fonts/Barlow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fntdata"/><Relationship Id="rId47" Type="http://schemas.openxmlformats.org/officeDocument/2006/relationships/font" Target="fonts/Barlow-regular.fntdata"/><Relationship Id="rId49"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Barl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a5acd56ef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a5acd56e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a5acd56ef_1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a5acd56e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a5acd56ef_1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a5acd56e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a5acd56ef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a5acd56e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a5acd56ef_1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a5acd56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5c975627_2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a5c975627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a5c975627_2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a5c975627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a5c975627_2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a5c975627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a5acd56ef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a5acd56e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9e018e28e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9e018e28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9e018e28e_2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9e018e28e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9e018e28e_2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9e018e28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a5acd56ef_1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a5acd56e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9e018e28e_2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9e018e28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a5acd56ef_1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a5acd56e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a5acd56ef_1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a5acd56e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a5acd56ef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a5acd56ef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a5acd56ef_1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a5acd56e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a5acd56ef_1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a5acd56ef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a5acd56ef_1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a5acd56ef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5acd56ef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5acd56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49e018e28e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49e018e2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9e018e28e_1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9e018e28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9e018e28e_2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9e018e28e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e018e28e_2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e018e28e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5acd56ef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5acd56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a5acd56ef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a5acd56e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241225" y="1310875"/>
            <a:ext cx="6509100" cy="2521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2710225" y="1310850"/>
            <a:ext cx="5476800" cy="2521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4"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icon space">
  <p:cSld name="BLANK_1">
    <p:spTree>
      <p:nvGrpSpPr>
        <p:cNvPr id="78" name="Shape 78"/>
        <p:cNvGrpSpPr/>
        <p:nvPr/>
      </p:nvGrpSpPr>
      <p:grpSpPr>
        <a:xfrm>
          <a:off x="0" y="0"/>
          <a:ext cx="0" cy="0"/>
          <a:chOff x="0" y="0"/>
          <a:chExt cx="0" cy="0"/>
        </a:xfrm>
      </p:grpSpPr>
      <p:sp>
        <p:nvSpPr>
          <p:cNvPr id="79" name="Google Shape;79;p12"/>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2"/>
          <p:cNvSpPr/>
          <p:nvPr/>
        </p:nvSpPr>
        <p:spPr>
          <a:xfrm>
            <a:off x="867750"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ackground image">
  <p:cSld name="BLANK_1_1">
    <p:spTree>
      <p:nvGrpSpPr>
        <p:cNvPr id="83" name="Shape 83"/>
        <p:cNvGrpSpPr/>
        <p:nvPr/>
      </p:nvGrpSpPr>
      <p:grpSpPr>
        <a:xfrm>
          <a:off x="0" y="0"/>
          <a:ext cx="0" cy="0"/>
          <a:chOff x="0" y="0"/>
          <a:chExt cx="0" cy="0"/>
        </a:xfrm>
      </p:grpSpPr>
      <p:sp>
        <p:nvSpPr>
          <p:cNvPr id="84" name="Google Shape;84;p13"/>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41225" y="1770000"/>
            <a:ext cx="6509100" cy="16035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2935400" y="1846200"/>
            <a:ext cx="5814900" cy="9108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7" name="Google Shape;17;p3"/>
          <p:cNvSpPr txBox="1"/>
          <p:nvPr>
            <p:ph idx="1" type="subTitle"/>
          </p:nvPr>
        </p:nvSpPr>
        <p:spPr>
          <a:xfrm>
            <a:off x="2935400" y="2604625"/>
            <a:ext cx="5814900" cy="451800"/>
          </a:xfrm>
          <a:prstGeom prst="rect">
            <a:avLst/>
          </a:prstGeom>
        </p:spPr>
        <p:txBody>
          <a:bodyPr anchorCtr="0" anchor="t" bIns="91425" lIns="91425" spcFirstLastPara="1" rIns="91425" wrap="square" tIns="91425"/>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Clr>
                <a:schemeClr val="dk2"/>
              </a:buClr>
              <a:buSzPts val="1800"/>
              <a:buNone/>
              <a:defRPr sz="1800">
                <a:solidFill>
                  <a:schemeClr val="dk2"/>
                </a:solidFill>
              </a:defRPr>
            </a:lvl3pPr>
            <a:lvl4pPr lvl="3" rtl="0">
              <a:spcBef>
                <a:spcPts val="0"/>
              </a:spcBef>
              <a:spcAft>
                <a:spcPts val="0"/>
              </a:spcAft>
              <a:buClr>
                <a:schemeClr val="dk2"/>
              </a:buClr>
              <a:buSzPts val="1800"/>
              <a:buNone/>
              <a:defRPr sz="1800">
                <a:solidFill>
                  <a:schemeClr val="dk2"/>
                </a:solidFill>
              </a:defRPr>
            </a:lvl4pPr>
            <a:lvl5pPr lvl="4" rtl="0">
              <a:spcBef>
                <a:spcPts val="0"/>
              </a:spcBef>
              <a:spcAft>
                <a:spcPts val="0"/>
              </a:spcAft>
              <a:buClr>
                <a:schemeClr val="dk2"/>
              </a:buClr>
              <a:buSzPts val="1800"/>
              <a:buNone/>
              <a:defRPr sz="1800">
                <a:solidFill>
                  <a:schemeClr val="dk2"/>
                </a:solidFill>
              </a:defRPr>
            </a:lvl5pPr>
            <a:lvl6pPr lvl="5" rtl="0">
              <a:spcBef>
                <a:spcPts val="0"/>
              </a:spcBef>
              <a:spcAft>
                <a:spcPts val="0"/>
              </a:spcAft>
              <a:buClr>
                <a:schemeClr val="dk2"/>
              </a:buClr>
              <a:buSzPts val="1800"/>
              <a:buNone/>
              <a:defRPr sz="1800">
                <a:solidFill>
                  <a:schemeClr val="dk2"/>
                </a:solidFill>
              </a:defRPr>
            </a:lvl6pPr>
            <a:lvl7pPr lvl="6" rtl="0">
              <a:spcBef>
                <a:spcPts val="0"/>
              </a:spcBef>
              <a:spcAft>
                <a:spcPts val="0"/>
              </a:spcAft>
              <a:buClr>
                <a:schemeClr val="dk2"/>
              </a:buClr>
              <a:buSzPts val="1800"/>
              <a:buNone/>
              <a:defRPr sz="1800">
                <a:solidFill>
                  <a:schemeClr val="dk2"/>
                </a:solidFill>
              </a:defRPr>
            </a:lvl7pPr>
            <a:lvl8pPr lvl="7" rtl="0">
              <a:spcBef>
                <a:spcPts val="0"/>
              </a:spcBef>
              <a:spcAft>
                <a:spcPts val="0"/>
              </a:spcAft>
              <a:buClr>
                <a:schemeClr val="dk2"/>
              </a:buClr>
              <a:buSzPts val="1800"/>
              <a:buNone/>
              <a:defRPr sz="1800">
                <a:solidFill>
                  <a:schemeClr val="dk2"/>
                </a:solidFill>
              </a:defRPr>
            </a:lvl8pPr>
            <a:lvl9pPr lvl="8" rtl="0">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8" name="Shape 18"/>
        <p:cNvGrpSpPr/>
        <p:nvPr/>
      </p:nvGrpSpPr>
      <p:grpSpPr>
        <a:xfrm>
          <a:off x="0" y="0"/>
          <a:ext cx="0" cy="0"/>
          <a:chOff x="0" y="0"/>
          <a:chExt cx="0" cy="0"/>
        </a:xfrm>
      </p:grpSpPr>
      <p:sp>
        <p:nvSpPr>
          <p:cNvPr id="19" name="Google Shape;19;p4"/>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645075"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731575" y="393525"/>
            <a:ext cx="4713000" cy="4356000"/>
          </a:xfrm>
          <a:prstGeom prst="rect">
            <a:avLst/>
          </a:prstGeom>
        </p:spPr>
        <p:txBody>
          <a:bodyPr anchorCtr="0" anchor="t" bIns="91425" lIns="91425" spcFirstLastPara="1" rIns="91425" wrap="square" tIns="91425"/>
          <a:lstStyle>
            <a:lvl1pPr indent="-457200" lvl="0" marL="457200" rtl="0">
              <a:lnSpc>
                <a:spcPct val="100000"/>
              </a:lnSpc>
              <a:spcBef>
                <a:spcPts val="600"/>
              </a:spcBef>
              <a:spcAft>
                <a:spcPts val="0"/>
              </a:spcAft>
              <a:buSzPts val="3600"/>
              <a:buChar char="▪"/>
              <a:defRPr b="1" sz="3600"/>
            </a:lvl1pPr>
            <a:lvl2pPr indent="-457200" lvl="1" marL="914400" rtl="0">
              <a:lnSpc>
                <a:spcPct val="100000"/>
              </a:lnSpc>
              <a:spcBef>
                <a:spcPts val="0"/>
              </a:spcBef>
              <a:spcAft>
                <a:spcPts val="0"/>
              </a:spcAft>
              <a:buSzPts val="3600"/>
              <a:buChar char="▫"/>
              <a:defRPr b="1" sz="3600"/>
            </a:lvl2pPr>
            <a:lvl3pPr indent="-457200" lvl="2" marL="1371600" rtl="0">
              <a:lnSpc>
                <a:spcPct val="100000"/>
              </a:lnSpc>
              <a:spcBef>
                <a:spcPts val="0"/>
              </a:spcBef>
              <a:spcAft>
                <a:spcPts val="0"/>
              </a:spcAft>
              <a:buSzPts val="3600"/>
              <a:buChar char="▫"/>
              <a:defRPr b="1" sz="3600"/>
            </a:lvl3pPr>
            <a:lvl4pPr indent="-457200" lvl="3" marL="1828800" rtl="0">
              <a:lnSpc>
                <a:spcPct val="100000"/>
              </a:lnSpc>
              <a:spcBef>
                <a:spcPts val="0"/>
              </a:spcBef>
              <a:spcAft>
                <a:spcPts val="0"/>
              </a:spcAft>
              <a:buSzPts val="3600"/>
              <a:buChar char="▫"/>
              <a:defRPr b="1" sz="3600"/>
            </a:lvl4pPr>
            <a:lvl5pPr indent="-457200" lvl="4" marL="2286000" rtl="0">
              <a:lnSpc>
                <a:spcPct val="100000"/>
              </a:lnSpc>
              <a:spcBef>
                <a:spcPts val="0"/>
              </a:spcBef>
              <a:spcAft>
                <a:spcPts val="0"/>
              </a:spcAft>
              <a:buSzPts val="3600"/>
              <a:buChar char="○"/>
              <a:defRPr b="1" sz="3600"/>
            </a:lvl5pPr>
            <a:lvl6pPr indent="-457200" lvl="5" marL="2743200" rtl="0">
              <a:lnSpc>
                <a:spcPct val="100000"/>
              </a:lnSpc>
              <a:spcBef>
                <a:spcPts val="0"/>
              </a:spcBef>
              <a:spcAft>
                <a:spcPts val="0"/>
              </a:spcAft>
              <a:buSzPts val="3600"/>
              <a:buChar char="■"/>
              <a:defRPr b="1" sz="3600"/>
            </a:lvl6pPr>
            <a:lvl7pPr indent="-457200" lvl="6" marL="3200400" rtl="0">
              <a:lnSpc>
                <a:spcPct val="100000"/>
              </a:lnSpc>
              <a:spcBef>
                <a:spcPts val="0"/>
              </a:spcBef>
              <a:spcAft>
                <a:spcPts val="0"/>
              </a:spcAft>
              <a:buSzPts val="3600"/>
              <a:buChar char="●"/>
              <a:defRPr b="1" sz="3600"/>
            </a:lvl7pPr>
            <a:lvl8pPr indent="-457200" lvl="7" marL="3657600" rtl="0">
              <a:lnSpc>
                <a:spcPct val="100000"/>
              </a:lnSpc>
              <a:spcBef>
                <a:spcPts val="0"/>
              </a:spcBef>
              <a:spcAft>
                <a:spcPts val="0"/>
              </a:spcAft>
              <a:buSzPts val="3600"/>
              <a:buChar char="○"/>
              <a:defRPr b="1" sz="3600"/>
            </a:lvl8pPr>
            <a:lvl9pPr indent="-457200" lvl="8" marL="4114800">
              <a:lnSpc>
                <a:spcPct val="100000"/>
              </a:lnSpc>
              <a:spcBef>
                <a:spcPts val="0"/>
              </a:spcBef>
              <a:spcAft>
                <a:spcPts val="0"/>
              </a:spcAft>
              <a:buSzPts val="3600"/>
              <a:buChar char="■"/>
              <a:defRPr b="1" sz="3600"/>
            </a:lvl9pPr>
          </a:lstStyle>
          <a:p/>
        </p:txBody>
      </p:sp>
      <p:sp>
        <p:nvSpPr>
          <p:cNvPr id="23" name="Google Shape;23;p4"/>
          <p:cNvSpPr txBox="1"/>
          <p:nvPr/>
        </p:nvSpPr>
        <p:spPr>
          <a:xfrm>
            <a:off x="2654717" y="337850"/>
            <a:ext cx="78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24" name="Google Shape;24;p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0" name="Google Shape;30;p5"/>
          <p:cNvSpPr txBox="1"/>
          <p:nvPr>
            <p:ph idx="1" type="body"/>
          </p:nvPr>
        </p:nvSpPr>
        <p:spPr>
          <a:xfrm>
            <a:off x="1556331" y="1349141"/>
            <a:ext cx="7085700" cy="29385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a:lvl1pPr>
            <a:lvl2pPr indent="-393700" lvl="1" marL="914400">
              <a:spcBef>
                <a:spcPts val="0"/>
              </a:spcBef>
              <a:spcAft>
                <a:spcPts val="0"/>
              </a:spcAft>
              <a:buSzPts val="2600"/>
              <a:buChar char="▫"/>
              <a:defRPr/>
            </a:lvl2pPr>
            <a:lvl3pPr indent="-393700" lvl="2" marL="1371600">
              <a:spcBef>
                <a:spcPts val="0"/>
              </a:spcBef>
              <a:spcAft>
                <a:spcPts val="0"/>
              </a:spcAft>
              <a:buSzPts val="2600"/>
              <a:buChar char="▫"/>
              <a:defRPr/>
            </a:lvl3pPr>
            <a:lvl4pPr indent="-393700" lvl="3" marL="1828800">
              <a:spcBef>
                <a:spcPts val="0"/>
              </a:spcBef>
              <a:spcAft>
                <a:spcPts val="0"/>
              </a:spcAft>
              <a:buSzPts val="2600"/>
              <a:buChar char="▫"/>
              <a:defRPr/>
            </a:lvl4pPr>
            <a:lvl5pPr indent="-393700" lvl="4" marL="2286000">
              <a:spcBef>
                <a:spcPts val="0"/>
              </a:spcBef>
              <a:spcAft>
                <a:spcPts val="0"/>
              </a:spcAft>
              <a:buSzPts val="2600"/>
              <a:buChar char="○"/>
              <a:defRPr/>
            </a:lvl5pPr>
            <a:lvl6pPr indent="-393700" lvl="5" marL="2743200">
              <a:spcBef>
                <a:spcPts val="0"/>
              </a:spcBef>
              <a:spcAft>
                <a:spcPts val="0"/>
              </a:spcAft>
              <a:buSzPts val="2600"/>
              <a:buChar char="■"/>
              <a:defRPr/>
            </a:lvl6pPr>
            <a:lvl7pPr indent="-393700" lvl="6" marL="3200400">
              <a:spcBef>
                <a:spcPts val="0"/>
              </a:spcBef>
              <a:spcAft>
                <a:spcPts val="0"/>
              </a:spcAft>
              <a:buSzPts val="2600"/>
              <a:buChar char="●"/>
              <a:defRPr/>
            </a:lvl7pPr>
            <a:lvl8pPr indent="-393700" lvl="7" marL="3657600">
              <a:spcBef>
                <a:spcPts val="0"/>
              </a:spcBef>
              <a:spcAft>
                <a:spcPts val="0"/>
              </a:spcAft>
              <a:buSzPts val="2600"/>
              <a:buChar char="○"/>
              <a:defRPr/>
            </a:lvl8pPr>
            <a:lvl9pPr indent="-393700" lvl="8" marL="4114800">
              <a:spcBef>
                <a:spcPts val="0"/>
              </a:spcBef>
              <a:spcAft>
                <a:spcPts val="0"/>
              </a:spcAft>
              <a:buSzPts val="2600"/>
              <a:buChar char="■"/>
              <a:defRPr/>
            </a:lvl9pPr>
          </a:lstStyle>
          <a:p/>
        </p:txBody>
      </p:sp>
      <p:sp>
        <p:nvSpPr>
          <p:cNvPr id="31" name="Google Shape;31;p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slide">
  <p:cSld name="TITLE_AND_BODY_1">
    <p:spTree>
      <p:nvGrpSpPr>
        <p:cNvPr id="33" name="Shape 33"/>
        <p:cNvGrpSpPr/>
        <p:nvPr/>
      </p:nvGrpSpPr>
      <p:grpSpPr>
        <a:xfrm>
          <a:off x="0" y="0"/>
          <a:ext cx="0" cy="0"/>
          <a:chOff x="0" y="0"/>
          <a:chExt cx="0" cy="0"/>
        </a:xfrm>
      </p:grpSpPr>
      <p:sp>
        <p:nvSpPr>
          <p:cNvPr id="34" name="Google Shape;34;p6"/>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a:off x="4178396" y="393525"/>
            <a:ext cx="45720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txBox="1"/>
          <p:nvPr>
            <p:ph type="title"/>
          </p:nvPr>
        </p:nvSpPr>
        <p:spPr>
          <a:xfrm>
            <a:off x="4483099" y="393475"/>
            <a:ext cx="3460800" cy="806700"/>
          </a:xfrm>
          <a:prstGeom prst="rect">
            <a:avLst/>
          </a:prstGeom>
        </p:spPr>
        <p:txBody>
          <a:bodyPr anchorCtr="0" anchor="ctr"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8" name="Google Shape;38;p6"/>
          <p:cNvSpPr txBox="1"/>
          <p:nvPr>
            <p:ph idx="1" type="body"/>
          </p:nvPr>
        </p:nvSpPr>
        <p:spPr>
          <a:xfrm>
            <a:off x="4865550" y="1349150"/>
            <a:ext cx="3776400" cy="2938500"/>
          </a:xfrm>
          <a:prstGeom prst="rect">
            <a:avLst/>
          </a:prstGeom>
        </p:spPr>
        <p:txBody>
          <a:bodyPr anchorCtr="0" anchor="t" bIns="91425" lIns="91425" spcFirstLastPara="1" rIns="91425" wrap="square" tIns="91425"/>
          <a:lstStyle>
            <a:lvl1pPr indent="-368300" lvl="0" marL="457200" rtl="0">
              <a:spcBef>
                <a:spcPts val="600"/>
              </a:spcBef>
              <a:spcAft>
                <a:spcPts val="0"/>
              </a:spcAft>
              <a:buSzPts val="2200"/>
              <a:buChar char="▪"/>
              <a:defRPr sz="22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39" name="Google Shape;39;p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40" name="Google Shape;40;p6"/>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6" name="Google Shape;46;p7"/>
          <p:cNvSpPr txBox="1"/>
          <p:nvPr>
            <p:ph idx="1" type="body"/>
          </p:nvPr>
        </p:nvSpPr>
        <p:spPr>
          <a:xfrm>
            <a:off x="1576275" y="1367175"/>
            <a:ext cx="3482400" cy="338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47" name="Google Shape;47;p7"/>
          <p:cNvSpPr txBox="1"/>
          <p:nvPr>
            <p:ph idx="2" type="body"/>
          </p:nvPr>
        </p:nvSpPr>
        <p:spPr>
          <a:xfrm>
            <a:off x="5268071" y="1367175"/>
            <a:ext cx="3482400" cy="33825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48" name="Google Shape;48;p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0" name="Shape 50"/>
        <p:cNvGrpSpPr/>
        <p:nvPr/>
      </p:nvGrpSpPr>
      <p:grpSpPr>
        <a:xfrm>
          <a:off x="0" y="0"/>
          <a:ext cx="0" cy="0"/>
          <a:chOff x="0" y="0"/>
          <a:chExt cx="0" cy="0"/>
        </a:xfrm>
      </p:grpSpPr>
      <p:sp>
        <p:nvSpPr>
          <p:cNvPr id="51" name="Google Shape;51;p8"/>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5" name="Google Shape;55;p8"/>
          <p:cNvSpPr txBox="1"/>
          <p:nvPr>
            <p:ph idx="1" type="body"/>
          </p:nvPr>
        </p:nvSpPr>
        <p:spPr>
          <a:xfrm>
            <a:off x="156017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6" name="Google Shape;56;p8"/>
          <p:cNvSpPr txBox="1"/>
          <p:nvPr>
            <p:ph idx="2" type="body"/>
          </p:nvPr>
        </p:nvSpPr>
        <p:spPr>
          <a:xfrm>
            <a:off x="3996525"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8"/>
          <p:cNvSpPr txBox="1"/>
          <p:nvPr>
            <p:ph idx="3" type="body"/>
          </p:nvPr>
        </p:nvSpPr>
        <p:spPr>
          <a:xfrm>
            <a:off x="6432874" y="1375225"/>
            <a:ext cx="2317500" cy="3374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9" name="Google Shape;59;p8"/>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0" name="Shape 60"/>
        <p:cNvGrpSpPr/>
        <p:nvPr/>
      </p:nvGrpSpPr>
      <p:grpSpPr>
        <a:xfrm>
          <a:off x="0" y="0"/>
          <a:ext cx="0" cy="0"/>
          <a:chOff x="0" y="0"/>
          <a:chExt cx="0" cy="0"/>
        </a:xfrm>
      </p:grpSpPr>
      <p:sp>
        <p:nvSpPr>
          <p:cNvPr id="61" name="Google Shape;61;p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txBox="1"/>
          <p:nvPr>
            <p:ph type="title"/>
          </p:nvPr>
        </p:nvSpPr>
        <p:spPr>
          <a:xfrm>
            <a:off x="1182200" y="393475"/>
            <a:ext cx="6739500" cy="806700"/>
          </a:xfrm>
          <a:prstGeom prst="rect">
            <a:avLst/>
          </a:prstGeom>
        </p:spPr>
        <p:txBody>
          <a:bodyPr anchorCtr="0" anchor="ctr"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5" name="Google Shape;65;p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9"/>
          <p:cNvSpPr/>
          <p:nvPr/>
        </p:nvSpPr>
        <p:spPr>
          <a:xfrm>
            <a:off x="7943750" y="393425"/>
            <a:ext cx="806700" cy="8067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7" name="Shape 67"/>
        <p:cNvGrpSpPr/>
        <p:nvPr/>
      </p:nvGrpSpPr>
      <p:grpSpPr>
        <a:xfrm>
          <a:off x="0" y="0"/>
          <a:ext cx="0" cy="0"/>
          <a:chOff x="0" y="0"/>
          <a:chExt cx="0" cy="0"/>
        </a:xfrm>
      </p:grpSpPr>
      <p:sp>
        <p:nvSpPr>
          <p:cNvPr id="68" name="Google Shape;68;p10"/>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77500" y="4356125"/>
            <a:ext cx="74793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txBox="1"/>
          <p:nvPr>
            <p:ph idx="1" type="body"/>
          </p:nvPr>
        </p:nvSpPr>
        <p:spPr>
          <a:xfrm>
            <a:off x="1182200" y="4356200"/>
            <a:ext cx="7174500" cy="393600"/>
          </a:xfrm>
          <a:prstGeom prst="rect">
            <a:avLst/>
          </a:prstGeom>
        </p:spPr>
        <p:txBody>
          <a:bodyPr anchorCtr="0" anchor="ctr" bIns="91425" lIns="91425" spcFirstLastPara="1" rIns="91425" wrap="square" tIns="91425"/>
          <a:lstStyle>
            <a:lvl1pPr indent="-228600" lvl="0" marL="457200">
              <a:spcBef>
                <a:spcPts val="0"/>
              </a:spcBef>
              <a:spcAft>
                <a:spcPts val="0"/>
              </a:spcAft>
              <a:buClr>
                <a:srgbClr val="FFFFFF"/>
              </a:buClr>
              <a:buSzPts val="1600"/>
              <a:buNone/>
              <a:defRPr sz="1600">
                <a:solidFill>
                  <a:srgbClr val="FFFFFF"/>
                </a:solidFill>
              </a:defRPr>
            </a:lvl1pPr>
          </a:lstStyle>
          <a:p/>
        </p:txBody>
      </p:sp>
      <p:sp>
        <p:nvSpPr>
          <p:cNvPr id="72" name="Google Shape;72;p1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0"/>
          <p:cNvSpPr/>
          <p:nvPr/>
        </p:nvSpPr>
        <p:spPr>
          <a:xfrm>
            <a:off x="7963200" y="4356125"/>
            <a:ext cx="393600" cy="393600"/>
          </a:xfrm>
          <a:prstGeom prst="rect">
            <a:avLst/>
          </a:prstGeom>
          <a:solidFill>
            <a:srgbClr val="FFFFFF">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b="1" sz="2400">
                <a:solidFill>
                  <a:srgbClr val="FFFFFF"/>
                </a:solidFill>
                <a:latin typeface="Barlow"/>
                <a:ea typeface="Barlow"/>
                <a:cs typeface="Barlow"/>
                <a:sym typeface="Barlow"/>
              </a:defRPr>
            </a:lvl9pPr>
          </a:lstStyle>
          <a:p/>
        </p:txBody>
      </p:sp>
      <p:sp>
        <p:nvSpPr>
          <p:cNvPr id="7" name="Google Shape;7;p1"/>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lstStyle>
            <a:lvl1pPr indent="-393700" lvl="0" marL="4572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indent="-393700" lvl="1" marL="9144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indent="-393700" lvl="2" marL="13716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indent="-393700" lvl="3" marL="18288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indent="-393700" lvl="4" marL="22860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indent="-393700" lvl="5" marL="27432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indent="-393700" lvl="6" marL="32004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indent="-393700" lvl="7" marL="36576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indent="-393700" lvl="8" marL="41148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p:txBody>
      </p:sp>
      <p:sp>
        <p:nvSpPr>
          <p:cNvPr id="8" name="Google Shape;8;p1"/>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lvl="0" algn="ctr">
              <a:buNone/>
              <a:defRPr b="1" sz="1200">
                <a:solidFill>
                  <a:srgbClr val="FFFFFF"/>
                </a:solidFill>
                <a:latin typeface="Barlow"/>
                <a:ea typeface="Barlow"/>
                <a:cs typeface="Barlow"/>
                <a:sym typeface="Barlow"/>
              </a:defRPr>
            </a:lvl1pPr>
            <a:lvl2pPr lvl="1" algn="ctr">
              <a:buNone/>
              <a:defRPr b="1" sz="1200">
                <a:solidFill>
                  <a:srgbClr val="FFFFFF"/>
                </a:solidFill>
                <a:latin typeface="Barlow"/>
                <a:ea typeface="Barlow"/>
                <a:cs typeface="Barlow"/>
                <a:sym typeface="Barlow"/>
              </a:defRPr>
            </a:lvl2pPr>
            <a:lvl3pPr lvl="2" algn="ctr">
              <a:buNone/>
              <a:defRPr b="1" sz="1200">
                <a:solidFill>
                  <a:srgbClr val="FFFFFF"/>
                </a:solidFill>
                <a:latin typeface="Barlow"/>
                <a:ea typeface="Barlow"/>
                <a:cs typeface="Barlow"/>
                <a:sym typeface="Barlow"/>
              </a:defRPr>
            </a:lvl3pPr>
            <a:lvl4pPr lvl="3" algn="ctr">
              <a:buNone/>
              <a:defRPr b="1" sz="1200">
                <a:solidFill>
                  <a:srgbClr val="FFFFFF"/>
                </a:solidFill>
                <a:latin typeface="Barlow"/>
                <a:ea typeface="Barlow"/>
                <a:cs typeface="Barlow"/>
                <a:sym typeface="Barlow"/>
              </a:defRPr>
            </a:lvl4pPr>
            <a:lvl5pPr lvl="4" algn="ctr">
              <a:buNone/>
              <a:defRPr b="1" sz="1200">
                <a:solidFill>
                  <a:srgbClr val="FFFFFF"/>
                </a:solidFill>
                <a:latin typeface="Barlow"/>
                <a:ea typeface="Barlow"/>
                <a:cs typeface="Barlow"/>
                <a:sym typeface="Barlow"/>
              </a:defRPr>
            </a:lvl5pPr>
            <a:lvl6pPr lvl="5" algn="ctr">
              <a:buNone/>
              <a:defRPr b="1" sz="1200">
                <a:solidFill>
                  <a:srgbClr val="FFFFFF"/>
                </a:solidFill>
                <a:latin typeface="Barlow"/>
                <a:ea typeface="Barlow"/>
                <a:cs typeface="Barlow"/>
                <a:sym typeface="Barlow"/>
              </a:defRPr>
            </a:lvl6pPr>
            <a:lvl7pPr lvl="6" algn="ctr">
              <a:buNone/>
              <a:defRPr b="1" sz="1200">
                <a:solidFill>
                  <a:srgbClr val="FFFFFF"/>
                </a:solidFill>
                <a:latin typeface="Barlow"/>
                <a:ea typeface="Barlow"/>
                <a:cs typeface="Barlow"/>
                <a:sym typeface="Barlow"/>
              </a:defRPr>
            </a:lvl7pPr>
            <a:lvl8pPr lvl="7" algn="ctr">
              <a:buNone/>
              <a:defRPr b="1" sz="1200">
                <a:solidFill>
                  <a:srgbClr val="FFFFFF"/>
                </a:solidFill>
                <a:latin typeface="Barlow"/>
                <a:ea typeface="Barlow"/>
                <a:cs typeface="Barlow"/>
                <a:sym typeface="Barlow"/>
              </a:defRPr>
            </a:lvl8pPr>
            <a:lvl9pPr lvl="8" algn="ctr">
              <a:buNone/>
              <a:defRPr b="1" sz="1200">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s://en.wikipedia.org/wiki/Statistics" TargetMode="External"/><Relationship Id="rId4" Type="http://schemas.openxmlformats.org/officeDocument/2006/relationships/hyperlink" Target="https://en.wikipedia.org/wiki/Regression_analysis" TargetMode="External"/><Relationship Id="rId9" Type="http://schemas.openxmlformats.org/officeDocument/2006/relationships/image" Target="../media/image21.png"/><Relationship Id="rId5" Type="http://schemas.openxmlformats.org/officeDocument/2006/relationships/hyperlink" Target="https://en.wikipedia.org/wiki/Principal_component_analysis" TargetMode="External"/><Relationship Id="rId6" Type="http://schemas.openxmlformats.org/officeDocument/2006/relationships/hyperlink" Target="https://en.wikipedia.org/wiki/Variance" TargetMode="External"/><Relationship Id="rId7" Type="http://schemas.openxmlformats.org/officeDocument/2006/relationships/hyperlink" Target="https://en.wikipedia.org/wiki/Eigenvalues_and_eigenvectors" TargetMode="External"/><Relationship Id="rId8" Type="http://schemas.openxmlformats.org/officeDocument/2006/relationships/hyperlink" Target="https://en.wikipedia.org/wiki/Sample_mean_and_sample_covarianc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en.wikipedia.org/wiki/Multicollinearity" TargetMode="External"/><Relationship Id="rId4" Type="http://schemas.openxmlformats.org/officeDocument/2006/relationships/hyperlink" Target="https://en.wikipedia.org/wiki/Collinear" TargetMode="External"/><Relationship Id="rId5"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30.png"/><Relationship Id="rId4"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33.jp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4.jpg"/><Relationship Id="rId4" Type="http://schemas.openxmlformats.org/officeDocument/2006/relationships/hyperlink" Target="http://www.kag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2710225" y="1310850"/>
            <a:ext cx="5476800" cy="25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PREDICTION OF DIAMOND PRICES</a:t>
            </a:r>
            <a:endParaRPr/>
          </a:p>
        </p:txBody>
      </p:sp>
      <p:sp>
        <p:nvSpPr>
          <p:cNvPr id="92" name="Google Shape;92;p14"/>
          <p:cNvSpPr txBox="1"/>
          <p:nvPr>
            <p:ph type="ctrTitle"/>
          </p:nvPr>
        </p:nvSpPr>
        <p:spPr>
          <a:xfrm>
            <a:off x="2167725" y="3636900"/>
            <a:ext cx="2803800" cy="150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0000"/>
                </a:solidFill>
              </a:rPr>
              <a:t>Vignesh Tirumalai</a:t>
            </a:r>
            <a:endParaRPr sz="1800">
              <a:solidFill>
                <a:srgbClr val="000000"/>
              </a:solidFill>
            </a:endParaRPr>
          </a:p>
          <a:p>
            <a:pPr indent="0" lvl="0" marL="0" rtl="0" algn="l">
              <a:spcBef>
                <a:spcPts val="0"/>
              </a:spcBef>
              <a:spcAft>
                <a:spcPts val="0"/>
              </a:spcAft>
              <a:buNone/>
            </a:pPr>
            <a:r>
              <a:rPr lang="en" sz="1800">
                <a:solidFill>
                  <a:srgbClr val="000000"/>
                </a:solidFill>
              </a:rPr>
              <a:t>Mohit Mhapuskar</a:t>
            </a:r>
            <a:endParaRPr sz="1800">
              <a:solidFill>
                <a:srgbClr val="000000"/>
              </a:solidFill>
            </a:endParaRPr>
          </a:p>
          <a:p>
            <a:pPr indent="0" lvl="0" marL="0" rtl="0" algn="l">
              <a:spcBef>
                <a:spcPts val="0"/>
              </a:spcBef>
              <a:spcAft>
                <a:spcPts val="0"/>
              </a:spcAft>
              <a:buNone/>
            </a:pPr>
            <a:r>
              <a:rPr lang="en" sz="1800">
                <a:solidFill>
                  <a:srgbClr val="000000"/>
                </a:solidFill>
              </a:rPr>
              <a:t>Ayush Kaushik</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68" name="Google Shape;168;p2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69" name="Google Shape;169;p23"/>
          <p:cNvSpPr txBox="1"/>
          <p:nvPr>
            <p:ph idx="4294967295" type="ctrTitle"/>
          </p:nvPr>
        </p:nvSpPr>
        <p:spPr>
          <a:xfrm>
            <a:off x="1686525" y="1338726"/>
            <a:ext cx="7063800" cy="70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0</a:t>
            </a:r>
            <a:endParaRPr sz="4800">
              <a:solidFill>
                <a:srgbClr val="FFB000"/>
              </a:solidFill>
            </a:endParaRPr>
          </a:p>
        </p:txBody>
      </p:sp>
      <p:sp>
        <p:nvSpPr>
          <p:cNvPr id="170" name="Google Shape;170;p23"/>
          <p:cNvSpPr txBox="1"/>
          <p:nvPr>
            <p:ph idx="4294967295" type="subTitle"/>
          </p:nvPr>
        </p:nvSpPr>
        <p:spPr>
          <a:xfrm>
            <a:off x="1686525" y="1821116"/>
            <a:ext cx="7063800" cy="36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Missing values in the dataset.</a:t>
            </a:r>
            <a:endParaRPr sz="2400"/>
          </a:p>
        </p:txBody>
      </p:sp>
      <p:sp>
        <p:nvSpPr>
          <p:cNvPr id="171" name="Google Shape;171;p23"/>
          <p:cNvSpPr txBox="1"/>
          <p:nvPr>
            <p:ph idx="4294967295" type="ctrTitle"/>
          </p:nvPr>
        </p:nvSpPr>
        <p:spPr>
          <a:xfrm>
            <a:off x="1686525" y="3655252"/>
            <a:ext cx="7063800" cy="70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50%</a:t>
            </a:r>
            <a:endParaRPr sz="4800">
              <a:solidFill>
                <a:srgbClr val="FFB000"/>
              </a:solidFill>
            </a:endParaRPr>
          </a:p>
        </p:txBody>
      </p:sp>
      <p:sp>
        <p:nvSpPr>
          <p:cNvPr id="172" name="Google Shape;172;p23"/>
          <p:cNvSpPr txBox="1"/>
          <p:nvPr>
            <p:ph idx="4294967295" type="subTitle"/>
          </p:nvPr>
        </p:nvSpPr>
        <p:spPr>
          <a:xfrm>
            <a:off x="1686525" y="4137641"/>
            <a:ext cx="7063800" cy="36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Split of data into training data and test data.</a:t>
            </a:r>
            <a:endParaRPr sz="2400"/>
          </a:p>
        </p:txBody>
      </p:sp>
      <p:sp>
        <p:nvSpPr>
          <p:cNvPr id="173" name="Google Shape;173;p23"/>
          <p:cNvSpPr txBox="1"/>
          <p:nvPr>
            <p:ph idx="4294967295" type="ctrTitle"/>
          </p:nvPr>
        </p:nvSpPr>
        <p:spPr>
          <a:xfrm>
            <a:off x="1686525" y="2496989"/>
            <a:ext cx="7063800" cy="70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FB000"/>
                </a:solidFill>
              </a:rPr>
              <a:t>2672</a:t>
            </a:r>
            <a:endParaRPr sz="4800">
              <a:solidFill>
                <a:srgbClr val="FFB000"/>
              </a:solidFill>
            </a:endParaRPr>
          </a:p>
        </p:txBody>
      </p:sp>
      <p:sp>
        <p:nvSpPr>
          <p:cNvPr id="174" name="Google Shape;174;p23"/>
          <p:cNvSpPr txBox="1"/>
          <p:nvPr>
            <p:ph idx="4294967295" type="subTitle"/>
          </p:nvPr>
        </p:nvSpPr>
        <p:spPr>
          <a:xfrm>
            <a:off x="1686525" y="2979379"/>
            <a:ext cx="7063800" cy="36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Outliers were removed from the dataset.</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CORRELATION MATRIX</a:t>
            </a:r>
            <a:endParaRPr/>
          </a:p>
        </p:txBody>
      </p:sp>
      <p:sp>
        <p:nvSpPr>
          <p:cNvPr id="180" name="Google Shape;180;p2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81" name="Google Shape;181;p24"/>
          <p:cNvPicPr preferRelativeResize="0"/>
          <p:nvPr/>
        </p:nvPicPr>
        <p:blipFill>
          <a:blip r:embed="rId3">
            <a:alphaModFix/>
          </a:blip>
          <a:stretch>
            <a:fillRect/>
          </a:stretch>
        </p:blipFill>
        <p:spPr>
          <a:xfrm>
            <a:off x="4239000" y="1336925"/>
            <a:ext cx="4427079" cy="3638525"/>
          </a:xfrm>
          <a:prstGeom prst="rect">
            <a:avLst/>
          </a:prstGeom>
          <a:noFill/>
          <a:ln>
            <a:noFill/>
          </a:ln>
        </p:spPr>
      </p:pic>
      <p:sp>
        <p:nvSpPr>
          <p:cNvPr id="182" name="Google Shape;182;p24"/>
          <p:cNvSpPr txBox="1"/>
          <p:nvPr/>
        </p:nvSpPr>
        <p:spPr>
          <a:xfrm>
            <a:off x="1573575" y="1377875"/>
            <a:ext cx="2614800" cy="363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Barlow"/>
                <a:ea typeface="Barlow"/>
                <a:cs typeface="Barlow"/>
                <a:sym typeface="Barlow"/>
              </a:rPr>
              <a:t>Predictors that highly correlate with our target variable </a:t>
            </a:r>
            <a:r>
              <a:rPr lang="en">
                <a:latin typeface="Barlow Medium"/>
                <a:ea typeface="Barlow Medium"/>
                <a:cs typeface="Barlow Medium"/>
                <a:sym typeface="Barlow Medium"/>
              </a:rPr>
              <a:t>price </a:t>
            </a:r>
            <a:r>
              <a:rPr lang="en">
                <a:latin typeface="Barlow"/>
                <a:ea typeface="Barlow"/>
                <a:cs typeface="Barlow"/>
                <a:sym typeface="Barlow"/>
              </a:rPr>
              <a:t>are as follows</a:t>
            </a:r>
            <a:endParaRPr>
              <a:latin typeface="Barlow"/>
              <a:ea typeface="Barlow"/>
              <a:cs typeface="Barlow"/>
              <a:sym typeface="Barlow"/>
            </a:endParaRPr>
          </a:p>
          <a:p>
            <a:pPr indent="0" lvl="0" marL="0" rtl="0" algn="l">
              <a:lnSpc>
                <a:spcPct val="200000"/>
              </a:lnSpc>
              <a:spcBef>
                <a:spcPts val="0"/>
              </a:spcBef>
              <a:spcAft>
                <a:spcPts val="0"/>
              </a:spcAft>
              <a:buNone/>
            </a:pPr>
            <a:r>
              <a:t/>
            </a:r>
            <a:endParaRPr>
              <a:latin typeface="Barlow"/>
              <a:ea typeface="Barlow"/>
              <a:cs typeface="Barlow"/>
              <a:sym typeface="Barlow"/>
            </a:endParaRPr>
          </a:p>
          <a:p>
            <a:pPr indent="-317500" lvl="0" marL="457200" rtl="0" algn="l">
              <a:lnSpc>
                <a:spcPct val="200000"/>
              </a:lnSpc>
              <a:spcBef>
                <a:spcPts val="0"/>
              </a:spcBef>
              <a:spcAft>
                <a:spcPts val="0"/>
              </a:spcAft>
              <a:buSzPts val="1400"/>
              <a:buFont typeface="Barlow"/>
              <a:buAutoNum type="arabicPeriod"/>
            </a:pPr>
            <a:r>
              <a:rPr lang="en">
                <a:latin typeface="Barlow"/>
                <a:ea typeface="Barlow"/>
                <a:cs typeface="Barlow"/>
                <a:sym typeface="Barlow"/>
              </a:rPr>
              <a:t>Carat</a:t>
            </a:r>
            <a:endParaRPr>
              <a:latin typeface="Barlow"/>
              <a:ea typeface="Barlow"/>
              <a:cs typeface="Barlow"/>
              <a:sym typeface="Barlow"/>
            </a:endParaRPr>
          </a:p>
          <a:p>
            <a:pPr indent="-317500" lvl="0" marL="457200" rtl="0" algn="l">
              <a:lnSpc>
                <a:spcPct val="200000"/>
              </a:lnSpc>
              <a:spcBef>
                <a:spcPts val="0"/>
              </a:spcBef>
              <a:spcAft>
                <a:spcPts val="0"/>
              </a:spcAft>
              <a:buSzPts val="1400"/>
              <a:buFont typeface="Barlow"/>
              <a:buAutoNum type="arabicPeriod"/>
            </a:pPr>
            <a:r>
              <a:rPr lang="en">
                <a:latin typeface="Barlow"/>
                <a:ea typeface="Barlow"/>
                <a:cs typeface="Barlow"/>
                <a:sym typeface="Barlow"/>
              </a:rPr>
              <a:t>X (length in mm)</a:t>
            </a:r>
            <a:endParaRPr>
              <a:latin typeface="Barlow"/>
              <a:ea typeface="Barlow"/>
              <a:cs typeface="Barlow"/>
              <a:sym typeface="Barlow"/>
            </a:endParaRPr>
          </a:p>
          <a:p>
            <a:pPr indent="-317500" lvl="0" marL="457200" rtl="0" algn="l">
              <a:lnSpc>
                <a:spcPct val="200000"/>
              </a:lnSpc>
              <a:spcBef>
                <a:spcPts val="0"/>
              </a:spcBef>
              <a:spcAft>
                <a:spcPts val="0"/>
              </a:spcAft>
              <a:buSzPts val="1400"/>
              <a:buFont typeface="Barlow"/>
              <a:buAutoNum type="arabicPeriod"/>
            </a:pPr>
            <a:r>
              <a:rPr lang="en">
                <a:latin typeface="Barlow"/>
                <a:ea typeface="Barlow"/>
                <a:cs typeface="Barlow"/>
                <a:sym typeface="Barlow"/>
              </a:rPr>
              <a:t>Y (width in mm)</a:t>
            </a:r>
            <a:endParaRPr>
              <a:latin typeface="Barlow"/>
              <a:ea typeface="Barlow"/>
              <a:cs typeface="Barlow"/>
              <a:sym typeface="Barlow"/>
            </a:endParaRPr>
          </a:p>
          <a:p>
            <a:pPr indent="-317500" lvl="0" marL="457200" rtl="0" algn="l">
              <a:lnSpc>
                <a:spcPct val="200000"/>
              </a:lnSpc>
              <a:spcBef>
                <a:spcPts val="0"/>
              </a:spcBef>
              <a:spcAft>
                <a:spcPts val="0"/>
              </a:spcAft>
              <a:buSzPts val="1400"/>
              <a:buFont typeface="Barlow"/>
              <a:buAutoNum type="arabicPeriod"/>
            </a:pPr>
            <a:r>
              <a:rPr lang="en">
                <a:latin typeface="Barlow"/>
                <a:ea typeface="Barlow"/>
                <a:cs typeface="Barlow"/>
                <a:sym typeface="Barlow"/>
              </a:rPr>
              <a:t>Z (depth in mm)</a:t>
            </a:r>
            <a:endParaRPr>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88" name="Google Shape;188;p2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89" name="Google Shape;189;p25"/>
          <p:cNvSpPr txBox="1"/>
          <p:nvPr>
            <p:ph idx="1" type="body"/>
          </p:nvPr>
        </p:nvSpPr>
        <p:spPr>
          <a:xfrm>
            <a:off x="1576275" y="1397700"/>
            <a:ext cx="2688300" cy="327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DUMMY VARIABLE CREATION</a:t>
            </a:r>
            <a:endParaRPr b="1" sz="1200"/>
          </a:p>
          <a:p>
            <a:pPr indent="0" lvl="0" marL="0" rtl="0" algn="just">
              <a:lnSpc>
                <a:spcPct val="115000"/>
              </a:lnSpc>
              <a:spcBef>
                <a:spcPts val="600"/>
              </a:spcBef>
              <a:spcAft>
                <a:spcPts val="0"/>
              </a:spcAft>
              <a:buClr>
                <a:schemeClr val="dk1"/>
              </a:buClr>
              <a:buSzPts val="1100"/>
              <a:buFont typeface="Arial"/>
              <a:buNone/>
            </a:pPr>
            <a:r>
              <a:rPr lang="en" sz="1400"/>
              <a:t>Since 3 of our predictors, namely color, cut and clarity are categorical variables with non-binary values, we create dummy variables with binary values  for N-1 categories for each of the 3 variables.</a:t>
            </a:r>
            <a:endParaRPr sz="1400">
              <a:solidFill>
                <a:srgbClr val="000000"/>
              </a:solidFill>
            </a:endParaRPr>
          </a:p>
          <a:p>
            <a:pPr indent="0" lvl="0" marL="0" rtl="0" algn="l">
              <a:spcBef>
                <a:spcPts val="600"/>
              </a:spcBef>
              <a:spcAft>
                <a:spcPts val="0"/>
              </a:spcAft>
              <a:buClr>
                <a:schemeClr val="dk1"/>
              </a:buClr>
              <a:buSzPts val="1100"/>
              <a:buFont typeface="Arial"/>
              <a:buNone/>
            </a:pPr>
            <a:r>
              <a:t/>
            </a:r>
            <a:endParaRPr sz="1200"/>
          </a:p>
        </p:txBody>
      </p:sp>
      <p:pic>
        <p:nvPicPr>
          <p:cNvPr id="190" name="Google Shape;190;p25"/>
          <p:cNvPicPr preferRelativeResize="0"/>
          <p:nvPr/>
        </p:nvPicPr>
        <p:blipFill>
          <a:blip r:embed="rId3">
            <a:alphaModFix/>
          </a:blip>
          <a:stretch>
            <a:fillRect/>
          </a:stretch>
        </p:blipFill>
        <p:spPr>
          <a:xfrm>
            <a:off x="4454575" y="1397700"/>
            <a:ext cx="4262251" cy="290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96" name="Google Shape;196;p2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97" name="Google Shape;197;p26"/>
          <p:cNvSpPr txBox="1"/>
          <p:nvPr>
            <p:ph idx="1" type="body"/>
          </p:nvPr>
        </p:nvSpPr>
        <p:spPr>
          <a:xfrm>
            <a:off x="1576275" y="1397700"/>
            <a:ext cx="2071800" cy="327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DATA NORMALIZATION</a:t>
            </a:r>
            <a:endParaRPr b="1" sz="1200"/>
          </a:p>
          <a:p>
            <a:pPr indent="0" lvl="0" marL="0" rtl="0" algn="l">
              <a:lnSpc>
                <a:spcPct val="150000"/>
              </a:lnSpc>
              <a:spcBef>
                <a:spcPts val="600"/>
              </a:spcBef>
              <a:spcAft>
                <a:spcPts val="0"/>
              </a:spcAft>
              <a:buClr>
                <a:schemeClr val="dk1"/>
              </a:buClr>
              <a:buSzPts val="1100"/>
              <a:buFont typeface="Arial"/>
              <a:buNone/>
            </a:pPr>
            <a:r>
              <a:rPr lang="en" sz="1400"/>
              <a:t>As the variables carat, depth, table, x, y and z  do not satisfy a normal distribution we standardize them before proceeding to analysis.</a:t>
            </a:r>
            <a:endParaRPr sz="1400">
              <a:solidFill>
                <a:srgbClr val="000000"/>
              </a:solidFill>
            </a:endParaRPr>
          </a:p>
          <a:p>
            <a:pPr indent="0" lvl="0" marL="0" rtl="0" algn="l">
              <a:spcBef>
                <a:spcPts val="600"/>
              </a:spcBef>
              <a:spcAft>
                <a:spcPts val="0"/>
              </a:spcAft>
              <a:buClr>
                <a:schemeClr val="dk1"/>
              </a:buClr>
              <a:buSzPts val="1100"/>
              <a:buFont typeface="Arial"/>
              <a:buNone/>
            </a:pPr>
            <a:r>
              <a:t/>
            </a:r>
            <a:endParaRPr sz="1200"/>
          </a:p>
        </p:txBody>
      </p:sp>
      <p:pic>
        <p:nvPicPr>
          <p:cNvPr id="198" name="Google Shape;198;p26"/>
          <p:cNvPicPr preferRelativeResize="0"/>
          <p:nvPr/>
        </p:nvPicPr>
        <p:blipFill>
          <a:blip r:embed="rId3">
            <a:alphaModFix/>
          </a:blip>
          <a:stretch>
            <a:fillRect/>
          </a:stretch>
        </p:blipFill>
        <p:spPr>
          <a:xfrm>
            <a:off x="4305822" y="2798272"/>
            <a:ext cx="4727999" cy="47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ctrTitle"/>
          </p:nvPr>
        </p:nvSpPr>
        <p:spPr>
          <a:xfrm>
            <a:off x="2880600" y="1931100"/>
            <a:ext cx="5814900" cy="128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EXPLORATORY DATA</a:t>
            </a:r>
            <a:endParaRPr/>
          </a:p>
          <a:p>
            <a:pPr indent="0" lvl="0" marL="0" rtl="0" algn="l">
              <a:spcBef>
                <a:spcPts val="0"/>
              </a:spcBef>
              <a:spcAft>
                <a:spcPts val="0"/>
              </a:spcAft>
              <a:buNone/>
            </a:pPr>
            <a:r>
              <a:rPr lang="en"/>
              <a:t>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EXPLORATORY DATA ANALYSIS</a:t>
            </a:r>
            <a:endParaRPr/>
          </a:p>
        </p:txBody>
      </p:sp>
      <p:sp>
        <p:nvSpPr>
          <p:cNvPr id="209" name="Google Shape;209;p2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10" name="Google Shape;210;p28"/>
          <p:cNvPicPr preferRelativeResize="0"/>
          <p:nvPr/>
        </p:nvPicPr>
        <p:blipFill>
          <a:blip r:embed="rId3">
            <a:alphaModFix/>
          </a:blip>
          <a:stretch>
            <a:fillRect/>
          </a:stretch>
        </p:blipFill>
        <p:spPr>
          <a:xfrm>
            <a:off x="1289925" y="1870350"/>
            <a:ext cx="7202475" cy="2747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EXPLORATORY DATA ANALYSIS</a:t>
            </a:r>
            <a:endParaRPr/>
          </a:p>
        </p:txBody>
      </p:sp>
      <p:sp>
        <p:nvSpPr>
          <p:cNvPr id="216" name="Google Shape;216;p2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17" name="Google Shape;217;p29"/>
          <p:cNvPicPr preferRelativeResize="0"/>
          <p:nvPr/>
        </p:nvPicPr>
        <p:blipFill>
          <a:blip r:embed="rId3">
            <a:alphaModFix/>
          </a:blip>
          <a:stretch>
            <a:fillRect/>
          </a:stretch>
        </p:blipFill>
        <p:spPr>
          <a:xfrm>
            <a:off x="1457725" y="1813700"/>
            <a:ext cx="6666125" cy="254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lt1"/>
                </a:solidFill>
              </a:rPr>
              <a:t>EXPLORATORY DATA ANALYSIS</a:t>
            </a:r>
            <a:endParaRPr/>
          </a:p>
        </p:txBody>
      </p:sp>
      <p:sp>
        <p:nvSpPr>
          <p:cNvPr id="223" name="Google Shape;223;p3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24" name="Google Shape;224;p30"/>
          <p:cNvPicPr preferRelativeResize="0"/>
          <p:nvPr/>
        </p:nvPicPr>
        <p:blipFill>
          <a:blip r:embed="rId3">
            <a:alphaModFix/>
          </a:blip>
          <a:stretch>
            <a:fillRect/>
          </a:stretch>
        </p:blipFill>
        <p:spPr>
          <a:xfrm>
            <a:off x="1707025" y="1292350"/>
            <a:ext cx="6544275" cy="36385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ctrTitle"/>
          </p:nvPr>
        </p:nvSpPr>
        <p:spPr>
          <a:xfrm>
            <a:off x="2927575" y="203805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35" name="Google Shape;235;p3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36" name="Google Shape;236;p32"/>
          <p:cNvSpPr txBox="1"/>
          <p:nvPr>
            <p:ph idx="1" type="body"/>
          </p:nvPr>
        </p:nvSpPr>
        <p:spPr>
          <a:xfrm>
            <a:off x="1560625" y="1413350"/>
            <a:ext cx="3371400" cy="173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FORWARD SELECTION</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t>Variables meeting the 95% significance criteria enter the model at each stage of selection.</a:t>
            </a:r>
            <a:endParaRPr sz="1400"/>
          </a:p>
        </p:txBody>
      </p:sp>
      <p:pic>
        <p:nvPicPr>
          <p:cNvPr id="237" name="Google Shape;237;p32"/>
          <p:cNvPicPr preferRelativeResize="0"/>
          <p:nvPr/>
        </p:nvPicPr>
        <p:blipFill>
          <a:blip r:embed="rId3">
            <a:alphaModFix/>
          </a:blip>
          <a:stretch>
            <a:fillRect/>
          </a:stretch>
        </p:blipFill>
        <p:spPr>
          <a:xfrm>
            <a:off x="1868625" y="3328900"/>
            <a:ext cx="3063405" cy="1691650"/>
          </a:xfrm>
          <a:prstGeom prst="rect">
            <a:avLst/>
          </a:prstGeom>
          <a:noFill/>
          <a:ln>
            <a:noFill/>
          </a:ln>
        </p:spPr>
      </p:pic>
      <p:pic>
        <p:nvPicPr>
          <p:cNvPr id="238" name="Google Shape;238;p32"/>
          <p:cNvPicPr preferRelativeResize="0"/>
          <p:nvPr/>
        </p:nvPicPr>
        <p:blipFill>
          <a:blip r:embed="rId4">
            <a:alphaModFix/>
          </a:blip>
          <a:stretch>
            <a:fillRect/>
          </a:stretch>
        </p:blipFill>
        <p:spPr>
          <a:xfrm>
            <a:off x="5914275" y="1413350"/>
            <a:ext cx="2575025" cy="3638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8" name="Google Shape;98;p15"/>
          <p:cNvSpPr txBox="1"/>
          <p:nvPr>
            <p:ph idx="1" type="body"/>
          </p:nvPr>
        </p:nvSpPr>
        <p:spPr>
          <a:xfrm>
            <a:off x="1576275" y="1397700"/>
            <a:ext cx="6974700" cy="327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The Four C’s</a:t>
            </a:r>
            <a:endParaRPr b="1" sz="1800"/>
          </a:p>
          <a:p>
            <a:pPr indent="0" lvl="0" marL="0" rtl="0" algn="l">
              <a:spcBef>
                <a:spcPts val="600"/>
              </a:spcBef>
              <a:spcAft>
                <a:spcPts val="0"/>
              </a:spcAft>
              <a:buClr>
                <a:schemeClr val="dk1"/>
              </a:buClr>
              <a:buSzPts val="1100"/>
              <a:buFont typeface="Arial"/>
              <a:buNone/>
            </a:pPr>
            <a:r>
              <a:t/>
            </a:r>
            <a:endParaRPr b="1" sz="1200"/>
          </a:p>
          <a:p>
            <a:pPr indent="0" lvl="0" marL="0" rtl="0" algn="just">
              <a:lnSpc>
                <a:spcPct val="150000"/>
              </a:lnSpc>
              <a:spcBef>
                <a:spcPts val="600"/>
              </a:spcBef>
              <a:spcAft>
                <a:spcPts val="0"/>
              </a:spcAft>
              <a:buClr>
                <a:schemeClr val="dk1"/>
              </a:buClr>
              <a:buSzPts val="1100"/>
              <a:buFont typeface="Arial"/>
              <a:buNone/>
            </a:pPr>
            <a:r>
              <a:rPr lang="en" sz="1400"/>
              <a:t>The quality of diamonds are determined by what are popularly known as the four C’s.</a:t>
            </a:r>
            <a:endParaRPr sz="1400"/>
          </a:p>
          <a:p>
            <a:pPr indent="-317500" lvl="0" marL="457200" rtl="0" algn="just">
              <a:lnSpc>
                <a:spcPct val="150000"/>
              </a:lnSpc>
              <a:spcBef>
                <a:spcPts val="600"/>
              </a:spcBef>
              <a:spcAft>
                <a:spcPts val="0"/>
              </a:spcAft>
              <a:buClr>
                <a:srgbClr val="000000"/>
              </a:buClr>
              <a:buSzPts val="1400"/>
              <a:buChar char="▪"/>
            </a:pPr>
            <a:r>
              <a:rPr b="1" lang="en" sz="1400">
                <a:solidFill>
                  <a:srgbClr val="000000"/>
                </a:solidFill>
              </a:rPr>
              <a:t>Carat</a:t>
            </a:r>
            <a:r>
              <a:rPr lang="en" sz="1400">
                <a:solidFill>
                  <a:srgbClr val="000000"/>
                </a:solidFill>
              </a:rPr>
              <a:t>: Carat is the primary indicator of the size of a diamond.</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b="1" lang="en" sz="1400">
                <a:solidFill>
                  <a:srgbClr val="000000"/>
                </a:solidFill>
              </a:rPr>
              <a:t>Color</a:t>
            </a:r>
            <a:r>
              <a:rPr lang="en" sz="1400">
                <a:solidFill>
                  <a:srgbClr val="000000"/>
                </a:solidFill>
              </a:rPr>
              <a:t>: Color ratings range from colorless to slightly tinted.</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b="1" lang="en" sz="1400">
                <a:solidFill>
                  <a:srgbClr val="000000"/>
                </a:solidFill>
              </a:rPr>
              <a:t>Cut</a:t>
            </a:r>
            <a:r>
              <a:rPr lang="en" sz="1400">
                <a:solidFill>
                  <a:srgbClr val="000000"/>
                </a:solidFill>
              </a:rPr>
              <a:t>: Cut determines the brilliance or sparkle of the diamond.</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b="1" lang="en" sz="1400">
                <a:solidFill>
                  <a:srgbClr val="000000"/>
                </a:solidFill>
              </a:rPr>
              <a:t>Clarity</a:t>
            </a:r>
            <a:r>
              <a:rPr lang="en" sz="1400">
                <a:solidFill>
                  <a:srgbClr val="000000"/>
                </a:solidFill>
              </a:rPr>
              <a:t>: The amount of inclusions or flaws in the diamond. Can range from flawless to included.</a:t>
            </a:r>
            <a:endParaRPr sz="1400">
              <a:solidFill>
                <a:srgbClr val="000000"/>
              </a:solidFill>
            </a:endParaRPr>
          </a:p>
          <a:p>
            <a:pPr indent="0" lvl="0" marL="0" rtl="0" algn="l">
              <a:spcBef>
                <a:spcPts val="600"/>
              </a:spcBef>
              <a:spcAft>
                <a:spcPts val="0"/>
              </a:spcAft>
              <a:buClr>
                <a:schemeClr val="dk1"/>
              </a:buClr>
              <a:buSzPts val="1100"/>
              <a:buFont typeface="Arial"/>
              <a:buNone/>
            </a:pPr>
            <a:r>
              <a:t/>
            </a:r>
            <a:endParaRPr sz="1200"/>
          </a:p>
        </p:txBody>
      </p:sp>
      <p:sp>
        <p:nvSpPr>
          <p:cNvPr id="99" name="Google Shape;99;p1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44" name="Google Shape;244;p3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45" name="Google Shape;245;p33"/>
          <p:cNvSpPr txBox="1"/>
          <p:nvPr>
            <p:ph idx="1" type="body"/>
          </p:nvPr>
        </p:nvSpPr>
        <p:spPr>
          <a:xfrm>
            <a:off x="1560625" y="1413350"/>
            <a:ext cx="3371400" cy="173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BACKWARD</a:t>
            </a:r>
            <a:r>
              <a:rPr b="1" lang="en" sz="1800"/>
              <a:t> ELIMINATION</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t>Variables not meeting the 95% significance criteria leave the model at each stage of elimination.</a:t>
            </a:r>
            <a:endParaRPr sz="1400"/>
          </a:p>
        </p:txBody>
      </p:sp>
      <p:pic>
        <p:nvPicPr>
          <p:cNvPr id="246" name="Google Shape;246;p33"/>
          <p:cNvPicPr preferRelativeResize="0"/>
          <p:nvPr/>
        </p:nvPicPr>
        <p:blipFill>
          <a:blip r:embed="rId3">
            <a:alphaModFix/>
          </a:blip>
          <a:stretch>
            <a:fillRect/>
          </a:stretch>
        </p:blipFill>
        <p:spPr>
          <a:xfrm>
            <a:off x="5781175" y="1336925"/>
            <a:ext cx="2591826" cy="3638525"/>
          </a:xfrm>
          <a:prstGeom prst="rect">
            <a:avLst/>
          </a:prstGeom>
          <a:noFill/>
          <a:ln>
            <a:noFill/>
          </a:ln>
        </p:spPr>
      </p:pic>
      <p:pic>
        <p:nvPicPr>
          <p:cNvPr id="247" name="Google Shape;247;p33"/>
          <p:cNvPicPr preferRelativeResize="0"/>
          <p:nvPr/>
        </p:nvPicPr>
        <p:blipFill>
          <a:blip r:embed="rId4">
            <a:alphaModFix/>
          </a:blip>
          <a:stretch>
            <a:fillRect/>
          </a:stretch>
        </p:blipFill>
        <p:spPr>
          <a:xfrm>
            <a:off x="1854325" y="3283800"/>
            <a:ext cx="3077711" cy="169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53" name="Google Shape;253;p3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54" name="Google Shape;254;p34"/>
          <p:cNvSpPr txBox="1"/>
          <p:nvPr>
            <p:ph idx="1" type="body"/>
          </p:nvPr>
        </p:nvSpPr>
        <p:spPr>
          <a:xfrm>
            <a:off x="1560625" y="1413350"/>
            <a:ext cx="3371400" cy="173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MAXR SELECTION</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t>Variables that most improve the R-square value enter at each stage of MAXR selection.</a:t>
            </a:r>
            <a:endParaRPr sz="1400"/>
          </a:p>
        </p:txBody>
      </p:sp>
      <p:pic>
        <p:nvPicPr>
          <p:cNvPr id="255" name="Google Shape;255;p34"/>
          <p:cNvPicPr preferRelativeResize="0"/>
          <p:nvPr/>
        </p:nvPicPr>
        <p:blipFill>
          <a:blip r:embed="rId3">
            <a:alphaModFix/>
          </a:blip>
          <a:stretch>
            <a:fillRect/>
          </a:stretch>
        </p:blipFill>
        <p:spPr>
          <a:xfrm>
            <a:off x="5953400" y="1413350"/>
            <a:ext cx="2378230" cy="3638525"/>
          </a:xfrm>
          <a:prstGeom prst="rect">
            <a:avLst/>
          </a:prstGeom>
          <a:noFill/>
          <a:ln>
            <a:noFill/>
          </a:ln>
        </p:spPr>
      </p:pic>
      <p:pic>
        <p:nvPicPr>
          <p:cNvPr id="256" name="Google Shape;256;p34"/>
          <p:cNvPicPr preferRelativeResize="0"/>
          <p:nvPr/>
        </p:nvPicPr>
        <p:blipFill>
          <a:blip r:embed="rId4">
            <a:alphaModFix/>
          </a:blip>
          <a:stretch>
            <a:fillRect/>
          </a:stretch>
        </p:blipFill>
        <p:spPr>
          <a:xfrm>
            <a:off x="1713438" y="3315100"/>
            <a:ext cx="3065773" cy="169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62" name="Google Shape;262;p3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63" name="Google Shape;263;p35"/>
          <p:cNvSpPr txBox="1"/>
          <p:nvPr>
            <p:ph idx="1" type="body"/>
          </p:nvPr>
        </p:nvSpPr>
        <p:spPr>
          <a:xfrm>
            <a:off x="1560625" y="1200175"/>
            <a:ext cx="3371400" cy="194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STEPWISE SELECTION</a:t>
            </a:r>
            <a:endParaRPr sz="1200"/>
          </a:p>
          <a:p>
            <a:pPr indent="0" lvl="0" marL="0" rtl="0" algn="just">
              <a:lnSpc>
                <a:spcPct val="115000"/>
              </a:lnSpc>
              <a:spcBef>
                <a:spcPts val="600"/>
              </a:spcBef>
              <a:spcAft>
                <a:spcPts val="0"/>
              </a:spcAft>
              <a:buClr>
                <a:schemeClr val="dk1"/>
              </a:buClr>
              <a:buSzPts val="1100"/>
              <a:buFont typeface="Arial"/>
              <a:buNone/>
            </a:pPr>
            <a:r>
              <a:rPr lang="en" sz="1400"/>
              <a:t>From our analysis, we found out that stepwise selection helped us best in feature reduction as it is a combination of both forward and backward elimination.</a:t>
            </a:r>
            <a:endParaRPr sz="1400"/>
          </a:p>
        </p:txBody>
      </p:sp>
      <p:pic>
        <p:nvPicPr>
          <p:cNvPr id="264" name="Google Shape;264;p35"/>
          <p:cNvPicPr preferRelativeResize="0"/>
          <p:nvPr/>
        </p:nvPicPr>
        <p:blipFill>
          <a:blip r:embed="rId3">
            <a:alphaModFix/>
          </a:blip>
          <a:stretch>
            <a:fillRect/>
          </a:stretch>
        </p:blipFill>
        <p:spPr>
          <a:xfrm>
            <a:off x="5984725" y="1379088"/>
            <a:ext cx="2573372" cy="3638525"/>
          </a:xfrm>
          <a:prstGeom prst="rect">
            <a:avLst/>
          </a:prstGeom>
          <a:noFill/>
          <a:ln>
            <a:noFill/>
          </a:ln>
        </p:spPr>
      </p:pic>
      <p:pic>
        <p:nvPicPr>
          <p:cNvPr id="265" name="Google Shape;265;p35"/>
          <p:cNvPicPr preferRelativeResize="0"/>
          <p:nvPr/>
        </p:nvPicPr>
        <p:blipFill>
          <a:blip r:embed="rId4">
            <a:alphaModFix/>
          </a:blip>
          <a:stretch>
            <a:fillRect/>
          </a:stretch>
        </p:blipFill>
        <p:spPr>
          <a:xfrm>
            <a:off x="1706900" y="3371374"/>
            <a:ext cx="3225125" cy="177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71" name="Google Shape;271;p3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72" name="Google Shape;272;p36"/>
          <p:cNvSpPr txBox="1"/>
          <p:nvPr>
            <p:ph idx="1" type="body"/>
          </p:nvPr>
        </p:nvSpPr>
        <p:spPr>
          <a:xfrm>
            <a:off x="1560625" y="1200175"/>
            <a:ext cx="3371400" cy="194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STEPWISE SELECTION</a:t>
            </a:r>
            <a:endParaRPr sz="1400">
              <a:solidFill>
                <a:srgbClr val="000000"/>
              </a:solidFill>
            </a:endParaRPr>
          </a:p>
          <a:p>
            <a:pPr indent="0" lvl="0" marL="0" rtl="0" algn="l">
              <a:spcBef>
                <a:spcPts val="600"/>
              </a:spcBef>
              <a:spcAft>
                <a:spcPts val="0"/>
              </a:spcAft>
              <a:buClr>
                <a:schemeClr val="dk1"/>
              </a:buClr>
              <a:buSzPts val="1100"/>
              <a:buFont typeface="Arial"/>
              <a:buNone/>
            </a:pPr>
            <a:r>
              <a:rPr lang="en" sz="1400"/>
              <a:t>This procedure helps us determine the best variables for performing multiple regression.</a:t>
            </a:r>
            <a:endParaRPr sz="1400"/>
          </a:p>
          <a:p>
            <a:pPr indent="0" lvl="0" marL="0" rtl="0" algn="l">
              <a:spcBef>
                <a:spcPts val="600"/>
              </a:spcBef>
              <a:spcAft>
                <a:spcPts val="0"/>
              </a:spcAft>
              <a:buClr>
                <a:schemeClr val="dk1"/>
              </a:buClr>
              <a:buSzPts val="1100"/>
              <a:buFont typeface="Arial"/>
              <a:buNone/>
            </a:pPr>
            <a:r>
              <a:t/>
            </a:r>
            <a:endParaRPr sz="1200"/>
          </a:p>
        </p:txBody>
      </p:sp>
      <p:pic>
        <p:nvPicPr>
          <p:cNvPr id="273" name="Google Shape;273;p36"/>
          <p:cNvPicPr preferRelativeResize="0"/>
          <p:nvPr/>
        </p:nvPicPr>
        <p:blipFill>
          <a:blip r:embed="rId3">
            <a:alphaModFix/>
          </a:blip>
          <a:stretch>
            <a:fillRect/>
          </a:stretch>
        </p:blipFill>
        <p:spPr>
          <a:xfrm>
            <a:off x="5773375" y="1305600"/>
            <a:ext cx="2768229" cy="3638524"/>
          </a:xfrm>
          <a:prstGeom prst="rect">
            <a:avLst/>
          </a:prstGeom>
          <a:noFill/>
          <a:ln>
            <a:noFill/>
          </a:ln>
        </p:spPr>
      </p:pic>
      <p:pic>
        <p:nvPicPr>
          <p:cNvPr id="274" name="Google Shape;274;p36"/>
          <p:cNvPicPr preferRelativeResize="0"/>
          <p:nvPr/>
        </p:nvPicPr>
        <p:blipFill>
          <a:blip r:embed="rId4">
            <a:alphaModFix/>
          </a:blip>
          <a:stretch>
            <a:fillRect/>
          </a:stretch>
        </p:blipFill>
        <p:spPr>
          <a:xfrm>
            <a:off x="1752125" y="3213325"/>
            <a:ext cx="2988404" cy="1691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80" name="Google Shape;280;p3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81" name="Google Shape;281;p37"/>
          <p:cNvPicPr preferRelativeResize="0"/>
          <p:nvPr/>
        </p:nvPicPr>
        <p:blipFill>
          <a:blip r:embed="rId3">
            <a:alphaModFix/>
          </a:blip>
          <a:stretch>
            <a:fillRect/>
          </a:stretch>
        </p:blipFill>
        <p:spPr>
          <a:xfrm>
            <a:off x="6223575" y="1436900"/>
            <a:ext cx="2409400" cy="3401275"/>
          </a:xfrm>
          <a:prstGeom prst="rect">
            <a:avLst/>
          </a:prstGeom>
          <a:noFill/>
          <a:ln>
            <a:noFill/>
          </a:ln>
        </p:spPr>
      </p:pic>
      <p:pic>
        <p:nvPicPr>
          <p:cNvPr id="282" name="Google Shape;282;p37"/>
          <p:cNvPicPr preferRelativeResize="0"/>
          <p:nvPr/>
        </p:nvPicPr>
        <p:blipFill rotWithShape="1">
          <a:blip r:embed="rId4">
            <a:alphaModFix/>
          </a:blip>
          <a:srcRect b="0" l="0" r="0" t="20267"/>
          <a:stretch/>
        </p:blipFill>
        <p:spPr>
          <a:xfrm>
            <a:off x="2296613" y="3331550"/>
            <a:ext cx="2455325" cy="1506725"/>
          </a:xfrm>
          <a:prstGeom prst="rect">
            <a:avLst/>
          </a:prstGeom>
          <a:noFill/>
          <a:ln>
            <a:noFill/>
          </a:ln>
        </p:spPr>
      </p:pic>
      <p:sp>
        <p:nvSpPr>
          <p:cNvPr id="283" name="Google Shape;283;p37"/>
          <p:cNvSpPr txBox="1"/>
          <p:nvPr>
            <p:ph idx="1" type="body"/>
          </p:nvPr>
        </p:nvSpPr>
        <p:spPr>
          <a:xfrm>
            <a:off x="1560650" y="1299575"/>
            <a:ext cx="3927300" cy="205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MULTIPLE LINEAR REGRESSION</a:t>
            </a:r>
            <a:endParaRPr sz="1400">
              <a:solidFill>
                <a:srgbClr val="000000"/>
              </a:solidFill>
            </a:endParaRPr>
          </a:p>
          <a:p>
            <a:pPr indent="0" lvl="0" marL="0" rtl="0" algn="just">
              <a:lnSpc>
                <a:spcPct val="100000"/>
              </a:lnSpc>
              <a:spcBef>
                <a:spcPts val="600"/>
              </a:spcBef>
              <a:spcAft>
                <a:spcPts val="0"/>
              </a:spcAft>
              <a:buClr>
                <a:schemeClr val="dk1"/>
              </a:buClr>
              <a:buSzPts val="1100"/>
              <a:buFont typeface="Arial"/>
              <a:buNone/>
            </a:pPr>
            <a:r>
              <a:rPr lang="en" sz="1400"/>
              <a:t>After variable selection run multiple regression with the remaining variables against our target variable. </a:t>
            </a:r>
            <a:endParaRPr sz="1400"/>
          </a:p>
          <a:p>
            <a:pPr indent="0" lvl="0" marL="0" rtl="0" algn="just">
              <a:lnSpc>
                <a:spcPct val="100000"/>
              </a:lnSpc>
              <a:spcBef>
                <a:spcPts val="600"/>
              </a:spcBef>
              <a:spcAft>
                <a:spcPts val="0"/>
              </a:spcAft>
              <a:buClr>
                <a:schemeClr val="dk1"/>
              </a:buClr>
              <a:buSzPts val="1100"/>
              <a:buFont typeface="Arial"/>
              <a:buNone/>
            </a:pPr>
            <a:r>
              <a:t/>
            </a:r>
            <a:endParaRPr sz="1400"/>
          </a:p>
          <a:p>
            <a:pPr indent="0" lvl="0" marL="0" rtl="0" algn="just">
              <a:lnSpc>
                <a:spcPct val="100000"/>
              </a:lnSpc>
              <a:spcBef>
                <a:spcPts val="600"/>
              </a:spcBef>
              <a:spcAft>
                <a:spcPts val="0"/>
              </a:spcAft>
              <a:buClr>
                <a:schemeClr val="dk1"/>
              </a:buClr>
              <a:buSzPts val="1100"/>
              <a:buFont typeface="Arial"/>
              <a:buNone/>
            </a:pPr>
            <a:r>
              <a:rPr lang="en" sz="1400"/>
              <a:t>Our model is significant. And this model has a R-squared value of .9466.</a:t>
            </a:r>
            <a:endParaRPr sz="1400"/>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89" name="Google Shape;289;p38"/>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90" name="Google Shape;290;p38"/>
          <p:cNvSpPr txBox="1"/>
          <p:nvPr>
            <p:ph idx="1" type="body"/>
          </p:nvPr>
        </p:nvSpPr>
        <p:spPr>
          <a:xfrm>
            <a:off x="1560625" y="1413350"/>
            <a:ext cx="3598500" cy="1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MULTIPLE LINEAR REGRESSION</a:t>
            </a:r>
            <a:endParaRPr sz="1400">
              <a:solidFill>
                <a:srgbClr val="000000"/>
              </a:solidFill>
            </a:endParaRPr>
          </a:p>
          <a:p>
            <a:pPr indent="0" lvl="0" marL="0" rtl="0" algn="just">
              <a:spcBef>
                <a:spcPts val="600"/>
              </a:spcBef>
              <a:spcAft>
                <a:spcPts val="0"/>
              </a:spcAft>
              <a:buClr>
                <a:schemeClr val="dk1"/>
              </a:buClr>
              <a:buSzPts val="1100"/>
              <a:buFont typeface="Arial"/>
              <a:buNone/>
            </a:pPr>
            <a:r>
              <a:rPr lang="en" sz="1400"/>
              <a:t>We can observe our residuals here.</a:t>
            </a:r>
            <a:endParaRPr sz="1400"/>
          </a:p>
          <a:p>
            <a:pPr indent="0" lvl="0" marL="0" rtl="0" algn="l">
              <a:spcBef>
                <a:spcPts val="600"/>
              </a:spcBef>
              <a:spcAft>
                <a:spcPts val="0"/>
              </a:spcAft>
              <a:buClr>
                <a:schemeClr val="dk1"/>
              </a:buClr>
              <a:buSzPts val="1100"/>
              <a:buFont typeface="Arial"/>
              <a:buNone/>
            </a:pPr>
            <a:r>
              <a:t/>
            </a:r>
            <a:endParaRPr sz="1400"/>
          </a:p>
          <a:p>
            <a:pPr indent="0" lvl="0" marL="0" rtl="0" algn="l">
              <a:spcBef>
                <a:spcPts val="600"/>
              </a:spcBef>
              <a:spcAft>
                <a:spcPts val="0"/>
              </a:spcAft>
              <a:buClr>
                <a:schemeClr val="dk1"/>
              </a:buClr>
              <a:buSzPts val="1100"/>
              <a:buFont typeface="Arial"/>
              <a:buNone/>
            </a:pPr>
            <a:r>
              <a:rPr lang="en" sz="1400"/>
              <a:t>The assumptions of multiple linear regression are satisfied by the residuals. </a:t>
            </a:r>
            <a:endParaRPr sz="1400"/>
          </a:p>
        </p:txBody>
      </p:sp>
      <p:pic>
        <p:nvPicPr>
          <p:cNvPr id="291" name="Google Shape;291;p38"/>
          <p:cNvPicPr preferRelativeResize="0"/>
          <p:nvPr/>
        </p:nvPicPr>
        <p:blipFill>
          <a:blip r:embed="rId3">
            <a:alphaModFix/>
          </a:blip>
          <a:stretch>
            <a:fillRect/>
          </a:stretch>
        </p:blipFill>
        <p:spPr>
          <a:xfrm>
            <a:off x="5191575" y="1413350"/>
            <a:ext cx="3484701" cy="3493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297" name="Google Shape;297;p3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98" name="Google Shape;298;p39"/>
          <p:cNvPicPr preferRelativeResize="0"/>
          <p:nvPr/>
        </p:nvPicPr>
        <p:blipFill>
          <a:blip r:embed="rId3">
            <a:alphaModFix/>
          </a:blip>
          <a:stretch>
            <a:fillRect/>
          </a:stretch>
        </p:blipFill>
        <p:spPr>
          <a:xfrm>
            <a:off x="1299600" y="1924075"/>
            <a:ext cx="7450802" cy="3188100"/>
          </a:xfrm>
          <a:prstGeom prst="rect">
            <a:avLst/>
          </a:prstGeom>
          <a:noFill/>
          <a:ln>
            <a:noFill/>
          </a:ln>
        </p:spPr>
      </p:pic>
      <p:sp>
        <p:nvSpPr>
          <p:cNvPr id="299" name="Google Shape;299;p39"/>
          <p:cNvSpPr txBox="1"/>
          <p:nvPr>
            <p:ph idx="1" type="body"/>
          </p:nvPr>
        </p:nvSpPr>
        <p:spPr>
          <a:xfrm>
            <a:off x="1435375" y="1264600"/>
            <a:ext cx="3849000" cy="806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PRINCIPAL COMPONENT ANALYSIS</a:t>
            </a:r>
            <a:endParaRPr sz="1200"/>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05" name="Google Shape;305;p4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6" name="Google Shape;306;p40"/>
          <p:cNvSpPr txBox="1"/>
          <p:nvPr>
            <p:ph idx="1" type="body"/>
          </p:nvPr>
        </p:nvSpPr>
        <p:spPr>
          <a:xfrm>
            <a:off x="1435375" y="1264600"/>
            <a:ext cx="4804200" cy="1558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PRINCIPAL COMPONENT ANALYSIS</a:t>
            </a:r>
            <a:endParaRPr sz="1200"/>
          </a:p>
          <a:p>
            <a:pPr indent="0" lvl="0" marL="0" rtl="0" algn="l">
              <a:spcBef>
                <a:spcPts val="600"/>
              </a:spcBef>
              <a:spcAft>
                <a:spcPts val="0"/>
              </a:spcAft>
              <a:buClr>
                <a:schemeClr val="dk1"/>
              </a:buClr>
              <a:buSzPts val="1100"/>
              <a:buFont typeface="Arial"/>
              <a:buNone/>
            </a:pPr>
            <a:r>
              <a:t/>
            </a:r>
            <a:endParaRPr sz="1200"/>
          </a:p>
        </p:txBody>
      </p:sp>
      <p:pic>
        <p:nvPicPr>
          <p:cNvPr id="307" name="Google Shape;307;p40"/>
          <p:cNvPicPr preferRelativeResize="0"/>
          <p:nvPr/>
        </p:nvPicPr>
        <p:blipFill>
          <a:blip r:embed="rId3">
            <a:alphaModFix/>
          </a:blip>
          <a:stretch>
            <a:fillRect/>
          </a:stretch>
        </p:blipFill>
        <p:spPr>
          <a:xfrm>
            <a:off x="6595425" y="1344750"/>
            <a:ext cx="1862169" cy="3638524"/>
          </a:xfrm>
          <a:prstGeom prst="rect">
            <a:avLst/>
          </a:prstGeom>
          <a:noFill/>
          <a:ln>
            <a:noFill/>
          </a:ln>
        </p:spPr>
      </p:pic>
      <p:pic>
        <p:nvPicPr>
          <p:cNvPr id="308" name="Google Shape;308;p40"/>
          <p:cNvPicPr preferRelativeResize="0"/>
          <p:nvPr/>
        </p:nvPicPr>
        <p:blipFill>
          <a:blip r:embed="rId4">
            <a:alphaModFix/>
          </a:blip>
          <a:stretch>
            <a:fillRect/>
          </a:stretch>
        </p:blipFill>
        <p:spPr>
          <a:xfrm>
            <a:off x="1856000" y="2329100"/>
            <a:ext cx="3788326" cy="2160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14" name="Google Shape;314;p41"/>
          <p:cNvSpPr txBox="1"/>
          <p:nvPr>
            <p:ph idx="1" type="body"/>
          </p:nvPr>
        </p:nvSpPr>
        <p:spPr>
          <a:xfrm>
            <a:off x="1544950" y="1367175"/>
            <a:ext cx="4091700" cy="349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REGRESSION USING PRINCIPAL COMPONENTS</a:t>
            </a:r>
            <a:endParaRPr b="1" sz="1800"/>
          </a:p>
          <a:p>
            <a:pPr indent="-317500" lvl="0" marL="457200" rtl="0" algn="l">
              <a:spcBef>
                <a:spcPts val="600"/>
              </a:spcBef>
              <a:spcAft>
                <a:spcPts val="0"/>
              </a:spcAft>
              <a:buClr>
                <a:srgbClr val="000000"/>
              </a:buClr>
              <a:buSzPts val="1400"/>
              <a:buChar char="▪"/>
            </a:pPr>
            <a:r>
              <a:rPr lang="en" sz="1400">
                <a:solidFill>
                  <a:srgbClr val="000000"/>
                </a:solidFill>
                <a:highlight>
                  <a:srgbClr val="FFFFFF"/>
                </a:highlight>
              </a:rPr>
              <a:t>In </a:t>
            </a:r>
            <a:r>
              <a:rPr lang="en" sz="1400">
                <a:solidFill>
                  <a:srgbClr val="000000"/>
                </a:solidFill>
                <a:highlight>
                  <a:srgbClr val="FFFFFF"/>
                </a:highlight>
                <a:uFill>
                  <a:noFill/>
                </a:uFill>
                <a:hlinkClick r:id="rId3"/>
              </a:rPr>
              <a:t>statistics</a:t>
            </a:r>
            <a:r>
              <a:rPr lang="en" sz="1400">
                <a:solidFill>
                  <a:srgbClr val="000000"/>
                </a:solidFill>
                <a:highlight>
                  <a:srgbClr val="FFFFFF"/>
                </a:highlight>
              </a:rPr>
              <a:t>, principal component regression (PCR) is a </a:t>
            </a:r>
            <a:r>
              <a:rPr lang="en" sz="1400">
                <a:solidFill>
                  <a:srgbClr val="000000"/>
                </a:solidFill>
                <a:highlight>
                  <a:srgbClr val="FFFFFF"/>
                </a:highlight>
                <a:uFill>
                  <a:noFill/>
                </a:uFill>
                <a:hlinkClick r:id="rId4"/>
              </a:rPr>
              <a:t>regression analysis</a:t>
            </a:r>
            <a:r>
              <a:rPr lang="en" sz="1400">
                <a:solidFill>
                  <a:srgbClr val="000000"/>
                </a:solidFill>
                <a:highlight>
                  <a:srgbClr val="FFFFFF"/>
                </a:highlight>
              </a:rPr>
              <a:t> technique that is based on </a:t>
            </a:r>
            <a:r>
              <a:rPr lang="en" sz="1400">
                <a:solidFill>
                  <a:srgbClr val="000000"/>
                </a:solidFill>
                <a:highlight>
                  <a:srgbClr val="FFFFFF"/>
                </a:highlight>
                <a:uFill>
                  <a:noFill/>
                </a:uFill>
                <a:hlinkClick r:id="rId5"/>
              </a:rPr>
              <a:t>principal component analysis</a:t>
            </a:r>
            <a:r>
              <a:rPr lang="en" sz="1400">
                <a:solidFill>
                  <a:srgbClr val="000000"/>
                </a:solidFill>
                <a:highlight>
                  <a:srgbClr val="FFFFFF"/>
                </a:highlight>
              </a:rPr>
              <a:t>(PCA).</a:t>
            </a:r>
            <a:endParaRPr sz="1400">
              <a:solidFill>
                <a:srgbClr val="000000"/>
              </a:solidFill>
              <a:highlight>
                <a:srgbClr val="FFFFFF"/>
              </a:highlight>
            </a:endParaRPr>
          </a:p>
          <a:p>
            <a:pPr indent="0" lvl="0" marL="457200" rtl="0" algn="l">
              <a:spcBef>
                <a:spcPts val="600"/>
              </a:spcBef>
              <a:spcAft>
                <a:spcPts val="0"/>
              </a:spcAft>
              <a:buNone/>
            </a:pPr>
            <a:r>
              <a:t/>
            </a:r>
            <a:endParaRPr sz="1400">
              <a:solidFill>
                <a:srgbClr val="000000"/>
              </a:solidFill>
              <a:highlight>
                <a:srgbClr val="FFFFFF"/>
              </a:highlight>
            </a:endParaRPr>
          </a:p>
          <a:p>
            <a:pPr indent="-317500" lvl="0" marL="457200" rtl="0" algn="l">
              <a:spcBef>
                <a:spcPts val="600"/>
              </a:spcBef>
              <a:spcAft>
                <a:spcPts val="0"/>
              </a:spcAft>
              <a:buClr>
                <a:srgbClr val="000000"/>
              </a:buClr>
              <a:buSzPts val="1400"/>
              <a:buChar char="▪"/>
            </a:pPr>
            <a:r>
              <a:rPr lang="en" sz="1400">
                <a:solidFill>
                  <a:srgbClr val="000000"/>
                </a:solidFill>
                <a:highlight>
                  <a:srgbClr val="FFFFFF"/>
                </a:highlight>
              </a:rPr>
              <a:t>Often the principal components with higher </a:t>
            </a:r>
            <a:r>
              <a:rPr lang="en" sz="1400">
                <a:solidFill>
                  <a:srgbClr val="000000"/>
                </a:solidFill>
                <a:highlight>
                  <a:srgbClr val="FFFFFF"/>
                </a:highlight>
                <a:uFill>
                  <a:noFill/>
                </a:uFill>
                <a:hlinkClick r:id="rId6"/>
              </a:rPr>
              <a:t>variances</a:t>
            </a:r>
            <a:r>
              <a:rPr lang="en" sz="1400">
                <a:solidFill>
                  <a:srgbClr val="000000"/>
                </a:solidFill>
                <a:highlight>
                  <a:srgbClr val="FFFFFF"/>
                </a:highlight>
              </a:rPr>
              <a:t> (the ones based on Eigen Vectors corresponding to the higher </a:t>
            </a:r>
            <a:r>
              <a:rPr lang="en" sz="1400">
                <a:solidFill>
                  <a:srgbClr val="000000"/>
                </a:solidFill>
                <a:highlight>
                  <a:srgbClr val="FFFFFF"/>
                </a:highlight>
                <a:uFill>
                  <a:noFill/>
                </a:uFill>
                <a:hlinkClick r:id="rId7"/>
              </a:rPr>
              <a:t>eigenvalues</a:t>
            </a:r>
            <a:r>
              <a:rPr lang="en" sz="1400">
                <a:solidFill>
                  <a:srgbClr val="000000"/>
                </a:solidFill>
                <a:highlight>
                  <a:srgbClr val="FFFFFF"/>
                </a:highlight>
              </a:rPr>
              <a:t> of the </a:t>
            </a:r>
            <a:r>
              <a:rPr lang="en" sz="1400">
                <a:solidFill>
                  <a:srgbClr val="000000"/>
                </a:solidFill>
                <a:highlight>
                  <a:srgbClr val="FFFFFF"/>
                </a:highlight>
                <a:uFill>
                  <a:noFill/>
                </a:uFill>
                <a:hlinkClick r:id="rId8"/>
              </a:rPr>
              <a:t>sample</a:t>
            </a:r>
            <a:r>
              <a:rPr lang="en" sz="1400">
                <a:solidFill>
                  <a:srgbClr val="000000"/>
                </a:solidFill>
                <a:highlight>
                  <a:srgbClr val="FFFFFF"/>
                </a:highlight>
              </a:rPr>
              <a:t> variance-covariance matrix of the explanatory variables) are selected as regressors.</a:t>
            </a:r>
            <a:endParaRPr sz="1400">
              <a:solidFill>
                <a:srgbClr val="000000"/>
              </a:solidFill>
              <a:highlight>
                <a:srgbClr val="FFFFFF"/>
              </a:highlight>
            </a:endParaRPr>
          </a:p>
          <a:p>
            <a:pPr indent="0" lvl="0" marL="457200" rtl="0" algn="l">
              <a:spcBef>
                <a:spcPts val="6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60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b="1" sz="1800"/>
          </a:p>
        </p:txBody>
      </p:sp>
      <p:sp>
        <p:nvSpPr>
          <p:cNvPr id="315" name="Google Shape;315;p4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16" name="Google Shape;316;p41"/>
          <p:cNvPicPr preferRelativeResize="0"/>
          <p:nvPr/>
        </p:nvPicPr>
        <p:blipFill>
          <a:blip r:embed="rId9">
            <a:alphaModFix/>
          </a:blip>
          <a:stretch>
            <a:fillRect/>
          </a:stretch>
        </p:blipFill>
        <p:spPr>
          <a:xfrm>
            <a:off x="5884350" y="1367175"/>
            <a:ext cx="2399878" cy="3638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22" name="Google Shape;322;p42"/>
          <p:cNvSpPr txBox="1"/>
          <p:nvPr>
            <p:ph idx="1" type="body"/>
          </p:nvPr>
        </p:nvSpPr>
        <p:spPr>
          <a:xfrm>
            <a:off x="1576275" y="1506850"/>
            <a:ext cx="3482400" cy="338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REGRESSION USING PRINCIPAL COMPONENTS</a:t>
            </a:r>
            <a:endParaRPr b="1" sz="1800"/>
          </a:p>
          <a:p>
            <a:pPr indent="0" lvl="0" marL="0" rtl="0" algn="l">
              <a:spcBef>
                <a:spcPts val="600"/>
              </a:spcBef>
              <a:spcAft>
                <a:spcPts val="0"/>
              </a:spcAft>
              <a:buClr>
                <a:schemeClr val="dk1"/>
              </a:buClr>
              <a:buSzPts val="1100"/>
              <a:buFont typeface="Arial"/>
              <a:buNone/>
            </a:pPr>
            <a:r>
              <a:rPr lang="en" sz="1400"/>
              <a:t>We can see our residuals here.</a:t>
            </a:r>
            <a:endParaRPr sz="1400"/>
          </a:p>
          <a:p>
            <a:pPr indent="0" lvl="0" marL="0" rtl="0" algn="l">
              <a:spcBef>
                <a:spcPts val="600"/>
              </a:spcBef>
              <a:spcAft>
                <a:spcPts val="0"/>
              </a:spcAft>
              <a:buClr>
                <a:schemeClr val="dk1"/>
              </a:buClr>
              <a:buSzPts val="1100"/>
              <a:buFont typeface="Arial"/>
              <a:buNone/>
            </a:pPr>
            <a:r>
              <a:t/>
            </a:r>
            <a:endParaRPr sz="1400"/>
          </a:p>
          <a:p>
            <a:pPr indent="-317500" lvl="0" marL="457200" rtl="0" algn="l">
              <a:spcBef>
                <a:spcPts val="600"/>
              </a:spcBef>
              <a:spcAft>
                <a:spcPts val="0"/>
              </a:spcAft>
              <a:buClr>
                <a:schemeClr val="dk1"/>
              </a:buClr>
              <a:buSzPts val="1400"/>
              <a:buChar char="▪"/>
            </a:pPr>
            <a:r>
              <a:rPr lang="en" sz="1400">
                <a:solidFill>
                  <a:schemeClr val="dk1"/>
                </a:solidFill>
                <a:highlight>
                  <a:srgbClr val="FFFFFF"/>
                </a:highlight>
              </a:rPr>
              <a:t>One major use of PCA lies in overcoming the </a:t>
            </a:r>
            <a:r>
              <a:rPr lang="en" sz="1400">
                <a:solidFill>
                  <a:schemeClr val="dk1"/>
                </a:solidFill>
                <a:highlight>
                  <a:srgbClr val="FFFFFF"/>
                </a:highlight>
                <a:uFill>
                  <a:noFill/>
                </a:uFill>
                <a:hlinkClick r:id="rId3"/>
              </a:rPr>
              <a:t>multicollinearity</a:t>
            </a:r>
            <a:r>
              <a:rPr lang="en" sz="1400">
                <a:solidFill>
                  <a:schemeClr val="dk1"/>
                </a:solidFill>
                <a:highlight>
                  <a:srgbClr val="FFFFFF"/>
                </a:highlight>
              </a:rPr>
              <a:t> problem which arises when two or more of the explanatory variables are close to being </a:t>
            </a:r>
            <a:r>
              <a:rPr lang="en" sz="1400">
                <a:solidFill>
                  <a:schemeClr val="dk1"/>
                </a:solidFill>
                <a:highlight>
                  <a:srgbClr val="FFFFFF"/>
                </a:highlight>
                <a:uFill>
                  <a:noFill/>
                </a:uFill>
                <a:hlinkClick r:id="rId4"/>
              </a:rPr>
              <a:t>collinear</a:t>
            </a:r>
            <a:r>
              <a:rPr lang="en" sz="1400">
                <a:solidFill>
                  <a:schemeClr val="dk1"/>
                </a:solidFill>
                <a:highlight>
                  <a:srgbClr val="FFFFFF"/>
                </a:highlight>
              </a:rPr>
              <a:t>.</a:t>
            </a:r>
            <a:endParaRPr sz="1400"/>
          </a:p>
        </p:txBody>
      </p:sp>
      <p:sp>
        <p:nvSpPr>
          <p:cNvPr id="323" name="Google Shape;323;p42"/>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24" name="Google Shape;324;p42"/>
          <p:cNvPicPr preferRelativeResize="0"/>
          <p:nvPr/>
        </p:nvPicPr>
        <p:blipFill>
          <a:blip r:embed="rId5">
            <a:alphaModFix/>
          </a:blip>
          <a:stretch>
            <a:fillRect/>
          </a:stretch>
        </p:blipFill>
        <p:spPr>
          <a:xfrm>
            <a:off x="5058675" y="1506852"/>
            <a:ext cx="3621800" cy="35860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5" name="Google Shape;105;p16"/>
          <p:cNvSpPr txBox="1"/>
          <p:nvPr>
            <p:ph idx="1" type="body"/>
          </p:nvPr>
        </p:nvSpPr>
        <p:spPr>
          <a:xfrm>
            <a:off x="1576275" y="1769300"/>
            <a:ext cx="6957000" cy="29808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600"/>
              </a:spcBef>
              <a:spcAft>
                <a:spcPts val="0"/>
              </a:spcAft>
              <a:buClr>
                <a:srgbClr val="000000"/>
              </a:buClr>
              <a:buSzPts val="1400"/>
              <a:buChar char="▪"/>
            </a:pPr>
            <a:r>
              <a:rPr lang="en" sz="1400">
                <a:solidFill>
                  <a:srgbClr val="000000"/>
                </a:solidFill>
              </a:rPr>
              <a:t>These four parameters determine the value of a diamond in one way or another.</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Customers and jewelers may often end up valuing one over the other.</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Which combination of these parameters can best predict the price of diamonds?</a:t>
            </a:r>
            <a:endParaRPr sz="1400">
              <a:solidFill>
                <a:srgbClr val="000000"/>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106" name="Google Shape;106;p1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330" name="Google Shape;330;p43"/>
          <p:cNvSpPr txBox="1"/>
          <p:nvPr>
            <p:ph idx="2" type="body"/>
          </p:nvPr>
        </p:nvSpPr>
        <p:spPr>
          <a:xfrm>
            <a:off x="1397300" y="1367175"/>
            <a:ext cx="2903100" cy="3615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K- MEANS CLUSTERING</a:t>
            </a:r>
            <a:endParaRPr b="1"/>
          </a:p>
          <a:p>
            <a:pPr indent="0" lvl="0" marL="0" rtl="0" algn="l">
              <a:lnSpc>
                <a:spcPct val="115000"/>
              </a:lnSpc>
              <a:spcBef>
                <a:spcPts val="600"/>
              </a:spcBef>
              <a:spcAft>
                <a:spcPts val="0"/>
              </a:spcAft>
              <a:buNone/>
            </a:pPr>
            <a:r>
              <a:rPr lang="en" sz="1400">
                <a:solidFill>
                  <a:srgbClr val="000000"/>
                </a:solidFill>
                <a:highlight>
                  <a:srgbClr val="FFFFFF"/>
                </a:highlight>
              </a:rPr>
              <a:t>K-means clustering is one of the simplest and popular unsupervised machine learning algorithms.</a:t>
            </a:r>
            <a:endParaRPr sz="1400">
              <a:solidFill>
                <a:srgbClr val="000000"/>
              </a:solidFill>
              <a:highlight>
                <a:srgbClr val="FFFFFF"/>
              </a:highlight>
            </a:endParaRPr>
          </a:p>
          <a:p>
            <a:pPr indent="0" lvl="0" marL="0" rtl="0" algn="l">
              <a:lnSpc>
                <a:spcPct val="115000"/>
              </a:lnSpc>
              <a:spcBef>
                <a:spcPts val="600"/>
              </a:spcBef>
              <a:spcAft>
                <a:spcPts val="0"/>
              </a:spcAft>
              <a:buNone/>
            </a:pPr>
            <a:r>
              <a:rPr lang="en" sz="1400">
                <a:solidFill>
                  <a:srgbClr val="000000"/>
                </a:solidFill>
                <a:highlight>
                  <a:srgbClr val="FFFFFF"/>
                </a:highlight>
              </a:rPr>
              <a:t>The  K-means algorithm identifies k number of centroids, and then allocates every data point to the nearest cluster.</a:t>
            </a:r>
            <a:endParaRPr sz="1400">
              <a:solidFill>
                <a:srgbClr val="000000"/>
              </a:solidFill>
              <a:highlight>
                <a:srgbClr val="FFFFFF"/>
              </a:highlight>
            </a:endParaRPr>
          </a:p>
          <a:p>
            <a:pPr indent="0" lvl="0" marL="0" rtl="0" algn="l">
              <a:lnSpc>
                <a:spcPct val="115000"/>
              </a:lnSpc>
              <a:spcBef>
                <a:spcPts val="600"/>
              </a:spcBef>
              <a:spcAft>
                <a:spcPts val="0"/>
              </a:spcAft>
              <a:buNone/>
            </a:pPr>
            <a:r>
              <a:rPr lang="en" sz="1400">
                <a:solidFill>
                  <a:srgbClr val="000000"/>
                </a:solidFill>
                <a:highlight>
                  <a:srgbClr val="FFFFFF"/>
                </a:highlight>
              </a:rPr>
              <a:t>The scree plot here shows the optimal number of clusters that has to be created.</a:t>
            </a:r>
            <a:endParaRPr sz="1400">
              <a:solidFill>
                <a:srgbClr val="000000"/>
              </a:solidFill>
              <a:highlight>
                <a:srgbClr val="FFFFFF"/>
              </a:highlight>
            </a:endParaRPr>
          </a:p>
          <a:p>
            <a:pPr indent="0" lvl="0" marL="0" rtl="0" algn="l">
              <a:spcBef>
                <a:spcPts val="600"/>
              </a:spcBef>
              <a:spcAft>
                <a:spcPts val="0"/>
              </a:spcAft>
              <a:buNone/>
            </a:pPr>
            <a:r>
              <a:t/>
            </a:r>
            <a:endParaRPr sz="1100">
              <a:solidFill>
                <a:srgbClr val="6A6A6A"/>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b="1" sz="1100">
              <a:solidFill>
                <a:srgbClr val="6A6A6A"/>
              </a:solidFill>
              <a:highlight>
                <a:srgbClr val="FFFFFF"/>
              </a:highlight>
              <a:latin typeface="Roboto"/>
              <a:ea typeface="Roboto"/>
              <a:cs typeface="Roboto"/>
              <a:sym typeface="Roboto"/>
            </a:endParaRPr>
          </a:p>
        </p:txBody>
      </p:sp>
      <p:sp>
        <p:nvSpPr>
          <p:cNvPr id="331" name="Google Shape;331;p43"/>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32" name="Google Shape;332;p43"/>
          <p:cNvPicPr preferRelativeResize="0"/>
          <p:nvPr/>
        </p:nvPicPr>
        <p:blipFill>
          <a:blip r:embed="rId3">
            <a:alphaModFix/>
          </a:blip>
          <a:stretch>
            <a:fillRect/>
          </a:stretch>
        </p:blipFill>
        <p:spPr>
          <a:xfrm>
            <a:off x="4360525" y="1367175"/>
            <a:ext cx="4389875" cy="3382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Clr>
                <a:schemeClr val="dk1"/>
              </a:buClr>
              <a:buSzPts val="1100"/>
              <a:buFont typeface="Arial"/>
              <a:buNone/>
            </a:pPr>
            <a:r>
              <a:rPr lang="en">
                <a:solidFill>
                  <a:schemeClr val="lt1"/>
                </a:solidFill>
              </a:rPr>
              <a:t>CLUSTERING</a:t>
            </a:r>
            <a:endParaRPr>
              <a:solidFill>
                <a:schemeClr val="lt1"/>
              </a:solidFill>
            </a:endParaRPr>
          </a:p>
          <a:p>
            <a:pPr indent="0" lvl="0" marL="0" rtl="0" algn="l">
              <a:spcBef>
                <a:spcPts val="0"/>
              </a:spcBef>
              <a:spcAft>
                <a:spcPts val="0"/>
              </a:spcAft>
              <a:buNone/>
            </a:pPr>
            <a:r>
              <a:t/>
            </a:r>
            <a:endParaRPr/>
          </a:p>
        </p:txBody>
      </p:sp>
      <p:sp>
        <p:nvSpPr>
          <p:cNvPr id="338" name="Google Shape;338;p44"/>
          <p:cNvSpPr txBox="1"/>
          <p:nvPr>
            <p:ph idx="1" type="body"/>
          </p:nvPr>
        </p:nvSpPr>
        <p:spPr>
          <a:xfrm>
            <a:off x="1576275" y="1367175"/>
            <a:ext cx="2972100" cy="3382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400">
                <a:solidFill>
                  <a:schemeClr val="dk1"/>
                </a:solidFill>
                <a:highlight>
                  <a:srgbClr val="FFFFFF"/>
                </a:highlight>
              </a:rPr>
              <a:t>From the scree plot we can figure out that 4 clusters is the optimal number of clusters to be created.</a:t>
            </a:r>
            <a:endParaRPr/>
          </a:p>
        </p:txBody>
      </p:sp>
      <p:sp>
        <p:nvSpPr>
          <p:cNvPr id="339" name="Google Shape;339;p44"/>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40" name="Google Shape;340;p44"/>
          <p:cNvPicPr preferRelativeResize="0"/>
          <p:nvPr/>
        </p:nvPicPr>
        <p:blipFill>
          <a:blip r:embed="rId3">
            <a:alphaModFix/>
          </a:blip>
          <a:stretch>
            <a:fillRect/>
          </a:stretch>
        </p:blipFill>
        <p:spPr>
          <a:xfrm>
            <a:off x="4700775" y="1352575"/>
            <a:ext cx="3851624" cy="3397251"/>
          </a:xfrm>
          <a:prstGeom prst="rect">
            <a:avLst/>
          </a:prstGeom>
          <a:noFill/>
          <a:ln>
            <a:noFill/>
          </a:ln>
        </p:spPr>
      </p:pic>
      <p:pic>
        <p:nvPicPr>
          <p:cNvPr id="341" name="Google Shape;341;p44"/>
          <p:cNvPicPr preferRelativeResize="0"/>
          <p:nvPr/>
        </p:nvPicPr>
        <p:blipFill>
          <a:blip r:embed="rId4">
            <a:alphaModFix/>
          </a:blip>
          <a:stretch>
            <a:fillRect/>
          </a:stretch>
        </p:blipFill>
        <p:spPr>
          <a:xfrm>
            <a:off x="1398837" y="3549525"/>
            <a:ext cx="3326966" cy="80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7" name="Google Shape;347;p45"/>
          <p:cNvSpPr txBox="1"/>
          <p:nvPr>
            <p:ph idx="1" type="body"/>
          </p:nvPr>
        </p:nvSpPr>
        <p:spPr>
          <a:xfrm>
            <a:off x="1576275" y="1518775"/>
            <a:ext cx="6957000" cy="32313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000000"/>
              </a:buClr>
              <a:buSzPts val="1400"/>
              <a:buChar char="▪"/>
            </a:pPr>
            <a:r>
              <a:rPr lang="en" sz="1400">
                <a:solidFill>
                  <a:srgbClr val="000000"/>
                </a:solidFill>
              </a:rPr>
              <a:t>We performed several different analyses such as feature selection, multiple linear regression, principal component analysis and clustering to try and find the model that can best predict diamond prices.</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also observe from our analysis that the results of the prediction are better without performing PCA. Hence, we recommend that any future models on this dataset be done without using PCA </a:t>
            </a:r>
            <a:r>
              <a:rPr lang="en" sz="1400">
                <a:solidFill>
                  <a:srgbClr val="000000"/>
                </a:solidFill>
              </a:rPr>
              <a:t>dimensionality</a:t>
            </a:r>
            <a:r>
              <a:rPr lang="en" sz="1400">
                <a:solidFill>
                  <a:srgbClr val="000000"/>
                </a:solidFill>
              </a:rPr>
              <a:t> reduction.</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found that feature selection combined with multiple linear regression is the most accurate in predicting the price of a diamond using its intrinsic characteristics. Hence, we go ahead with this model for prediction.</a:t>
            </a:r>
            <a:endParaRPr sz="1400">
              <a:solidFill>
                <a:srgbClr val="000000"/>
              </a:solidFill>
            </a:endParaRPr>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sz="1400"/>
          </a:p>
        </p:txBody>
      </p:sp>
      <p:sp>
        <p:nvSpPr>
          <p:cNvPr id="348" name="Google Shape;348;p4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46"/>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54" name="Google Shape;354;p46"/>
          <p:cNvSpPr txBox="1"/>
          <p:nvPr>
            <p:ph idx="4294967295" type="ctrTitle"/>
          </p:nvPr>
        </p:nvSpPr>
        <p:spPr>
          <a:xfrm>
            <a:off x="5035450" y="1991850"/>
            <a:ext cx="40302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rgbClr val="FFB000"/>
                </a:solidFill>
              </a:rPr>
              <a:t>THANKS</a:t>
            </a:r>
            <a:r>
              <a:rPr lang="en" sz="6000">
                <a:solidFill>
                  <a:srgbClr val="FFB000"/>
                </a:solidFill>
              </a:rPr>
              <a:t>!</a:t>
            </a:r>
            <a:endParaRPr sz="6000">
              <a:solidFill>
                <a:srgbClr val="FFB000"/>
              </a:solidFill>
            </a:endParaRPr>
          </a:p>
        </p:txBody>
      </p:sp>
      <p:pic>
        <p:nvPicPr>
          <p:cNvPr id="355" name="Google Shape;355;p46"/>
          <p:cNvPicPr preferRelativeResize="0"/>
          <p:nvPr/>
        </p:nvPicPr>
        <p:blipFill>
          <a:blip r:embed="rId4">
            <a:alphaModFix/>
          </a:blip>
          <a:stretch>
            <a:fillRect/>
          </a:stretch>
        </p:blipFill>
        <p:spPr>
          <a:xfrm>
            <a:off x="0" y="0"/>
            <a:ext cx="495195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SUMMARY</a:t>
            </a:r>
            <a:endParaRPr/>
          </a:p>
        </p:txBody>
      </p:sp>
      <p:sp>
        <p:nvSpPr>
          <p:cNvPr id="112" name="Google Shape;112;p17"/>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113" name="Google Shape;113;p17"/>
          <p:cNvGrpSpPr/>
          <p:nvPr/>
        </p:nvGrpSpPr>
        <p:grpSpPr>
          <a:xfrm>
            <a:off x="3787450" y="2173525"/>
            <a:ext cx="1944610" cy="1569600"/>
            <a:chOff x="3071447" y="2013875"/>
            <a:chExt cx="1944610" cy="1569600"/>
          </a:xfrm>
        </p:grpSpPr>
        <p:sp>
          <p:nvSpPr>
            <p:cNvPr id="114" name="Google Shape;114;p17"/>
            <p:cNvSpPr/>
            <p:nvPr/>
          </p:nvSpPr>
          <p:spPr>
            <a:xfrm flipH="1" rot="10800000">
              <a:off x="3071457" y="2013875"/>
              <a:ext cx="19446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15" name="Google Shape;115;p17"/>
            <p:cNvSpPr txBox="1"/>
            <p:nvPr/>
          </p:nvSpPr>
          <p:spPr>
            <a:xfrm>
              <a:off x="3071447" y="2013876"/>
              <a:ext cx="1451700" cy="4599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Barlow"/>
                  <a:ea typeface="Barlow"/>
                  <a:cs typeface="Barlow"/>
                  <a:sym typeface="Barlow"/>
                </a:rPr>
                <a:t>PROJECT PLAN</a:t>
              </a:r>
              <a:endParaRPr b="1" sz="1100">
                <a:latin typeface="Barlow"/>
                <a:ea typeface="Barlow"/>
                <a:cs typeface="Barlow"/>
                <a:sym typeface="Barlow"/>
              </a:endParaRPr>
            </a:p>
          </p:txBody>
        </p:sp>
        <p:sp>
          <p:nvSpPr>
            <p:cNvPr id="116" name="Google Shape;116;p17"/>
            <p:cNvSpPr txBox="1"/>
            <p:nvPr/>
          </p:nvSpPr>
          <p:spPr>
            <a:xfrm>
              <a:off x="3206272" y="2364050"/>
              <a:ext cx="1451700" cy="106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latin typeface="Barlow"/>
                  <a:ea typeface="Barlow"/>
                  <a:cs typeface="Barlow"/>
                  <a:sym typeface="Barlow"/>
                </a:rPr>
                <a:t>Analyze the diamond data and provide insights that can help reduce the number of  misinformed people about the prices of diamonds.</a:t>
              </a:r>
              <a:endParaRPr sz="800">
                <a:latin typeface="Barlow"/>
                <a:ea typeface="Barlow"/>
                <a:cs typeface="Barlow"/>
                <a:sym typeface="Barlow"/>
              </a:endParaRPr>
            </a:p>
          </p:txBody>
        </p:sp>
      </p:grpSp>
      <p:grpSp>
        <p:nvGrpSpPr>
          <p:cNvPr id="117" name="Google Shape;117;p17"/>
          <p:cNvGrpSpPr/>
          <p:nvPr/>
        </p:nvGrpSpPr>
        <p:grpSpPr>
          <a:xfrm>
            <a:off x="1845246" y="2173525"/>
            <a:ext cx="1944600" cy="1569600"/>
            <a:chOff x="1126863" y="2013875"/>
            <a:chExt cx="1944600" cy="1569600"/>
          </a:xfrm>
        </p:grpSpPr>
        <p:sp>
          <p:nvSpPr>
            <p:cNvPr id="118" name="Google Shape;118;p17"/>
            <p:cNvSpPr/>
            <p:nvPr/>
          </p:nvSpPr>
          <p:spPr>
            <a:xfrm>
              <a:off x="1126863" y="2013875"/>
              <a:ext cx="1944600" cy="1569600"/>
            </a:xfrm>
            <a:prstGeom prst="round2DiagRect">
              <a:avLst>
                <a:gd fmla="val 0" name="adj1"/>
                <a:gd fmla="val 17764"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19" name="Google Shape;119;p17"/>
            <p:cNvSpPr txBox="1"/>
            <p:nvPr/>
          </p:nvSpPr>
          <p:spPr>
            <a:xfrm>
              <a:off x="1126877" y="2013885"/>
              <a:ext cx="1451700" cy="4599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Barlow"/>
                  <a:ea typeface="Barlow"/>
                  <a:cs typeface="Barlow"/>
                  <a:sym typeface="Barlow"/>
                </a:rPr>
                <a:t>DATASET</a:t>
              </a:r>
              <a:endParaRPr b="1" sz="1100">
                <a:latin typeface="Barlow"/>
                <a:ea typeface="Barlow"/>
                <a:cs typeface="Barlow"/>
                <a:sym typeface="Barlow"/>
              </a:endParaRPr>
            </a:p>
          </p:txBody>
        </p:sp>
        <p:sp>
          <p:nvSpPr>
            <p:cNvPr id="120" name="Google Shape;120;p17"/>
            <p:cNvSpPr txBox="1"/>
            <p:nvPr/>
          </p:nvSpPr>
          <p:spPr>
            <a:xfrm>
              <a:off x="1257691" y="2449223"/>
              <a:ext cx="1451700" cy="10551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latin typeface="Barlow"/>
                  <a:ea typeface="Barlow"/>
                  <a:cs typeface="Barlow"/>
                  <a:sym typeface="Barlow"/>
                </a:rPr>
                <a:t>Dataset contains prices and other attributes for about 54,000  diamonds.  Obtained from </a:t>
              </a:r>
              <a:r>
                <a:rPr lang="en" sz="800" u="sng">
                  <a:latin typeface="Barlow"/>
                  <a:ea typeface="Barlow"/>
                  <a:cs typeface="Barlow"/>
                  <a:sym typeface="Barlow"/>
                  <a:hlinkClick r:id="rId4"/>
                </a:rPr>
                <a:t>www.kaggle.com</a:t>
              </a:r>
              <a:r>
                <a:rPr lang="en" sz="800">
                  <a:latin typeface="Barlow"/>
                  <a:ea typeface="Barlow"/>
                  <a:cs typeface="Barlow"/>
                  <a:sym typeface="Barlow"/>
                </a:rPr>
                <a:t>.</a:t>
              </a:r>
              <a:endParaRPr sz="800">
                <a:latin typeface="Barlow"/>
                <a:ea typeface="Barlow"/>
                <a:cs typeface="Barlow"/>
                <a:sym typeface="Barlow"/>
              </a:endParaRPr>
            </a:p>
            <a:p>
              <a:pPr indent="0" lvl="0" marL="0" rtl="0" algn="l">
                <a:lnSpc>
                  <a:spcPct val="115000"/>
                </a:lnSpc>
                <a:spcBef>
                  <a:spcPts val="1600"/>
                </a:spcBef>
                <a:spcAft>
                  <a:spcPts val="0"/>
                </a:spcAft>
                <a:buNone/>
              </a:pPr>
              <a:r>
                <a:t/>
              </a:r>
              <a:endParaRPr sz="800">
                <a:solidFill>
                  <a:srgbClr val="FFFFFF"/>
                </a:solidFill>
                <a:latin typeface="Barlow"/>
                <a:ea typeface="Barlow"/>
                <a:cs typeface="Barlow"/>
                <a:sym typeface="Barlow"/>
              </a:endParaRPr>
            </a:p>
            <a:p>
              <a:pPr indent="0" lvl="0" marL="0" rtl="0" algn="l">
                <a:lnSpc>
                  <a:spcPct val="115000"/>
                </a:lnSpc>
                <a:spcBef>
                  <a:spcPts val="1600"/>
                </a:spcBef>
                <a:spcAft>
                  <a:spcPts val="1600"/>
                </a:spcAft>
                <a:buNone/>
              </a:pPr>
              <a:r>
                <a:t/>
              </a:r>
              <a:endParaRPr sz="800">
                <a:solidFill>
                  <a:srgbClr val="FFFFFF"/>
                </a:solidFill>
                <a:latin typeface="Barlow"/>
                <a:ea typeface="Barlow"/>
                <a:cs typeface="Barlow"/>
                <a:sym typeface="Barlow"/>
              </a:endParaRPr>
            </a:p>
          </p:txBody>
        </p:sp>
      </p:grpSp>
      <p:grpSp>
        <p:nvGrpSpPr>
          <p:cNvPr id="121" name="Google Shape;121;p17"/>
          <p:cNvGrpSpPr/>
          <p:nvPr/>
        </p:nvGrpSpPr>
        <p:grpSpPr>
          <a:xfrm>
            <a:off x="5729548" y="2173525"/>
            <a:ext cx="3001211" cy="1569600"/>
            <a:chOff x="5015926" y="2013875"/>
            <a:chExt cx="3001211" cy="1569600"/>
          </a:xfrm>
        </p:grpSpPr>
        <p:sp>
          <p:nvSpPr>
            <p:cNvPr id="122" name="Google Shape;122;p17"/>
            <p:cNvSpPr/>
            <p:nvPr/>
          </p:nvSpPr>
          <p:spPr>
            <a:xfrm>
              <a:off x="5015938" y="2013875"/>
              <a:ext cx="3001200" cy="1569600"/>
            </a:xfrm>
            <a:prstGeom prst="round2DiagRect">
              <a:avLst>
                <a:gd fmla="val 0" name="adj1"/>
                <a:gd fmla="val 17764"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sp>
          <p:nvSpPr>
            <p:cNvPr id="123" name="Google Shape;123;p17"/>
            <p:cNvSpPr txBox="1"/>
            <p:nvPr/>
          </p:nvSpPr>
          <p:spPr>
            <a:xfrm>
              <a:off x="5015926" y="2013887"/>
              <a:ext cx="2417100" cy="4599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Barlow"/>
                  <a:ea typeface="Barlow"/>
                  <a:cs typeface="Barlow"/>
                  <a:sym typeface="Barlow"/>
                </a:rPr>
                <a:t>PROJECT GOAL</a:t>
              </a:r>
              <a:endParaRPr b="1" sz="1100">
                <a:solidFill>
                  <a:srgbClr val="FFFFFF"/>
                </a:solidFill>
                <a:latin typeface="Barlow"/>
                <a:ea typeface="Barlow"/>
                <a:cs typeface="Barlow"/>
                <a:sym typeface="Barlow"/>
              </a:endParaRPr>
            </a:p>
          </p:txBody>
        </p:sp>
        <p:sp>
          <p:nvSpPr>
            <p:cNvPr id="124" name="Google Shape;124;p17"/>
            <p:cNvSpPr txBox="1"/>
            <p:nvPr/>
          </p:nvSpPr>
          <p:spPr>
            <a:xfrm>
              <a:off x="5360229" y="2473774"/>
              <a:ext cx="2417100" cy="7551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Barlow"/>
                  <a:ea typeface="Barlow"/>
                  <a:cs typeface="Barlow"/>
                  <a:sym typeface="Barlow"/>
                </a:rPr>
                <a:t>To create a model which can accurately predict the prices of diamonds using its characteristics.</a:t>
              </a:r>
              <a:endParaRPr sz="800">
                <a:solidFill>
                  <a:srgbClr val="FFFFFF"/>
                </a:solidFill>
                <a:latin typeface="Barlow"/>
                <a:ea typeface="Barlow"/>
                <a:cs typeface="Barlow"/>
                <a:sym typeface="Barlow"/>
              </a:endParaRPr>
            </a:p>
          </p:txBody>
        </p:sp>
      </p:grpSp>
      <p:grpSp>
        <p:nvGrpSpPr>
          <p:cNvPr id="125" name="Google Shape;125;p17"/>
          <p:cNvGrpSpPr/>
          <p:nvPr/>
        </p:nvGrpSpPr>
        <p:grpSpPr>
          <a:xfrm>
            <a:off x="5599105" y="2860920"/>
            <a:ext cx="261571" cy="260379"/>
            <a:chOff x="4858109" y="2631368"/>
            <a:chExt cx="316442" cy="315000"/>
          </a:xfrm>
        </p:grpSpPr>
        <p:sp>
          <p:nvSpPr>
            <p:cNvPr id="126" name="Google Shape;126;p17"/>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27" name="Google Shape;127;p17"/>
            <p:cNvSpPr/>
            <p:nvPr/>
          </p:nvSpPr>
          <p:spPr>
            <a:xfrm>
              <a:off x="4858109" y="2739300"/>
              <a:ext cx="239100" cy="99000"/>
            </a:xfrm>
            <a:prstGeom prst="rightArrow">
              <a:avLst>
                <a:gd fmla="val 32020" name="adj1"/>
                <a:gd fmla="val 6697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latin typeface="Barlow"/>
                  <a:ea typeface="Barlow"/>
                  <a:cs typeface="Barlow"/>
                  <a:sym typeface="Barlow"/>
                </a:rPr>
              </a:br>
              <a:endParaRPr>
                <a:latin typeface="Barlow"/>
                <a:ea typeface="Barlow"/>
                <a:cs typeface="Barlow"/>
                <a:sym typeface="Barlow"/>
              </a:endParaRPr>
            </a:p>
          </p:txBody>
        </p:sp>
      </p:grpSp>
      <p:grpSp>
        <p:nvGrpSpPr>
          <p:cNvPr id="128" name="Google Shape;128;p17"/>
          <p:cNvGrpSpPr/>
          <p:nvPr/>
        </p:nvGrpSpPr>
        <p:grpSpPr>
          <a:xfrm>
            <a:off x="3661899" y="2860921"/>
            <a:ext cx="260366" cy="260366"/>
            <a:chOff x="3157188" y="909150"/>
            <a:chExt cx="470400" cy="470400"/>
          </a:xfrm>
        </p:grpSpPr>
        <p:sp>
          <p:nvSpPr>
            <p:cNvPr id="129" name="Google Shape;129;p1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130" name="Google Shape;130;p17"/>
            <p:cNvSpPr/>
            <p:nvPr/>
          </p:nvSpPr>
          <p:spPr>
            <a:xfrm>
              <a:off x="3243138" y="995100"/>
              <a:ext cx="298500" cy="298500"/>
            </a:xfrm>
            <a:prstGeom prst="mathPlus">
              <a:avLst>
                <a:gd fmla="val 9900" name="adj1"/>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8"/>
          <p:cNvSpPr txBox="1"/>
          <p:nvPr>
            <p:ph type="ctrTitle"/>
          </p:nvPr>
        </p:nvSpPr>
        <p:spPr>
          <a:xfrm>
            <a:off x="2966700" y="206940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 DATA UNDERSTANDING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41" name="Google Shape;141;p19"/>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42" name="Google Shape;142;p19"/>
          <p:cNvPicPr preferRelativeResize="0"/>
          <p:nvPr/>
        </p:nvPicPr>
        <p:blipFill>
          <a:blip r:embed="rId3">
            <a:alphaModFix/>
          </a:blip>
          <a:stretch>
            <a:fillRect/>
          </a:stretch>
        </p:blipFill>
        <p:spPr>
          <a:xfrm>
            <a:off x="2162925" y="1385575"/>
            <a:ext cx="5813575" cy="356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0"/>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a:t>
            </a:r>
            <a:endParaRPr/>
          </a:p>
        </p:txBody>
      </p:sp>
      <p:graphicFrame>
        <p:nvGraphicFramePr>
          <p:cNvPr id="148" name="Google Shape;148;p20"/>
          <p:cNvGraphicFramePr/>
          <p:nvPr/>
        </p:nvGraphicFramePr>
        <p:xfrm>
          <a:off x="1965675" y="2078810"/>
          <a:ext cx="3000000" cy="3000000"/>
        </p:xfrm>
        <a:graphic>
          <a:graphicData uri="http://schemas.openxmlformats.org/drawingml/2006/table">
            <a:tbl>
              <a:tblPr>
                <a:noFill/>
                <a:tableStyleId>{2643749D-D949-40EE-A30D-E7553A91B55E}</a:tableStyleId>
              </a:tblPr>
              <a:tblGrid>
                <a:gridCol w="3283725"/>
                <a:gridCol w="3301575"/>
              </a:tblGrid>
              <a:tr h="476150">
                <a:tc>
                  <a:txBody>
                    <a:bodyPr>
                      <a:noAutofit/>
                    </a:bodyPr>
                    <a:lstStyle/>
                    <a:p>
                      <a:pPr indent="0" lvl="0" marL="0" rtl="0" algn="ctr">
                        <a:spcBef>
                          <a:spcPts val="0"/>
                        </a:spcBef>
                        <a:spcAft>
                          <a:spcPts val="0"/>
                        </a:spcAft>
                        <a:buNone/>
                      </a:pPr>
                      <a:r>
                        <a:rPr b="1" lang="en" sz="1100">
                          <a:latin typeface="Barlow"/>
                          <a:ea typeface="Barlow"/>
                          <a:cs typeface="Barlow"/>
                          <a:sym typeface="Barlow"/>
                        </a:rPr>
                        <a:t>Variable Name</a:t>
                      </a:r>
                      <a:endParaRPr b="1"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100">
                          <a:latin typeface="Barlow"/>
                          <a:ea typeface="Barlow"/>
                          <a:cs typeface="Barlow"/>
                          <a:sym typeface="Barlow"/>
                        </a:rPr>
                        <a:t>Variable Description</a:t>
                      </a:r>
                      <a:endParaRPr b="1"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150">
                <a:tc>
                  <a:txBody>
                    <a:bodyPr>
                      <a:noAutofit/>
                    </a:bodyPr>
                    <a:lstStyle/>
                    <a:p>
                      <a:pPr indent="0" lvl="0" marL="0" rtl="0" algn="ctr">
                        <a:spcBef>
                          <a:spcPts val="0"/>
                        </a:spcBef>
                        <a:spcAft>
                          <a:spcPts val="0"/>
                        </a:spcAft>
                        <a:buNone/>
                      </a:pPr>
                      <a:r>
                        <a:rPr lang="en" sz="1100">
                          <a:latin typeface="Barlow"/>
                          <a:ea typeface="Barlow"/>
                          <a:cs typeface="Barlow"/>
                          <a:sym typeface="Barlow"/>
                        </a:rPr>
                        <a:t>Carat</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Describes the weight of the diamond.</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81025">
                <a:tc>
                  <a:txBody>
                    <a:bodyPr>
                      <a:noAutofit/>
                    </a:bodyPr>
                    <a:lstStyle/>
                    <a:p>
                      <a:pPr indent="0" lvl="0" marL="0" rtl="0" algn="ctr">
                        <a:spcBef>
                          <a:spcPts val="0"/>
                        </a:spcBef>
                        <a:spcAft>
                          <a:spcPts val="0"/>
                        </a:spcAft>
                        <a:buNone/>
                      </a:pPr>
                      <a:r>
                        <a:rPr lang="en" sz="1100">
                          <a:latin typeface="Barlow"/>
                          <a:ea typeface="Barlow"/>
                          <a:cs typeface="Barlow"/>
                          <a:sym typeface="Barlow"/>
                        </a:rPr>
                        <a:t>Cut</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Describes the cut quality grade of the diamond  in increasing order from Fair, Good, Very Good, Premium, Ideal.</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5500">
                <a:tc>
                  <a:txBody>
                    <a:bodyPr>
                      <a:noAutofit/>
                    </a:bodyPr>
                    <a:lstStyle/>
                    <a:p>
                      <a:pPr indent="0" lvl="0" marL="0" rtl="0" algn="ctr">
                        <a:spcBef>
                          <a:spcPts val="0"/>
                        </a:spcBef>
                        <a:spcAft>
                          <a:spcPts val="0"/>
                        </a:spcAft>
                        <a:buNone/>
                      </a:pPr>
                      <a:r>
                        <a:rPr lang="en" sz="1100">
                          <a:latin typeface="Barlow"/>
                          <a:ea typeface="Barlow"/>
                          <a:cs typeface="Barlow"/>
                          <a:sym typeface="Barlow"/>
                        </a:rPr>
                        <a:t>Color</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Color of the diamond as a grade. Grades range from ‘D’ being the best to ‘J’ being the worst.</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6150">
                <a:tc>
                  <a:txBody>
                    <a:bodyPr>
                      <a:noAutofit/>
                    </a:bodyPr>
                    <a:lstStyle/>
                    <a:p>
                      <a:pPr indent="0" lvl="0" marL="0" rtl="0" algn="ctr">
                        <a:spcBef>
                          <a:spcPts val="0"/>
                        </a:spcBef>
                        <a:spcAft>
                          <a:spcPts val="0"/>
                        </a:spcAft>
                        <a:buNone/>
                      </a:pPr>
                      <a:r>
                        <a:rPr lang="en" sz="1100">
                          <a:latin typeface="Barlow"/>
                          <a:ea typeface="Barlow"/>
                          <a:cs typeface="Barlow"/>
                          <a:sym typeface="Barlow"/>
                        </a:rPr>
                        <a:t>Clarity</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Level of inclusions in the diamond as a grade. Grades range from ‘FL’=flawless to ‘l3’=level 3 inclusion</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9" name="Google Shape;149;p2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0" name="Google Shape;150;p20"/>
          <p:cNvSpPr txBox="1"/>
          <p:nvPr>
            <p:ph idx="4294967295" type="body"/>
          </p:nvPr>
        </p:nvSpPr>
        <p:spPr>
          <a:xfrm>
            <a:off x="1576275" y="1397700"/>
            <a:ext cx="6974700" cy="645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t>The dataset contains 53940 records of diamonds and 10 columns/attributes for each diamond. The following is a list of variables in the dataset.</a:t>
            </a:r>
            <a:endParaRPr sz="1400">
              <a:solidFill>
                <a:srgbClr val="000000"/>
              </a:solidFill>
            </a:endParaRPr>
          </a:p>
          <a:p>
            <a:pPr indent="0" lvl="0" marL="0" rtl="0" algn="l">
              <a:spcBef>
                <a:spcPts val="600"/>
              </a:spcBef>
              <a:spcAft>
                <a:spcPts val="0"/>
              </a:spcAft>
              <a:buClr>
                <a:schemeClr val="dk1"/>
              </a:buClr>
              <a:buSzPts val="1100"/>
              <a:buFont typeface="Arial"/>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156" name="Google Shape;156;p2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graphicFrame>
        <p:nvGraphicFramePr>
          <p:cNvPr id="157" name="Google Shape;157;p21"/>
          <p:cNvGraphicFramePr/>
          <p:nvPr/>
        </p:nvGraphicFramePr>
        <p:xfrm>
          <a:off x="1957850" y="1360660"/>
          <a:ext cx="3000000" cy="3000000"/>
        </p:xfrm>
        <a:graphic>
          <a:graphicData uri="http://schemas.openxmlformats.org/drawingml/2006/table">
            <a:tbl>
              <a:tblPr>
                <a:noFill/>
                <a:tableStyleId>{2643749D-D949-40EE-A30D-E7553A91B55E}</a:tableStyleId>
              </a:tblPr>
              <a:tblGrid>
                <a:gridCol w="3283725"/>
                <a:gridCol w="3301575"/>
              </a:tblGrid>
              <a:tr h="481825">
                <a:tc>
                  <a:txBody>
                    <a:bodyPr>
                      <a:noAutofit/>
                    </a:bodyPr>
                    <a:lstStyle/>
                    <a:p>
                      <a:pPr indent="0" lvl="0" marL="0" rtl="0" algn="ctr">
                        <a:spcBef>
                          <a:spcPts val="0"/>
                        </a:spcBef>
                        <a:spcAft>
                          <a:spcPts val="0"/>
                        </a:spcAft>
                        <a:buNone/>
                      </a:pPr>
                      <a:r>
                        <a:rPr lang="en" sz="1100">
                          <a:latin typeface="Barlow"/>
                          <a:ea typeface="Barlow"/>
                          <a:cs typeface="Barlow"/>
                          <a:sym typeface="Barlow"/>
                        </a:rPr>
                        <a:t>Depth</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Depth%: The height of the diamond divided by average girdle diameter. </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350">
                <a:tc>
                  <a:txBody>
                    <a:bodyPr>
                      <a:noAutofit/>
                    </a:bodyPr>
                    <a:lstStyle/>
                    <a:p>
                      <a:pPr indent="0" lvl="0" marL="0" rtl="0" algn="ctr">
                        <a:spcBef>
                          <a:spcPts val="0"/>
                        </a:spcBef>
                        <a:spcAft>
                          <a:spcPts val="0"/>
                        </a:spcAft>
                        <a:buNone/>
                      </a:pPr>
                      <a:r>
                        <a:rPr lang="en" sz="1100">
                          <a:latin typeface="Barlow"/>
                          <a:ea typeface="Barlow"/>
                          <a:cs typeface="Barlow"/>
                          <a:sym typeface="Barlow"/>
                        </a:rPr>
                        <a:t>Table</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The width of the diamond’s table expressed as a percentage of its average girdle diameter.</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350">
                <a:tc>
                  <a:txBody>
                    <a:bodyPr>
                      <a:noAutofit/>
                    </a:bodyPr>
                    <a:lstStyle/>
                    <a:p>
                      <a:pPr indent="0" lvl="0" marL="0" rtl="0" algn="ctr">
                        <a:spcBef>
                          <a:spcPts val="0"/>
                        </a:spcBef>
                        <a:spcAft>
                          <a:spcPts val="0"/>
                        </a:spcAft>
                        <a:buNone/>
                      </a:pPr>
                      <a:r>
                        <a:rPr lang="en" sz="1100">
                          <a:latin typeface="Barlow"/>
                          <a:ea typeface="Barlow"/>
                          <a:cs typeface="Barlow"/>
                          <a:sym typeface="Barlow"/>
                        </a:rPr>
                        <a:t>x</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Variable x denotes the length of the diamond in mm.</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350">
                <a:tc>
                  <a:txBody>
                    <a:bodyPr>
                      <a:noAutofit/>
                    </a:bodyPr>
                    <a:lstStyle/>
                    <a:p>
                      <a:pPr indent="0" lvl="0" marL="0" rtl="0" algn="ctr">
                        <a:spcBef>
                          <a:spcPts val="0"/>
                        </a:spcBef>
                        <a:spcAft>
                          <a:spcPts val="0"/>
                        </a:spcAft>
                        <a:buNone/>
                      </a:pPr>
                      <a:r>
                        <a:rPr lang="en" sz="1100">
                          <a:latin typeface="Barlow"/>
                          <a:ea typeface="Barlow"/>
                          <a:cs typeface="Barlow"/>
                          <a:sym typeface="Barlow"/>
                        </a:rPr>
                        <a:t>y</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Variable y denotes the width of the diamond in mm.</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350">
                <a:tc>
                  <a:txBody>
                    <a:bodyPr>
                      <a:noAutofit/>
                    </a:bodyPr>
                    <a:lstStyle/>
                    <a:p>
                      <a:pPr indent="0" lvl="0" marL="0" rtl="0" algn="ctr">
                        <a:spcBef>
                          <a:spcPts val="0"/>
                        </a:spcBef>
                        <a:spcAft>
                          <a:spcPts val="0"/>
                        </a:spcAft>
                        <a:buNone/>
                      </a:pPr>
                      <a:r>
                        <a:rPr lang="en" sz="1100">
                          <a:latin typeface="Barlow"/>
                          <a:ea typeface="Barlow"/>
                          <a:cs typeface="Barlow"/>
                          <a:sym typeface="Barlow"/>
                        </a:rPr>
                        <a:t>z</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Variable z denotes the depth of the diamond in mm.</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350">
                <a:tc>
                  <a:txBody>
                    <a:bodyPr>
                      <a:noAutofit/>
                    </a:bodyPr>
                    <a:lstStyle/>
                    <a:p>
                      <a:pPr indent="0" lvl="0" marL="0" rtl="0" algn="ctr">
                        <a:spcBef>
                          <a:spcPts val="0"/>
                        </a:spcBef>
                        <a:spcAft>
                          <a:spcPts val="0"/>
                        </a:spcAft>
                        <a:buNone/>
                      </a:pPr>
                      <a:r>
                        <a:rPr lang="en" sz="1100">
                          <a:latin typeface="Barlow"/>
                          <a:ea typeface="Barlow"/>
                          <a:cs typeface="Barlow"/>
                          <a:sym typeface="Barlow"/>
                        </a:rPr>
                        <a:t>Price</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latin typeface="Barlow"/>
                          <a:ea typeface="Barlow"/>
                          <a:cs typeface="Barlow"/>
                          <a:sym typeface="Barlow"/>
                        </a:rPr>
                        <a:t>The price of the diamond in USD. Target variable.</a:t>
                      </a:r>
                      <a:endParaRPr sz="1100">
                        <a:latin typeface="Barlow"/>
                        <a:ea typeface="Barlow"/>
                        <a:cs typeface="Barlow"/>
                        <a:sym typeface="Barlow"/>
                      </a:endParaRPr>
                    </a:p>
                  </a:txBody>
                  <a:tcPr marT="68575" marB="6857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ctrTitle"/>
          </p:nvPr>
        </p:nvSpPr>
        <p:spPr>
          <a:xfrm>
            <a:off x="2935400" y="2038050"/>
            <a:ext cx="5814900" cy="91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DATA PREPROCESSING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