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2"/>
  </p:notesMasterIdLst>
  <p:sldIdLst>
    <p:sldId id="256" r:id="rId2"/>
    <p:sldId id="257" r:id="rId3"/>
    <p:sldId id="272" r:id="rId4"/>
    <p:sldId id="259" r:id="rId5"/>
    <p:sldId id="284" r:id="rId6"/>
    <p:sldId id="285" r:id="rId7"/>
    <p:sldId id="286" r:id="rId8"/>
    <p:sldId id="287" r:id="rId9"/>
    <p:sldId id="288" r:id="rId10"/>
    <p:sldId id="289" r:id="rId11"/>
    <p:sldId id="290" r:id="rId12"/>
    <p:sldId id="267" r:id="rId13"/>
    <p:sldId id="293" r:id="rId14"/>
    <p:sldId id="294" r:id="rId15"/>
    <p:sldId id="297" r:id="rId16"/>
    <p:sldId id="295" r:id="rId17"/>
    <p:sldId id="296" r:id="rId18"/>
    <p:sldId id="298" r:id="rId19"/>
    <p:sldId id="299" r:id="rId20"/>
    <p:sldId id="300" r:id="rId21"/>
    <p:sldId id="303" r:id="rId22"/>
    <p:sldId id="305" r:id="rId23"/>
    <p:sldId id="306" r:id="rId24"/>
    <p:sldId id="307" r:id="rId25"/>
    <p:sldId id="308" r:id="rId26"/>
    <p:sldId id="309" r:id="rId27"/>
    <p:sldId id="310" r:id="rId28"/>
    <p:sldId id="311" r:id="rId29"/>
    <p:sldId id="278" r:id="rId30"/>
    <p:sldId id="312"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Muli" panose="020B0604020202020204" charset="0"/>
      <p:regular r:id="rId37"/>
      <p:bold r:id="rId38"/>
      <p:italic r:id="rId39"/>
      <p:boldItalic r:id="rId40"/>
    </p:embeddedFont>
    <p:embeddedFont>
      <p:font typeface="Muli Light" panose="020B0604020202020204" charset="0"/>
      <p:regular r:id="rId41"/>
      <p:bold r:id="rId42"/>
      <p:italic r:id="rId43"/>
      <p:boldItalic r:id="rId44"/>
    </p:embeddedFont>
    <p:embeddedFont>
      <p:font typeface="Poppins" panose="020B0604020202020204" charset="0"/>
      <p:regular r:id="rId45"/>
      <p:bold r:id="rId46"/>
      <p:italic r:id="rId47"/>
      <p:boldItalic r:id="rId48"/>
    </p:embeddedFont>
    <p:embeddedFont>
      <p:font typeface="Poppins Ligh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50F429-9C79-4DD9-AC05-2CCFBD37714C}">
  <a:tblStyle styleId="{6350F429-9C79-4DD9-AC05-2CCFBD3771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393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5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476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59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598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891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928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762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37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133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377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00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588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860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23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95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96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3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17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088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no illustration">
  <p:cSld name="TITLE_ONLY_1">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lstStyle>
            <a:lvl1pPr lvl="0">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1pPr>
            <a:lvl2pPr lvl="1">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2pPr>
            <a:lvl3pPr lvl="2">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3pPr>
            <a:lvl4pPr lvl="3">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4pPr>
            <a:lvl5pPr lvl="4">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5pPr>
            <a:lvl6pPr lvl="5">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6pPr>
            <a:lvl7pPr lvl="6">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7pPr>
            <a:lvl8pPr lvl="7">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8pPr>
            <a:lvl9pPr lvl="8">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lstStyle>
            <a:lvl1pPr marL="457200" lvl="0" indent="-368300">
              <a:lnSpc>
                <a:spcPct val="115000"/>
              </a:lnSpc>
              <a:spcBef>
                <a:spcPts val="600"/>
              </a:spcBef>
              <a:spcAft>
                <a:spcPts val="0"/>
              </a:spcAft>
              <a:buClr>
                <a:srgbClr val="A7D86D"/>
              </a:buClr>
              <a:buSzPts val="2200"/>
              <a:buFont typeface="Muli Light"/>
              <a:buChar char="●"/>
              <a:defRPr sz="2200">
                <a:solidFill>
                  <a:srgbClr val="65617D"/>
                </a:solidFill>
                <a:latin typeface="Muli Light"/>
                <a:ea typeface="Muli Light"/>
                <a:cs typeface="Muli Light"/>
                <a:sym typeface="Muli Light"/>
              </a:defRPr>
            </a:lvl1pPr>
            <a:lvl2pPr marL="914400" lvl="1"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2pPr>
            <a:lvl3pPr marL="1371600" lvl="2"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3pPr>
            <a:lvl4pPr marL="1828800" lvl="3"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4pPr>
            <a:lvl5pPr marL="2286000" lvl="4"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5pPr>
            <a:lvl6pPr marL="2743200" lvl="5"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6pPr>
            <a:lvl7pPr marL="3200400" lvl="6"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7pPr>
            <a:lvl8pPr marL="3657600" lvl="7"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8pPr>
            <a:lvl9pPr marL="4114800" lvl="8"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A7D86D"/>
                </a:solidFill>
                <a:latin typeface="Poppins Light"/>
                <a:ea typeface="Poppins Light"/>
                <a:cs typeface="Poppins Light"/>
                <a:sym typeface="Poppins Light"/>
              </a:defRPr>
            </a:lvl1pPr>
            <a:lvl2pPr lvl="1" algn="r">
              <a:buNone/>
              <a:defRPr sz="1300">
                <a:solidFill>
                  <a:srgbClr val="A7D86D"/>
                </a:solidFill>
                <a:latin typeface="Poppins Light"/>
                <a:ea typeface="Poppins Light"/>
                <a:cs typeface="Poppins Light"/>
                <a:sym typeface="Poppins Light"/>
              </a:defRPr>
            </a:lvl2pPr>
            <a:lvl3pPr lvl="2" algn="r">
              <a:buNone/>
              <a:defRPr sz="1300">
                <a:solidFill>
                  <a:srgbClr val="A7D86D"/>
                </a:solidFill>
                <a:latin typeface="Poppins Light"/>
                <a:ea typeface="Poppins Light"/>
                <a:cs typeface="Poppins Light"/>
                <a:sym typeface="Poppins Light"/>
              </a:defRPr>
            </a:lvl3pPr>
            <a:lvl4pPr lvl="3" algn="r">
              <a:buNone/>
              <a:defRPr sz="1300">
                <a:solidFill>
                  <a:srgbClr val="A7D86D"/>
                </a:solidFill>
                <a:latin typeface="Poppins Light"/>
                <a:ea typeface="Poppins Light"/>
                <a:cs typeface="Poppins Light"/>
                <a:sym typeface="Poppins Light"/>
              </a:defRPr>
            </a:lvl4pPr>
            <a:lvl5pPr lvl="4" algn="r">
              <a:buNone/>
              <a:defRPr sz="1300">
                <a:solidFill>
                  <a:srgbClr val="A7D86D"/>
                </a:solidFill>
                <a:latin typeface="Poppins Light"/>
                <a:ea typeface="Poppins Light"/>
                <a:cs typeface="Poppins Light"/>
                <a:sym typeface="Poppins Light"/>
              </a:defRPr>
            </a:lvl5pPr>
            <a:lvl6pPr lvl="5" algn="r">
              <a:buNone/>
              <a:defRPr sz="1300">
                <a:solidFill>
                  <a:srgbClr val="A7D86D"/>
                </a:solidFill>
                <a:latin typeface="Poppins Light"/>
                <a:ea typeface="Poppins Light"/>
                <a:cs typeface="Poppins Light"/>
                <a:sym typeface="Poppins Light"/>
              </a:defRPr>
            </a:lvl6pPr>
            <a:lvl7pPr lvl="6" algn="r">
              <a:buNone/>
              <a:defRPr sz="1300">
                <a:solidFill>
                  <a:srgbClr val="A7D86D"/>
                </a:solidFill>
                <a:latin typeface="Poppins Light"/>
                <a:ea typeface="Poppins Light"/>
                <a:cs typeface="Poppins Light"/>
                <a:sym typeface="Poppins Light"/>
              </a:defRPr>
            </a:lvl7pPr>
            <a:lvl8pPr lvl="7" algn="r">
              <a:buNone/>
              <a:defRPr sz="1300">
                <a:solidFill>
                  <a:srgbClr val="A7D86D"/>
                </a:solidFill>
                <a:latin typeface="Poppins Light"/>
                <a:ea typeface="Poppins Light"/>
                <a:cs typeface="Poppins Light"/>
                <a:sym typeface="Poppins Light"/>
              </a:defRPr>
            </a:lvl8pPr>
            <a:lvl9pPr lvl="8" algn="r">
              <a:buNone/>
              <a:defRPr sz="1300">
                <a:solidFill>
                  <a:srgbClr val="A7D86D"/>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kaggle.com/blastchar/telco-customer-churn"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www.knime.com/knime-software/knime-analytics-platfor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696425"/>
            <a:ext cx="5391000" cy="1875325"/>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sz="4400" dirty="0"/>
              <a:t>Data Mining </a:t>
            </a:r>
            <a:r>
              <a:rPr lang="en-US" sz="4400" dirty="0"/>
              <a:t>To Classify Telco Churners</a:t>
            </a:r>
            <a:endParaRPr sz="4400" dirty="0"/>
          </a:p>
        </p:txBody>
      </p:sp>
      <p:sp>
        <p:nvSpPr>
          <p:cNvPr id="3" name="Rectangle 2">
            <a:extLst>
              <a:ext uri="{FF2B5EF4-FFF2-40B4-BE49-F238E27FC236}">
                <a16:creationId xmlns:a16="http://schemas.microsoft.com/office/drawing/2014/main" id="{8D40DB30-AB27-4AF0-B7F2-ACC37DD10DD3}"/>
              </a:ext>
            </a:extLst>
          </p:cNvPr>
          <p:cNvSpPr/>
          <p:nvPr/>
        </p:nvSpPr>
        <p:spPr>
          <a:xfrm>
            <a:off x="685800" y="3105748"/>
            <a:ext cx="4572000" cy="713850"/>
          </a:xfrm>
          <a:prstGeom prst="rect">
            <a:avLst/>
          </a:prstGeom>
        </p:spPr>
        <p:txBody>
          <a:bodyPr>
            <a:spAutoFit/>
          </a:bodyPr>
          <a:lstStyle/>
          <a:p>
            <a:pPr lvl="0">
              <a:lnSpc>
                <a:spcPct val="115000"/>
              </a:lnSpc>
              <a:spcBef>
                <a:spcPts val="600"/>
              </a:spcBef>
              <a:buSzPts val="1100"/>
            </a:pPr>
            <a:r>
              <a:rPr lang="en-US" sz="1600" dirty="0">
                <a:solidFill>
                  <a:srgbClr val="65617D"/>
                </a:solidFill>
                <a:latin typeface="Muli" panose="020B0604020202020204" charset="0"/>
                <a:sym typeface="Muli Light"/>
              </a:rPr>
              <a:t>Mohit Mhapuskar</a:t>
            </a:r>
          </a:p>
          <a:p>
            <a:pPr lvl="0">
              <a:lnSpc>
                <a:spcPct val="115000"/>
              </a:lnSpc>
              <a:spcBef>
                <a:spcPts val="600"/>
              </a:spcBef>
              <a:buSzPts val="1100"/>
            </a:pPr>
            <a:r>
              <a:rPr lang="en-US" sz="1600" dirty="0">
                <a:solidFill>
                  <a:srgbClr val="65617D"/>
                </a:solidFill>
                <a:latin typeface="Muli" panose="020B0604020202020204" charset="0"/>
                <a:sym typeface="Muli Light"/>
              </a:rPr>
              <a:t>Guided by </a:t>
            </a:r>
            <a:r>
              <a:rPr lang="en-US" sz="1600" dirty="0">
                <a:solidFill>
                  <a:schemeClr val="bg2"/>
                </a:solidFill>
                <a:latin typeface="Muli" panose="020B0604020202020204" charset="0"/>
                <a:sym typeface="Muli Light"/>
              </a:rPr>
              <a:t>Prof</a:t>
            </a:r>
            <a:r>
              <a:rPr lang="en-US" sz="1600" dirty="0">
                <a:solidFill>
                  <a:srgbClr val="65617D"/>
                </a:solidFill>
                <a:latin typeface="Muli" panose="020B0604020202020204" charset="0"/>
                <a:sym typeface="Muli Light"/>
              </a:rPr>
              <a:t>. Mahmoud Daneshmand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Data Understanding</a:t>
            </a:r>
            <a:endParaRPr sz="3600" dirty="0"/>
          </a:p>
        </p:txBody>
      </p:sp>
      <p:sp>
        <p:nvSpPr>
          <p:cNvPr id="72" name="Google Shape;72;p15"/>
          <p:cNvSpPr txBox="1">
            <a:spLocks noGrp="1"/>
          </p:cNvSpPr>
          <p:nvPr>
            <p:ph type="body" idx="1"/>
          </p:nvPr>
        </p:nvSpPr>
        <p:spPr>
          <a:xfrm>
            <a:off x="277906" y="663388"/>
            <a:ext cx="5443819" cy="4325472"/>
          </a:xfrm>
          <a:prstGeom prst="rect">
            <a:avLst/>
          </a:prstGeom>
        </p:spPr>
        <p:txBody>
          <a:bodyPr spcFirstLastPara="1" wrap="square" lIns="0" tIns="0" rIns="0" bIns="0" anchor="t" anchorCtr="0">
            <a:noAutofit/>
          </a:bodyPr>
          <a:lstStyle/>
          <a:p>
            <a:endParaRPr lang="en-US" sz="1800" dirty="0">
              <a:solidFill>
                <a:srgbClr val="000000"/>
              </a:solidFill>
              <a:latin typeface="Calibri" panose="020F0502020204030204" pitchFamily="34" charset="0"/>
            </a:endParaRPr>
          </a:p>
          <a:p>
            <a:pPr marL="355600" indent="-228600" algn="just">
              <a:buSzPct val="100000"/>
              <a:buFont typeface="+mj-lt"/>
              <a:buAutoNum type="arabicPeriod" startAt="12"/>
            </a:pPr>
            <a:r>
              <a:rPr lang="en-US" sz="1100" b="1" u="sng" dirty="0">
                <a:solidFill>
                  <a:schemeClr val="bg2"/>
                </a:solidFill>
                <a:latin typeface="Muli" panose="020B0604020202020204" charset="0"/>
              </a:rPr>
              <a:t>DeviceProtection</a:t>
            </a:r>
            <a:r>
              <a:rPr lang="en-US" sz="1100" dirty="0">
                <a:solidFill>
                  <a:schemeClr val="bg2"/>
                </a:solidFill>
                <a:latin typeface="Muli" panose="020B0604020202020204" charset="0"/>
              </a:rPr>
              <a:t>: Whether the customer has internet device protection (Yes, No, No Internet Service).</a:t>
            </a:r>
          </a:p>
          <a:p>
            <a:pPr marL="355600" indent="-228600" algn="just">
              <a:buSzPct val="100000"/>
              <a:buFont typeface="+mj-lt"/>
              <a:buAutoNum type="arabicPeriod" startAt="12"/>
            </a:pPr>
            <a:r>
              <a:rPr lang="en-US" sz="1100" b="1" u="sng" dirty="0">
                <a:solidFill>
                  <a:schemeClr val="bg2"/>
                </a:solidFill>
                <a:latin typeface="Muli" panose="020B0604020202020204" charset="0"/>
              </a:rPr>
              <a:t>TechSupport</a:t>
            </a:r>
            <a:r>
              <a:rPr lang="en-US" sz="1100" dirty="0">
                <a:solidFill>
                  <a:schemeClr val="bg2"/>
                </a:solidFill>
                <a:latin typeface="Muli" panose="020B0604020202020204" charset="0"/>
              </a:rPr>
              <a:t>: Whether the customer has tech support (Yes, No, No Internet Service).</a:t>
            </a:r>
          </a:p>
          <a:p>
            <a:pPr marL="355600" indent="-228600" algn="just">
              <a:buSzPct val="100000"/>
              <a:buFont typeface="+mj-lt"/>
              <a:buAutoNum type="arabicPeriod" startAt="12"/>
            </a:pPr>
            <a:r>
              <a:rPr lang="en-US" sz="1100" b="1" u="sng" dirty="0">
                <a:solidFill>
                  <a:schemeClr val="bg2"/>
                </a:solidFill>
                <a:latin typeface="Muli" panose="020B0604020202020204" charset="0"/>
              </a:rPr>
              <a:t>StreamingTV</a:t>
            </a:r>
            <a:r>
              <a:rPr lang="en-US" sz="1100" dirty="0">
                <a:solidFill>
                  <a:schemeClr val="bg2"/>
                </a:solidFill>
                <a:latin typeface="Muli" panose="020B0604020202020204" charset="0"/>
              </a:rPr>
              <a:t>: Whether the customer has streaming TV (Yes, No, No Internet Service).</a:t>
            </a:r>
          </a:p>
          <a:p>
            <a:pPr marL="355600" indent="-228600" algn="just">
              <a:buSzPct val="100000"/>
              <a:buFont typeface="+mj-lt"/>
              <a:buAutoNum type="arabicPeriod" startAt="12"/>
            </a:pPr>
            <a:r>
              <a:rPr lang="en-US" sz="1100" b="1" u="sng" dirty="0">
                <a:solidFill>
                  <a:schemeClr val="bg2"/>
                </a:solidFill>
                <a:latin typeface="Muli" panose="020B0604020202020204" charset="0"/>
              </a:rPr>
              <a:t>StreamingMovies</a:t>
            </a:r>
            <a:r>
              <a:rPr lang="en-US" sz="1100" dirty="0">
                <a:solidFill>
                  <a:schemeClr val="bg2"/>
                </a:solidFill>
                <a:latin typeface="Muli" panose="020B0604020202020204" charset="0"/>
              </a:rPr>
              <a:t>: Whether the customer has streaming movies (Yes, No, No Internet Service).</a:t>
            </a:r>
          </a:p>
          <a:p>
            <a:pPr marL="355600" indent="-228600" algn="just">
              <a:buSzPct val="100000"/>
              <a:buFont typeface="+mj-lt"/>
              <a:buAutoNum type="arabicPeriod" startAt="12"/>
            </a:pPr>
            <a:r>
              <a:rPr lang="en-US" sz="1100" b="1" u="sng" dirty="0">
                <a:solidFill>
                  <a:schemeClr val="bg2"/>
                </a:solidFill>
                <a:latin typeface="Muli" panose="020B0604020202020204" charset="0"/>
              </a:rPr>
              <a:t>Contract</a:t>
            </a:r>
            <a:r>
              <a:rPr lang="en-US" sz="1100" dirty="0">
                <a:solidFill>
                  <a:schemeClr val="bg2"/>
                </a:solidFill>
                <a:latin typeface="Muli" panose="020B0604020202020204" charset="0"/>
              </a:rPr>
              <a:t>: The contract term of the customer (Month-to-Month, One Year, Two Year).</a:t>
            </a:r>
          </a:p>
          <a:p>
            <a:pPr marL="355600" indent="-228600" algn="just">
              <a:buSzPct val="100000"/>
              <a:buFont typeface="+mj-lt"/>
              <a:buAutoNum type="arabicPeriod" startAt="12"/>
            </a:pPr>
            <a:r>
              <a:rPr lang="en-US" sz="1100" b="1" u="sng" dirty="0">
                <a:solidFill>
                  <a:schemeClr val="bg2"/>
                </a:solidFill>
                <a:latin typeface="Muli" panose="020B0604020202020204" charset="0"/>
              </a:rPr>
              <a:t>PaperlessBilling</a:t>
            </a:r>
            <a:r>
              <a:rPr lang="en-US" sz="1100" dirty="0">
                <a:solidFill>
                  <a:schemeClr val="bg2"/>
                </a:solidFill>
                <a:latin typeface="Muli" panose="020B0604020202020204" charset="0"/>
              </a:rPr>
              <a:t>: Whether customer has paperless billing (Yes, No).</a:t>
            </a:r>
          </a:p>
          <a:p>
            <a:pPr marL="355600" indent="-228600" algn="just">
              <a:buSzPct val="100000"/>
              <a:buFont typeface="+mj-lt"/>
              <a:buAutoNum type="arabicPeriod" startAt="12"/>
            </a:pPr>
            <a:r>
              <a:rPr lang="en-US" sz="1100" b="1" u="sng" dirty="0">
                <a:solidFill>
                  <a:schemeClr val="bg2"/>
                </a:solidFill>
                <a:latin typeface="Muli" panose="020B0604020202020204" charset="0"/>
              </a:rPr>
              <a:t>PaymentMethod</a:t>
            </a:r>
            <a:r>
              <a:rPr lang="en-US" sz="1100" dirty="0">
                <a:solidFill>
                  <a:schemeClr val="bg2"/>
                </a:solidFill>
                <a:latin typeface="Muli" panose="020B0604020202020204" charset="0"/>
              </a:rPr>
              <a:t>: Customer’s payment method (Electronic check, Mailed check, Bank transfer (automatic), Credit card (automatic) ).</a:t>
            </a:r>
          </a:p>
          <a:p>
            <a:pPr marL="355600" indent="-228600" algn="just">
              <a:buSzPct val="100000"/>
              <a:buFont typeface="+mj-lt"/>
              <a:buAutoNum type="arabicPeriod" startAt="12"/>
            </a:pPr>
            <a:r>
              <a:rPr lang="en-US" sz="1100" b="1" u="sng" dirty="0">
                <a:solidFill>
                  <a:schemeClr val="bg2"/>
                </a:solidFill>
                <a:latin typeface="Muli" panose="020B0604020202020204" charset="0"/>
              </a:rPr>
              <a:t>MonthlyCharges</a:t>
            </a:r>
            <a:r>
              <a:rPr lang="en-US" sz="1100" dirty="0">
                <a:solidFill>
                  <a:schemeClr val="bg2"/>
                </a:solidFill>
                <a:latin typeface="Muli" panose="020B0604020202020204" charset="0"/>
              </a:rPr>
              <a:t>: Customer’s monthly charges (Continuous Variable).</a:t>
            </a:r>
          </a:p>
          <a:p>
            <a:pPr marL="355600" indent="-228600" algn="just">
              <a:buSzPct val="100000"/>
              <a:buFont typeface="+mj-lt"/>
              <a:buAutoNum type="arabicPeriod" startAt="12"/>
            </a:pPr>
            <a:r>
              <a:rPr lang="en-US" sz="1100" b="1" u="sng" dirty="0">
                <a:solidFill>
                  <a:schemeClr val="bg2"/>
                </a:solidFill>
                <a:latin typeface="Muli" panose="020B0604020202020204" charset="0"/>
              </a:rPr>
              <a:t>TotalCharges</a:t>
            </a:r>
            <a:r>
              <a:rPr lang="en-US" sz="1100" dirty="0">
                <a:solidFill>
                  <a:schemeClr val="bg2"/>
                </a:solidFill>
                <a:latin typeface="Muli" panose="020B0604020202020204" charset="0"/>
              </a:rPr>
              <a:t>: Customer’s total charges (Continuous Variable).</a:t>
            </a:r>
          </a:p>
          <a:p>
            <a:pPr marL="355600" indent="-228600" algn="just">
              <a:buSzPct val="100000"/>
              <a:buFont typeface="+mj-lt"/>
              <a:buAutoNum type="arabicPeriod" startAt="12"/>
            </a:pPr>
            <a:r>
              <a:rPr lang="en-US" sz="1100" b="1" u="sng" dirty="0">
                <a:solidFill>
                  <a:schemeClr val="bg2"/>
                </a:solidFill>
                <a:latin typeface="Muli" panose="020B0604020202020204" charset="0"/>
              </a:rPr>
              <a:t>Churn</a:t>
            </a:r>
            <a:r>
              <a:rPr lang="en-US" sz="1100" dirty="0">
                <a:solidFill>
                  <a:schemeClr val="bg2"/>
                </a:solidFill>
                <a:latin typeface="Muli" panose="020B0604020202020204" charset="0"/>
              </a:rPr>
              <a:t>: Whether customer churned or not (Yes, No) (Target Variable).</a:t>
            </a:r>
            <a:endParaRPr lang="en-US" sz="1100" b="1" u="sng" dirty="0">
              <a:solidFill>
                <a:schemeClr val="bg2"/>
              </a:solidFill>
              <a:latin typeface="Muli" panose="020B0604020202020204" charset="0"/>
            </a:endParaRPr>
          </a:p>
          <a:p>
            <a:pPr marL="355600" indent="-228600" algn="just">
              <a:buSzPct val="100000"/>
              <a:buFont typeface="+mj-lt"/>
              <a:buAutoNum type="arabicPeriod" startAt="12"/>
            </a:pPr>
            <a:endParaRPr lang="en-US" sz="1100" b="1" u="sng"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288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295835" y="1981200"/>
            <a:ext cx="6606989" cy="125276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a:t>
            </a:r>
            <a:br>
              <a:rPr lang="en-US" dirty="0"/>
            </a:br>
            <a:r>
              <a:rPr lang="en-US" dirty="0"/>
              <a:t>Preparation</a:t>
            </a:r>
            <a:endParaRPr dirty="0"/>
          </a:p>
        </p:txBody>
      </p:sp>
    </p:spTree>
    <p:extLst>
      <p:ext uri="{BB962C8B-B14F-4D97-AF65-F5344CB8AC3E}">
        <p14:creationId xmlns:p14="http://schemas.microsoft.com/office/powerpoint/2010/main" val="300957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57200" y="0"/>
            <a:ext cx="6300300" cy="93116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D</a:t>
            </a:r>
            <a:r>
              <a:rPr lang="en-US" sz="4000" dirty="0"/>
              <a:t>ata Preparation</a:t>
            </a:r>
            <a:endParaRPr sz="4000" dirty="0"/>
          </a:p>
        </p:txBody>
      </p:sp>
      <p:sp>
        <p:nvSpPr>
          <p:cNvPr id="156" name="Google Shape;156;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157" name="Google Shape;157;p25"/>
          <p:cNvGrpSpPr/>
          <p:nvPr/>
        </p:nvGrpSpPr>
        <p:grpSpPr>
          <a:xfrm>
            <a:off x="381000" y="3655791"/>
            <a:ext cx="5913600" cy="670508"/>
            <a:chOff x="1431325" y="2473842"/>
            <a:chExt cx="5913600" cy="670508"/>
          </a:xfrm>
        </p:grpSpPr>
        <p:sp>
          <p:nvSpPr>
            <p:cNvPr id="158" name="Google Shape;158;p25"/>
            <p:cNvSpPr/>
            <p:nvPr/>
          </p:nvSpPr>
          <p:spPr>
            <a:xfrm rot="-5400000">
              <a:off x="4308625" y="126650"/>
              <a:ext cx="670500" cy="5364900"/>
            </a:xfrm>
            <a:prstGeom prst="roundRect">
              <a:avLst>
                <a:gd name="adj" fmla="val 50000"/>
              </a:avLst>
            </a:pr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txBox="1"/>
            <p:nvPr/>
          </p:nvSpPr>
          <p:spPr>
            <a:xfrm>
              <a:off x="2561836" y="2473842"/>
              <a:ext cx="4783089" cy="657000"/>
            </a:xfrm>
            <a:prstGeom prst="rect">
              <a:avLst/>
            </a:prstGeom>
            <a:noFill/>
            <a:ln>
              <a:noFill/>
            </a:ln>
          </p:spPr>
          <p:txBody>
            <a:bodyPr spcFirstLastPara="1" wrap="square" lIns="91425" tIns="91425" rIns="91425" bIns="91425" anchor="ctr" anchorCtr="0">
              <a:noAutofit/>
            </a:bodyPr>
            <a:lstStyle/>
            <a:p>
              <a:pPr marL="177800" lvl="0" algn="l" rtl="0">
                <a:lnSpc>
                  <a:spcPct val="115000"/>
                </a:lnSpc>
                <a:spcBef>
                  <a:spcPts val="0"/>
                </a:spcBef>
                <a:spcAft>
                  <a:spcPts val="0"/>
                </a:spcAft>
                <a:buClr>
                  <a:srgbClr val="FFFFFF"/>
                </a:buClr>
                <a:buSzPts val="800"/>
              </a:pPr>
              <a:r>
                <a:rPr lang="en-US" sz="1600" b="1" dirty="0">
                  <a:solidFill>
                    <a:srgbClr val="FFFFFF"/>
                  </a:solidFill>
                  <a:latin typeface="Muli"/>
                  <a:ea typeface="Muli"/>
                  <a:cs typeface="Muli"/>
                  <a:sym typeface="Muli"/>
                </a:rPr>
                <a:t>Select Appropriate Variables for Analysis</a:t>
              </a:r>
              <a:endParaRPr sz="1600" b="1" dirty="0">
                <a:solidFill>
                  <a:srgbClr val="FFFFFF"/>
                </a:solidFill>
                <a:latin typeface="Muli"/>
                <a:ea typeface="Muli"/>
                <a:cs typeface="Muli"/>
                <a:sym typeface="Muli"/>
              </a:endParaRPr>
            </a:p>
          </p:txBody>
        </p:sp>
        <p:sp>
          <p:nvSpPr>
            <p:cNvPr id="161" name="Google Shape;161;p25"/>
            <p:cNvSpPr/>
            <p:nvPr/>
          </p:nvSpPr>
          <p:spPr>
            <a:xfrm rot="-5400000">
              <a:off x="1751875" y="2153292"/>
              <a:ext cx="670500" cy="1311600"/>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a:off x="1499580" y="2547844"/>
              <a:ext cx="522300" cy="522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25"/>
          <p:cNvGrpSpPr/>
          <p:nvPr/>
        </p:nvGrpSpPr>
        <p:grpSpPr>
          <a:xfrm>
            <a:off x="381000" y="2974516"/>
            <a:ext cx="5895000" cy="670508"/>
            <a:chOff x="1431325" y="2473842"/>
            <a:chExt cx="5895000" cy="670508"/>
          </a:xfrm>
        </p:grpSpPr>
        <p:sp>
          <p:nvSpPr>
            <p:cNvPr id="167" name="Google Shape;167;p25"/>
            <p:cNvSpPr/>
            <p:nvPr/>
          </p:nvSpPr>
          <p:spPr>
            <a:xfrm rot="-5400000">
              <a:off x="4308625" y="126650"/>
              <a:ext cx="670500" cy="5364900"/>
            </a:xfrm>
            <a:prstGeom prst="roundRect">
              <a:avLst>
                <a:gd name="adj" fmla="val 50000"/>
              </a:avLst>
            </a:pr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p:nvPr/>
          </p:nvSpPr>
          <p:spPr>
            <a:xfrm>
              <a:off x="2548686" y="2473842"/>
              <a:ext cx="4777639" cy="657000"/>
            </a:xfrm>
            <a:prstGeom prst="rect">
              <a:avLst/>
            </a:prstGeom>
            <a:noFill/>
            <a:ln>
              <a:noFill/>
            </a:ln>
          </p:spPr>
          <p:txBody>
            <a:bodyPr spcFirstLastPara="1" wrap="square" lIns="91425" tIns="91425" rIns="91425" bIns="91425" anchor="ctr" anchorCtr="0">
              <a:noAutofit/>
            </a:bodyPr>
            <a:lstStyle/>
            <a:p>
              <a:pPr marL="177800" lvl="0" algn="l" rtl="0">
                <a:lnSpc>
                  <a:spcPct val="115000"/>
                </a:lnSpc>
                <a:spcBef>
                  <a:spcPts val="0"/>
                </a:spcBef>
                <a:spcAft>
                  <a:spcPts val="0"/>
                </a:spcAft>
                <a:buClr>
                  <a:srgbClr val="FFFFFF"/>
                </a:buClr>
                <a:buSzPts val="800"/>
              </a:pPr>
              <a:r>
                <a:rPr lang="en-US" sz="1600" b="1" dirty="0">
                  <a:solidFill>
                    <a:srgbClr val="FFFFFF"/>
                  </a:solidFill>
                  <a:latin typeface="Muli"/>
                  <a:ea typeface="Muli"/>
                  <a:cs typeface="Muli"/>
                  <a:sym typeface="Muli"/>
                </a:rPr>
                <a:t>Perform Attribute Transformations If Needed</a:t>
              </a:r>
              <a:endParaRPr sz="1600" b="1" dirty="0">
                <a:solidFill>
                  <a:srgbClr val="FFFFFF"/>
                </a:solidFill>
                <a:latin typeface="Muli"/>
                <a:ea typeface="Muli"/>
                <a:cs typeface="Muli"/>
                <a:sym typeface="Muli"/>
              </a:endParaRPr>
            </a:p>
          </p:txBody>
        </p:sp>
        <p:sp>
          <p:nvSpPr>
            <p:cNvPr id="170" name="Google Shape;170;p25"/>
            <p:cNvSpPr/>
            <p:nvPr/>
          </p:nvSpPr>
          <p:spPr>
            <a:xfrm rot="-5400000">
              <a:off x="1751875" y="2153292"/>
              <a:ext cx="670500" cy="1311600"/>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1499580" y="2547844"/>
              <a:ext cx="522300" cy="522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25"/>
          <p:cNvGrpSpPr/>
          <p:nvPr/>
        </p:nvGrpSpPr>
        <p:grpSpPr>
          <a:xfrm>
            <a:off x="381000" y="2293241"/>
            <a:ext cx="5913600" cy="670508"/>
            <a:chOff x="1431325" y="2473842"/>
            <a:chExt cx="5913600" cy="670508"/>
          </a:xfrm>
        </p:grpSpPr>
        <p:sp>
          <p:nvSpPr>
            <p:cNvPr id="176" name="Google Shape;176;p25"/>
            <p:cNvSpPr/>
            <p:nvPr/>
          </p:nvSpPr>
          <p:spPr>
            <a:xfrm rot="-5400000">
              <a:off x="4317925" y="117350"/>
              <a:ext cx="670500" cy="5383500"/>
            </a:xfrm>
            <a:prstGeom prst="roundRect">
              <a:avLst>
                <a:gd name="adj" fmla="val 50000"/>
              </a:avLst>
            </a:pr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txBox="1"/>
            <p:nvPr/>
          </p:nvSpPr>
          <p:spPr>
            <a:xfrm>
              <a:off x="2551980" y="2473842"/>
              <a:ext cx="4774345" cy="657000"/>
            </a:xfrm>
            <a:prstGeom prst="rect">
              <a:avLst/>
            </a:prstGeom>
            <a:noFill/>
            <a:ln>
              <a:noFill/>
            </a:ln>
          </p:spPr>
          <p:txBody>
            <a:bodyPr spcFirstLastPara="1" wrap="square" lIns="91425" tIns="91425" rIns="91425" bIns="91425" anchor="ctr" anchorCtr="0">
              <a:noAutofit/>
            </a:bodyPr>
            <a:lstStyle/>
            <a:p>
              <a:pPr marL="177800" lvl="0" algn="l" rtl="0">
                <a:lnSpc>
                  <a:spcPct val="115000"/>
                </a:lnSpc>
                <a:spcBef>
                  <a:spcPts val="0"/>
                </a:spcBef>
                <a:spcAft>
                  <a:spcPts val="0"/>
                </a:spcAft>
                <a:buClr>
                  <a:srgbClr val="FFFFFF"/>
                </a:buClr>
                <a:buSzPts val="800"/>
              </a:pPr>
              <a:r>
                <a:rPr lang="en-US" sz="1600" b="1" dirty="0">
                  <a:solidFill>
                    <a:srgbClr val="FFFFFF"/>
                  </a:solidFill>
                  <a:latin typeface="Muli"/>
                  <a:ea typeface="Muli"/>
                  <a:cs typeface="Muli"/>
                  <a:sym typeface="Muli"/>
                </a:rPr>
                <a:t>Handle Missing Values &amp; Outliers If Needed</a:t>
              </a:r>
              <a:endParaRPr sz="1600" b="1" dirty="0">
                <a:solidFill>
                  <a:srgbClr val="FFFFFF"/>
                </a:solidFill>
                <a:latin typeface="Muli"/>
                <a:ea typeface="Muli"/>
                <a:cs typeface="Muli"/>
                <a:sym typeface="Muli"/>
              </a:endParaRPr>
            </a:p>
          </p:txBody>
        </p:sp>
        <p:sp>
          <p:nvSpPr>
            <p:cNvPr id="179" name="Google Shape;179;p25"/>
            <p:cNvSpPr/>
            <p:nvPr/>
          </p:nvSpPr>
          <p:spPr>
            <a:xfrm rot="-5400000">
              <a:off x="1751875" y="2153292"/>
              <a:ext cx="670500" cy="1311600"/>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1499580" y="2547844"/>
              <a:ext cx="522300" cy="522300"/>
            </a:xfrm>
            <a:prstGeom prst="ellipse">
              <a:avLst/>
            </a:prstGeom>
            <a:solidFill>
              <a:srgbClr val="FFFFFF"/>
            </a:solidFill>
            <a:ln>
              <a:noFill/>
            </a:ln>
          </p:spPr>
          <p:txBody>
            <a:bodyPr spcFirstLastPara="1" wrap="square" lIns="91425" tIns="91425" rIns="91425" bIns="91425" anchor="ctr" anchorCtr="0">
              <a:noAutofit/>
            </a:bodyPr>
            <a:lstStyle/>
            <a:p>
              <a:endParaRPr lang="en" b="1" dirty="0">
                <a:solidFill>
                  <a:srgbClr val="A7D86D"/>
                </a:solidFill>
                <a:latin typeface="Muli"/>
                <a:ea typeface="Muli"/>
                <a:cs typeface="Muli"/>
                <a:sym typeface="Muli"/>
              </a:endParaRPr>
            </a:p>
            <a:p>
              <a:pPr algn="ctr"/>
              <a:r>
                <a:rPr lang="en" sz="2400" b="1" dirty="0">
                  <a:solidFill>
                    <a:srgbClr val="A7D86D"/>
                  </a:solidFill>
                  <a:latin typeface="Muli"/>
                  <a:ea typeface="Muli"/>
                  <a:cs typeface="Muli"/>
                  <a:sym typeface="Muli"/>
                </a:rPr>
                <a:t>1</a:t>
              </a:r>
            </a:p>
            <a:p>
              <a:pPr marL="0" lvl="0" indent="0" algn="l" rtl="0">
                <a:spcBef>
                  <a:spcPts val="0"/>
                </a:spcBef>
                <a:spcAft>
                  <a:spcPts val="0"/>
                </a:spcAft>
                <a:buNone/>
              </a:pPr>
              <a:endParaRPr dirty="0"/>
            </a:p>
          </p:txBody>
        </p:sp>
      </p:grpSp>
      <p:sp>
        <p:nvSpPr>
          <p:cNvPr id="32" name="Google Shape;180;p25">
            <a:extLst>
              <a:ext uri="{FF2B5EF4-FFF2-40B4-BE49-F238E27FC236}">
                <a16:creationId xmlns:a16="http://schemas.microsoft.com/office/drawing/2014/main" id="{D58E6CAA-63D0-48C3-8FA2-0B57C747CC02}"/>
              </a:ext>
            </a:extLst>
          </p:cNvPr>
          <p:cNvSpPr/>
          <p:nvPr/>
        </p:nvSpPr>
        <p:spPr>
          <a:xfrm>
            <a:off x="445961" y="3069310"/>
            <a:ext cx="522300" cy="522300"/>
          </a:xfrm>
          <a:prstGeom prst="ellipse">
            <a:avLst/>
          </a:prstGeom>
          <a:solidFill>
            <a:srgbClr val="FFFFFF"/>
          </a:solidFill>
          <a:ln>
            <a:noFill/>
          </a:ln>
        </p:spPr>
        <p:txBody>
          <a:bodyPr spcFirstLastPara="1" wrap="square" lIns="91425" tIns="91425" rIns="91425" bIns="91425" anchor="ctr" anchorCtr="0">
            <a:noAutofit/>
          </a:bodyPr>
          <a:lstStyle/>
          <a:p>
            <a:endParaRPr lang="en" b="1" dirty="0">
              <a:solidFill>
                <a:srgbClr val="A7D86D"/>
              </a:solidFill>
              <a:latin typeface="Muli"/>
              <a:ea typeface="Muli"/>
              <a:cs typeface="Muli"/>
              <a:sym typeface="Muli"/>
            </a:endParaRPr>
          </a:p>
          <a:p>
            <a:pPr algn="ctr"/>
            <a:r>
              <a:rPr lang="en" sz="2400" b="1" dirty="0">
                <a:solidFill>
                  <a:srgbClr val="A7D86D"/>
                </a:solidFill>
                <a:latin typeface="Muli"/>
                <a:ea typeface="Muli"/>
                <a:cs typeface="Muli"/>
                <a:sym typeface="Muli"/>
              </a:rPr>
              <a:t>2</a:t>
            </a:r>
          </a:p>
          <a:p>
            <a:pPr marL="0" lvl="0" indent="0" algn="l" rtl="0">
              <a:spcBef>
                <a:spcPts val="0"/>
              </a:spcBef>
              <a:spcAft>
                <a:spcPts val="0"/>
              </a:spcAft>
              <a:buNone/>
            </a:pPr>
            <a:endParaRPr dirty="0"/>
          </a:p>
        </p:txBody>
      </p:sp>
      <p:sp>
        <p:nvSpPr>
          <p:cNvPr id="33" name="Google Shape;180;p25">
            <a:extLst>
              <a:ext uri="{FF2B5EF4-FFF2-40B4-BE49-F238E27FC236}">
                <a16:creationId xmlns:a16="http://schemas.microsoft.com/office/drawing/2014/main" id="{423DEA92-B48A-4D77-BE45-B6CD3EF38333}"/>
              </a:ext>
            </a:extLst>
          </p:cNvPr>
          <p:cNvSpPr/>
          <p:nvPr/>
        </p:nvSpPr>
        <p:spPr>
          <a:xfrm>
            <a:off x="459111" y="3738473"/>
            <a:ext cx="522300" cy="522300"/>
          </a:xfrm>
          <a:prstGeom prst="ellipse">
            <a:avLst/>
          </a:prstGeom>
          <a:solidFill>
            <a:srgbClr val="FFFFFF"/>
          </a:solidFill>
          <a:ln>
            <a:noFill/>
          </a:ln>
        </p:spPr>
        <p:txBody>
          <a:bodyPr spcFirstLastPara="1" wrap="square" lIns="91425" tIns="91425" rIns="91425" bIns="91425" anchor="ctr" anchorCtr="0">
            <a:noAutofit/>
          </a:bodyPr>
          <a:lstStyle/>
          <a:p>
            <a:endParaRPr lang="en" b="1" dirty="0">
              <a:solidFill>
                <a:srgbClr val="A7D86D"/>
              </a:solidFill>
              <a:latin typeface="Muli"/>
              <a:ea typeface="Muli"/>
              <a:cs typeface="Muli"/>
              <a:sym typeface="Muli"/>
            </a:endParaRPr>
          </a:p>
          <a:p>
            <a:pPr algn="ctr"/>
            <a:r>
              <a:rPr lang="en" sz="2400" b="1" dirty="0">
                <a:solidFill>
                  <a:srgbClr val="A7D86D"/>
                </a:solidFill>
                <a:latin typeface="Muli"/>
                <a:ea typeface="Muli"/>
                <a:cs typeface="Muli"/>
                <a:sym typeface="Muli"/>
              </a:rPr>
              <a:t>3</a:t>
            </a:r>
          </a:p>
          <a:p>
            <a:pPr marL="0" lvl="0" indent="0" algn="l" rtl="0">
              <a:spcBef>
                <a:spcPts val="0"/>
              </a:spcBef>
              <a:spcAft>
                <a:spcPts val="0"/>
              </a:spcAft>
              <a:buNone/>
            </a:pPr>
            <a:endParaRPr dirty="0"/>
          </a:p>
        </p:txBody>
      </p:sp>
      <p:sp>
        <p:nvSpPr>
          <p:cNvPr id="34" name="Google Shape;72;p15">
            <a:extLst>
              <a:ext uri="{FF2B5EF4-FFF2-40B4-BE49-F238E27FC236}">
                <a16:creationId xmlns:a16="http://schemas.microsoft.com/office/drawing/2014/main" id="{7D122103-19CF-4B6A-96AB-DB52BC8321E7}"/>
              </a:ext>
            </a:extLst>
          </p:cNvPr>
          <p:cNvSpPr txBox="1">
            <a:spLocks/>
          </p:cNvSpPr>
          <p:nvPr/>
        </p:nvSpPr>
        <p:spPr>
          <a:xfrm>
            <a:off x="462162" y="1005162"/>
            <a:ext cx="5615910" cy="108361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chemeClr val="bg2"/>
              </a:solidFill>
              <a:latin typeface="Muli" panose="020B0604020202020204" charset="0"/>
            </a:endParaRPr>
          </a:p>
          <a:p>
            <a:pPr algn="just"/>
            <a:r>
              <a:rPr lang="en-US" dirty="0">
                <a:solidFill>
                  <a:schemeClr val="bg2"/>
                </a:solidFill>
                <a:latin typeface="Muli" panose="020B0604020202020204" charset="0"/>
              </a:rPr>
              <a:t>In this phase the dataset will be cleaned and transformed to prepare it accordingly for analysis. Data preparation may involve any of the 3 following operations.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Data Preparation</a:t>
            </a:r>
            <a:endParaRPr sz="3600" dirty="0"/>
          </a:p>
        </p:txBody>
      </p:sp>
      <p:sp>
        <p:nvSpPr>
          <p:cNvPr id="72" name="Google Shape;72;p15"/>
          <p:cNvSpPr txBox="1">
            <a:spLocks noGrp="1"/>
          </p:cNvSpPr>
          <p:nvPr>
            <p:ph type="body" idx="1"/>
          </p:nvPr>
        </p:nvSpPr>
        <p:spPr>
          <a:xfrm>
            <a:off x="277906" y="815788"/>
            <a:ext cx="5443819" cy="1560753"/>
          </a:xfrm>
          <a:prstGeom prst="rect">
            <a:avLst/>
          </a:prstGeom>
        </p:spPr>
        <p:txBody>
          <a:bodyPr spcFirstLastPara="1" wrap="square" lIns="0" tIns="0" rIns="0" bIns="0" anchor="t" anchorCtr="0">
            <a:noAutofit/>
          </a:bodyPr>
          <a:lstStyle/>
          <a:p>
            <a:endParaRPr lang="en-US" sz="1800" dirty="0">
              <a:solidFill>
                <a:srgbClr val="000000"/>
              </a:solidFill>
              <a:latin typeface="Calibri" panose="020F0502020204030204" pitchFamily="34" charset="0"/>
            </a:endParaRPr>
          </a:p>
          <a:p>
            <a:pPr marL="127000" indent="0" algn="just">
              <a:buNone/>
            </a:pPr>
            <a:r>
              <a:rPr lang="en-US" sz="1400" b="1" dirty="0">
                <a:solidFill>
                  <a:schemeClr val="bg2"/>
                </a:solidFill>
                <a:latin typeface="Muli" panose="020B0604020202020204" charset="0"/>
              </a:rPr>
              <a:t>Handling Missing Values</a:t>
            </a:r>
          </a:p>
          <a:p>
            <a:pPr marL="127000" indent="0" algn="just">
              <a:buSzPct val="100000"/>
              <a:buNone/>
            </a:pPr>
            <a:r>
              <a:rPr lang="en-US" sz="1100" dirty="0">
                <a:solidFill>
                  <a:schemeClr val="bg2"/>
                </a:solidFill>
                <a:latin typeface="Muli" panose="020B0604020202020204" charset="0"/>
              </a:rPr>
              <a:t>The dataset has missing values for 11 records in the attribute TotalCharges as shown below. Since there are only 11 such records out of a total of 7043, we can safely eliminate these records from our dataset without impacting the overall accuracy of our model.</a:t>
            </a:r>
            <a:endParaRPr lang="en-US" sz="1100"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a:extLst>
              <a:ext uri="{FF2B5EF4-FFF2-40B4-BE49-F238E27FC236}">
                <a16:creationId xmlns:a16="http://schemas.microsoft.com/office/drawing/2014/main" id="{EC44F13F-DFB1-4D4D-825E-A8DF9B0A153B}"/>
              </a:ext>
            </a:extLst>
          </p:cNvPr>
          <p:cNvPicPr>
            <a:picLocks noChangeAspect="1"/>
          </p:cNvPicPr>
          <p:nvPr/>
        </p:nvPicPr>
        <p:blipFill>
          <a:blip r:embed="rId3"/>
          <a:stretch>
            <a:fillRect/>
          </a:stretch>
        </p:blipFill>
        <p:spPr>
          <a:xfrm>
            <a:off x="277906" y="2699224"/>
            <a:ext cx="8477028" cy="2121545"/>
          </a:xfrm>
          <a:prstGeom prst="rect">
            <a:avLst/>
          </a:prstGeom>
        </p:spPr>
      </p:pic>
    </p:spTree>
    <p:extLst>
      <p:ext uri="{BB962C8B-B14F-4D97-AF65-F5344CB8AC3E}">
        <p14:creationId xmlns:p14="http://schemas.microsoft.com/office/powerpoint/2010/main" val="126504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Data Preparation</a:t>
            </a:r>
            <a:endParaRPr sz="3600" dirty="0"/>
          </a:p>
        </p:txBody>
      </p:sp>
      <p:sp>
        <p:nvSpPr>
          <p:cNvPr id="72" name="Google Shape;72;p15"/>
          <p:cNvSpPr txBox="1">
            <a:spLocks noGrp="1"/>
          </p:cNvSpPr>
          <p:nvPr>
            <p:ph type="body" idx="1"/>
          </p:nvPr>
        </p:nvSpPr>
        <p:spPr>
          <a:xfrm>
            <a:off x="277906" y="894228"/>
            <a:ext cx="5638800" cy="3982572"/>
          </a:xfrm>
          <a:prstGeom prst="rect">
            <a:avLst/>
          </a:prstGeom>
        </p:spPr>
        <p:txBody>
          <a:bodyPr spcFirstLastPara="1" wrap="square" lIns="0" tIns="0" rIns="0" bIns="0" anchor="t" anchorCtr="0">
            <a:noAutofit/>
          </a:bodyPr>
          <a:lstStyle/>
          <a:p>
            <a:pPr marL="127000" indent="0" algn="just">
              <a:buNone/>
            </a:pPr>
            <a:r>
              <a:rPr lang="en-US" sz="1400" b="1" dirty="0">
                <a:solidFill>
                  <a:schemeClr val="bg2"/>
                </a:solidFill>
                <a:latin typeface="Muli" panose="020B0604020202020204" charset="0"/>
              </a:rPr>
              <a:t>Identifying Outliers</a:t>
            </a:r>
          </a:p>
          <a:p>
            <a:pPr marL="127000" indent="0" algn="just">
              <a:buSzPct val="100000"/>
              <a:buNone/>
            </a:pPr>
            <a:r>
              <a:rPr lang="en-US" sz="1100" dirty="0">
                <a:solidFill>
                  <a:schemeClr val="bg2"/>
                </a:solidFill>
                <a:latin typeface="Muli" panose="020B0604020202020204" charset="0"/>
              </a:rPr>
              <a:t>The dataset was checked for outliers. There were no outliers detected in the dataset.</a:t>
            </a:r>
          </a:p>
          <a:p>
            <a:pPr marL="127000" indent="0" algn="just">
              <a:buSzPct val="100000"/>
              <a:buNone/>
            </a:pPr>
            <a:endParaRPr lang="en-US" sz="1100" dirty="0">
              <a:solidFill>
                <a:schemeClr val="bg2"/>
              </a:solidFill>
              <a:latin typeface="Muli" panose="020B0604020202020204" charset="0"/>
            </a:endParaRPr>
          </a:p>
          <a:p>
            <a:pPr marL="127000" indent="0" algn="just">
              <a:buNone/>
            </a:pPr>
            <a:r>
              <a:rPr lang="en-US" sz="1400" b="1" dirty="0">
                <a:solidFill>
                  <a:schemeClr val="bg2"/>
                </a:solidFill>
                <a:latin typeface="Muli" panose="020B0604020202020204" charset="0"/>
              </a:rPr>
              <a:t>Attribute Selection</a:t>
            </a:r>
          </a:p>
          <a:p>
            <a:pPr marL="127000" indent="0" algn="just">
              <a:buSzPct val="100000"/>
              <a:buNone/>
            </a:pPr>
            <a:r>
              <a:rPr lang="en-US" sz="1100" dirty="0">
                <a:solidFill>
                  <a:schemeClr val="bg2"/>
                </a:solidFill>
                <a:latin typeface="Muli" panose="020B0604020202020204" charset="0"/>
              </a:rPr>
              <a:t>All the independent variables were deemed important in classification. All the attributes contribute toward the final target variable i.e. whether a customer churns or not.</a:t>
            </a:r>
          </a:p>
          <a:p>
            <a:pPr marL="127000" indent="0" algn="just">
              <a:buSzPct val="100000"/>
              <a:buNone/>
            </a:pPr>
            <a:r>
              <a:rPr lang="en-US" sz="1100" dirty="0">
                <a:solidFill>
                  <a:schemeClr val="bg2"/>
                </a:solidFill>
                <a:latin typeface="Muli Light" panose="020B0604020202020204" charset="0"/>
              </a:rPr>
              <a:t>The final list of variables is therefore: gender, SeniorCitizen, Partner, Dependents, Tenure, PhoneService, MultipleLines, InternetService, OnlineSecurity, OnlineBackup, DeviceProtection, TechSupport, StreamingTV, StreamingMovies, Contract, PaperlessBilling, PaymentMethod, MonthlyCharges, TotalCharges.</a:t>
            </a: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58847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Data Preparation</a:t>
            </a:r>
            <a:endParaRPr sz="3600" dirty="0"/>
          </a:p>
        </p:txBody>
      </p:sp>
      <p:sp>
        <p:nvSpPr>
          <p:cNvPr id="72" name="Google Shape;72;p15"/>
          <p:cNvSpPr txBox="1">
            <a:spLocks noGrp="1"/>
          </p:cNvSpPr>
          <p:nvPr>
            <p:ph type="body" idx="1"/>
          </p:nvPr>
        </p:nvSpPr>
        <p:spPr>
          <a:xfrm>
            <a:off x="277906" y="894228"/>
            <a:ext cx="5638800" cy="674596"/>
          </a:xfrm>
          <a:prstGeom prst="rect">
            <a:avLst/>
          </a:prstGeom>
        </p:spPr>
        <p:txBody>
          <a:bodyPr spcFirstLastPara="1" wrap="square" lIns="0" tIns="0" rIns="0" bIns="0" anchor="t" anchorCtr="0">
            <a:noAutofit/>
          </a:bodyPr>
          <a:lstStyle/>
          <a:p>
            <a:pPr marL="127000" indent="0" algn="just">
              <a:buNone/>
            </a:pPr>
            <a:r>
              <a:rPr lang="en-US" sz="1400" b="1" dirty="0">
                <a:solidFill>
                  <a:schemeClr val="bg2"/>
                </a:solidFill>
                <a:latin typeface="Muli" panose="020B0604020202020204" charset="0"/>
              </a:rPr>
              <a:t>Data Division</a:t>
            </a:r>
          </a:p>
          <a:p>
            <a:pPr marL="127000" indent="0" algn="just">
              <a:buSzPct val="100000"/>
              <a:buNone/>
            </a:pPr>
            <a:r>
              <a:rPr lang="en-US" sz="1100" dirty="0">
                <a:solidFill>
                  <a:schemeClr val="bg2"/>
                </a:solidFill>
                <a:latin typeface="Muli" panose="020B0604020202020204" charset="0"/>
              </a:rPr>
              <a:t>The final transformed dataset consisting of 7033 records will be split into 2 subsets.</a:t>
            </a: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125;p21">
            <a:extLst>
              <a:ext uri="{FF2B5EF4-FFF2-40B4-BE49-F238E27FC236}">
                <a16:creationId xmlns:a16="http://schemas.microsoft.com/office/drawing/2014/main" id="{6A6496E4-E2CA-49FC-BD0E-D371D8B4BF9D}"/>
              </a:ext>
            </a:extLst>
          </p:cNvPr>
          <p:cNvSpPr txBox="1">
            <a:spLocks/>
          </p:cNvSpPr>
          <p:nvPr/>
        </p:nvSpPr>
        <p:spPr>
          <a:xfrm>
            <a:off x="457200" y="2082325"/>
            <a:ext cx="2097741" cy="2767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rgbClr val="A7D86D"/>
              </a:buClr>
              <a:buSzPts val="1600"/>
              <a:buFont typeface="Muli Light"/>
              <a:buChar char="●"/>
              <a:defRPr sz="1600" b="0" i="0" u="none" strike="noStrike" cap="none">
                <a:solidFill>
                  <a:srgbClr val="65617D"/>
                </a:solidFill>
                <a:latin typeface="Muli Light"/>
                <a:ea typeface="Muli Light"/>
                <a:cs typeface="Muli Light"/>
                <a:sym typeface="Muli Light"/>
              </a:defRPr>
            </a:lvl1pPr>
            <a:lvl2pPr marL="914400" marR="0" lvl="1"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2pPr>
            <a:lvl3pPr marL="1371600" marR="0" lvl="2"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3pPr>
            <a:lvl4pPr marL="1828800" marR="0" lvl="3"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4pPr>
            <a:lvl5pPr marL="2286000" marR="0" lvl="4"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5pPr>
            <a:lvl6pPr marL="2743200" marR="0" lvl="5"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6pPr>
            <a:lvl7pPr marL="3200400" marR="0" lvl="6"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7pPr>
            <a:lvl8pPr marL="3657600" marR="0" lvl="7"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8pPr>
            <a:lvl9pPr marL="4114800" marR="0" lvl="8"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9pPr>
          </a:lstStyle>
          <a:p>
            <a:pPr marL="0" indent="0" algn="just">
              <a:buFont typeface="Muli Light"/>
              <a:buNone/>
            </a:pPr>
            <a:r>
              <a:rPr lang="en-US" sz="1100" b="1" dirty="0">
                <a:solidFill>
                  <a:schemeClr val="bg2"/>
                </a:solidFill>
                <a:latin typeface="Muli" panose="020B0604020202020204" charset="0"/>
              </a:rPr>
              <a:t>Training Dataset</a:t>
            </a:r>
          </a:p>
          <a:p>
            <a:pPr marL="0" indent="0" algn="just">
              <a:buFont typeface="Muli Light"/>
              <a:buNone/>
            </a:pPr>
            <a:r>
              <a:rPr lang="en-US" sz="1100" dirty="0">
                <a:solidFill>
                  <a:schemeClr val="bg2"/>
                </a:solidFill>
                <a:latin typeface="Muli" panose="020B0604020202020204" charset="0"/>
              </a:rPr>
              <a:t>The Training Dataset will be used to generate our model. 80% of the data i.e. about 5626 records will be used for training.</a:t>
            </a:r>
          </a:p>
        </p:txBody>
      </p:sp>
      <p:sp>
        <p:nvSpPr>
          <p:cNvPr id="6" name="Google Shape;125;p21">
            <a:extLst>
              <a:ext uri="{FF2B5EF4-FFF2-40B4-BE49-F238E27FC236}">
                <a16:creationId xmlns:a16="http://schemas.microsoft.com/office/drawing/2014/main" id="{93EC0219-3816-4E5B-8A19-9B5DBE3D6F7D}"/>
              </a:ext>
            </a:extLst>
          </p:cNvPr>
          <p:cNvSpPr txBox="1">
            <a:spLocks/>
          </p:cNvSpPr>
          <p:nvPr/>
        </p:nvSpPr>
        <p:spPr>
          <a:xfrm>
            <a:off x="2994211" y="2082325"/>
            <a:ext cx="2097741" cy="2767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rgbClr val="A7D86D"/>
              </a:buClr>
              <a:buSzPts val="1600"/>
              <a:buFont typeface="Muli Light"/>
              <a:buChar char="●"/>
              <a:defRPr sz="1600" b="0" i="0" u="none" strike="noStrike" cap="none">
                <a:solidFill>
                  <a:srgbClr val="65617D"/>
                </a:solidFill>
                <a:latin typeface="Muli Light"/>
                <a:ea typeface="Muli Light"/>
                <a:cs typeface="Muli Light"/>
                <a:sym typeface="Muli Light"/>
              </a:defRPr>
            </a:lvl1pPr>
            <a:lvl2pPr marL="914400" marR="0" lvl="1"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2pPr>
            <a:lvl3pPr marL="1371600" marR="0" lvl="2"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3pPr>
            <a:lvl4pPr marL="1828800" marR="0" lvl="3"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4pPr>
            <a:lvl5pPr marL="2286000" marR="0" lvl="4"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5pPr>
            <a:lvl6pPr marL="2743200" marR="0" lvl="5"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6pPr>
            <a:lvl7pPr marL="3200400" marR="0" lvl="6"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7pPr>
            <a:lvl8pPr marL="3657600" marR="0" lvl="7"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8pPr>
            <a:lvl9pPr marL="4114800" marR="0" lvl="8" indent="-330200" algn="l" rtl="0">
              <a:lnSpc>
                <a:spcPct val="115000"/>
              </a:lnSpc>
              <a:spcBef>
                <a:spcPts val="0"/>
              </a:spcBef>
              <a:spcAft>
                <a:spcPts val="0"/>
              </a:spcAft>
              <a:buClr>
                <a:srgbClr val="A7A4BC"/>
              </a:buClr>
              <a:buSzPts val="1600"/>
              <a:buFont typeface="Muli Light"/>
              <a:buChar char="■"/>
              <a:defRPr sz="1600" b="0" i="0" u="none" strike="noStrike" cap="none">
                <a:solidFill>
                  <a:srgbClr val="65617D"/>
                </a:solidFill>
                <a:latin typeface="Muli Light"/>
                <a:ea typeface="Muli Light"/>
                <a:cs typeface="Muli Light"/>
                <a:sym typeface="Muli Light"/>
              </a:defRPr>
            </a:lvl9pPr>
          </a:lstStyle>
          <a:p>
            <a:pPr marL="0" indent="0">
              <a:buFont typeface="Muli Light"/>
              <a:buNone/>
            </a:pPr>
            <a:r>
              <a:rPr lang="en-US" sz="1100" b="1" dirty="0">
                <a:solidFill>
                  <a:schemeClr val="bg2"/>
                </a:solidFill>
                <a:latin typeface="Muli" panose="020B0604020202020204" charset="0"/>
              </a:rPr>
              <a:t>Test Dataset</a:t>
            </a:r>
          </a:p>
          <a:p>
            <a:pPr marL="0" indent="0" algn="just">
              <a:buFont typeface="Muli Light"/>
              <a:buNone/>
            </a:pPr>
            <a:r>
              <a:rPr lang="en-US" sz="1100" dirty="0">
                <a:solidFill>
                  <a:schemeClr val="bg2"/>
                </a:solidFill>
                <a:latin typeface="Muli" panose="020B0604020202020204" charset="0"/>
              </a:rPr>
              <a:t>The model generated using the training dataset will be applied to the test dataset to evaluate and test the accuracy of the model. 20% of the data i.e. the remaining 1407 records will be used for testing.</a:t>
            </a:r>
          </a:p>
        </p:txBody>
      </p:sp>
    </p:spTree>
    <p:extLst>
      <p:ext uri="{BB962C8B-B14F-4D97-AF65-F5344CB8AC3E}">
        <p14:creationId xmlns:p14="http://schemas.microsoft.com/office/powerpoint/2010/main" val="186782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1093694" y="1981200"/>
            <a:ext cx="5809130" cy="86061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Modeling</a:t>
            </a:r>
            <a:endParaRPr dirty="0"/>
          </a:p>
        </p:txBody>
      </p:sp>
    </p:spTree>
    <p:extLst>
      <p:ext uri="{BB962C8B-B14F-4D97-AF65-F5344CB8AC3E}">
        <p14:creationId xmlns:p14="http://schemas.microsoft.com/office/powerpoint/2010/main" val="131300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72" name="Google Shape;72;p15"/>
          <p:cNvSpPr txBox="1">
            <a:spLocks noGrp="1"/>
          </p:cNvSpPr>
          <p:nvPr>
            <p:ph type="body" idx="1"/>
          </p:nvPr>
        </p:nvSpPr>
        <p:spPr>
          <a:xfrm>
            <a:off x="277906" y="1371600"/>
            <a:ext cx="5443819" cy="3617259"/>
          </a:xfrm>
          <a:prstGeom prst="rect">
            <a:avLst/>
          </a:prstGeom>
        </p:spPr>
        <p:txBody>
          <a:bodyPr spcFirstLastPara="1" wrap="square" lIns="0" tIns="0" rIns="0" bIns="0" anchor="t" anchorCtr="0">
            <a:noAutofit/>
          </a:bodyPr>
          <a:lstStyle/>
          <a:p>
            <a:pPr algn="just">
              <a:buSzPct val="100000"/>
            </a:pPr>
            <a:r>
              <a:rPr lang="en-US" sz="1100" dirty="0">
                <a:solidFill>
                  <a:schemeClr val="bg2"/>
                </a:solidFill>
                <a:latin typeface="Muli" panose="020B0604020202020204" charset="0"/>
              </a:rPr>
              <a:t>Now that we have prepared the data for analysis, the next phase begins with the selection of an appropriate data modeling technique. We will use one of the Machine Learning algorithms taught in this course for our project.</a:t>
            </a:r>
          </a:p>
          <a:p>
            <a:pPr algn="just">
              <a:buSzPct val="100000"/>
            </a:pPr>
            <a:r>
              <a:rPr lang="en-US" sz="1100" dirty="0">
                <a:solidFill>
                  <a:schemeClr val="bg2"/>
                </a:solidFill>
                <a:latin typeface="Muli" panose="020B0604020202020204" charset="0"/>
              </a:rPr>
              <a:t>Since the main goal of this project is to classify the telecom service subscribers as Churners and Non-Churners, Recursive Partitioning is ideal since it recursively splits the data at each node into subsets resulting in a decision tree.</a:t>
            </a:r>
          </a:p>
          <a:p>
            <a:pPr algn="just">
              <a:buSzPct val="100000"/>
            </a:pPr>
            <a:r>
              <a:rPr lang="en-US" sz="1100" dirty="0">
                <a:solidFill>
                  <a:schemeClr val="bg2"/>
                </a:solidFill>
                <a:latin typeface="Muli" panose="020B0604020202020204" charset="0"/>
              </a:rPr>
              <a:t>As the target variable is a binary categorical variable (Churn – Yes or No), Classification trees will be most appropriate for this dataset.</a:t>
            </a:r>
          </a:p>
          <a:p>
            <a:pPr algn="just">
              <a:buSzPct val="100000"/>
            </a:pPr>
            <a:r>
              <a:rPr lang="en-US" sz="1100" dirty="0">
                <a:solidFill>
                  <a:schemeClr val="bg2"/>
                </a:solidFill>
                <a:latin typeface="Muli" panose="020B0604020202020204" charset="0"/>
              </a:rPr>
              <a:t>We conclude that the Classification and Regression Trees or CART algorithm is the most optimal solution for this project.</a:t>
            </a:r>
          </a:p>
          <a:p>
            <a:pPr algn="just">
              <a:buSzPct val="100000"/>
            </a:pPr>
            <a:endParaRPr lang="en-US" sz="1100"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93373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72;p15">
            <a:extLst>
              <a:ext uri="{FF2B5EF4-FFF2-40B4-BE49-F238E27FC236}">
                <a16:creationId xmlns:a16="http://schemas.microsoft.com/office/drawing/2014/main" id="{254B035E-7764-4D30-AB3E-ABBA86353DB2}"/>
              </a:ext>
            </a:extLst>
          </p:cNvPr>
          <p:cNvSpPr txBox="1">
            <a:spLocks noGrp="1"/>
          </p:cNvSpPr>
          <p:nvPr>
            <p:ph type="body" idx="1"/>
          </p:nvPr>
        </p:nvSpPr>
        <p:spPr>
          <a:xfrm>
            <a:off x="277906" y="894227"/>
            <a:ext cx="5638800" cy="2359961"/>
          </a:xfrm>
          <a:prstGeom prst="rect">
            <a:avLst/>
          </a:prstGeom>
        </p:spPr>
        <p:txBody>
          <a:bodyPr spcFirstLastPara="1" wrap="square" lIns="0" tIns="0" rIns="0" bIns="0" anchor="t" anchorCtr="0">
            <a:noAutofit/>
          </a:bodyPr>
          <a:lstStyle/>
          <a:p>
            <a:pPr marL="127000" indent="0" algn="just">
              <a:buNone/>
            </a:pPr>
            <a:r>
              <a:rPr lang="en-US" sz="1400" b="1" dirty="0">
                <a:solidFill>
                  <a:schemeClr val="bg2"/>
                </a:solidFill>
                <a:latin typeface="Muli" panose="020B0604020202020204" charset="0"/>
              </a:rPr>
              <a:t>Modeling Software</a:t>
            </a:r>
          </a:p>
          <a:p>
            <a:pPr marL="127000" indent="0" algn="just">
              <a:buSzPct val="100000"/>
              <a:buNone/>
            </a:pPr>
            <a:r>
              <a:rPr lang="en-US" sz="1100" dirty="0">
                <a:solidFill>
                  <a:schemeClr val="bg2"/>
                </a:solidFill>
                <a:latin typeface="Muli" panose="020B0604020202020204" charset="0"/>
              </a:rPr>
              <a:t>KNIME is a free and open-source data analytics, reporting and integration platform. KNIME integrates various components for machine learning and data mining through its modular data pipelining concept.</a:t>
            </a:r>
          </a:p>
          <a:p>
            <a:pPr marL="127000" indent="0" algn="just">
              <a:buSzPct val="100000"/>
              <a:buNone/>
            </a:pPr>
            <a:r>
              <a:rPr lang="en-US" sz="1100" dirty="0">
                <a:solidFill>
                  <a:schemeClr val="bg2"/>
                </a:solidFill>
                <a:latin typeface="Muli" panose="020B0604020202020204" charset="0"/>
              </a:rPr>
              <a:t>We will use the KNIME software and its in-built modules to import the dataset, split the dataset, generate our CART decision tree along with its decision rules and test the accuracy of the model on the test dataset using its in-built scorer.</a:t>
            </a:r>
          </a:p>
          <a:p>
            <a:pPr marL="127000" indent="0" algn="just">
              <a:buSzPct val="100000"/>
              <a:buNone/>
            </a:pPr>
            <a:r>
              <a:rPr lang="en-US" sz="1100" dirty="0">
                <a:solidFill>
                  <a:schemeClr val="bg2"/>
                </a:solidFill>
                <a:latin typeface="Muli" panose="020B0604020202020204" charset="0"/>
              </a:rPr>
              <a:t>Software obtained from https://www.knime.com/knime-software/</a:t>
            </a:r>
          </a:p>
        </p:txBody>
      </p:sp>
      <p:pic>
        <p:nvPicPr>
          <p:cNvPr id="1026" name="Picture 2" descr="Image result for knime analytics">
            <a:extLst>
              <a:ext uri="{FF2B5EF4-FFF2-40B4-BE49-F238E27FC236}">
                <a16:creationId xmlns:a16="http://schemas.microsoft.com/office/drawing/2014/main" id="{6D8F6C6E-C33B-4DDD-A23F-E645B899C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281799"/>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101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72;p15">
            <a:extLst>
              <a:ext uri="{FF2B5EF4-FFF2-40B4-BE49-F238E27FC236}">
                <a16:creationId xmlns:a16="http://schemas.microsoft.com/office/drawing/2014/main" id="{254B035E-7764-4D30-AB3E-ABBA86353DB2}"/>
              </a:ext>
            </a:extLst>
          </p:cNvPr>
          <p:cNvSpPr txBox="1">
            <a:spLocks noGrp="1"/>
          </p:cNvSpPr>
          <p:nvPr>
            <p:ph type="body" idx="1"/>
          </p:nvPr>
        </p:nvSpPr>
        <p:spPr>
          <a:xfrm>
            <a:off x="277906" y="894227"/>
            <a:ext cx="1990165" cy="4094633"/>
          </a:xfrm>
          <a:prstGeom prst="rect">
            <a:avLst/>
          </a:prstGeom>
        </p:spPr>
        <p:txBody>
          <a:bodyPr spcFirstLastPara="1" wrap="square" lIns="0" tIns="0" rIns="0" bIns="0" anchor="t" anchorCtr="0">
            <a:noAutofit/>
          </a:bodyPr>
          <a:lstStyle/>
          <a:p>
            <a:pPr marL="127000" indent="0" algn="just">
              <a:buNone/>
            </a:pPr>
            <a:r>
              <a:rPr lang="en-US" sz="1400" b="1" dirty="0">
                <a:solidFill>
                  <a:schemeClr val="bg2"/>
                </a:solidFill>
                <a:latin typeface="Muli" panose="020B0604020202020204" charset="0"/>
              </a:rPr>
              <a:t>Process Workflow</a:t>
            </a:r>
          </a:p>
          <a:p>
            <a:pPr marL="469900" indent="-342900" algn="just">
              <a:buSzPct val="100000"/>
              <a:buFont typeface="+mj-lt"/>
              <a:buAutoNum type="arabicPeriod"/>
            </a:pPr>
            <a:r>
              <a:rPr lang="en-US" sz="1100" dirty="0">
                <a:solidFill>
                  <a:schemeClr val="bg2"/>
                </a:solidFill>
                <a:latin typeface="Muli" panose="020B0604020202020204" charset="0"/>
              </a:rPr>
              <a:t>File Reader Imports Dataset</a:t>
            </a:r>
          </a:p>
          <a:p>
            <a:pPr marL="469900" indent="-342900" algn="just">
              <a:buSzPct val="100000"/>
              <a:buFont typeface="+mj-lt"/>
              <a:buAutoNum type="arabicPeriod"/>
            </a:pPr>
            <a:r>
              <a:rPr lang="en-US" sz="1100" dirty="0">
                <a:solidFill>
                  <a:schemeClr val="bg2"/>
                </a:solidFill>
                <a:latin typeface="Muli" panose="020B0604020202020204" charset="0"/>
              </a:rPr>
              <a:t>Partitioner splits into 80% Training and 20% Test Data.</a:t>
            </a:r>
          </a:p>
          <a:p>
            <a:pPr marL="469900" indent="-342900" algn="just">
              <a:buSzPct val="100000"/>
              <a:buFont typeface="+mj-lt"/>
              <a:buAutoNum type="arabicPeriod"/>
            </a:pPr>
            <a:r>
              <a:rPr lang="en-US" sz="1100" dirty="0">
                <a:solidFill>
                  <a:schemeClr val="bg2"/>
                </a:solidFill>
                <a:latin typeface="Muli" panose="020B0604020202020204" charset="0"/>
              </a:rPr>
              <a:t>Decision Tree Learner generates CART Tree.</a:t>
            </a:r>
          </a:p>
          <a:p>
            <a:pPr marL="469900" indent="-342900" algn="just">
              <a:buSzPct val="100000"/>
              <a:buFont typeface="+mj-lt"/>
              <a:buAutoNum type="arabicPeriod"/>
            </a:pPr>
            <a:r>
              <a:rPr lang="en-US" sz="1100" dirty="0">
                <a:solidFill>
                  <a:schemeClr val="bg2"/>
                </a:solidFill>
                <a:latin typeface="Muli" panose="020B0604020202020204" charset="0"/>
              </a:rPr>
              <a:t>Decision Tree Predictor applies model to test dataset.</a:t>
            </a:r>
          </a:p>
          <a:p>
            <a:pPr marL="469900" indent="-342900" algn="just">
              <a:buSzPct val="100000"/>
              <a:buFont typeface="+mj-lt"/>
              <a:buAutoNum type="arabicPeriod"/>
            </a:pPr>
            <a:r>
              <a:rPr lang="en-US" sz="1100" dirty="0">
                <a:solidFill>
                  <a:schemeClr val="bg2"/>
                </a:solidFill>
                <a:latin typeface="Muli" panose="020B0604020202020204" charset="0"/>
              </a:rPr>
              <a:t>Ruleset is generated and written.</a:t>
            </a:r>
          </a:p>
          <a:p>
            <a:pPr marL="469900" indent="-342900" algn="just">
              <a:buSzPct val="100000"/>
              <a:buFont typeface="+mj-lt"/>
              <a:buAutoNum type="arabicPeriod"/>
            </a:pPr>
            <a:r>
              <a:rPr lang="en-US" sz="1100" dirty="0">
                <a:solidFill>
                  <a:schemeClr val="bg2"/>
                </a:solidFill>
                <a:latin typeface="Muli" panose="020B0604020202020204" charset="0"/>
              </a:rPr>
              <a:t>The Scorer evaluates accuracy of the model.</a:t>
            </a:r>
          </a:p>
          <a:p>
            <a:pPr marL="469900" indent="-342900" algn="just">
              <a:buSzPct val="100000"/>
              <a:buFont typeface="+mj-lt"/>
              <a:buAutoNum type="arabicPeriod"/>
            </a:pPr>
            <a:endParaRPr lang="en-US" sz="1100" dirty="0">
              <a:solidFill>
                <a:schemeClr val="bg2"/>
              </a:solidFill>
              <a:latin typeface="Muli" panose="020B0604020202020204" charset="0"/>
            </a:endParaRPr>
          </a:p>
        </p:txBody>
      </p:sp>
      <p:pic>
        <p:nvPicPr>
          <p:cNvPr id="2" name="Picture 1">
            <a:extLst>
              <a:ext uri="{FF2B5EF4-FFF2-40B4-BE49-F238E27FC236}">
                <a16:creationId xmlns:a16="http://schemas.microsoft.com/office/drawing/2014/main" id="{5315521C-6725-45B8-B428-BA35310A3CCD}"/>
              </a:ext>
            </a:extLst>
          </p:cNvPr>
          <p:cNvPicPr>
            <a:picLocks noChangeAspect="1"/>
          </p:cNvPicPr>
          <p:nvPr/>
        </p:nvPicPr>
        <p:blipFill>
          <a:blip r:embed="rId3"/>
          <a:stretch>
            <a:fillRect/>
          </a:stretch>
        </p:blipFill>
        <p:spPr>
          <a:xfrm>
            <a:off x="3055164" y="1109382"/>
            <a:ext cx="5699770" cy="3879478"/>
          </a:xfrm>
          <a:prstGeom prst="rect">
            <a:avLst/>
          </a:prstGeom>
        </p:spPr>
      </p:pic>
    </p:spTree>
    <p:extLst>
      <p:ext uri="{BB962C8B-B14F-4D97-AF65-F5344CB8AC3E}">
        <p14:creationId xmlns:p14="http://schemas.microsoft.com/office/powerpoint/2010/main" val="384704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Introduction</a:t>
            </a:r>
            <a:endParaRPr dirty="0"/>
          </a:p>
        </p:txBody>
      </p:sp>
      <p:sp>
        <p:nvSpPr>
          <p:cNvPr id="72" name="Google Shape;72;p15"/>
          <p:cNvSpPr txBox="1">
            <a:spLocks noGrp="1"/>
          </p:cNvSpPr>
          <p:nvPr>
            <p:ph type="body" idx="1"/>
          </p:nvPr>
        </p:nvSpPr>
        <p:spPr>
          <a:xfrm>
            <a:off x="457199" y="900953"/>
            <a:ext cx="5264525" cy="3516406"/>
          </a:xfrm>
          <a:prstGeom prst="rect">
            <a:avLst/>
          </a:prstGeom>
        </p:spPr>
        <p:txBody>
          <a:bodyPr spcFirstLastPara="1" wrap="square" lIns="0" tIns="0" rIns="0" bIns="0" anchor="t" anchorCtr="0">
            <a:noAutofit/>
          </a:bodyPr>
          <a:lstStyle/>
          <a:p>
            <a:endParaRPr lang="en-US" sz="1800" dirty="0">
              <a:solidFill>
                <a:srgbClr val="000000"/>
              </a:solidFill>
              <a:latin typeface="Calibri" panose="020F0502020204030204" pitchFamily="34" charset="0"/>
            </a:endParaRPr>
          </a:p>
          <a:p>
            <a:pPr algn="just"/>
            <a:r>
              <a:rPr lang="en-US" sz="1100" dirty="0">
                <a:solidFill>
                  <a:schemeClr val="bg2"/>
                </a:solidFill>
                <a:latin typeface="Muli" panose="020B0604020202020204" charset="0"/>
              </a:rPr>
              <a:t>In the modern world, almost all the civilized population subscribe to a telecommunications provider for their cellular connections, internet connections, landline, television connection etc. </a:t>
            </a:r>
          </a:p>
          <a:p>
            <a:pPr algn="just"/>
            <a:r>
              <a:rPr lang="en-US" sz="1100" dirty="0">
                <a:solidFill>
                  <a:schemeClr val="bg2"/>
                </a:solidFill>
                <a:latin typeface="Muli" panose="020B0604020202020204" charset="0"/>
              </a:rPr>
              <a:t>However, many customers often switch or unsubscribe (churn) from their telecom providers for a variety of reasons. These could range from unsatisfactory service, better pricing from competitors, customers moving to different cities etc. </a:t>
            </a:r>
          </a:p>
          <a:p>
            <a:pPr algn="just"/>
            <a:r>
              <a:rPr lang="en-US" sz="1100" dirty="0">
                <a:solidFill>
                  <a:schemeClr val="bg2"/>
                </a:solidFill>
                <a:latin typeface="Muli" panose="020B0604020202020204" charset="0"/>
              </a:rPr>
              <a:t>Therefore, telecom companies are interested in analyzing the patterns for customers who churn from their services and use the resultant analysis to determine in the future which customers are more likely to unsubscribe from their services. One such company is Telco Systems. Telco Systems is interested in identifying the precise patterns for their churning customers and have provided the customer data for this project. </a:t>
            </a:r>
            <a:endParaRPr sz="1100" dirty="0">
              <a:solidFill>
                <a:schemeClr val="bg2"/>
              </a:solidFill>
              <a:latin typeface="Muli"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Google Shape;72;p15">
            <a:extLst>
              <a:ext uri="{FF2B5EF4-FFF2-40B4-BE49-F238E27FC236}">
                <a16:creationId xmlns:a16="http://schemas.microsoft.com/office/drawing/2014/main" id="{254B035E-7764-4D30-AB3E-ABBA86353DB2}"/>
              </a:ext>
            </a:extLst>
          </p:cNvPr>
          <p:cNvSpPr txBox="1">
            <a:spLocks noGrp="1"/>
          </p:cNvSpPr>
          <p:nvPr>
            <p:ph type="body" idx="1"/>
          </p:nvPr>
        </p:nvSpPr>
        <p:spPr>
          <a:xfrm>
            <a:off x="277906" y="894228"/>
            <a:ext cx="5638800" cy="333938"/>
          </a:xfrm>
          <a:prstGeom prst="rect">
            <a:avLst/>
          </a:prstGeom>
        </p:spPr>
        <p:txBody>
          <a:bodyPr spcFirstLastPara="1" wrap="square" lIns="0" tIns="0" rIns="0" bIns="0" anchor="t" anchorCtr="0">
            <a:noAutofit/>
          </a:bodyPr>
          <a:lstStyle/>
          <a:p>
            <a:pPr marL="127000" indent="0" algn="just">
              <a:buNone/>
            </a:pPr>
            <a:r>
              <a:rPr lang="en-US" sz="1400" b="1" dirty="0">
                <a:solidFill>
                  <a:schemeClr val="bg2"/>
                </a:solidFill>
                <a:latin typeface="Muli" panose="020B0604020202020204" charset="0"/>
              </a:rPr>
              <a:t>CART Decision Tree</a:t>
            </a:r>
          </a:p>
        </p:txBody>
      </p:sp>
      <p:pic>
        <p:nvPicPr>
          <p:cNvPr id="2" name="Picture 1">
            <a:extLst>
              <a:ext uri="{FF2B5EF4-FFF2-40B4-BE49-F238E27FC236}">
                <a16:creationId xmlns:a16="http://schemas.microsoft.com/office/drawing/2014/main" id="{8593711C-730E-4DE2-8172-C86A1C154E1B}"/>
              </a:ext>
            </a:extLst>
          </p:cNvPr>
          <p:cNvPicPr>
            <a:picLocks noChangeAspect="1"/>
          </p:cNvPicPr>
          <p:nvPr/>
        </p:nvPicPr>
        <p:blipFill>
          <a:blip r:embed="rId3"/>
          <a:stretch>
            <a:fillRect/>
          </a:stretch>
        </p:blipFill>
        <p:spPr>
          <a:xfrm>
            <a:off x="277906" y="1449700"/>
            <a:ext cx="8477028" cy="3496951"/>
          </a:xfrm>
          <a:prstGeom prst="rect">
            <a:avLst/>
          </a:prstGeom>
        </p:spPr>
      </p:pic>
    </p:spTree>
    <p:extLst>
      <p:ext uri="{BB962C8B-B14F-4D97-AF65-F5344CB8AC3E}">
        <p14:creationId xmlns:p14="http://schemas.microsoft.com/office/powerpoint/2010/main" val="263076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DFDBCD-07E1-4283-BC80-9A776BAC45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Google Shape;70;p15">
            <a:extLst>
              <a:ext uri="{FF2B5EF4-FFF2-40B4-BE49-F238E27FC236}">
                <a16:creationId xmlns:a16="http://schemas.microsoft.com/office/drawing/2014/main" id="{B93FEFCB-CD3E-413B-B8A8-8DBFA71EBDC4}"/>
              </a:ext>
            </a:extLst>
          </p:cNvPr>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5" name="Google Shape;74;p15">
            <a:extLst>
              <a:ext uri="{FF2B5EF4-FFF2-40B4-BE49-F238E27FC236}">
                <a16:creationId xmlns:a16="http://schemas.microsoft.com/office/drawing/2014/main" id="{DF96F716-C172-4524-87AC-48A6BC17FEFC}"/>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1pPr>
            <a:lvl2pPr marR="0" lvl="1"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2pPr>
            <a:lvl3pPr marR="0" lvl="2"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3pPr>
            <a:lvl4pPr marR="0" lvl="3"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4pPr>
            <a:lvl5pPr marR="0" lvl="4"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5pPr>
            <a:lvl6pPr marR="0" lvl="5"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6pPr>
            <a:lvl7pPr marR="0" lvl="6"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7pPr>
            <a:lvl8pPr marR="0" lvl="7"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8pPr>
            <a:lvl9pPr marR="0" lvl="8"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9pPr>
          </a:lstStyle>
          <a:p>
            <a:fld id="{00000000-1234-1234-1234-123412341234}" type="slidenum">
              <a:rPr lang="en" smtClean="0"/>
              <a:pPr/>
              <a:t>21</a:t>
            </a:fld>
            <a:endParaRPr lang="en"/>
          </a:p>
        </p:txBody>
      </p:sp>
      <p:sp>
        <p:nvSpPr>
          <p:cNvPr id="6" name="Google Shape;72;p15">
            <a:extLst>
              <a:ext uri="{FF2B5EF4-FFF2-40B4-BE49-F238E27FC236}">
                <a16:creationId xmlns:a16="http://schemas.microsoft.com/office/drawing/2014/main" id="{FD437B83-8FFF-4C67-9355-00C208741562}"/>
              </a:ext>
            </a:extLst>
          </p:cNvPr>
          <p:cNvSpPr txBox="1">
            <a:spLocks/>
          </p:cNvSpPr>
          <p:nvPr/>
        </p:nvSpPr>
        <p:spPr>
          <a:xfrm>
            <a:off x="277906" y="894228"/>
            <a:ext cx="5638800" cy="3339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gn="just"/>
            <a:r>
              <a:rPr lang="en-US" b="1">
                <a:solidFill>
                  <a:schemeClr val="bg2"/>
                </a:solidFill>
                <a:latin typeface="Muli" panose="020B0604020202020204" charset="0"/>
              </a:rPr>
              <a:t>Generated Decision Rules</a:t>
            </a:r>
            <a:endParaRPr lang="en-US" b="1" dirty="0">
              <a:solidFill>
                <a:schemeClr val="bg2"/>
              </a:solidFill>
              <a:latin typeface="Muli" panose="020B0604020202020204" charset="0"/>
            </a:endParaRPr>
          </a:p>
        </p:txBody>
      </p:sp>
      <p:graphicFrame>
        <p:nvGraphicFramePr>
          <p:cNvPr id="7" name="Google Shape;189;p26">
            <a:extLst>
              <a:ext uri="{FF2B5EF4-FFF2-40B4-BE49-F238E27FC236}">
                <a16:creationId xmlns:a16="http://schemas.microsoft.com/office/drawing/2014/main" id="{AC98AA45-D334-41DF-98B1-A9EB76D2731E}"/>
              </a:ext>
            </a:extLst>
          </p:cNvPr>
          <p:cNvGraphicFramePr/>
          <p:nvPr>
            <p:extLst>
              <p:ext uri="{D42A27DB-BD31-4B8C-83A1-F6EECF244321}">
                <p14:modId xmlns:p14="http://schemas.microsoft.com/office/powerpoint/2010/main" val="1157448475"/>
              </p:ext>
            </p:extLst>
          </p:nvPr>
        </p:nvGraphicFramePr>
        <p:xfrm>
          <a:off x="350522" y="1303216"/>
          <a:ext cx="8404412" cy="3106575"/>
        </p:xfrm>
        <a:graphic>
          <a:graphicData uri="http://schemas.openxmlformats.org/drawingml/2006/table">
            <a:tbl>
              <a:tblPr>
                <a:noFill/>
                <a:tableStyleId>{6350F429-9C79-4DD9-AC05-2CCFBD37714C}</a:tableStyleId>
              </a:tblPr>
              <a:tblGrid>
                <a:gridCol w="4202206">
                  <a:extLst>
                    <a:ext uri="{9D8B030D-6E8A-4147-A177-3AD203B41FA5}">
                      <a16:colId xmlns:a16="http://schemas.microsoft.com/office/drawing/2014/main" val="20000"/>
                    </a:ext>
                  </a:extLst>
                </a:gridCol>
                <a:gridCol w="4202206">
                  <a:extLst>
                    <a:ext uri="{9D8B030D-6E8A-4147-A177-3AD203B41FA5}">
                      <a16:colId xmlns:a16="http://schemas.microsoft.com/office/drawing/2014/main" val="20001"/>
                    </a:ext>
                  </a:extLst>
                </a:gridCol>
              </a:tblGrid>
              <a:tr h="382149">
                <a:tc>
                  <a:txBody>
                    <a:bodyPr/>
                    <a:lstStyle/>
                    <a:p>
                      <a:pPr marL="0" lvl="0" indent="0" algn="ctr" rtl="0">
                        <a:spcBef>
                          <a:spcPts val="0"/>
                        </a:spcBef>
                        <a:spcAft>
                          <a:spcPts val="0"/>
                        </a:spcAft>
                        <a:buNone/>
                      </a:pPr>
                      <a:r>
                        <a:rPr lang="en-US" sz="1100" b="1" dirty="0">
                          <a:solidFill>
                            <a:srgbClr val="65617D"/>
                          </a:solidFill>
                          <a:latin typeface="Muli"/>
                          <a:ea typeface="Muli"/>
                          <a:cs typeface="Muli"/>
                          <a:sym typeface="Muli"/>
                        </a:rPr>
                        <a:t>Antecedent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100" b="1" dirty="0">
                          <a:solidFill>
                            <a:srgbClr val="65617D"/>
                          </a:solidFill>
                          <a:latin typeface="Muli"/>
                          <a:ea typeface="Muli"/>
                          <a:cs typeface="Muli"/>
                          <a:sym typeface="Muli"/>
                        </a:rPr>
                        <a:t>Consequent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796">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$StreamingMovies$ = No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897406"/>
                  </a:ext>
                </a:extLst>
              </a:tr>
              <a:tr h="331796">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$TotalCharges$ &lt;= 863.55 AND $TotalCharges$ &lt;= 1166.35 AND $MonthlyCharges$ &lt;= 99.85 AND $StreamingMovies$ = Yes AND $Contract$ = One year </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339837"/>
                  </a:ext>
                </a:extLst>
              </a:tr>
              <a:tr h="331796">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$TotalCharges$ &gt; 863.55 AND $TotalCharges$ &lt;= 1166.35 AND $MonthlyCharges$ &lt;= 99.85 AND $StreamingMovies$ = Yes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Yes</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299353"/>
                  </a:ext>
                </a:extLst>
              </a:tr>
              <a:tr h="331796">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$PaymentMethod$ = Mailed check AND $DeviceProtection$ = Yes AND $TotalCharges$ &lt;= 6552.75 AND $MonthlyCharges$ &gt; 99.85 AND $StreamingMovies$ = Yes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619476"/>
                  </a:ext>
                </a:extLst>
              </a:tr>
              <a:tr h="331796">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$PaymentMethod$ = Bank transfer (automatic) AND $DeviceProtection$ = Yes AND $TotalCharges$ &lt;= 6552.75 AND $MonthlyCharges$ &gt; 99.85 AND $StreamingMovies$ = Yes AND $Contract$ = One year </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163951"/>
                  </a:ext>
                </a:extLst>
              </a:tr>
              <a:tr h="331796">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$OnlineSecurity$ = Yes AND $PaymentMethod$ = Electronic check AND $DeviceProtection$ = Yes AND $TotalCharges$ &lt;= 6552.75 AND $MonthlyCharges$ &gt; 99.85 AND $StreamingMovies$ = Yes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3136050"/>
                  </a:ext>
                </a:extLst>
              </a:tr>
            </a:tbl>
          </a:graphicData>
        </a:graphic>
      </p:graphicFrame>
    </p:spTree>
    <p:extLst>
      <p:ext uri="{BB962C8B-B14F-4D97-AF65-F5344CB8AC3E}">
        <p14:creationId xmlns:p14="http://schemas.microsoft.com/office/powerpoint/2010/main" val="246507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DFDBCD-07E1-4283-BC80-9A776BAC45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4" name="Google Shape;70;p15">
            <a:extLst>
              <a:ext uri="{FF2B5EF4-FFF2-40B4-BE49-F238E27FC236}">
                <a16:creationId xmlns:a16="http://schemas.microsoft.com/office/drawing/2014/main" id="{B93FEFCB-CD3E-413B-B8A8-8DBFA71EBDC4}"/>
              </a:ext>
            </a:extLst>
          </p:cNvPr>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5" name="Google Shape;74;p15">
            <a:extLst>
              <a:ext uri="{FF2B5EF4-FFF2-40B4-BE49-F238E27FC236}">
                <a16:creationId xmlns:a16="http://schemas.microsoft.com/office/drawing/2014/main" id="{DF96F716-C172-4524-87AC-48A6BC17FEFC}"/>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1pPr>
            <a:lvl2pPr marR="0" lvl="1"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2pPr>
            <a:lvl3pPr marR="0" lvl="2"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3pPr>
            <a:lvl4pPr marR="0" lvl="3"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4pPr>
            <a:lvl5pPr marR="0" lvl="4"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5pPr>
            <a:lvl6pPr marR="0" lvl="5"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6pPr>
            <a:lvl7pPr marR="0" lvl="6"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7pPr>
            <a:lvl8pPr marR="0" lvl="7"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8pPr>
            <a:lvl9pPr marR="0" lvl="8"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9pPr>
          </a:lstStyle>
          <a:p>
            <a:fld id="{00000000-1234-1234-1234-123412341234}" type="slidenum">
              <a:rPr lang="en" smtClean="0"/>
              <a:pPr/>
              <a:t>22</a:t>
            </a:fld>
            <a:endParaRPr lang="en"/>
          </a:p>
        </p:txBody>
      </p:sp>
      <p:sp>
        <p:nvSpPr>
          <p:cNvPr id="6" name="Google Shape;72;p15">
            <a:extLst>
              <a:ext uri="{FF2B5EF4-FFF2-40B4-BE49-F238E27FC236}">
                <a16:creationId xmlns:a16="http://schemas.microsoft.com/office/drawing/2014/main" id="{FD437B83-8FFF-4C67-9355-00C208741562}"/>
              </a:ext>
            </a:extLst>
          </p:cNvPr>
          <p:cNvSpPr txBox="1">
            <a:spLocks/>
          </p:cNvSpPr>
          <p:nvPr/>
        </p:nvSpPr>
        <p:spPr>
          <a:xfrm>
            <a:off x="277906" y="894228"/>
            <a:ext cx="5638800" cy="3339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gn="just"/>
            <a:r>
              <a:rPr lang="en-US" b="1">
                <a:solidFill>
                  <a:schemeClr val="bg2"/>
                </a:solidFill>
                <a:latin typeface="Muli" panose="020B0604020202020204" charset="0"/>
              </a:rPr>
              <a:t>Generated Decision Rules</a:t>
            </a:r>
            <a:endParaRPr lang="en-US" b="1" dirty="0">
              <a:solidFill>
                <a:schemeClr val="bg2"/>
              </a:solidFill>
              <a:latin typeface="Muli" panose="020B0604020202020204" charset="0"/>
            </a:endParaRPr>
          </a:p>
        </p:txBody>
      </p:sp>
      <p:graphicFrame>
        <p:nvGraphicFramePr>
          <p:cNvPr id="7" name="Google Shape;189;p26">
            <a:extLst>
              <a:ext uri="{FF2B5EF4-FFF2-40B4-BE49-F238E27FC236}">
                <a16:creationId xmlns:a16="http://schemas.microsoft.com/office/drawing/2014/main" id="{AC98AA45-D334-41DF-98B1-A9EB76D2731E}"/>
              </a:ext>
            </a:extLst>
          </p:cNvPr>
          <p:cNvGraphicFramePr/>
          <p:nvPr>
            <p:extLst>
              <p:ext uri="{D42A27DB-BD31-4B8C-83A1-F6EECF244321}">
                <p14:modId xmlns:p14="http://schemas.microsoft.com/office/powerpoint/2010/main" val="3207305606"/>
              </p:ext>
            </p:extLst>
          </p:nvPr>
        </p:nvGraphicFramePr>
        <p:xfrm>
          <a:off x="350522" y="1303216"/>
          <a:ext cx="8404412" cy="3140539"/>
        </p:xfrm>
        <a:graphic>
          <a:graphicData uri="http://schemas.openxmlformats.org/drawingml/2006/table">
            <a:tbl>
              <a:tblPr>
                <a:noFill/>
                <a:tableStyleId>{6350F429-9C79-4DD9-AC05-2CCFBD37714C}</a:tableStyleId>
              </a:tblPr>
              <a:tblGrid>
                <a:gridCol w="4202206">
                  <a:extLst>
                    <a:ext uri="{9D8B030D-6E8A-4147-A177-3AD203B41FA5}">
                      <a16:colId xmlns:a16="http://schemas.microsoft.com/office/drawing/2014/main" val="20000"/>
                    </a:ext>
                  </a:extLst>
                </a:gridCol>
                <a:gridCol w="4202206">
                  <a:extLst>
                    <a:ext uri="{9D8B030D-6E8A-4147-A177-3AD203B41FA5}">
                      <a16:colId xmlns:a16="http://schemas.microsoft.com/office/drawing/2014/main" val="20001"/>
                    </a:ext>
                  </a:extLst>
                </a:gridCol>
              </a:tblGrid>
              <a:tr h="382149">
                <a:tc>
                  <a:txBody>
                    <a:bodyPr/>
                    <a:lstStyle/>
                    <a:p>
                      <a:pPr marL="0" lvl="0" indent="0" algn="ctr" rtl="0">
                        <a:spcBef>
                          <a:spcPts val="0"/>
                        </a:spcBef>
                        <a:spcAft>
                          <a:spcPts val="0"/>
                        </a:spcAft>
                        <a:buNone/>
                      </a:pPr>
                      <a:r>
                        <a:rPr lang="en-US" sz="1100" b="1" dirty="0">
                          <a:solidFill>
                            <a:srgbClr val="65617D"/>
                          </a:solidFill>
                          <a:latin typeface="Muli"/>
                          <a:ea typeface="Muli"/>
                          <a:cs typeface="Muli"/>
                          <a:sym typeface="Muli"/>
                        </a:rPr>
                        <a:t>Antecedent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100" b="1" dirty="0">
                          <a:solidFill>
                            <a:srgbClr val="65617D"/>
                          </a:solidFill>
                          <a:latin typeface="Muli"/>
                          <a:ea typeface="Muli"/>
                          <a:cs typeface="Muli"/>
                          <a:sym typeface="Muli"/>
                        </a:rPr>
                        <a:t>Consequent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$TechSupport$ = No AND $OnlineSecurity$ = No AND $PaymentMethod$ = Electronic check AND $DeviceProtection$ = Yes AND $TotalCharges$ &lt;= 6552.75 AND $MonthlyCharges$ &gt; 99.85 AND $StreamingMovies$ = Yes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9233534"/>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$TechSupport$ = Yes AND $OnlineSecurity$ = No AND $PaymentMethod$ = Electronic check AND $DeviceProtection$ = Yes AND $TotalCharges$ &lt;= 6552.75 AND $MonthlyCharges$ &gt; 99.85 AND $StreamingMovies$ = Yes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Yes</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921454"/>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$Partner$ = No AND $OnlineBackup$ = Yes AND $DeviceProtection$ = No AND $TotalCharges$ &lt;= 6552.75 AND $MonthlyCharges$ &gt; 99.85 AND $StreamingMovies$ = Yes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702240"/>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$Partner$ = Yes AND $OnlineBackup$ = Yes AND $DeviceProtection$ = No AND $TotalCharges$ &lt;= 6552.75 AND $MonthlyCharges$ &gt; 99.85 AND $StreamingMovies$ = Yes AND $Contract$ = One year</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Yes</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621962"/>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$MonthlyCharges$ &lt;= 29.497 AND $PaperlessBilling$ = No AND $SeniorCitizen$ &lt;= 0.5 AND $TotalCharges$ &lt;= 81.7 AND $TotalCharges$ &lt;= 310.9 AND $InternetService$ = DSL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291201"/>
                  </a:ext>
                </a:extLst>
              </a:tr>
            </a:tbl>
          </a:graphicData>
        </a:graphic>
      </p:graphicFrame>
    </p:spTree>
    <p:extLst>
      <p:ext uri="{BB962C8B-B14F-4D97-AF65-F5344CB8AC3E}">
        <p14:creationId xmlns:p14="http://schemas.microsoft.com/office/powerpoint/2010/main" val="1532002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DFDBCD-07E1-4283-BC80-9A776BAC45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Google Shape;70;p15">
            <a:extLst>
              <a:ext uri="{FF2B5EF4-FFF2-40B4-BE49-F238E27FC236}">
                <a16:creationId xmlns:a16="http://schemas.microsoft.com/office/drawing/2014/main" id="{B93FEFCB-CD3E-413B-B8A8-8DBFA71EBDC4}"/>
              </a:ext>
            </a:extLst>
          </p:cNvPr>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5" name="Google Shape;74;p15">
            <a:extLst>
              <a:ext uri="{FF2B5EF4-FFF2-40B4-BE49-F238E27FC236}">
                <a16:creationId xmlns:a16="http://schemas.microsoft.com/office/drawing/2014/main" id="{DF96F716-C172-4524-87AC-48A6BC17FEFC}"/>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1pPr>
            <a:lvl2pPr marR="0" lvl="1"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2pPr>
            <a:lvl3pPr marR="0" lvl="2"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3pPr>
            <a:lvl4pPr marR="0" lvl="3"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4pPr>
            <a:lvl5pPr marR="0" lvl="4"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5pPr>
            <a:lvl6pPr marR="0" lvl="5"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6pPr>
            <a:lvl7pPr marR="0" lvl="6"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7pPr>
            <a:lvl8pPr marR="0" lvl="7"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8pPr>
            <a:lvl9pPr marR="0" lvl="8"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9pPr>
          </a:lstStyle>
          <a:p>
            <a:fld id="{00000000-1234-1234-1234-123412341234}" type="slidenum">
              <a:rPr lang="en" smtClean="0"/>
              <a:pPr/>
              <a:t>23</a:t>
            </a:fld>
            <a:endParaRPr lang="en"/>
          </a:p>
        </p:txBody>
      </p:sp>
      <p:sp>
        <p:nvSpPr>
          <p:cNvPr id="6" name="Google Shape;72;p15">
            <a:extLst>
              <a:ext uri="{FF2B5EF4-FFF2-40B4-BE49-F238E27FC236}">
                <a16:creationId xmlns:a16="http://schemas.microsoft.com/office/drawing/2014/main" id="{FD437B83-8FFF-4C67-9355-00C208741562}"/>
              </a:ext>
            </a:extLst>
          </p:cNvPr>
          <p:cNvSpPr txBox="1">
            <a:spLocks/>
          </p:cNvSpPr>
          <p:nvPr/>
        </p:nvSpPr>
        <p:spPr>
          <a:xfrm>
            <a:off x="277906" y="894228"/>
            <a:ext cx="5638800" cy="3339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gn="just"/>
            <a:r>
              <a:rPr lang="en-US" b="1">
                <a:solidFill>
                  <a:schemeClr val="bg2"/>
                </a:solidFill>
                <a:latin typeface="Muli" panose="020B0604020202020204" charset="0"/>
              </a:rPr>
              <a:t>Generated Decision Rules</a:t>
            </a:r>
            <a:endParaRPr lang="en-US" b="1" dirty="0">
              <a:solidFill>
                <a:schemeClr val="bg2"/>
              </a:solidFill>
              <a:latin typeface="Muli" panose="020B0604020202020204" charset="0"/>
            </a:endParaRPr>
          </a:p>
        </p:txBody>
      </p:sp>
      <p:graphicFrame>
        <p:nvGraphicFramePr>
          <p:cNvPr id="7" name="Google Shape;189;p26">
            <a:extLst>
              <a:ext uri="{FF2B5EF4-FFF2-40B4-BE49-F238E27FC236}">
                <a16:creationId xmlns:a16="http://schemas.microsoft.com/office/drawing/2014/main" id="{AC98AA45-D334-41DF-98B1-A9EB76D2731E}"/>
              </a:ext>
            </a:extLst>
          </p:cNvPr>
          <p:cNvGraphicFramePr/>
          <p:nvPr>
            <p:extLst>
              <p:ext uri="{D42A27DB-BD31-4B8C-83A1-F6EECF244321}">
                <p14:modId xmlns:p14="http://schemas.microsoft.com/office/powerpoint/2010/main" val="3716875420"/>
              </p:ext>
            </p:extLst>
          </p:nvPr>
        </p:nvGraphicFramePr>
        <p:xfrm>
          <a:off x="350522" y="1303216"/>
          <a:ext cx="8404412" cy="3140539"/>
        </p:xfrm>
        <a:graphic>
          <a:graphicData uri="http://schemas.openxmlformats.org/drawingml/2006/table">
            <a:tbl>
              <a:tblPr>
                <a:noFill/>
                <a:tableStyleId>{6350F429-9C79-4DD9-AC05-2CCFBD37714C}</a:tableStyleId>
              </a:tblPr>
              <a:tblGrid>
                <a:gridCol w="4202206">
                  <a:extLst>
                    <a:ext uri="{9D8B030D-6E8A-4147-A177-3AD203B41FA5}">
                      <a16:colId xmlns:a16="http://schemas.microsoft.com/office/drawing/2014/main" val="20000"/>
                    </a:ext>
                  </a:extLst>
                </a:gridCol>
                <a:gridCol w="4202206">
                  <a:extLst>
                    <a:ext uri="{9D8B030D-6E8A-4147-A177-3AD203B41FA5}">
                      <a16:colId xmlns:a16="http://schemas.microsoft.com/office/drawing/2014/main" val="20001"/>
                    </a:ext>
                  </a:extLst>
                </a:gridCol>
              </a:tblGrid>
              <a:tr h="382149">
                <a:tc>
                  <a:txBody>
                    <a:bodyPr/>
                    <a:lstStyle/>
                    <a:p>
                      <a:pPr marL="0" lvl="0" indent="0" algn="ctr" rtl="0">
                        <a:spcBef>
                          <a:spcPts val="0"/>
                        </a:spcBef>
                        <a:spcAft>
                          <a:spcPts val="0"/>
                        </a:spcAft>
                        <a:buNone/>
                      </a:pPr>
                      <a:r>
                        <a:rPr lang="en-US" sz="1100" b="1" dirty="0">
                          <a:solidFill>
                            <a:srgbClr val="65617D"/>
                          </a:solidFill>
                          <a:latin typeface="Muli"/>
                          <a:ea typeface="Muli"/>
                          <a:cs typeface="Muli"/>
                          <a:sym typeface="Muli"/>
                        </a:rPr>
                        <a:t>Antecedent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100" b="1" dirty="0">
                          <a:solidFill>
                            <a:srgbClr val="65617D"/>
                          </a:solidFill>
                          <a:latin typeface="Muli"/>
                          <a:ea typeface="Muli"/>
                          <a:cs typeface="Muli"/>
                          <a:sym typeface="Muli"/>
                        </a:rPr>
                        <a:t>Consequent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$OnlineSecurity$ = Yes AND $MonthlyCharges$ &gt; 29.497 AND $PaperlessBilling$ = No AND $SeniorCitizen$ &lt;= 0.5 AND $TotalCharges$ &lt;= 81.7 AND $TotalCharges$ &lt;= 310.9 AND $InternetService$ = DSL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46467"/>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$MultipleLines$ = No AND $PaymentMethod$ = Mailed check AND $MonthlyCharges$ &lt;= 55.425 AND $TotalCharges$ &gt; 81.7 AND $TotalCharges$ &lt;= 310.9 AND $InternetService$ = DSL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4065735"/>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$MultipleLines$ = Yes AND $PaymentMethod$ = Mailed check AND $MonthlyCharges$ &lt;= 55.425 AND $TotalCharges$ &gt; 81.7 AND $TotalCharges$ &lt;= 310.9 AND $InternetService$ = DSL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Yes</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862356"/>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$TechSupport$ = No AND $MonthlyCharges$ &gt; 50.85 AND $PaymentMethod$ = Mailed check AND $OnlineBackup$ = No AND $TotalCharges$ &lt;= 1175.1 AND $TotalCharges$ &gt; 310.9 AND $InternetService$ = DSL AND $Contract$ = Month-to-month </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3582469"/>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$tenure$ &lt;= 8.5 AND $TotalCharges$ &lt;= 897.45 AND $PaymentMethod$ = Electronic check AND $OnlineBackup$ = No AND $TotalCharges$ &lt;= 1175.1 AND $TotalCharges$ &gt; 310.9 AND $InternetService$ = DSL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1789246"/>
                  </a:ext>
                </a:extLst>
              </a:tr>
            </a:tbl>
          </a:graphicData>
        </a:graphic>
      </p:graphicFrame>
    </p:spTree>
    <p:extLst>
      <p:ext uri="{BB962C8B-B14F-4D97-AF65-F5344CB8AC3E}">
        <p14:creationId xmlns:p14="http://schemas.microsoft.com/office/powerpoint/2010/main" val="3162847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DFDBCD-07E1-4283-BC80-9A776BAC45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4" name="Google Shape;70;p15">
            <a:extLst>
              <a:ext uri="{FF2B5EF4-FFF2-40B4-BE49-F238E27FC236}">
                <a16:creationId xmlns:a16="http://schemas.microsoft.com/office/drawing/2014/main" id="{B93FEFCB-CD3E-413B-B8A8-8DBFA71EBDC4}"/>
              </a:ext>
            </a:extLst>
          </p:cNvPr>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Modeling</a:t>
            </a:r>
            <a:endParaRPr sz="3600" dirty="0"/>
          </a:p>
        </p:txBody>
      </p:sp>
      <p:sp>
        <p:nvSpPr>
          <p:cNvPr id="5" name="Google Shape;74;p15">
            <a:extLst>
              <a:ext uri="{FF2B5EF4-FFF2-40B4-BE49-F238E27FC236}">
                <a16:creationId xmlns:a16="http://schemas.microsoft.com/office/drawing/2014/main" id="{DF96F716-C172-4524-87AC-48A6BC17FEFC}"/>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1pPr>
            <a:lvl2pPr marR="0" lvl="1"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2pPr>
            <a:lvl3pPr marR="0" lvl="2"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3pPr>
            <a:lvl4pPr marR="0" lvl="3"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4pPr>
            <a:lvl5pPr marR="0" lvl="4"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5pPr>
            <a:lvl6pPr marR="0" lvl="5"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6pPr>
            <a:lvl7pPr marR="0" lvl="6"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7pPr>
            <a:lvl8pPr marR="0" lvl="7"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8pPr>
            <a:lvl9pPr marR="0" lvl="8" algn="r" rtl="0">
              <a:lnSpc>
                <a:spcPct val="100000"/>
              </a:lnSpc>
              <a:spcBef>
                <a:spcPts val="0"/>
              </a:spcBef>
              <a:spcAft>
                <a:spcPts val="0"/>
              </a:spcAft>
              <a:buClr>
                <a:srgbClr val="000000"/>
              </a:buClr>
              <a:buFont typeface="Arial"/>
              <a:buNone/>
              <a:defRPr sz="1300" b="0" i="0" u="none" strike="noStrike" cap="none">
                <a:solidFill>
                  <a:srgbClr val="A7D86D"/>
                </a:solidFill>
                <a:latin typeface="Poppins Light"/>
                <a:ea typeface="Poppins Light"/>
                <a:cs typeface="Poppins Light"/>
                <a:sym typeface="Poppins Light"/>
              </a:defRPr>
            </a:lvl9pPr>
          </a:lstStyle>
          <a:p>
            <a:fld id="{00000000-1234-1234-1234-123412341234}" type="slidenum">
              <a:rPr lang="en" smtClean="0"/>
              <a:pPr/>
              <a:t>24</a:t>
            </a:fld>
            <a:endParaRPr lang="en"/>
          </a:p>
        </p:txBody>
      </p:sp>
      <p:sp>
        <p:nvSpPr>
          <p:cNvPr id="6" name="Google Shape;72;p15">
            <a:extLst>
              <a:ext uri="{FF2B5EF4-FFF2-40B4-BE49-F238E27FC236}">
                <a16:creationId xmlns:a16="http://schemas.microsoft.com/office/drawing/2014/main" id="{FD437B83-8FFF-4C67-9355-00C208741562}"/>
              </a:ext>
            </a:extLst>
          </p:cNvPr>
          <p:cNvSpPr txBox="1">
            <a:spLocks/>
          </p:cNvSpPr>
          <p:nvPr/>
        </p:nvSpPr>
        <p:spPr>
          <a:xfrm>
            <a:off x="277906" y="894228"/>
            <a:ext cx="5638800" cy="33393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gn="just"/>
            <a:r>
              <a:rPr lang="en-US" b="1">
                <a:solidFill>
                  <a:schemeClr val="bg2"/>
                </a:solidFill>
                <a:latin typeface="Muli" panose="020B0604020202020204" charset="0"/>
              </a:rPr>
              <a:t>Generated Decision Rules</a:t>
            </a:r>
            <a:endParaRPr lang="en-US" b="1" dirty="0">
              <a:solidFill>
                <a:schemeClr val="bg2"/>
              </a:solidFill>
              <a:latin typeface="Muli" panose="020B0604020202020204" charset="0"/>
            </a:endParaRPr>
          </a:p>
        </p:txBody>
      </p:sp>
      <p:graphicFrame>
        <p:nvGraphicFramePr>
          <p:cNvPr id="7" name="Google Shape;189;p26">
            <a:extLst>
              <a:ext uri="{FF2B5EF4-FFF2-40B4-BE49-F238E27FC236}">
                <a16:creationId xmlns:a16="http://schemas.microsoft.com/office/drawing/2014/main" id="{AC98AA45-D334-41DF-98B1-A9EB76D2731E}"/>
              </a:ext>
            </a:extLst>
          </p:cNvPr>
          <p:cNvGraphicFramePr/>
          <p:nvPr>
            <p:extLst>
              <p:ext uri="{D42A27DB-BD31-4B8C-83A1-F6EECF244321}">
                <p14:modId xmlns:p14="http://schemas.microsoft.com/office/powerpoint/2010/main" val="3161634080"/>
              </p:ext>
            </p:extLst>
          </p:nvPr>
        </p:nvGraphicFramePr>
        <p:xfrm>
          <a:off x="350522" y="1303216"/>
          <a:ext cx="8404412" cy="3033849"/>
        </p:xfrm>
        <a:graphic>
          <a:graphicData uri="http://schemas.openxmlformats.org/drawingml/2006/table">
            <a:tbl>
              <a:tblPr>
                <a:noFill/>
                <a:tableStyleId>{6350F429-9C79-4DD9-AC05-2CCFBD37714C}</a:tableStyleId>
              </a:tblPr>
              <a:tblGrid>
                <a:gridCol w="4202206">
                  <a:extLst>
                    <a:ext uri="{9D8B030D-6E8A-4147-A177-3AD203B41FA5}">
                      <a16:colId xmlns:a16="http://schemas.microsoft.com/office/drawing/2014/main" val="20000"/>
                    </a:ext>
                  </a:extLst>
                </a:gridCol>
                <a:gridCol w="4202206">
                  <a:extLst>
                    <a:ext uri="{9D8B030D-6E8A-4147-A177-3AD203B41FA5}">
                      <a16:colId xmlns:a16="http://schemas.microsoft.com/office/drawing/2014/main" val="20001"/>
                    </a:ext>
                  </a:extLst>
                </a:gridCol>
              </a:tblGrid>
              <a:tr h="382149">
                <a:tc>
                  <a:txBody>
                    <a:bodyPr/>
                    <a:lstStyle/>
                    <a:p>
                      <a:pPr marL="0" lvl="0" indent="0" algn="ctr" rtl="0">
                        <a:spcBef>
                          <a:spcPts val="0"/>
                        </a:spcBef>
                        <a:spcAft>
                          <a:spcPts val="0"/>
                        </a:spcAft>
                        <a:buNone/>
                      </a:pPr>
                      <a:r>
                        <a:rPr lang="en-US" sz="1100" b="1" dirty="0">
                          <a:solidFill>
                            <a:srgbClr val="65617D"/>
                          </a:solidFill>
                          <a:latin typeface="Muli"/>
                          <a:ea typeface="Muli"/>
                          <a:cs typeface="Muli"/>
                          <a:sym typeface="Muli"/>
                        </a:rPr>
                        <a:t>Antecedent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100" b="1" dirty="0">
                          <a:solidFill>
                            <a:srgbClr val="65617D"/>
                          </a:solidFill>
                          <a:latin typeface="Muli"/>
                          <a:ea typeface="Muli"/>
                          <a:cs typeface="Muli"/>
                          <a:sym typeface="Muli"/>
                        </a:rPr>
                        <a:t>Consequent</a:t>
                      </a:r>
                      <a:endParaRPr sz="1100" b="1"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$OnlineBackup$ = Yes AND $TotalCharges$ &lt;= 1175.1 AND $TotalCharges$ &gt; 310.9 AND $InternetService$ = DSL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441710"/>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$TotalCharges$ &lt;= 120.0 AND $tenure$ &lt;= 13.5 AND $InternetService$ = Fiber optic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Yes</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5193100"/>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$PaperlessBilling$ = No AND $MultipleLines$ = No AND $MonthlyCharges$ &lt;= 75.675 AND $TotalCharges$ &gt; 120.0 AND $tenure$ &lt;= 13.5 AND $InternetService$ = Fiber optic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490276"/>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$PaymentMethod$ = Electronic check AND $TotalCharges$ &lt;= 36.325 AND $InternetService$ = No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592190"/>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$TotalCharges$ &gt; 6786.75 AND $OnlineSecurity$ = No AND $tenure$ &gt; 54.5 AND $tenure$ &gt; 13.5 AND $InternetService$ = Fiber optic AND $Contract$ = Month-to-month</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Yes</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384728"/>
                  </a:ext>
                </a:extLst>
              </a:tr>
              <a:tr h="0">
                <a:tc>
                  <a:txBody>
                    <a:bodyPr/>
                    <a:lstStyle/>
                    <a:p>
                      <a:pPr marL="0" lvl="0" indent="0" algn="l" rtl="0">
                        <a:spcBef>
                          <a:spcPts val="0"/>
                        </a:spcBef>
                        <a:spcAft>
                          <a:spcPts val="0"/>
                        </a:spcAft>
                        <a:buNone/>
                      </a:pPr>
                      <a:r>
                        <a:rPr lang="en-US" sz="800" b="0" dirty="0">
                          <a:solidFill>
                            <a:srgbClr val="65617D"/>
                          </a:solidFill>
                          <a:latin typeface="Muli"/>
                          <a:ea typeface="Muli"/>
                          <a:cs typeface="Muli"/>
                          <a:sym typeface="Muli"/>
                        </a:rPr>
                        <a:t>$OnlineSecurity$ = Yes AND $tenure$ &gt; 54.5 AND $tenure$ &gt; 13.5 AND $InternetService$ = Fiber optic AND $Contract$ = Month-to-month</a:t>
                      </a:r>
                    </a:p>
                    <a:p>
                      <a:pPr marL="0" lvl="0" indent="0" algn="l" rtl="0">
                        <a:spcBef>
                          <a:spcPts val="0"/>
                        </a:spcBef>
                        <a:spcAft>
                          <a:spcPts val="0"/>
                        </a:spcAft>
                        <a:buNone/>
                      </a:pPr>
                      <a:endParaRPr lang="en-US"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800" b="0" dirty="0">
                          <a:solidFill>
                            <a:srgbClr val="65617D"/>
                          </a:solidFill>
                          <a:latin typeface="Muli"/>
                          <a:ea typeface="Muli"/>
                          <a:cs typeface="Muli"/>
                          <a:sym typeface="Muli"/>
                        </a:rPr>
                        <a:t>No</a:t>
                      </a:r>
                      <a:endParaRPr sz="800" b="0" dirty="0">
                        <a:solidFill>
                          <a:srgbClr val="65617D"/>
                        </a:solidFill>
                        <a:latin typeface="Muli"/>
                        <a:ea typeface="Muli"/>
                        <a:cs typeface="Muli"/>
                        <a:sym typeface="Muli"/>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475412"/>
                  </a:ext>
                </a:extLst>
              </a:tr>
            </a:tbl>
          </a:graphicData>
        </a:graphic>
      </p:graphicFrame>
    </p:spTree>
    <p:extLst>
      <p:ext uri="{BB962C8B-B14F-4D97-AF65-F5344CB8AC3E}">
        <p14:creationId xmlns:p14="http://schemas.microsoft.com/office/powerpoint/2010/main" val="322665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1093694" y="1981200"/>
            <a:ext cx="5809130" cy="86061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Evaluation</a:t>
            </a:r>
            <a:endParaRPr dirty="0"/>
          </a:p>
        </p:txBody>
      </p:sp>
    </p:spTree>
    <p:extLst>
      <p:ext uri="{BB962C8B-B14F-4D97-AF65-F5344CB8AC3E}">
        <p14:creationId xmlns:p14="http://schemas.microsoft.com/office/powerpoint/2010/main" val="1290601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Evaluation</a:t>
            </a:r>
            <a:endParaRPr sz="3600" dirty="0"/>
          </a:p>
        </p:txBody>
      </p:sp>
      <p:sp>
        <p:nvSpPr>
          <p:cNvPr id="72" name="Google Shape;72;p15"/>
          <p:cNvSpPr txBox="1">
            <a:spLocks noGrp="1"/>
          </p:cNvSpPr>
          <p:nvPr>
            <p:ph type="body" idx="1"/>
          </p:nvPr>
        </p:nvSpPr>
        <p:spPr>
          <a:xfrm>
            <a:off x="277906" y="1075766"/>
            <a:ext cx="5443819" cy="1156446"/>
          </a:xfrm>
          <a:prstGeom prst="rect">
            <a:avLst/>
          </a:prstGeom>
        </p:spPr>
        <p:txBody>
          <a:bodyPr spcFirstLastPara="1" wrap="square" lIns="0" tIns="0" rIns="0" bIns="0" anchor="t" anchorCtr="0">
            <a:noAutofit/>
          </a:bodyPr>
          <a:lstStyle/>
          <a:p>
            <a:pPr algn="just">
              <a:buSzPct val="100000"/>
            </a:pPr>
            <a:r>
              <a:rPr lang="en-US" sz="1100" dirty="0">
                <a:solidFill>
                  <a:schemeClr val="bg2"/>
                </a:solidFill>
                <a:latin typeface="Muli" panose="020B0604020202020204" charset="0"/>
              </a:rPr>
              <a:t>Using Cross-Validation to test the accuracy of the model, we apply our generated model on the test data to determine the accuracy of the model.</a:t>
            </a:r>
          </a:p>
          <a:p>
            <a:pPr algn="just">
              <a:buSzPct val="100000"/>
            </a:pPr>
            <a:r>
              <a:rPr lang="en-US" sz="1100" dirty="0">
                <a:solidFill>
                  <a:schemeClr val="bg2"/>
                </a:solidFill>
                <a:latin typeface="Muli" panose="020B0604020202020204" charset="0"/>
              </a:rPr>
              <a:t>From our results, we can see that about 78% of the customer records were correctly classified.</a:t>
            </a:r>
          </a:p>
          <a:p>
            <a:pPr algn="just">
              <a:buSzPct val="100000"/>
            </a:pPr>
            <a:endParaRPr lang="en-US" sz="1100"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2" name="Picture 1">
            <a:extLst>
              <a:ext uri="{FF2B5EF4-FFF2-40B4-BE49-F238E27FC236}">
                <a16:creationId xmlns:a16="http://schemas.microsoft.com/office/drawing/2014/main" id="{E157B637-67F1-4310-82BF-71DE614F7F0C}"/>
              </a:ext>
            </a:extLst>
          </p:cNvPr>
          <p:cNvPicPr>
            <a:picLocks noChangeAspect="1"/>
          </p:cNvPicPr>
          <p:nvPr/>
        </p:nvPicPr>
        <p:blipFill>
          <a:blip r:embed="rId3"/>
          <a:stretch>
            <a:fillRect/>
          </a:stretch>
        </p:blipFill>
        <p:spPr>
          <a:xfrm>
            <a:off x="670111" y="2413749"/>
            <a:ext cx="4343400" cy="2219325"/>
          </a:xfrm>
          <a:prstGeom prst="rect">
            <a:avLst/>
          </a:prstGeom>
        </p:spPr>
      </p:pic>
    </p:spTree>
    <p:extLst>
      <p:ext uri="{BB962C8B-B14F-4D97-AF65-F5344CB8AC3E}">
        <p14:creationId xmlns:p14="http://schemas.microsoft.com/office/powerpoint/2010/main" val="904248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1093694" y="1981200"/>
            <a:ext cx="5809130" cy="86061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Deployment</a:t>
            </a:r>
            <a:endParaRPr dirty="0"/>
          </a:p>
        </p:txBody>
      </p:sp>
    </p:spTree>
    <p:extLst>
      <p:ext uri="{BB962C8B-B14F-4D97-AF65-F5344CB8AC3E}">
        <p14:creationId xmlns:p14="http://schemas.microsoft.com/office/powerpoint/2010/main" val="1067878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Deployment</a:t>
            </a:r>
            <a:endParaRPr sz="3600" dirty="0"/>
          </a:p>
        </p:txBody>
      </p:sp>
      <p:sp>
        <p:nvSpPr>
          <p:cNvPr id="72" name="Google Shape;72;p15"/>
          <p:cNvSpPr txBox="1">
            <a:spLocks noGrp="1"/>
          </p:cNvSpPr>
          <p:nvPr>
            <p:ph type="body" idx="1"/>
          </p:nvPr>
        </p:nvSpPr>
        <p:spPr>
          <a:xfrm>
            <a:off x="277906" y="1246094"/>
            <a:ext cx="5217459" cy="3503756"/>
          </a:xfrm>
          <a:prstGeom prst="rect">
            <a:avLst/>
          </a:prstGeom>
        </p:spPr>
        <p:txBody>
          <a:bodyPr spcFirstLastPara="1" wrap="square" lIns="0" tIns="0" rIns="0" bIns="0" anchor="t" anchorCtr="0">
            <a:noAutofit/>
          </a:bodyPr>
          <a:lstStyle/>
          <a:p>
            <a:pPr algn="just">
              <a:buSzPct val="100000"/>
            </a:pPr>
            <a:r>
              <a:rPr lang="en-US" sz="1100" dirty="0">
                <a:solidFill>
                  <a:schemeClr val="bg2"/>
                </a:solidFill>
                <a:latin typeface="Muli" panose="020B0604020202020204" charset="0"/>
              </a:rPr>
              <a:t>The Deployment phase is the final phase in the CRISP-DM process. Here we will deploy our generated model.</a:t>
            </a:r>
          </a:p>
          <a:p>
            <a:pPr algn="just">
              <a:buSzPct val="100000"/>
            </a:pPr>
            <a:r>
              <a:rPr lang="en-US" sz="1100" dirty="0">
                <a:solidFill>
                  <a:schemeClr val="bg2"/>
                </a:solidFill>
                <a:latin typeface="Muli" panose="020B0604020202020204" charset="0"/>
              </a:rPr>
              <a:t>In this phase of our project, the resultant analysis from our model is compiled in the form of simple-to-read reports and shared with the executive board of Telco Systems.</a:t>
            </a:r>
          </a:p>
          <a:p>
            <a:pPr algn="just">
              <a:buSzPct val="100000"/>
            </a:pPr>
            <a:r>
              <a:rPr lang="en-US" sz="1100" dirty="0">
                <a:solidFill>
                  <a:schemeClr val="bg2"/>
                </a:solidFill>
                <a:latin typeface="Muli Light" panose="020B0604020202020204" charset="0"/>
              </a:rPr>
              <a:t>The results can help Telco Systems understand the factors as to why customers may unsubscribe from their services.</a:t>
            </a:r>
          </a:p>
          <a:p>
            <a:pPr algn="just">
              <a:buSzPct val="100000"/>
            </a:pPr>
            <a:r>
              <a:rPr lang="en-US" sz="1100" dirty="0">
                <a:solidFill>
                  <a:schemeClr val="bg2"/>
                </a:solidFill>
                <a:latin typeface="Muli Light" panose="020B0604020202020204" charset="0"/>
              </a:rPr>
              <a:t>They can use that data to modify their existing services and business practices or launch new company initiatives to better entice customers to stay with their service.</a:t>
            </a:r>
          </a:p>
          <a:p>
            <a:pPr algn="just">
              <a:buSzPct val="100000"/>
            </a:pPr>
            <a:endParaRPr lang="en-US" sz="1100" dirty="0">
              <a:solidFill>
                <a:schemeClr val="bg2"/>
              </a:solidFill>
              <a:latin typeface="Muli Light" panose="020B0604020202020204" charset="0"/>
            </a:endParaRPr>
          </a:p>
          <a:p>
            <a:pPr algn="just">
              <a:buSzPct val="100000"/>
            </a:pPr>
            <a:endParaRPr lang="en-US" sz="1100"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4072868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ctrTitle" idx="4294967295"/>
          </p:nvPr>
        </p:nvSpPr>
        <p:spPr>
          <a:xfrm>
            <a:off x="533400" y="199185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 </a:t>
            </a:r>
            <a:r>
              <a:rPr lang="en-US" sz="6000" dirty="0"/>
              <a:t>You</a:t>
            </a:r>
            <a:r>
              <a:rPr lang="en" sz="6000" dirty="0"/>
              <a:t>!</a:t>
            </a:r>
            <a:endParaRPr sz="6000" dirty="0"/>
          </a:p>
        </p:txBody>
      </p:sp>
      <p:sp>
        <p:nvSpPr>
          <p:cNvPr id="305" name="Google Shape;305;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164851" y="-23425"/>
            <a:ext cx="8315733" cy="67235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Standard Industry P</a:t>
            </a:r>
            <a:r>
              <a:rPr lang="en-US" sz="2800" dirty="0"/>
              <a:t>rocess : CRISP -DM</a:t>
            </a:r>
            <a:endParaRPr sz="2800" dirty="0"/>
          </a:p>
        </p:txBody>
      </p:sp>
      <p:sp>
        <p:nvSpPr>
          <p:cNvPr id="228" name="Google Shape;228;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39" name="Google Shape;239;p30"/>
          <p:cNvGrpSpPr/>
          <p:nvPr/>
        </p:nvGrpSpPr>
        <p:grpSpPr>
          <a:xfrm>
            <a:off x="0" y="1467568"/>
            <a:ext cx="2243610" cy="933154"/>
            <a:chOff x="4877339" y="2154299"/>
            <a:chExt cx="3275082" cy="1425194"/>
          </a:xfrm>
        </p:grpSpPr>
        <p:sp>
          <p:nvSpPr>
            <p:cNvPr id="240" name="Google Shape;240;p30"/>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A7D86D"/>
                  </a:solidFill>
                  <a:latin typeface="Muli"/>
                  <a:ea typeface="Muli"/>
                  <a:cs typeface="Muli"/>
                  <a:sym typeface="Muli"/>
                </a:rPr>
                <a:t>1</a:t>
              </a:r>
              <a:endParaRPr sz="1200" b="1" dirty="0">
                <a:solidFill>
                  <a:srgbClr val="A7D86D"/>
                </a:solidFill>
                <a:latin typeface="Muli"/>
                <a:ea typeface="Muli"/>
                <a:cs typeface="Muli"/>
                <a:sym typeface="Muli"/>
              </a:endParaRPr>
            </a:p>
          </p:txBody>
        </p:sp>
        <p:sp>
          <p:nvSpPr>
            <p:cNvPr id="242" name="Google Shape;242;p30"/>
            <p:cNvSpPr txBox="1"/>
            <p:nvPr/>
          </p:nvSpPr>
          <p:spPr>
            <a:xfrm rot="18900000">
              <a:off x="5290751" y="2154299"/>
              <a:ext cx="256833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50" b="1" dirty="0">
                  <a:solidFill>
                    <a:srgbClr val="FFFFFF"/>
                  </a:solidFill>
                  <a:latin typeface="Muli"/>
                  <a:ea typeface="Muli"/>
                  <a:cs typeface="Muli"/>
                  <a:sym typeface="Muli"/>
                </a:rPr>
                <a:t>Business Understanding</a:t>
              </a:r>
              <a:endParaRPr sz="1050" b="1" dirty="0">
                <a:solidFill>
                  <a:srgbClr val="FFFFFF"/>
                </a:solidFill>
                <a:latin typeface="Muli"/>
                <a:ea typeface="Muli"/>
                <a:cs typeface="Muli"/>
                <a:sym typeface="Muli"/>
              </a:endParaRPr>
            </a:p>
          </p:txBody>
        </p:sp>
        <p:sp>
          <p:nvSpPr>
            <p:cNvPr id="243" name="Google Shape;243;p30"/>
            <p:cNvSpPr txBox="1"/>
            <p:nvPr/>
          </p:nvSpPr>
          <p:spPr>
            <a:xfrm rot="18900000">
              <a:off x="5542194" y="2456123"/>
              <a:ext cx="2610227" cy="50742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en" sz="800" b="1" dirty="0">
                  <a:solidFill>
                    <a:srgbClr val="65617D"/>
                  </a:solidFill>
                  <a:latin typeface="Muli"/>
                  <a:ea typeface="Muli"/>
                  <a:cs typeface="Muli"/>
                  <a:sym typeface="Muli"/>
                </a:rPr>
                <a:t>What is t</a:t>
              </a:r>
              <a:r>
                <a:rPr lang="en-US" sz="800" b="1" dirty="0">
                  <a:solidFill>
                    <a:srgbClr val="65617D"/>
                  </a:solidFill>
                  <a:latin typeface="Muli"/>
                  <a:ea typeface="Muli"/>
                  <a:cs typeface="Muli"/>
                  <a:sym typeface="Muli"/>
                </a:rPr>
                <a:t>he business objective? Define the problem statement. Produce a project plan.</a:t>
              </a:r>
              <a:endParaRPr sz="800" b="1" dirty="0">
                <a:solidFill>
                  <a:srgbClr val="65617D"/>
                </a:solidFill>
                <a:latin typeface="Muli"/>
                <a:ea typeface="Muli"/>
                <a:cs typeface="Muli"/>
                <a:sym typeface="Muli"/>
              </a:endParaRPr>
            </a:p>
          </p:txBody>
        </p:sp>
      </p:grpSp>
      <p:grpSp>
        <p:nvGrpSpPr>
          <p:cNvPr id="19" name="Google Shape;239;p30">
            <a:extLst>
              <a:ext uri="{FF2B5EF4-FFF2-40B4-BE49-F238E27FC236}">
                <a16:creationId xmlns:a16="http://schemas.microsoft.com/office/drawing/2014/main" id="{B44F973E-F789-4BC8-B337-0A53B046D2FA}"/>
              </a:ext>
            </a:extLst>
          </p:cNvPr>
          <p:cNvGrpSpPr/>
          <p:nvPr/>
        </p:nvGrpSpPr>
        <p:grpSpPr>
          <a:xfrm>
            <a:off x="1760973" y="1467568"/>
            <a:ext cx="2133807" cy="933154"/>
            <a:chOff x="4877339" y="2154299"/>
            <a:chExt cx="3114798" cy="1425194"/>
          </a:xfrm>
        </p:grpSpPr>
        <p:sp>
          <p:nvSpPr>
            <p:cNvPr id="20" name="Google Shape;240;p30">
              <a:extLst>
                <a:ext uri="{FF2B5EF4-FFF2-40B4-BE49-F238E27FC236}">
                  <a16:creationId xmlns:a16="http://schemas.microsoft.com/office/drawing/2014/main" id="{5E404D6F-B5BC-4EDA-89AB-1428D33FC76D}"/>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1;p30">
              <a:extLst>
                <a:ext uri="{FF2B5EF4-FFF2-40B4-BE49-F238E27FC236}">
                  <a16:creationId xmlns:a16="http://schemas.microsoft.com/office/drawing/2014/main" id="{55D4DF34-9CEF-4B29-878B-E5355BE3ACEE}"/>
                </a:ext>
              </a:extLst>
            </p:cNvPr>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A7D86D"/>
                  </a:solidFill>
                  <a:latin typeface="Muli"/>
                  <a:ea typeface="Muli"/>
                  <a:cs typeface="Muli"/>
                  <a:sym typeface="Muli"/>
                </a:rPr>
                <a:t>2</a:t>
              </a:r>
              <a:endParaRPr sz="1200" b="1" dirty="0">
                <a:solidFill>
                  <a:srgbClr val="A7D86D"/>
                </a:solidFill>
                <a:latin typeface="Muli"/>
                <a:ea typeface="Muli"/>
                <a:cs typeface="Muli"/>
                <a:sym typeface="Muli"/>
              </a:endParaRPr>
            </a:p>
          </p:txBody>
        </p:sp>
        <p:sp>
          <p:nvSpPr>
            <p:cNvPr id="22" name="Google Shape;242;p30">
              <a:extLst>
                <a:ext uri="{FF2B5EF4-FFF2-40B4-BE49-F238E27FC236}">
                  <a16:creationId xmlns:a16="http://schemas.microsoft.com/office/drawing/2014/main" id="{2A69CCE5-B882-4E92-B1BA-3F6D3BACC3B7}"/>
                </a:ext>
              </a:extLst>
            </p:cNvPr>
            <p:cNvSpPr txBox="1"/>
            <p:nvPr/>
          </p:nvSpPr>
          <p:spPr>
            <a:xfrm rot="18900000">
              <a:off x="5290751" y="2154299"/>
              <a:ext cx="256833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50" b="1" dirty="0">
                  <a:solidFill>
                    <a:srgbClr val="FFFFFF"/>
                  </a:solidFill>
                  <a:latin typeface="Muli"/>
                  <a:ea typeface="Muli"/>
                  <a:cs typeface="Muli"/>
                  <a:sym typeface="Muli"/>
                </a:rPr>
                <a:t>Data Understanding</a:t>
              </a:r>
              <a:endParaRPr sz="1050" b="1" dirty="0">
                <a:solidFill>
                  <a:srgbClr val="FFFFFF"/>
                </a:solidFill>
                <a:latin typeface="Muli"/>
                <a:ea typeface="Muli"/>
                <a:cs typeface="Muli"/>
                <a:sym typeface="Muli"/>
              </a:endParaRPr>
            </a:p>
          </p:txBody>
        </p:sp>
        <p:sp>
          <p:nvSpPr>
            <p:cNvPr id="23" name="Google Shape;243;p30">
              <a:extLst>
                <a:ext uri="{FF2B5EF4-FFF2-40B4-BE49-F238E27FC236}">
                  <a16:creationId xmlns:a16="http://schemas.microsoft.com/office/drawing/2014/main" id="{AC85DEE1-4DD7-4327-9FE8-EF17DB78AF7C}"/>
                </a:ext>
              </a:extLst>
            </p:cNvPr>
            <p:cNvSpPr txBox="1"/>
            <p:nvPr/>
          </p:nvSpPr>
          <p:spPr>
            <a:xfrm rot="18900000">
              <a:off x="5569696" y="2550699"/>
              <a:ext cx="2422441" cy="50742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en" sz="800" b="1" dirty="0">
                  <a:solidFill>
                    <a:srgbClr val="65617D"/>
                  </a:solidFill>
                  <a:latin typeface="Muli"/>
                  <a:ea typeface="Muli"/>
                  <a:cs typeface="Muli"/>
                  <a:sym typeface="Muli"/>
                </a:rPr>
                <a:t>Description of the dataset and its attributes. Preliminary exploration of data.</a:t>
              </a:r>
              <a:endParaRPr sz="800" b="1" dirty="0">
                <a:solidFill>
                  <a:srgbClr val="65617D"/>
                </a:solidFill>
                <a:latin typeface="Muli"/>
                <a:ea typeface="Muli"/>
                <a:cs typeface="Muli"/>
                <a:sym typeface="Muli"/>
              </a:endParaRPr>
            </a:p>
          </p:txBody>
        </p:sp>
      </p:grpSp>
      <p:grpSp>
        <p:nvGrpSpPr>
          <p:cNvPr id="24" name="Google Shape;239;p30">
            <a:extLst>
              <a:ext uri="{FF2B5EF4-FFF2-40B4-BE49-F238E27FC236}">
                <a16:creationId xmlns:a16="http://schemas.microsoft.com/office/drawing/2014/main" id="{BF110A10-70B3-4E77-9191-CADD80EC40FE}"/>
              </a:ext>
            </a:extLst>
          </p:cNvPr>
          <p:cNvGrpSpPr/>
          <p:nvPr/>
        </p:nvGrpSpPr>
        <p:grpSpPr>
          <a:xfrm>
            <a:off x="3662970" y="1467568"/>
            <a:ext cx="2082755" cy="933154"/>
            <a:chOff x="4877339" y="2154299"/>
            <a:chExt cx="3040276" cy="1425194"/>
          </a:xfrm>
        </p:grpSpPr>
        <p:sp>
          <p:nvSpPr>
            <p:cNvPr id="25" name="Google Shape;240;p30">
              <a:extLst>
                <a:ext uri="{FF2B5EF4-FFF2-40B4-BE49-F238E27FC236}">
                  <a16:creationId xmlns:a16="http://schemas.microsoft.com/office/drawing/2014/main" id="{8D8C2DCD-96A8-4103-8DD9-D7ACFDEDAE8D}"/>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1;p30">
              <a:extLst>
                <a:ext uri="{FF2B5EF4-FFF2-40B4-BE49-F238E27FC236}">
                  <a16:creationId xmlns:a16="http://schemas.microsoft.com/office/drawing/2014/main" id="{364A63A5-BE20-436A-88D3-AF011CAA524C}"/>
                </a:ext>
              </a:extLst>
            </p:cNvPr>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A7D86D"/>
                  </a:solidFill>
                  <a:latin typeface="Muli"/>
                  <a:ea typeface="Muli"/>
                  <a:cs typeface="Muli"/>
                  <a:sym typeface="Muli"/>
                </a:rPr>
                <a:t>3</a:t>
              </a:r>
              <a:endParaRPr sz="1200" b="1" dirty="0">
                <a:solidFill>
                  <a:srgbClr val="A7D86D"/>
                </a:solidFill>
                <a:latin typeface="Muli"/>
                <a:ea typeface="Muli"/>
                <a:cs typeface="Muli"/>
                <a:sym typeface="Muli"/>
              </a:endParaRPr>
            </a:p>
          </p:txBody>
        </p:sp>
        <p:sp>
          <p:nvSpPr>
            <p:cNvPr id="27" name="Google Shape;242;p30">
              <a:extLst>
                <a:ext uri="{FF2B5EF4-FFF2-40B4-BE49-F238E27FC236}">
                  <a16:creationId xmlns:a16="http://schemas.microsoft.com/office/drawing/2014/main" id="{6E6A944D-DD32-4B02-AD9B-C76F8736DCAE}"/>
                </a:ext>
              </a:extLst>
            </p:cNvPr>
            <p:cNvSpPr txBox="1"/>
            <p:nvPr/>
          </p:nvSpPr>
          <p:spPr>
            <a:xfrm rot="18900000">
              <a:off x="5290751" y="2154299"/>
              <a:ext cx="256833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50" b="1" dirty="0">
                  <a:solidFill>
                    <a:srgbClr val="FFFFFF"/>
                  </a:solidFill>
                  <a:latin typeface="Muli"/>
                  <a:ea typeface="Muli"/>
                  <a:cs typeface="Muli"/>
                  <a:sym typeface="Muli"/>
                </a:rPr>
                <a:t>Data Preparat</a:t>
              </a:r>
              <a:r>
                <a:rPr lang="en-US" sz="1050" b="1" dirty="0">
                  <a:solidFill>
                    <a:srgbClr val="FFFFFF"/>
                  </a:solidFill>
                  <a:latin typeface="Muli"/>
                  <a:ea typeface="Muli"/>
                  <a:cs typeface="Muli"/>
                  <a:sym typeface="Muli"/>
                </a:rPr>
                <a:t>ion</a:t>
              </a:r>
              <a:endParaRPr sz="1050" b="1" dirty="0">
                <a:solidFill>
                  <a:srgbClr val="FFFFFF"/>
                </a:solidFill>
                <a:latin typeface="Muli"/>
                <a:ea typeface="Muli"/>
                <a:cs typeface="Muli"/>
                <a:sym typeface="Muli"/>
              </a:endParaRPr>
            </a:p>
          </p:txBody>
        </p:sp>
        <p:sp>
          <p:nvSpPr>
            <p:cNvPr id="28" name="Google Shape;243;p30">
              <a:extLst>
                <a:ext uri="{FF2B5EF4-FFF2-40B4-BE49-F238E27FC236}">
                  <a16:creationId xmlns:a16="http://schemas.microsoft.com/office/drawing/2014/main" id="{DE4E220A-C70A-412D-B035-773A7A4487C6}"/>
                </a:ext>
              </a:extLst>
            </p:cNvPr>
            <p:cNvSpPr txBox="1"/>
            <p:nvPr/>
          </p:nvSpPr>
          <p:spPr>
            <a:xfrm rot="18900000">
              <a:off x="5584814" y="2588881"/>
              <a:ext cx="2319219" cy="50742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en" sz="800" b="1" dirty="0">
                  <a:solidFill>
                    <a:srgbClr val="65617D"/>
                  </a:solidFill>
                  <a:latin typeface="Muli"/>
                  <a:ea typeface="Muli"/>
                  <a:cs typeface="Muli"/>
                  <a:sym typeface="Muli"/>
                </a:rPr>
                <a:t>Clean data of missing values and </a:t>
              </a:r>
              <a:r>
                <a:rPr lang="en-US" sz="800" b="1" dirty="0">
                  <a:solidFill>
                    <a:srgbClr val="65617D"/>
                  </a:solidFill>
                  <a:latin typeface="Muli"/>
                  <a:ea typeface="Muli"/>
                  <a:cs typeface="Muli"/>
                  <a:sym typeface="Muli"/>
                </a:rPr>
                <a:t>outliers. Perform any necessary transformation to prepare data for analysis.</a:t>
              </a:r>
              <a:endParaRPr sz="800" b="1" dirty="0">
                <a:solidFill>
                  <a:srgbClr val="65617D"/>
                </a:solidFill>
                <a:latin typeface="Muli"/>
                <a:ea typeface="Muli"/>
                <a:cs typeface="Muli"/>
                <a:sym typeface="Muli"/>
              </a:endParaRPr>
            </a:p>
          </p:txBody>
        </p:sp>
      </p:grpSp>
      <p:grpSp>
        <p:nvGrpSpPr>
          <p:cNvPr id="29" name="Google Shape;239;p30">
            <a:extLst>
              <a:ext uri="{FF2B5EF4-FFF2-40B4-BE49-F238E27FC236}">
                <a16:creationId xmlns:a16="http://schemas.microsoft.com/office/drawing/2014/main" id="{B14FD243-A9F2-4A72-AB69-154B84CC3C8B}"/>
              </a:ext>
            </a:extLst>
          </p:cNvPr>
          <p:cNvGrpSpPr/>
          <p:nvPr/>
        </p:nvGrpSpPr>
        <p:grpSpPr>
          <a:xfrm>
            <a:off x="-27604" y="3327126"/>
            <a:ext cx="2208327" cy="933154"/>
            <a:chOff x="4877339" y="2154299"/>
            <a:chExt cx="3223577" cy="1425194"/>
          </a:xfrm>
        </p:grpSpPr>
        <p:sp>
          <p:nvSpPr>
            <p:cNvPr id="30" name="Google Shape;240;p30">
              <a:extLst>
                <a:ext uri="{FF2B5EF4-FFF2-40B4-BE49-F238E27FC236}">
                  <a16:creationId xmlns:a16="http://schemas.microsoft.com/office/drawing/2014/main" id="{BCF4CECB-F94A-420B-94F5-7EF6E84FFBC5}"/>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1;p30">
              <a:extLst>
                <a:ext uri="{FF2B5EF4-FFF2-40B4-BE49-F238E27FC236}">
                  <a16:creationId xmlns:a16="http://schemas.microsoft.com/office/drawing/2014/main" id="{F5A8143D-4AA9-4E21-81FD-BFADD731F28E}"/>
                </a:ext>
              </a:extLst>
            </p:cNvPr>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A7D86D"/>
                  </a:solidFill>
                  <a:latin typeface="Muli"/>
                  <a:ea typeface="Muli"/>
                  <a:cs typeface="Muli"/>
                  <a:sym typeface="Muli"/>
                </a:rPr>
                <a:t>4</a:t>
              </a:r>
              <a:endParaRPr sz="1200" b="1" dirty="0">
                <a:solidFill>
                  <a:srgbClr val="A7D86D"/>
                </a:solidFill>
                <a:latin typeface="Muli"/>
                <a:ea typeface="Muli"/>
                <a:cs typeface="Muli"/>
                <a:sym typeface="Muli"/>
              </a:endParaRPr>
            </a:p>
          </p:txBody>
        </p:sp>
        <p:sp>
          <p:nvSpPr>
            <p:cNvPr id="32" name="Google Shape;242;p30">
              <a:extLst>
                <a:ext uri="{FF2B5EF4-FFF2-40B4-BE49-F238E27FC236}">
                  <a16:creationId xmlns:a16="http://schemas.microsoft.com/office/drawing/2014/main" id="{2EFFF4C6-C824-4E91-8728-F60E0881DC92}"/>
                </a:ext>
              </a:extLst>
            </p:cNvPr>
            <p:cNvSpPr txBox="1"/>
            <p:nvPr/>
          </p:nvSpPr>
          <p:spPr>
            <a:xfrm rot="18900000">
              <a:off x="5290751" y="2154299"/>
              <a:ext cx="256833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50" b="1" dirty="0">
                  <a:solidFill>
                    <a:srgbClr val="FFFFFF"/>
                  </a:solidFill>
                  <a:latin typeface="Muli"/>
                  <a:ea typeface="Muli"/>
                  <a:cs typeface="Muli"/>
                  <a:sym typeface="Muli"/>
                </a:rPr>
                <a:t>Modeling</a:t>
              </a:r>
              <a:endParaRPr sz="1050" b="1" dirty="0">
                <a:solidFill>
                  <a:srgbClr val="FFFFFF"/>
                </a:solidFill>
                <a:latin typeface="Muli"/>
                <a:ea typeface="Muli"/>
                <a:cs typeface="Muli"/>
                <a:sym typeface="Muli"/>
              </a:endParaRPr>
            </a:p>
          </p:txBody>
        </p:sp>
        <p:sp>
          <p:nvSpPr>
            <p:cNvPr id="33" name="Google Shape;243;p30">
              <a:extLst>
                <a:ext uri="{FF2B5EF4-FFF2-40B4-BE49-F238E27FC236}">
                  <a16:creationId xmlns:a16="http://schemas.microsoft.com/office/drawing/2014/main" id="{5B2FE7E4-9DE6-48BB-8C48-E2FB1D2A60E3}"/>
                </a:ext>
              </a:extLst>
            </p:cNvPr>
            <p:cNvSpPr txBox="1"/>
            <p:nvPr/>
          </p:nvSpPr>
          <p:spPr>
            <a:xfrm rot="18900000">
              <a:off x="5551031" y="2503556"/>
              <a:ext cx="2549885" cy="50742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en" sz="800" b="1" dirty="0">
                  <a:solidFill>
                    <a:srgbClr val="65617D"/>
                  </a:solidFill>
                  <a:latin typeface="Muli"/>
                  <a:ea typeface="Muli"/>
                  <a:cs typeface="Muli"/>
                  <a:sym typeface="Muli"/>
                </a:rPr>
                <a:t>Select data modeling technique and generate model. Optimize model and perform assessment.</a:t>
              </a:r>
              <a:endParaRPr sz="800" b="1" dirty="0">
                <a:solidFill>
                  <a:srgbClr val="65617D"/>
                </a:solidFill>
                <a:latin typeface="Muli"/>
                <a:ea typeface="Muli"/>
                <a:cs typeface="Muli"/>
                <a:sym typeface="Muli"/>
              </a:endParaRPr>
            </a:p>
          </p:txBody>
        </p:sp>
      </p:grpSp>
      <p:grpSp>
        <p:nvGrpSpPr>
          <p:cNvPr id="34" name="Google Shape;239;p30">
            <a:extLst>
              <a:ext uri="{FF2B5EF4-FFF2-40B4-BE49-F238E27FC236}">
                <a16:creationId xmlns:a16="http://schemas.microsoft.com/office/drawing/2014/main" id="{FC8C7A0E-F029-4081-AAB5-18347A17337B}"/>
              </a:ext>
            </a:extLst>
          </p:cNvPr>
          <p:cNvGrpSpPr/>
          <p:nvPr/>
        </p:nvGrpSpPr>
        <p:grpSpPr>
          <a:xfrm>
            <a:off x="1846793" y="3327126"/>
            <a:ext cx="2126839" cy="933154"/>
            <a:chOff x="4877339" y="2154299"/>
            <a:chExt cx="3104626" cy="1425194"/>
          </a:xfrm>
        </p:grpSpPr>
        <p:sp>
          <p:nvSpPr>
            <p:cNvPr id="35" name="Google Shape;240;p30">
              <a:extLst>
                <a:ext uri="{FF2B5EF4-FFF2-40B4-BE49-F238E27FC236}">
                  <a16:creationId xmlns:a16="http://schemas.microsoft.com/office/drawing/2014/main" id="{BE2EE8F0-776A-4F94-98FE-5F55B84763EC}"/>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1;p30">
              <a:extLst>
                <a:ext uri="{FF2B5EF4-FFF2-40B4-BE49-F238E27FC236}">
                  <a16:creationId xmlns:a16="http://schemas.microsoft.com/office/drawing/2014/main" id="{27183D92-1B2F-4C98-961B-6F49E7CE5884}"/>
                </a:ext>
              </a:extLst>
            </p:cNvPr>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A7D86D"/>
                  </a:solidFill>
                  <a:latin typeface="Muli"/>
                  <a:ea typeface="Muli"/>
                  <a:cs typeface="Muli"/>
                  <a:sym typeface="Muli"/>
                </a:rPr>
                <a:t>5</a:t>
              </a:r>
              <a:endParaRPr sz="1200" b="1" dirty="0">
                <a:solidFill>
                  <a:srgbClr val="A7D86D"/>
                </a:solidFill>
                <a:latin typeface="Muli"/>
                <a:ea typeface="Muli"/>
                <a:cs typeface="Muli"/>
                <a:sym typeface="Muli"/>
              </a:endParaRPr>
            </a:p>
          </p:txBody>
        </p:sp>
        <p:sp>
          <p:nvSpPr>
            <p:cNvPr id="37" name="Google Shape;242;p30">
              <a:extLst>
                <a:ext uri="{FF2B5EF4-FFF2-40B4-BE49-F238E27FC236}">
                  <a16:creationId xmlns:a16="http://schemas.microsoft.com/office/drawing/2014/main" id="{55EBB7BC-56C8-4F14-B7BF-94B9E7817A55}"/>
                </a:ext>
              </a:extLst>
            </p:cNvPr>
            <p:cNvSpPr txBox="1"/>
            <p:nvPr/>
          </p:nvSpPr>
          <p:spPr>
            <a:xfrm rot="18900000">
              <a:off x="5290751" y="2154299"/>
              <a:ext cx="256833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50" b="1" dirty="0">
                  <a:solidFill>
                    <a:srgbClr val="FFFFFF"/>
                  </a:solidFill>
                  <a:latin typeface="Muli"/>
                  <a:ea typeface="Muli"/>
                  <a:cs typeface="Muli"/>
                  <a:sym typeface="Muli"/>
                </a:rPr>
                <a:t>Evaluation</a:t>
              </a:r>
              <a:endParaRPr sz="1050" b="1" dirty="0">
                <a:solidFill>
                  <a:srgbClr val="FFFFFF"/>
                </a:solidFill>
                <a:latin typeface="Muli"/>
                <a:ea typeface="Muli"/>
                <a:cs typeface="Muli"/>
                <a:sym typeface="Muli"/>
              </a:endParaRPr>
            </a:p>
          </p:txBody>
        </p:sp>
        <p:sp>
          <p:nvSpPr>
            <p:cNvPr id="38" name="Google Shape;243;p30">
              <a:extLst>
                <a:ext uri="{FF2B5EF4-FFF2-40B4-BE49-F238E27FC236}">
                  <a16:creationId xmlns:a16="http://schemas.microsoft.com/office/drawing/2014/main" id="{32DF74E7-A26E-4EA4-B0D8-AA0080B1748D}"/>
                </a:ext>
              </a:extLst>
            </p:cNvPr>
            <p:cNvSpPr txBox="1"/>
            <p:nvPr/>
          </p:nvSpPr>
          <p:spPr>
            <a:xfrm rot="18900000">
              <a:off x="5571441" y="2555106"/>
              <a:ext cx="2410524" cy="50742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en" sz="800" b="1" dirty="0">
                  <a:solidFill>
                    <a:srgbClr val="65617D"/>
                  </a:solidFill>
                  <a:latin typeface="Muli"/>
                  <a:ea typeface="Muli"/>
                  <a:cs typeface="Muli"/>
                  <a:sym typeface="Muli"/>
                </a:rPr>
                <a:t>Evaluate results of model. Determine accuracy of model. Discuss next steps.</a:t>
              </a:r>
              <a:endParaRPr sz="800" b="1" dirty="0">
                <a:solidFill>
                  <a:srgbClr val="65617D"/>
                </a:solidFill>
                <a:latin typeface="Muli"/>
                <a:ea typeface="Muli"/>
                <a:cs typeface="Muli"/>
                <a:sym typeface="Muli"/>
              </a:endParaRPr>
            </a:p>
          </p:txBody>
        </p:sp>
      </p:grpSp>
      <p:grpSp>
        <p:nvGrpSpPr>
          <p:cNvPr id="39" name="Google Shape;239;p30">
            <a:extLst>
              <a:ext uri="{FF2B5EF4-FFF2-40B4-BE49-F238E27FC236}">
                <a16:creationId xmlns:a16="http://schemas.microsoft.com/office/drawing/2014/main" id="{8ACEB4AF-585E-4903-9C1B-D18FD8554E70}"/>
              </a:ext>
            </a:extLst>
          </p:cNvPr>
          <p:cNvGrpSpPr/>
          <p:nvPr/>
        </p:nvGrpSpPr>
        <p:grpSpPr>
          <a:xfrm>
            <a:off x="3769214" y="3327126"/>
            <a:ext cx="2082755" cy="933154"/>
            <a:chOff x="4877339" y="2154299"/>
            <a:chExt cx="3040276" cy="1425194"/>
          </a:xfrm>
        </p:grpSpPr>
        <p:sp>
          <p:nvSpPr>
            <p:cNvPr id="40" name="Google Shape;240;p30">
              <a:extLst>
                <a:ext uri="{FF2B5EF4-FFF2-40B4-BE49-F238E27FC236}">
                  <a16:creationId xmlns:a16="http://schemas.microsoft.com/office/drawing/2014/main" id="{6DB0F9F1-FB6B-4FF6-B738-8651B8A64EE1}"/>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1;p30">
              <a:extLst>
                <a:ext uri="{FF2B5EF4-FFF2-40B4-BE49-F238E27FC236}">
                  <a16:creationId xmlns:a16="http://schemas.microsoft.com/office/drawing/2014/main" id="{C565AFEF-7DA1-4A74-B293-C0296B374588}"/>
                </a:ext>
              </a:extLst>
            </p:cNvPr>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A7D86D"/>
                  </a:solidFill>
                  <a:latin typeface="Muli"/>
                  <a:ea typeface="Muli"/>
                  <a:cs typeface="Muli"/>
                  <a:sym typeface="Muli"/>
                </a:rPr>
                <a:t>6</a:t>
              </a:r>
              <a:endParaRPr sz="1200" b="1" dirty="0">
                <a:solidFill>
                  <a:srgbClr val="A7D86D"/>
                </a:solidFill>
                <a:latin typeface="Muli"/>
                <a:ea typeface="Muli"/>
                <a:cs typeface="Muli"/>
                <a:sym typeface="Muli"/>
              </a:endParaRPr>
            </a:p>
          </p:txBody>
        </p:sp>
        <p:sp>
          <p:nvSpPr>
            <p:cNvPr id="42" name="Google Shape;242;p30">
              <a:extLst>
                <a:ext uri="{FF2B5EF4-FFF2-40B4-BE49-F238E27FC236}">
                  <a16:creationId xmlns:a16="http://schemas.microsoft.com/office/drawing/2014/main" id="{480B17BA-8259-4FE3-93B9-EE2BA9EBFE34}"/>
                </a:ext>
              </a:extLst>
            </p:cNvPr>
            <p:cNvSpPr txBox="1"/>
            <p:nvPr/>
          </p:nvSpPr>
          <p:spPr>
            <a:xfrm rot="18900000">
              <a:off x="5290751" y="2154299"/>
              <a:ext cx="256833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50" b="1" dirty="0">
                  <a:solidFill>
                    <a:srgbClr val="FFFFFF"/>
                  </a:solidFill>
                  <a:latin typeface="Muli"/>
                  <a:ea typeface="Muli"/>
                  <a:cs typeface="Muli"/>
                  <a:sym typeface="Muli"/>
                </a:rPr>
                <a:t>Deploymen</a:t>
              </a:r>
              <a:r>
                <a:rPr lang="en-US" sz="1050" b="1" dirty="0">
                  <a:solidFill>
                    <a:srgbClr val="FFFFFF"/>
                  </a:solidFill>
                  <a:latin typeface="Muli"/>
                  <a:ea typeface="Muli"/>
                  <a:cs typeface="Muli"/>
                  <a:sym typeface="Muli"/>
                </a:rPr>
                <a:t>t</a:t>
              </a:r>
              <a:endParaRPr sz="1050" b="1" dirty="0">
                <a:solidFill>
                  <a:srgbClr val="FFFFFF"/>
                </a:solidFill>
                <a:latin typeface="Muli"/>
                <a:ea typeface="Muli"/>
                <a:cs typeface="Muli"/>
                <a:sym typeface="Muli"/>
              </a:endParaRPr>
            </a:p>
          </p:txBody>
        </p:sp>
        <p:sp>
          <p:nvSpPr>
            <p:cNvPr id="43" name="Google Shape;243;p30">
              <a:extLst>
                <a:ext uri="{FF2B5EF4-FFF2-40B4-BE49-F238E27FC236}">
                  <a16:creationId xmlns:a16="http://schemas.microsoft.com/office/drawing/2014/main" id="{311D008B-BA98-43E9-BCFC-331655B50CFC}"/>
                </a:ext>
              </a:extLst>
            </p:cNvPr>
            <p:cNvSpPr txBox="1"/>
            <p:nvPr/>
          </p:nvSpPr>
          <p:spPr>
            <a:xfrm rot="18900000">
              <a:off x="5583213" y="2584838"/>
              <a:ext cx="2330148" cy="50742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en-US" sz="800" b="1" dirty="0">
                  <a:solidFill>
                    <a:srgbClr val="65617D"/>
                  </a:solidFill>
                  <a:latin typeface="Muli"/>
                  <a:ea typeface="Muli"/>
                  <a:cs typeface="Muli"/>
                  <a:sym typeface="Muli"/>
                </a:rPr>
                <a:t>Generate final project report. Deploy model in Industry sector.</a:t>
              </a:r>
              <a:endParaRPr sz="800" b="1" dirty="0">
                <a:solidFill>
                  <a:srgbClr val="65617D"/>
                </a:solidFill>
                <a:latin typeface="Muli"/>
                <a:ea typeface="Muli"/>
                <a:cs typeface="Muli"/>
                <a:sym typeface="Mul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References</a:t>
            </a:r>
            <a:endParaRPr sz="3600" dirty="0"/>
          </a:p>
        </p:txBody>
      </p:sp>
      <p:sp>
        <p:nvSpPr>
          <p:cNvPr id="72" name="Google Shape;72;p15"/>
          <p:cNvSpPr txBox="1">
            <a:spLocks noGrp="1"/>
          </p:cNvSpPr>
          <p:nvPr>
            <p:ph type="body" idx="1"/>
          </p:nvPr>
        </p:nvSpPr>
        <p:spPr>
          <a:xfrm>
            <a:off x="277905" y="1246094"/>
            <a:ext cx="7709647" cy="3503756"/>
          </a:xfrm>
          <a:prstGeom prst="rect">
            <a:avLst/>
          </a:prstGeom>
        </p:spPr>
        <p:txBody>
          <a:bodyPr spcFirstLastPara="1" wrap="square" lIns="0" tIns="0" rIns="0" bIns="0" anchor="t" anchorCtr="0">
            <a:noAutofit/>
          </a:bodyPr>
          <a:lstStyle/>
          <a:p>
            <a:pPr algn="just">
              <a:buSzPct val="100000"/>
            </a:pPr>
            <a:r>
              <a:rPr lang="en-US" sz="1400" dirty="0">
                <a:solidFill>
                  <a:schemeClr val="bg2"/>
                </a:solidFill>
                <a:latin typeface="Muli" panose="020B0604020202020204" charset="0"/>
              </a:rPr>
              <a:t>Dataset obtained from </a:t>
            </a:r>
            <a:r>
              <a:rPr lang="en-US" sz="1400" dirty="0">
                <a:solidFill>
                  <a:schemeClr val="bg2"/>
                </a:solidFill>
                <a:latin typeface="Muli" panose="020B0604020202020204" charset="0"/>
                <a:hlinkClick r:id="rId3"/>
              </a:rPr>
              <a:t>www.kaggle.com/blastchar/telco-customer-churn</a:t>
            </a:r>
            <a:endParaRPr lang="en-US" sz="1400" dirty="0">
              <a:solidFill>
                <a:schemeClr val="bg2"/>
              </a:solidFill>
              <a:latin typeface="Muli" panose="020B0604020202020204" charset="0"/>
            </a:endParaRPr>
          </a:p>
          <a:p>
            <a:pPr algn="just">
              <a:buSzPct val="100000"/>
            </a:pPr>
            <a:r>
              <a:rPr lang="en-US" sz="1400" dirty="0">
                <a:solidFill>
                  <a:schemeClr val="bg2"/>
                </a:solidFill>
                <a:latin typeface="Muli" panose="020B0604020202020204" charset="0"/>
              </a:rPr>
              <a:t>Software obtained from </a:t>
            </a:r>
            <a:r>
              <a:rPr lang="en-US" sz="1400" dirty="0">
                <a:solidFill>
                  <a:schemeClr val="bg2"/>
                </a:solidFill>
                <a:latin typeface="Muli" panose="020B0604020202020204" charset="0"/>
                <a:hlinkClick r:id="rId4"/>
              </a:rPr>
              <a:t>www.knime.com/knime-software/knime-analytics-platform</a:t>
            </a:r>
            <a:endParaRPr lang="en-US" sz="1400" dirty="0">
              <a:solidFill>
                <a:schemeClr val="bg2"/>
              </a:solidFill>
              <a:latin typeface="Muli" panose="020B0604020202020204" charset="0"/>
            </a:endParaRPr>
          </a:p>
          <a:p>
            <a:pPr marL="127000" indent="0" algn="just">
              <a:buSzPct val="100000"/>
              <a:buNone/>
            </a:pPr>
            <a:endParaRPr lang="en-US" sz="1100" dirty="0">
              <a:solidFill>
                <a:schemeClr val="bg2"/>
              </a:solidFill>
              <a:latin typeface="Muli Light" panose="020B0604020202020204" charset="0"/>
            </a:endParaRPr>
          </a:p>
          <a:p>
            <a:pPr algn="just">
              <a:buSzPct val="100000"/>
            </a:pPr>
            <a:endParaRPr lang="en-US" sz="1100"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52866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295835" y="2074168"/>
            <a:ext cx="732864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Business Understanding</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Business Understanding</a:t>
            </a:r>
            <a:endParaRPr sz="3600" dirty="0"/>
          </a:p>
        </p:txBody>
      </p:sp>
      <p:sp>
        <p:nvSpPr>
          <p:cNvPr id="72" name="Google Shape;72;p15"/>
          <p:cNvSpPr txBox="1">
            <a:spLocks noGrp="1"/>
          </p:cNvSpPr>
          <p:nvPr>
            <p:ph type="body" idx="1"/>
          </p:nvPr>
        </p:nvSpPr>
        <p:spPr>
          <a:xfrm>
            <a:off x="350522" y="672353"/>
            <a:ext cx="5371203" cy="3745006"/>
          </a:xfrm>
          <a:prstGeom prst="rect">
            <a:avLst/>
          </a:prstGeom>
        </p:spPr>
        <p:txBody>
          <a:bodyPr spcFirstLastPara="1" wrap="square" lIns="0" tIns="0" rIns="0" bIns="0" anchor="t" anchorCtr="0">
            <a:noAutofit/>
          </a:bodyPr>
          <a:lstStyle/>
          <a:p>
            <a:endParaRPr lang="en-US" sz="1800" dirty="0">
              <a:solidFill>
                <a:srgbClr val="000000"/>
              </a:solidFill>
              <a:latin typeface="Calibri" panose="020F0502020204030204" pitchFamily="34" charset="0"/>
            </a:endParaRPr>
          </a:p>
          <a:p>
            <a:pPr algn="just"/>
            <a:r>
              <a:rPr lang="en-US" sz="1100" b="1" dirty="0">
                <a:solidFill>
                  <a:schemeClr val="bg2"/>
                </a:solidFill>
                <a:latin typeface="Muli" panose="020B0604020202020204" charset="0"/>
              </a:rPr>
              <a:t>What is the profound question?</a:t>
            </a:r>
          </a:p>
          <a:p>
            <a:pPr algn="just"/>
            <a:r>
              <a:rPr lang="en-US" sz="1100" dirty="0">
                <a:solidFill>
                  <a:schemeClr val="bg2"/>
                </a:solidFill>
                <a:latin typeface="Muli" panose="020B0604020202020204" charset="0"/>
              </a:rPr>
              <a:t>Whether a subscriber will churn from the telecom service or not?</a:t>
            </a:r>
          </a:p>
          <a:p>
            <a:pPr marL="127000" indent="0" algn="just">
              <a:buNone/>
            </a:pPr>
            <a:endParaRPr lang="en-US" sz="1100" dirty="0">
              <a:solidFill>
                <a:schemeClr val="bg2"/>
              </a:solidFill>
              <a:latin typeface="Muli" panose="020B0604020202020204" charset="0"/>
            </a:endParaRPr>
          </a:p>
          <a:p>
            <a:pPr algn="just"/>
            <a:r>
              <a:rPr lang="en-US" sz="1100" b="1" dirty="0">
                <a:solidFill>
                  <a:schemeClr val="bg2"/>
                </a:solidFill>
                <a:latin typeface="Muli" panose="020B0604020202020204" charset="0"/>
              </a:rPr>
              <a:t>What is the project goal?</a:t>
            </a:r>
          </a:p>
          <a:p>
            <a:pPr algn="just"/>
            <a:r>
              <a:rPr lang="en-US" sz="1100" dirty="0">
                <a:solidFill>
                  <a:schemeClr val="bg2"/>
                </a:solidFill>
                <a:latin typeface="Muli" panose="020B0604020202020204" charset="0"/>
              </a:rPr>
              <a:t>Use data mining techniques such as classification algorithms to determine whether customers will churn or not churn and generate the classification rules accordingly.</a:t>
            </a:r>
          </a:p>
          <a:p>
            <a:pPr marL="127000" indent="0" algn="just">
              <a:buNone/>
            </a:pPr>
            <a:endParaRPr lang="en-US" sz="1100" dirty="0">
              <a:solidFill>
                <a:schemeClr val="bg2"/>
              </a:solidFill>
              <a:latin typeface="Muli" panose="020B0604020202020204" charset="0"/>
            </a:endParaRPr>
          </a:p>
          <a:p>
            <a:pPr algn="just"/>
            <a:r>
              <a:rPr lang="en-US" sz="1100" b="1" dirty="0">
                <a:solidFill>
                  <a:schemeClr val="bg2"/>
                </a:solidFill>
                <a:latin typeface="Muli" panose="020B0604020202020204" charset="0"/>
              </a:rPr>
              <a:t>What is the business implication?</a:t>
            </a:r>
          </a:p>
          <a:p>
            <a:pPr algn="just"/>
            <a:r>
              <a:rPr lang="en-US" sz="1100" dirty="0">
                <a:solidFill>
                  <a:schemeClr val="bg2"/>
                </a:solidFill>
                <a:latin typeface="Muli" panose="020B0604020202020204" charset="0"/>
              </a:rPr>
              <a:t>The generated rules will allow Telco systems to understand the factors as to why customers may churn from their service. It will also enable them to modify their business practices accordingly, to reduce the number of churning customers in the future.</a:t>
            </a:r>
          </a:p>
          <a:p>
            <a:pPr algn="just"/>
            <a:endParaRPr sz="1100"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90111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295835" y="1981200"/>
            <a:ext cx="6606989" cy="125276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a:t>
            </a:r>
            <a:br>
              <a:rPr lang="en-US" dirty="0"/>
            </a:br>
            <a:r>
              <a:rPr lang="en-US" dirty="0"/>
              <a:t>Understanding</a:t>
            </a:r>
            <a:endParaRPr dirty="0"/>
          </a:p>
        </p:txBody>
      </p:sp>
    </p:spTree>
    <p:extLst>
      <p:ext uri="{BB962C8B-B14F-4D97-AF65-F5344CB8AC3E}">
        <p14:creationId xmlns:p14="http://schemas.microsoft.com/office/powerpoint/2010/main" val="83895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Data Understanding</a:t>
            </a:r>
            <a:endParaRPr sz="3600" dirty="0"/>
          </a:p>
        </p:txBody>
      </p:sp>
      <p:sp>
        <p:nvSpPr>
          <p:cNvPr id="72" name="Google Shape;72;p15"/>
          <p:cNvSpPr txBox="1">
            <a:spLocks noGrp="1"/>
          </p:cNvSpPr>
          <p:nvPr>
            <p:ph type="body" idx="1"/>
          </p:nvPr>
        </p:nvSpPr>
        <p:spPr>
          <a:xfrm>
            <a:off x="350522" y="672353"/>
            <a:ext cx="5371203" cy="3745006"/>
          </a:xfrm>
          <a:prstGeom prst="rect">
            <a:avLst/>
          </a:prstGeom>
        </p:spPr>
        <p:txBody>
          <a:bodyPr spcFirstLastPara="1" wrap="square" lIns="0" tIns="0" rIns="0" bIns="0" anchor="t" anchorCtr="0">
            <a:noAutofit/>
          </a:bodyPr>
          <a:lstStyle/>
          <a:p>
            <a:endParaRPr lang="en-US" sz="1800" dirty="0">
              <a:solidFill>
                <a:srgbClr val="000000"/>
              </a:solidFill>
              <a:latin typeface="Calibri" panose="020F0502020204030204" pitchFamily="34" charset="0"/>
            </a:endParaRPr>
          </a:p>
          <a:p>
            <a:pPr algn="just"/>
            <a:r>
              <a:rPr lang="en-US" sz="1100" b="1" dirty="0">
                <a:solidFill>
                  <a:schemeClr val="bg2"/>
                </a:solidFill>
                <a:latin typeface="Muli" panose="020B0604020202020204" charset="0"/>
              </a:rPr>
              <a:t>Data Source</a:t>
            </a:r>
          </a:p>
          <a:p>
            <a:pPr algn="just"/>
            <a:r>
              <a:rPr lang="en-US" sz="1100" dirty="0">
                <a:solidFill>
                  <a:schemeClr val="bg2"/>
                </a:solidFill>
                <a:latin typeface="Muli" panose="020B0604020202020204" charset="0"/>
              </a:rPr>
              <a:t>The data provided by Telco Systems contains the customer churn records in the span of one month. Dataset was obtained from www.Kaggle.com.</a:t>
            </a:r>
          </a:p>
          <a:p>
            <a:pPr marL="127000" indent="0" algn="just">
              <a:buNone/>
            </a:pPr>
            <a:endParaRPr lang="en-US" sz="1100" dirty="0">
              <a:solidFill>
                <a:schemeClr val="bg2"/>
              </a:solidFill>
              <a:latin typeface="Muli" panose="020B0604020202020204" charset="0"/>
            </a:endParaRPr>
          </a:p>
          <a:p>
            <a:pPr algn="just"/>
            <a:r>
              <a:rPr lang="en-US" sz="1100" b="1" dirty="0">
                <a:solidFill>
                  <a:schemeClr val="bg2"/>
                </a:solidFill>
                <a:latin typeface="Muli" panose="020B0604020202020204" charset="0"/>
              </a:rPr>
              <a:t>Dataset Details</a:t>
            </a:r>
          </a:p>
          <a:p>
            <a:pPr algn="just"/>
            <a:r>
              <a:rPr lang="en-US" sz="1100" dirty="0">
                <a:solidFill>
                  <a:schemeClr val="bg2"/>
                </a:solidFill>
                <a:latin typeface="Muli" panose="020B0604020202020204" charset="0"/>
              </a:rPr>
              <a:t>The raw dataset comprises 7043 records of customers along with 21 attributes. 20 of these attributes are independent attributes.</a:t>
            </a:r>
          </a:p>
          <a:p>
            <a:pPr marL="127000" indent="0" algn="just">
              <a:buNone/>
            </a:pPr>
            <a:endParaRPr lang="en-US" sz="1100" dirty="0">
              <a:solidFill>
                <a:schemeClr val="bg2"/>
              </a:solidFill>
              <a:latin typeface="Muli" panose="020B0604020202020204" charset="0"/>
            </a:endParaRPr>
          </a:p>
          <a:p>
            <a:pPr algn="just"/>
            <a:r>
              <a:rPr lang="en-US" sz="1100" b="1" dirty="0">
                <a:solidFill>
                  <a:schemeClr val="bg2"/>
                </a:solidFill>
                <a:latin typeface="Muli" panose="020B0604020202020204" charset="0"/>
              </a:rPr>
              <a:t>Target Attribute</a:t>
            </a:r>
          </a:p>
          <a:p>
            <a:pPr algn="just"/>
            <a:r>
              <a:rPr lang="en-US" sz="1100" dirty="0">
                <a:solidFill>
                  <a:schemeClr val="bg2"/>
                </a:solidFill>
                <a:latin typeface="Muli" panose="020B0604020202020204" charset="0"/>
              </a:rPr>
              <a:t>The target attribute is the one that classifies the subscribers as having churned from the service or not.</a:t>
            </a:r>
            <a:endParaRPr sz="1100" dirty="0">
              <a:solidFill>
                <a:schemeClr val="bg2"/>
              </a:solidFill>
              <a:latin typeface="Muli"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25519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Data Understanding</a:t>
            </a:r>
            <a:endParaRPr sz="3600" dirty="0"/>
          </a:p>
        </p:txBody>
      </p:sp>
      <p:sp>
        <p:nvSpPr>
          <p:cNvPr id="72" name="Google Shape;72;p15"/>
          <p:cNvSpPr txBox="1">
            <a:spLocks noGrp="1"/>
          </p:cNvSpPr>
          <p:nvPr>
            <p:ph type="body" idx="1"/>
          </p:nvPr>
        </p:nvSpPr>
        <p:spPr>
          <a:xfrm>
            <a:off x="242048" y="986117"/>
            <a:ext cx="5479678" cy="475129"/>
          </a:xfrm>
          <a:prstGeom prst="rect">
            <a:avLst/>
          </a:prstGeom>
        </p:spPr>
        <p:txBody>
          <a:bodyPr spcFirstLastPara="1" wrap="square" lIns="0" tIns="0" rIns="0" bIns="0" anchor="t" anchorCtr="0">
            <a:noAutofit/>
          </a:bodyPr>
          <a:lstStyle/>
          <a:p>
            <a:pPr marL="127000" indent="0">
              <a:buNone/>
            </a:pPr>
            <a:r>
              <a:rPr lang="en-US" sz="1800" b="1" dirty="0">
                <a:solidFill>
                  <a:schemeClr val="bg2"/>
                </a:solidFill>
                <a:latin typeface="Muli" panose="020B0604020202020204" charset="0"/>
              </a:rPr>
              <a:t>Dataset Sample</a:t>
            </a: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1C469CF7-63B1-4477-BFC0-204DB0CDDB58}"/>
              </a:ext>
            </a:extLst>
          </p:cNvPr>
          <p:cNvPicPr>
            <a:picLocks noChangeAspect="1"/>
          </p:cNvPicPr>
          <p:nvPr/>
        </p:nvPicPr>
        <p:blipFill>
          <a:blip r:embed="rId3"/>
          <a:stretch>
            <a:fillRect/>
          </a:stretch>
        </p:blipFill>
        <p:spPr>
          <a:xfrm>
            <a:off x="242048" y="1656833"/>
            <a:ext cx="8659904" cy="3170662"/>
          </a:xfrm>
          <a:prstGeom prst="rect">
            <a:avLst/>
          </a:prstGeom>
        </p:spPr>
      </p:pic>
    </p:spTree>
    <p:extLst>
      <p:ext uri="{BB962C8B-B14F-4D97-AF65-F5344CB8AC3E}">
        <p14:creationId xmlns:p14="http://schemas.microsoft.com/office/powerpoint/2010/main" val="333514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50522" y="154640"/>
            <a:ext cx="8404412" cy="7395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t>Data Understanding</a:t>
            </a:r>
            <a:endParaRPr sz="3600" dirty="0"/>
          </a:p>
        </p:txBody>
      </p:sp>
      <p:sp>
        <p:nvSpPr>
          <p:cNvPr id="72" name="Google Shape;72;p15"/>
          <p:cNvSpPr txBox="1">
            <a:spLocks noGrp="1"/>
          </p:cNvSpPr>
          <p:nvPr>
            <p:ph type="body" idx="1"/>
          </p:nvPr>
        </p:nvSpPr>
        <p:spPr>
          <a:xfrm>
            <a:off x="277906" y="528918"/>
            <a:ext cx="5443819" cy="4459941"/>
          </a:xfrm>
          <a:prstGeom prst="rect">
            <a:avLst/>
          </a:prstGeom>
        </p:spPr>
        <p:txBody>
          <a:bodyPr spcFirstLastPara="1" wrap="square" lIns="0" tIns="0" rIns="0" bIns="0" anchor="t" anchorCtr="0">
            <a:noAutofit/>
          </a:bodyPr>
          <a:lstStyle/>
          <a:p>
            <a:endParaRPr lang="en-US" sz="1800" dirty="0">
              <a:solidFill>
                <a:srgbClr val="000000"/>
              </a:solidFill>
              <a:latin typeface="Calibri" panose="020F0502020204030204" pitchFamily="34" charset="0"/>
            </a:endParaRPr>
          </a:p>
          <a:p>
            <a:pPr marL="127000" indent="0" algn="just">
              <a:buNone/>
            </a:pPr>
            <a:r>
              <a:rPr lang="en-US" sz="1400" b="1" dirty="0">
                <a:solidFill>
                  <a:schemeClr val="bg2"/>
                </a:solidFill>
                <a:latin typeface="Muli" panose="020B0604020202020204" charset="0"/>
              </a:rPr>
              <a:t>Understanding the attributes</a:t>
            </a:r>
          </a:p>
          <a:p>
            <a:pPr marL="355600" indent="-228600" algn="just">
              <a:buSzPct val="100000"/>
              <a:buFont typeface="+mj-lt"/>
              <a:buAutoNum type="arabicPeriod"/>
            </a:pPr>
            <a:r>
              <a:rPr lang="en-US" sz="1100" b="1" u="sng" dirty="0">
                <a:solidFill>
                  <a:schemeClr val="bg2"/>
                </a:solidFill>
                <a:latin typeface="Muli" panose="020B0604020202020204" charset="0"/>
              </a:rPr>
              <a:t>CustomerID</a:t>
            </a:r>
            <a:r>
              <a:rPr lang="en-US" sz="1100" dirty="0">
                <a:solidFill>
                  <a:schemeClr val="bg2"/>
                </a:solidFill>
                <a:latin typeface="Muli" panose="020B0604020202020204" charset="0"/>
              </a:rPr>
              <a:t>: Company assigned ID (Unique Primary Identifier).</a:t>
            </a:r>
          </a:p>
          <a:p>
            <a:pPr marL="355600" indent="-228600" algn="just">
              <a:buSzPct val="100000"/>
              <a:buFont typeface="+mj-lt"/>
              <a:buAutoNum type="arabicPeriod"/>
            </a:pPr>
            <a:r>
              <a:rPr lang="en-US" sz="1100" b="1" u="sng" dirty="0">
                <a:solidFill>
                  <a:schemeClr val="bg2"/>
                </a:solidFill>
                <a:latin typeface="Muli" panose="020B0604020202020204" charset="0"/>
              </a:rPr>
              <a:t>Gender</a:t>
            </a:r>
            <a:r>
              <a:rPr lang="en-US" sz="1100" dirty="0">
                <a:solidFill>
                  <a:schemeClr val="bg2"/>
                </a:solidFill>
                <a:latin typeface="Muli" panose="020B0604020202020204" charset="0"/>
              </a:rPr>
              <a:t>: Customer gender (Female, Male).</a:t>
            </a:r>
          </a:p>
          <a:p>
            <a:pPr marL="355600" indent="-228600" algn="just">
              <a:buSzPct val="100000"/>
              <a:buFont typeface="+mj-lt"/>
              <a:buAutoNum type="arabicPeriod"/>
            </a:pPr>
            <a:r>
              <a:rPr lang="en-US" sz="1100" b="1" u="sng" dirty="0">
                <a:solidFill>
                  <a:schemeClr val="bg2"/>
                </a:solidFill>
                <a:latin typeface="Muli" panose="020B0604020202020204" charset="0"/>
              </a:rPr>
              <a:t>SeniorCitizen</a:t>
            </a:r>
            <a:r>
              <a:rPr lang="en-US" sz="1100" dirty="0">
                <a:solidFill>
                  <a:schemeClr val="bg2"/>
                </a:solidFill>
                <a:latin typeface="Muli" panose="020B0604020202020204" charset="0"/>
              </a:rPr>
              <a:t>: Whether the customer is senior citizen (1, 0).</a:t>
            </a:r>
          </a:p>
          <a:p>
            <a:pPr marL="355600" indent="-228600" algn="just">
              <a:buSzPct val="100000"/>
              <a:buFont typeface="+mj-lt"/>
              <a:buAutoNum type="arabicPeriod"/>
            </a:pPr>
            <a:r>
              <a:rPr lang="en-US" sz="1100" b="1" u="sng" dirty="0">
                <a:solidFill>
                  <a:schemeClr val="bg2"/>
                </a:solidFill>
                <a:latin typeface="Muli" panose="020B0604020202020204" charset="0"/>
              </a:rPr>
              <a:t>Partner</a:t>
            </a:r>
            <a:r>
              <a:rPr lang="en-US" sz="1100" dirty="0">
                <a:solidFill>
                  <a:schemeClr val="bg2"/>
                </a:solidFill>
                <a:latin typeface="Muli" panose="020B0604020202020204" charset="0"/>
              </a:rPr>
              <a:t>: Whether the customer has a partner (Yes, No).</a:t>
            </a:r>
          </a:p>
          <a:p>
            <a:pPr marL="355600" indent="-228600" algn="just">
              <a:buSzPct val="100000"/>
              <a:buFont typeface="+mj-lt"/>
              <a:buAutoNum type="arabicPeriod"/>
            </a:pPr>
            <a:r>
              <a:rPr lang="en-US" sz="1100" b="1" u="sng" dirty="0">
                <a:solidFill>
                  <a:schemeClr val="bg2"/>
                </a:solidFill>
                <a:latin typeface="Muli" panose="020B0604020202020204" charset="0"/>
              </a:rPr>
              <a:t>Dependents</a:t>
            </a:r>
            <a:r>
              <a:rPr lang="en-US" sz="1100" dirty="0">
                <a:solidFill>
                  <a:schemeClr val="bg2"/>
                </a:solidFill>
                <a:latin typeface="Muli" panose="020B0604020202020204" charset="0"/>
              </a:rPr>
              <a:t>: Whether the customer has dependents (Yes, No).</a:t>
            </a:r>
          </a:p>
          <a:p>
            <a:pPr marL="355600" indent="-228600" algn="just">
              <a:buSzPct val="100000"/>
              <a:buFont typeface="+mj-lt"/>
              <a:buAutoNum type="arabicPeriod"/>
            </a:pPr>
            <a:r>
              <a:rPr lang="en-US" sz="1100" b="1" u="sng" dirty="0">
                <a:solidFill>
                  <a:schemeClr val="bg2"/>
                </a:solidFill>
                <a:latin typeface="Muli" panose="020B0604020202020204" charset="0"/>
              </a:rPr>
              <a:t>Tenure</a:t>
            </a:r>
            <a:r>
              <a:rPr lang="en-US" sz="1100" dirty="0">
                <a:solidFill>
                  <a:schemeClr val="bg2"/>
                </a:solidFill>
                <a:latin typeface="Muli" panose="020B0604020202020204" charset="0"/>
              </a:rPr>
              <a:t>: No. of months customer has stayed with the company (Continuous    Variable).</a:t>
            </a:r>
          </a:p>
          <a:p>
            <a:pPr marL="355600" indent="-228600" algn="just">
              <a:buSzPct val="100000"/>
              <a:buFont typeface="+mj-lt"/>
              <a:buAutoNum type="arabicPeriod"/>
            </a:pPr>
            <a:r>
              <a:rPr lang="en-US" sz="1100" b="1" u="sng" dirty="0">
                <a:solidFill>
                  <a:schemeClr val="bg2"/>
                </a:solidFill>
                <a:latin typeface="Muli" panose="020B0604020202020204" charset="0"/>
              </a:rPr>
              <a:t>PhoneService</a:t>
            </a:r>
            <a:r>
              <a:rPr lang="en-US" sz="1100" dirty="0">
                <a:solidFill>
                  <a:schemeClr val="bg2"/>
                </a:solidFill>
                <a:latin typeface="Muli" panose="020B0604020202020204" charset="0"/>
              </a:rPr>
              <a:t>: Whether the customer has phone service (Yes, No).</a:t>
            </a:r>
          </a:p>
          <a:p>
            <a:pPr marL="355600" indent="-228600" algn="just">
              <a:buSzPct val="100000"/>
              <a:buFont typeface="+mj-lt"/>
              <a:buAutoNum type="arabicPeriod"/>
            </a:pPr>
            <a:r>
              <a:rPr lang="en-US" sz="1100" b="1" u="sng" dirty="0">
                <a:solidFill>
                  <a:schemeClr val="bg2"/>
                </a:solidFill>
                <a:latin typeface="Muli" panose="020B0604020202020204" charset="0"/>
              </a:rPr>
              <a:t>MultipleLines</a:t>
            </a:r>
            <a:r>
              <a:rPr lang="en-US" sz="1100" dirty="0">
                <a:solidFill>
                  <a:schemeClr val="bg2"/>
                </a:solidFill>
                <a:latin typeface="Muli" panose="020B0604020202020204" charset="0"/>
              </a:rPr>
              <a:t>: Whether the customer has multiple lines (Yes, No, No Internet Service).</a:t>
            </a:r>
          </a:p>
          <a:p>
            <a:pPr marL="355600" indent="-228600" algn="just">
              <a:buSzPct val="100000"/>
              <a:buFont typeface="+mj-lt"/>
              <a:buAutoNum type="arabicPeriod"/>
            </a:pPr>
            <a:r>
              <a:rPr lang="en-US" sz="1100" b="1" u="sng" dirty="0">
                <a:solidFill>
                  <a:schemeClr val="bg2"/>
                </a:solidFill>
                <a:latin typeface="Muli" panose="020B0604020202020204" charset="0"/>
              </a:rPr>
              <a:t>InternetService</a:t>
            </a:r>
            <a:r>
              <a:rPr lang="en-US" sz="1100" dirty="0">
                <a:solidFill>
                  <a:schemeClr val="bg2"/>
                </a:solidFill>
                <a:latin typeface="Muli" panose="020B0604020202020204" charset="0"/>
              </a:rPr>
              <a:t>: Type of customer’s Internet service (DSL, Fiber Optic, No).</a:t>
            </a:r>
            <a:endParaRPr lang="en-US" sz="1100" b="1" u="sng" dirty="0">
              <a:solidFill>
                <a:schemeClr val="bg2"/>
              </a:solidFill>
              <a:latin typeface="Muli" panose="020B0604020202020204" charset="0"/>
            </a:endParaRPr>
          </a:p>
          <a:p>
            <a:pPr marL="355600" indent="-228600" algn="just">
              <a:buSzPct val="100000"/>
              <a:buFont typeface="+mj-lt"/>
              <a:buAutoNum type="arabicPeriod"/>
            </a:pPr>
            <a:r>
              <a:rPr lang="en-US" sz="1100" b="1" u="sng" dirty="0">
                <a:solidFill>
                  <a:schemeClr val="bg2"/>
                </a:solidFill>
                <a:latin typeface="Muli" panose="020B0604020202020204" charset="0"/>
              </a:rPr>
              <a:t>OnlineSecurity</a:t>
            </a:r>
            <a:r>
              <a:rPr lang="en-US" sz="1100" dirty="0">
                <a:solidFill>
                  <a:schemeClr val="bg2"/>
                </a:solidFill>
                <a:latin typeface="Muli" panose="020B0604020202020204" charset="0"/>
              </a:rPr>
              <a:t>: Whether the customer has internet service security (Yes, No, No Internet Service).</a:t>
            </a:r>
          </a:p>
          <a:p>
            <a:pPr marL="355600" indent="-228600" algn="just">
              <a:buSzPct val="100000"/>
              <a:buFont typeface="+mj-lt"/>
              <a:buAutoNum type="arabicPeriod"/>
            </a:pPr>
            <a:r>
              <a:rPr lang="en-US" sz="1100" b="1" u="sng" dirty="0">
                <a:solidFill>
                  <a:schemeClr val="bg2"/>
                </a:solidFill>
                <a:latin typeface="Muli" panose="020B0604020202020204" charset="0"/>
              </a:rPr>
              <a:t>OnlineBackup</a:t>
            </a:r>
            <a:r>
              <a:rPr lang="en-US" sz="1100" dirty="0">
                <a:solidFill>
                  <a:schemeClr val="bg2"/>
                </a:solidFill>
                <a:latin typeface="Muli" panose="020B0604020202020204" charset="0"/>
              </a:rPr>
              <a:t>: Whether the customer has online backup plan (Yes, No, No Internet Service).</a:t>
            </a:r>
          </a:p>
          <a:p>
            <a:pPr marL="355600" indent="-228600" algn="just">
              <a:buSzPct val="100000"/>
              <a:buFont typeface="+mj-lt"/>
              <a:buAutoNum type="arabicPeriod"/>
            </a:pPr>
            <a:endParaRPr lang="en-US" sz="1100" dirty="0">
              <a:solidFill>
                <a:schemeClr val="bg2"/>
              </a:solidFill>
              <a:latin typeface="Muli Light" panose="020B0604020202020204" charset="0"/>
            </a:endParaRPr>
          </a:p>
        </p:txBody>
      </p:sp>
      <p:sp>
        <p:nvSpPr>
          <p:cNvPr id="74" name="Google Shape;7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283579474"/>
      </p:ext>
    </p:extLst>
  </p:cSld>
  <p:clrMapOvr>
    <a:masterClrMapping/>
  </p:clrMapOvr>
</p:sld>
</file>

<file path=ppt/theme/theme1.xml><?xml version="1.0" encoding="utf-8"?>
<a:theme xmlns:a="http://schemas.openxmlformats.org/drawingml/2006/main" name="Gow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2411</Words>
  <Application>Microsoft Office PowerPoint</Application>
  <PresentationFormat>On-screen Show (16:9)</PresentationFormat>
  <Paragraphs>230</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Muli Light</vt:lpstr>
      <vt:lpstr>Calibri</vt:lpstr>
      <vt:lpstr>Muli</vt:lpstr>
      <vt:lpstr>Poppins Light</vt:lpstr>
      <vt:lpstr>Poppins</vt:lpstr>
      <vt:lpstr>Gower template</vt:lpstr>
      <vt:lpstr>Data Mining To Classify Telco Churners</vt:lpstr>
      <vt:lpstr>Introduction</vt:lpstr>
      <vt:lpstr>Standard Industry Process : CRISP -DM</vt:lpstr>
      <vt:lpstr>Business Understanding</vt:lpstr>
      <vt:lpstr>Business Understanding</vt:lpstr>
      <vt:lpstr>Data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Data Preparation</vt:lpstr>
      <vt:lpstr>Modeling</vt:lpstr>
      <vt:lpstr>Modeling</vt:lpstr>
      <vt:lpstr>Modeling</vt:lpstr>
      <vt:lpstr>Modeling</vt:lpstr>
      <vt:lpstr>Modeling</vt:lpstr>
      <vt:lpstr>Modeling</vt:lpstr>
      <vt:lpstr>Modeling</vt:lpstr>
      <vt:lpstr>Modeling</vt:lpstr>
      <vt:lpstr>Modeling</vt:lpstr>
      <vt:lpstr>Evaluation</vt:lpstr>
      <vt:lpstr>Evaluation</vt:lpstr>
      <vt:lpstr>Deployment</vt:lpstr>
      <vt:lpstr>Deployment</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To Classify Telco Churners</dc:title>
  <dc:creator>Mohit Mhapuskar</dc:creator>
  <cp:lastModifiedBy>Mohit Mhapuskar</cp:lastModifiedBy>
  <cp:revision>40</cp:revision>
  <dcterms:modified xsi:type="dcterms:W3CDTF">2018-12-15T00:54:10Z</dcterms:modified>
</cp:coreProperties>
</file>