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6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CF1F6-2567-987B-4DE0-6FC226BAA345}" v="2" dt="2022-09-15T22:56:36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2330" autoAdjust="0"/>
  </p:normalViewPr>
  <p:slideViewPr>
    <p:cSldViewPr snapToGrid="0">
      <p:cViewPr varScale="1">
        <p:scale>
          <a:sx n="52" d="100"/>
          <a:sy n="52" d="100"/>
        </p:scale>
        <p:origin x="18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di Heydari Dastjerdi" userId="S::mohammadheydari@cmail.carleton.ca::e9b44567-4499-4cbf-b455-8c54534b3ec1" providerId="AD" clId="Web-{419CF1F6-2567-987B-4DE0-6FC226BAA345}"/>
    <pc:docChg chg="modSld">
      <pc:chgData name="Mohammad Mahdi Heydari Dastjerdi" userId="S::mohammadheydari@cmail.carleton.ca::e9b44567-4499-4cbf-b455-8c54534b3ec1" providerId="AD" clId="Web-{419CF1F6-2567-987B-4DE0-6FC226BAA345}" dt="2022-09-15T22:56:36.369" v="1" actId="1076"/>
      <pc:docMkLst>
        <pc:docMk/>
      </pc:docMkLst>
      <pc:sldChg chg="modSp">
        <pc:chgData name="Mohammad Mahdi Heydari Dastjerdi" userId="S::mohammadheydari@cmail.carleton.ca::e9b44567-4499-4cbf-b455-8c54534b3ec1" providerId="AD" clId="Web-{419CF1F6-2567-987B-4DE0-6FC226BAA345}" dt="2022-09-15T22:56:36.369" v="1" actId="1076"/>
        <pc:sldMkLst>
          <pc:docMk/>
          <pc:sldMk cId="2993350912" sldId="260"/>
        </pc:sldMkLst>
        <pc:spChg chg="mod">
          <ac:chgData name="Mohammad Mahdi Heydari Dastjerdi" userId="S::mohammadheydari@cmail.carleton.ca::e9b44567-4499-4cbf-b455-8c54534b3ec1" providerId="AD" clId="Web-{419CF1F6-2567-987B-4DE0-6FC226BAA345}" dt="2022-09-15T22:56:36.369" v="1" actId="1076"/>
          <ac:spMkLst>
            <pc:docMk/>
            <pc:sldMk cId="2993350912" sldId="260"/>
            <ac:spMk id="91" creationId="{00000000-0000-0000-0000-000000000000}"/>
          </ac:spMkLst>
        </pc:spChg>
      </pc:sldChg>
    </pc:docChg>
  </pc:docChgLst>
  <pc:docChgLst>
    <pc:chgData name="Mohammad Mahdi Heydari Dastjerdi" userId="e9b44567-4499-4cbf-b455-8c54534b3ec1" providerId="ADAL" clId="{059F7557-A66A-4989-9F01-ACA033E81FB2}"/>
    <pc:docChg chg="modSld">
      <pc:chgData name="Mohammad Mahdi Heydari Dastjerdi" userId="e9b44567-4499-4cbf-b455-8c54534b3ec1" providerId="ADAL" clId="{059F7557-A66A-4989-9F01-ACA033E81FB2}" dt="2022-09-15T23:00:18.402" v="9" actId="20577"/>
      <pc:docMkLst>
        <pc:docMk/>
      </pc:docMkLst>
      <pc:sldChg chg="modSp mod">
        <pc:chgData name="Mohammad Mahdi Heydari Dastjerdi" userId="e9b44567-4499-4cbf-b455-8c54534b3ec1" providerId="ADAL" clId="{059F7557-A66A-4989-9F01-ACA033E81FB2}" dt="2022-09-15T22:58:43.519" v="0" actId="20577"/>
        <pc:sldMkLst>
          <pc:docMk/>
          <pc:sldMk cId="2625049419" sldId="261"/>
        </pc:sldMkLst>
        <pc:spChg chg="mod">
          <ac:chgData name="Mohammad Mahdi Heydari Dastjerdi" userId="e9b44567-4499-4cbf-b455-8c54534b3ec1" providerId="ADAL" clId="{059F7557-A66A-4989-9F01-ACA033E81FB2}" dt="2022-09-15T22:58:43.519" v="0" actId="20577"/>
          <ac:spMkLst>
            <pc:docMk/>
            <pc:sldMk cId="2625049419" sldId="261"/>
            <ac:spMk id="91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059F7557-A66A-4989-9F01-ACA033E81FB2}" dt="2022-09-15T22:59:16.765" v="7" actId="20577"/>
        <pc:sldMkLst>
          <pc:docMk/>
          <pc:sldMk cId="4102761134" sldId="279"/>
        </pc:sldMkLst>
        <pc:spChg chg="mod">
          <ac:chgData name="Mohammad Mahdi Heydari Dastjerdi" userId="e9b44567-4499-4cbf-b455-8c54534b3ec1" providerId="ADAL" clId="{059F7557-A66A-4989-9F01-ACA033E81FB2}" dt="2022-09-15T22:59:16.765" v="7" actId="20577"/>
          <ac:spMkLst>
            <pc:docMk/>
            <pc:sldMk cId="4102761134" sldId="279"/>
            <ac:spMk id="91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059F7557-A66A-4989-9F01-ACA033E81FB2}" dt="2022-09-15T23:00:18.402" v="9" actId="20577"/>
        <pc:sldMkLst>
          <pc:docMk/>
          <pc:sldMk cId="155976181" sldId="293"/>
        </pc:sldMkLst>
        <pc:spChg chg="mod">
          <ac:chgData name="Mohammad Mahdi Heydari Dastjerdi" userId="e9b44567-4499-4cbf-b455-8c54534b3ec1" providerId="ADAL" clId="{059F7557-A66A-4989-9F01-ACA033E81FB2}" dt="2022-09-15T23:00:18.402" v="9" actId="20577"/>
          <ac:spMkLst>
            <pc:docMk/>
            <pc:sldMk cId="155976181" sldId="293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100" b="1" i="0" u="none" strike="noStrike" baseline="0" dirty="0">
                <a:latin typeface="Arial" panose="020B0604020202020204" pitchFamily="34" charset="0"/>
              </a:rPr>
              <a:t>alter table </a:t>
            </a:r>
            <a:r>
              <a:rPr lang="en-US" sz="1100" b="0" i="1" u="none" strike="noStrike" baseline="0" dirty="0">
                <a:latin typeface="Arial" panose="020B0604020202020204" pitchFamily="34" charset="0"/>
              </a:rPr>
              <a:t>r </a:t>
            </a:r>
            <a:r>
              <a:rPr lang="en-US" sz="1100" b="1" i="0" u="none" strike="noStrike" baseline="0" dirty="0">
                <a:latin typeface="Arial" panose="020B0604020202020204" pitchFamily="34" charset="0"/>
              </a:rPr>
              <a:t>add </a:t>
            </a:r>
            <a:r>
              <a:rPr lang="en-US" sz="1100" b="0" i="1" u="none" strike="noStrike" baseline="0" dirty="0">
                <a:latin typeface="Arial" panose="020B0604020202020204" pitchFamily="34" charset="0"/>
              </a:rPr>
              <a:t>A D </a:t>
            </a:r>
            <a:endParaRPr lang="en-US" sz="11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317500"/>
            <a:r>
              <a:rPr lang="en-US" sz="1100" b="0" i="0" u="none" strike="noStrike" baseline="0" dirty="0">
                <a:solidFill>
                  <a:srgbClr val="32CC32"/>
                </a:solidFill>
                <a:latin typeface="Arial" panose="020B0604020202020204" pitchFamily="34" charset="0"/>
              </a:rPr>
              <a:t>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the name of the attribute to be added to relation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the domain of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A. </a:t>
            </a:r>
          </a:p>
          <a:p>
            <a:pPr marL="457200" indent="-317500"/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All exiting tuples in the relation are assigned </a:t>
            </a:r>
            <a:r>
              <a:rPr lang="en-US" sz="11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null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as the value for the new attribute.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1" i="0" u="none" strike="noStrike" baseline="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1" i="0" u="none" strike="noStrike" baseline="0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baseline="0" dirty="0">
                <a:latin typeface="Arial" panose="020B0604020202020204" pitchFamily="34" charset="0"/>
              </a:rPr>
              <a:t>alter table </a:t>
            </a:r>
            <a:r>
              <a:rPr lang="en-US" sz="1100" b="0" i="0" u="none" strike="noStrike" baseline="0" dirty="0">
                <a:latin typeface="Arial" panose="020B0604020202020204" pitchFamily="34" charset="0"/>
              </a:rPr>
              <a:t>r </a:t>
            </a:r>
            <a:r>
              <a:rPr lang="en-US" sz="1100" b="1" i="0" u="none" strike="noStrike" baseline="0" dirty="0">
                <a:latin typeface="Arial" panose="020B0604020202020204" pitchFamily="34" charset="0"/>
              </a:rPr>
              <a:t>drop </a:t>
            </a:r>
            <a:r>
              <a:rPr lang="en-US" sz="1100" b="0" i="0" u="none" strike="noStrike" baseline="0" dirty="0">
                <a:latin typeface="Arial" panose="020B0604020202020204" pitchFamily="34" charset="0"/>
              </a:rPr>
              <a:t>A is on paper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PostgreSQL doesn’t support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42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88;g146cf9f317d_0_1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tabLst/>
                  <a:defRPr/>
                </a:pPr>
                <a:r>
                  <a:rPr lang="en-US" sz="1100" b="0" i="0" u="none" strike="noStrike" baseline="0" dirty="0">
                    <a:latin typeface="Arial" panose="020B0604020202020204" pitchFamily="34" charset="0"/>
                  </a:rPr>
                  <a:t>SQL names are not case sensitive </a:t>
                </a:r>
              </a:p>
              <a:p>
                <a:pPr marL="139700" indent="0">
                  <a:buNone/>
                </a:pPr>
                <a:endParaRPr lang="en-US" sz="1100" i="1" dirty="0">
                  <a:solidFill>
                    <a:schemeClr val="tx2"/>
                  </a:solidFill>
                  <a:latin typeface="Cambria Math" panose="02040503050406030204" pitchFamily="18" charset="0"/>
                  <a:ea typeface="Roboto" panose="02000000000000000000" pitchFamily="2" charset="0"/>
                </a:endParaRPr>
              </a:p>
              <a:p>
                <a:pPr marL="1397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100" dirty="0">
                            <a:solidFill>
                              <a:schemeClr val="tx2"/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rPr>
                          <m:t>A</m:t>
                        </m:r>
                      </m:e>
                      <m:sub>
                        <m:r>
                          <a:rPr lang="en-US" sz="11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represents an attribute</a:t>
                </a:r>
              </a:p>
              <a:p>
                <a:pPr marL="1397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1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R</m:t>
                        </m:r>
                      </m:e>
                      <m:sub>
                        <m:r>
                          <a:rPr lang="en-US" sz="11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represents</a:t>
                </a:r>
                <a:r>
                  <a:rPr lang="en-US" baseline="0" dirty="0"/>
                  <a:t> a relation</a:t>
                </a:r>
              </a:p>
              <a:p>
                <a:pPr marL="139700" indent="0">
                  <a:buNone/>
                </a:pPr>
                <a:r>
                  <a:rPr lang="en-US" baseline="0" dirty="0"/>
                  <a:t>P is a predicate</a:t>
                </a: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Select in relational algebra vs. Select in SQL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i="0" u="none" strike="noStrike" baseline="0" dirty="0">
                    <a:latin typeface="Arial" panose="020B0604020202020204" pitchFamily="34" charset="0"/>
                  </a:rPr>
                  <a:t>Select clause can contain arithmetic expressions involving the operation, +, –, *, and /</a:t>
                </a:r>
              </a:p>
              <a:p>
                <a:pPr marL="628650" lvl="1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select ID, name, salary/12 as </a:t>
                </a:r>
                <a:r>
                  <a:rPr lang="en-US" dirty="0" err="1"/>
                  <a:t>monthly_salary</a:t>
                </a:r>
                <a:endParaRPr lang="en-US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Select name from instructor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where </a:t>
                </a:r>
                <a:r>
                  <a:rPr lang="en-US" dirty="0" err="1"/>
                  <a:t>dept_name</a:t>
                </a:r>
                <a:r>
                  <a:rPr lang="en-US" dirty="0"/>
                  <a:t> = ‘Comp. Sci.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 i="0" u="none" strike="noStrike" baseline="0" dirty="0">
                  <a:latin typeface="Arial" panose="020B0604020202020204" pitchFamily="34" charset="0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i="0" u="none" strike="noStrike" baseline="0" dirty="0">
                    <a:latin typeface="Arial" panose="020B0604020202020204" pitchFamily="34" charset="0"/>
                  </a:rPr>
                  <a:t>and, or, </a:t>
                </a:r>
                <a:r>
                  <a:rPr lang="en-US" sz="1100" b="0" i="0" u="none" strike="noStrike" baseline="0" dirty="0">
                    <a:latin typeface="Arial" panose="020B0604020202020204" pitchFamily="34" charset="0"/>
                  </a:rPr>
                  <a:t>and </a:t>
                </a:r>
                <a:r>
                  <a:rPr lang="en-US" sz="1100" b="1" i="0" u="none" strike="noStrike" baseline="0" dirty="0">
                    <a:latin typeface="Arial" panose="020B0604020202020204" pitchFamily="34" charset="0"/>
                  </a:rPr>
                  <a:t>not </a:t>
                </a:r>
                <a:endParaRPr lang="en-US" sz="1100" b="0" i="0" u="none" strike="noStrike" baseline="0" dirty="0">
                  <a:latin typeface="Arial" panose="020B0604020202020204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i="0" u="none" strike="noStrike" baseline="0" dirty="0">
                    <a:latin typeface="Arial"/>
                  </a:rPr>
                  <a:t>select name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i="0" u="none" strike="noStrike" baseline="0" dirty="0">
                    <a:latin typeface="Arial"/>
                  </a:rPr>
                  <a:t>from instructor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i="0" u="none" strike="noStrike" baseline="0" dirty="0">
                    <a:latin typeface="Arial"/>
                  </a:rPr>
                  <a:t>where </a:t>
                </a:r>
                <a:r>
                  <a:rPr lang="en-US" sz="1100" b="0" i="0" u="none" strike="noStrike" baseline="0" dirty="0" err="1">
                    <a:latin typeface="Arial"/>
                  </a:rPr>
                  <a:t>dept_name</a:t>
                </a:r>
                <a:r>
                  <a:rPr lang="en-US" sz="1100" b="0" i="0" u="none" strike="noStrike" baseline="0" dirty="0">
                    <a:latin typeface="Arial"/>
                  </a:rPr>
                  <a:t> = ‘Comp. Sci.' and salary &gt; 70000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0" i="0" u="none" strike="noStrike" baseline="0" dirty="0">
                  <a:latin typeface="Arial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0" i="0" u="none" strike="noStrike" baseline="0" dirty="0">
                  <a:latin typeface="Arial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0" i="0" u="none" strike="noStrike" baseline="0" dirty="0">
                    <a:latin typeface="Arial"/>
                  </a:rPr>
                  <a:t>Listing relations is equivalent of cartesian product which is not very useful without conditions</a:t>
                </a:r>
              </a:p>
              <a:p>
                <a:pPr marL="457200" lvl="1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8" name="Google Shape;88;g146cf9f317d_0_1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tabLst/>
                  <a:defRPr/>
                </a:pPr>
                <a:r>
                  <a:rPr lang="en-US" sz="1100" b="0" i="0" u="none" strike="noStrike" baseline="0" dirty="0">
                    <a:latin typeface="Arial" panose="020B0604020202020204" pitchFamily="34" charset="0"/>
                  </a:rPr>
                  <a:t>SQL names are not case sensitive </a:t>
                </a:r>
              </a:p>
              <a:p>
                <a:pPr marL="139700" indent="0">
                  <a:buNone/>
                </a:pPr>
                <a:endParaRPr lang="en-US" sz="1100" i="1" dirty="0">
                  <a:solidFill>
                    <a:schemeClr val="tx2"/>
                  </a:solidFill>
                  <a:latin typeface="Cambria Math" panose="02040503050406030204" pitchFamily="18" charset="0"/>
                  <a:ea typeface="Roboto" panose="02000000000000000000" pitchFamily="2" charset="0"/>
                </a:endParaRPr>
              </a:p>
              <a:p>
                <a:pPr marL="139700" indent="0">
                  <a:buNone/>
                </a:pPr>
                <a:r>
                  <a:rPr lang="en-US" sz="1100" i="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"A</a:t>
                </a:r>
                <a:r>
                  <a:rPr lang="en-US" sz="1100" i="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" </a:t>
                </a:r>
                <a:r>
                  <a:rPr lang="en-US" sz="1100" i="0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_</a:t>
                </a:r>
                <a:r>
                  <a:rPr lang="en-US" sz="1100" b="0" i="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𝑖</a:t>
                </a:r>
                <a:r>
                  <a:rPr lang="en-US" dirty="0"/>
                  <a:t> represents an attribute</a:t>
                </a:r>
              </a:p>
              <a:p>
                <a:pPr marL="139700" indent="0">
                  <a:buNone/>
                </a:pPr>
                <a:r>
                  <a:rPr lang="en-US" sz="1100" b="0" i="0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"R</a:t>
                </a:r>
                <a:r>
                  <a:rPr lang="en-US" sz="1100" b="0" i="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" </a:t>
                </a:r>
                <a:r>
                  <a:rPr lang="en-US" sz="1100" b="0" i="0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_</a:t>
                </a:r>
                <a:r>
                  <a:rPr lang="en-US" sz="1100" b="0" i="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Roboto" panose="02000000000000000000" pitchFamily="2" charset="0"/>
                  </a:rPr>
                  <a:t>𝑖</a:t>
                </a:r>
                <a:r>
                  <a:rPr lang="en-US" dirty="0"/>
                  <a:t> represents</a:t>
                </a:r>
                <a:r>
                  <a:rPr lang="en-US" baseline="0" dirty="0"/>
                  <a:t> a relation</a:t>
                </a:r>
              </a:p>
              <a:p>
                <a:pPr marL="139700" indent="0">
                  <a:buNone/>
                </a:pPr>
                <a:r>
                  <a:rPr lang="en-US" baseline="0" dirty="0"/>
                  <a:t>P is a predicate</a:t>
                </a: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Select in relational algebra vs. Select in SQL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i="0" u="none" strike="noStrike" baseline="0" dirty="0">
                    <a:latin typeface="Arial" panose="020B0604020202020204" pitchFamily="34" charset="0"/>
                  </a:rPr>
                  <a:t>Select clause can contain arithmetic expressions involving the operation, +, –, *, and /</a:t>
                </a:r>
              </a:p>
              <a:p>
                <a:pPr marL="628650" lvl="1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select ID, name, salary/12 as </a:t>
                </a:r>
                <a:r>
                  <a:rPr lang="en-US" dirty="0" err="1"/>
                  <a:t>monthly_salary</a:t>
                </a:r>
                <a:endParaRPr lang="en-US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Select name from instructor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where </a:t>
                </a:r>
                <a:r>
                  <a:rPr lang="en-US" dirty="0" err="1"/>
                  <a:t>dept_name</a:t>
                </a:r>
                <a:r>
                  <a:rPr lang="en-US" dirty="0"/>
                  <a:t> = ‘Comp. Sci.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 i="0" u="none" strike="noStrike" baseline="0" dirty="0">
                  <a:latin typeface="Arial" panose="020B0604020202020204" pitchFamily="34" charset="0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i="0" u="none" strike="noStrike" baseline="0" dirty="0">
                    <a:latin typeface="Arial" panose="020B0604020202020204" pitchFamily="34" charset="0"/>
                  </a:rPr>
                  <a:t>and, or, </a:t>
                </a:r>
                <a:r>
                  <a:rPr lang="en-US" sz="1100" b="0" i="0" u="none" strike="noStrike" baseline="0" dirty="0">
                    <a:latin typeface="Arial" panose="020B0604020202020204" pitchFamily="34" charset="0"/>
                  </a:rPr>
                  <a:t>and </a:t>
                </a:r>
                <a:r>
                  <a:rPr lang="en-US" sz="1100" b="1" i="0" u="none" strike="noStrike" baseline="0" dirty="0">
                    <a:latin typeface="Arial" panose="020B0604020202020204" pitchFamily="34" charset="0"/>
                  </a:rPr>
                  <a:t>not </a:t>
                </a:r>
                <a:endParaRPr lang="en-US" sz="1100" b="0" i="0" u="none" strike="noStrike" baseline="0" dirty="0">
                  <a:latin typeface="Arial" panose="020B0604020202020204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i="0" u="none" strike="noStrike" baseline="0" dirty="0">
                    <a:latin typeface="Arial"/>
                  </a:rPr>
                  <a:t>select name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i="0" u="none" strike="noStrike" baseline="0" dirty="0">
                    <a:latin typeface="Arial"/>
                  </a:rPr>
                  <a:t>from instructor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i="0" u="none" strike="noStrike" baseline="0" dirty="0">
                    <a:latin typeface="Arial"/>
                  </a:rPr>
                  <a:t>where </a:t>
                </a:r>
                <a:r>
                  <a:rPr lang="en-US" sz="1100" b="0" i="0" u="none" strike="noStrike" baseline="0" dirty="0" err="1">
                    <a:latin typeface="Arial"/>
                  </a:rPr>
                  <a:t>dept_name</a:t>
                </a:r>
                <a:r>
                  <a:rPr lang="en-US" sz="1100" b="0" i="0" u="none" strike="noStrike" baseline="0" dirty="0">
                    <a:latin typeface="Arial"/>
                  </a:rPr>
                  <a:t> = ‘Comp. Sci.' and salary &gt; 70000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0" i="0" u="none" strike="noStrike" baseline="0" dirty="0">
                  <a:latin typeface="Arial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0" i="0" u="none" strike="noStrike" baseline="0" dirty="0">
                  <a:latin typeface="Arial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0" i="0" u="none" strike="noStrike" baseline="0" dirty="0">
                    <a:latin typeface="Arial"/>
                  </a:rPr>
                  <a:t>Listing relations is equivalent of cartesian product which is not very useful without conditions</a:t>
                </a:r>
              </a:p>
              <a:p>
                <a:pPr marL="457200" lvl="1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16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68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32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2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96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6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r>
              <a:rPr lang="en-US" dirty="0"/>
              <a:t>IS NULL can be a </a:t>
            </a:r>
            <a:r>
              <a:rPr lang="en-US" dirty="0" err="1"/>
              <a:t>pridicate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14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r>
              <a:rPr lang="en-US" dirty="0"/>
              <a:t>This is not the best way to do it</a:t>
            </a:r>
          </a:p>
        </p:txBody>
      </p:sp>
    </p:spTree>
    <p:extLst>
      <p:ext uri="{BB962C8B-B14F-4D97-AF65-F5344CB8AC3E}">
        <p14:creationId xmlns:p14="http://schemas.microsoft.com/office/powerpoint/2010/main" val="209964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is a commercial language that has DDL and DML.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24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select count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(*)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from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course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; </a:t>
            </a:r>
          </a:p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select count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distinct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ID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from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teaches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where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semester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’Spring’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and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year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2010; </a:t>
            </a:r>
          </a:p>
          <a:p>
            <a:pPr marL="1397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select avg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salary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from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instructor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where 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dept_name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’Comp. Sci.’;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7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75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Remove Music since it is below 40000</a:t>
            </a:r>
          </a:p>
        </p:txBody>
      </p:sp>
    </p:spTree>
    <p:extLst>
      <p:ext uri="{BB962C8B-B14F-4D97-AF65-F5344CB8AC3E}">
        <p14:creationId xmlns:p14="http://schemas.microsoft.com/office/powerpoint/2010/main" val="1943359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13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63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cardinality deals with the number of elements in a set.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60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We can use NOT IN as well.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67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We can use NOT IN as well.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= ANY ≡ IN</a:t>
            </a:r>
          </a:p>
          <a:p>
            <a:pPr algn="l"/>
            <a:r>
              <a:rPr lang="en-US" dirty="0"/>
              <a:t>&lt;&gt; or != ANY is not equivalent with NOT IN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&lt;&gt; or != all ≡ NOT IN </a:t>
            </a:r>
          </a:p>
          <a:p>
            <a:pPr algn="l"/>
            <a:r>
              <a:rPr lang="en-US" dirty="0"/>
              <a:t>= all is not equivalent with IN</a:t>
            </a:r>
          </a:p>
        </p:txBody>
      </p:sp>
    </p:spTree>
    <p:extLst>
      <p:ext uri="{BB962C8B-B14F-4D97-AF65-F5344CB8AC3E}">
        <p14:creationId xmlns:p14="http://schemas.microsoft.com/office/powerpoint/2010/main" val="137617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What does it do?</a:t>
            </a:r>
          </a:p>
          <a:p>
            <a:pPr algn="l"/>
            <a:r>
              <a:rPr lang="en-US" dirty="0"/>
              <a:t>Again, we can use NOT EXISTS as well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9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01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date/time as long as it is not ambiguous, that works.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Boolean there are multiple ways to assign a value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87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97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10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18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you know what will happen if we add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primary key?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a student can register to two sections of the same course in the same semester.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37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Previous-editions/db6/slide-dir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2293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Multimedia Data Management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460950" y="24740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2 – Relational Databases</a:t>
            </a:r>
            <a:endParaRPr sz="3000" dirty="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Update Tables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INTO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VALUES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(‘10211’, ’Smith’, ’Biology’, 66000);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student;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DROP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DROP TABLE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student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ALTER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ALTER TABLE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D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ALTER TABLE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DROP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  <a:p>
            <a:pPr marL="742950" lvl="1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38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 Query</a:t>
            </a: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6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015741"/>
                <a:ext cx="8222100" cy="55767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 typical SELECT query has the form: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2"/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rPr>
                          <m:t>A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2"/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rPr>
                          <m:t>A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…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2"/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rPr>
                          <m:t>A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tx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r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r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…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r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18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WHERE </a:t>
                </a:r>
                <a:r>
                  <a:rPr lang="en-US" sz="18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SELECT * </a:t>
                </a: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returns all of attributes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SELECT DISTINCT</a:t>
                </a: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removes duplicates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SELECT ALL</a:t>
                </a: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maintains duplicates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SELECT ‘430’ AS res 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Result is a table called res with one column and a single row with value “430”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1" name="Google Shape;91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015741"/>
                <a:ext cx="8222100" cy="5576787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62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 Example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name, </a:t>
            </a:r>
            <a:r>
              <a:rPr lang="en-US" sz="1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FROM 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instructor, teaches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instructor.id = teaches.id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644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 Example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Relation supervision: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the supervisor of the supervisor of “Bob”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2541E30-6A26-92CA-69C2-430A5FC7C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96856"/>
              </p:ext>
            </p:extLst>
          </p:nvPr>
        </p:nvGraphicFramePr>
        <p:xfrm>
          <a:off x="2727994" y="1447976"/>
          <a:ext cx="3567112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34120" imgH="4962600" progId="PBrush">
                  <p:embed/>
                </p:oleObj>
              </mc:Choice>
              <mc:Fallback>
                <p:oleObj name="Bitmap Image" r:id="rId3" imgW="7134120" imgH="496260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2541E30-6A26-92CA-69C2-430A5FC7C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7994" y="1447976"/>
                        <a:ext cx="3567112" cy="248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60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 Example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Relation supervision: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the supervisor of the supervisor of “Bob”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SELECT </a:t>
            </a:r>
            <a:r>
              <a:rPr lang="en-US" sz="1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B.supervisor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FROM 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supervision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A, supervision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sz="1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A.supervisor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B.person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A.person</a:t>
            </a:r>
            <a:r>
              <a:rPr lang="en-US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‘Bob’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2541E30-6A26-92CA-69C2-430A5FC7C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994" y="1447976"/>
          <a:ext cx="3567112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34120" imgH="4962600" progId="PBrush">
                  <p:embed/>
                </p:oleObj>
              </mc:Choice>
              <mc:Fallback>
                <p:oleObj name="Bitmap Image" r:id="rId3" imgW="7134120" imgH="496260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2541E30-6A26-92CA-69C2-430A5FC7C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7994" y="1447976"/>
                        <a:ext cx="3567112" cy="248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76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Pattern Matching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% character matches any substring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_ character matches any character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name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FROM instructor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WHERE name LIKE ‘%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%’ 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Match using escape character: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LIKE ‘100\%’ ESCAPE ‘\’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Patterns </a:t>
            </a:r>
            <a:r>
              <a:rPr lang="en-US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case sensitive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sz="1400" u="sng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https://www.postgresql.org/docs/current/functions-matching.html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05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String Operations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|| allows concatenation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CHAR_LENGTH() will show string length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LOWER() will convert the string to lower case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UPPER() will convert the string to upper case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u="sng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sz="1400" u="sng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https://www.postgresql.org/docs/current/functions-string.html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97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Sorting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sort the result of our query using ORDER BY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114550" lvl="4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DISTINCT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name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ORDER BY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Sorting is ascending by default (ASC) and we can use (DESC) to see descending order.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can handle multiple attributes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31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WHERE Pridicates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use BETWEEN to specify a range for our attribute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114550" lvl="4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salary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90000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100000</a:t>
            </a: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use tuple comparison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114550" lvl="4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name,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instructor, teaches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(instructor.id,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= (teaches.id, ‘Biology’)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26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Set Operations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operations include UNION, INTERSECT, and EXCEPT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Each of the operations above automatically eliminates duplicates.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use UNION ALL, INTERSECT ALL, etc. to avoid that elimination.</a:t>
            </a: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114550" lvl="4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DISTINCT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salary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instructor)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EXCEPT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DISTINCT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T.salary</a:t>
            </a: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T, instructor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 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T.salary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S.salary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75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was SQL?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Aggregate Functions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These functions operate on the columns and return a value: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AVG: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Average value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MIN: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Minimum value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MAX: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Maximum value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SUM: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Sum of values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COUNT: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Count of values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72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Aggregate Functions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These functions operate on the columns and return a value: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AVG: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Average value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MIN: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Minimum value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MAX: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Maximum value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SUM: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Sum of values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COUNT: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Count of values</a:t>
            </a:r>
            <a:b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aggregate functions except COUNT(*) ignore tuples with null values on the aggregated attributes.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954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Aggregate Functions – Example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803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the average salary of instructors in each department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FCC9E-7F8D-F6DF-14BB-16BDC15B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94" y="2686693"/>
            <a:ext cx="7044412" cy="35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8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Aggregate Functions – GROUP BY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1670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the average salary of instructors in each department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AVG (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salary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AS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avg_salary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BY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FCC9E-7F8D-F6DF-14BB-16BDC15B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94" y="2686693"/>
            <a:ext cx="7044412" cy="35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8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Aggregate Functions – HAVING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4157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the average salary of instructors in each department and show the results above 40,000.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AVG (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salary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AS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avg_salary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BY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HAVING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avg_salary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&gt; 40000;</a:t>
            </a: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83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Nested Subqueries</a:t>
            </a: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6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015741"/>
                <a:ext cx="8222100" cy="540912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Nesting can be done in the following query</a:t>
                </a:r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1828800" lvl="4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1828800" lvl="4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FROM</a:t>
                </a: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1828800" lvl="4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WHERE </a:t>
                </a: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   as follows: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can be replaced with a subquery that generates a single value.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can be replaced by any valid subqueries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 can be replaced with an expression of the form:</a:t>
                </a:r>
              </a:p>
              <a:p>
                <a:pPr marL="1200150" lvl="2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   &lt;OPERATOR&gt; (subquery)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 is an attribute and &lt;OPERATOR&gt; to be defined later.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1828800" lvl="4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1828800" lvl="4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1828800" lvl="4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1828800" lvl="4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1" name="Google Shape;91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015741"/>
                <a:ext cx="8222100" cy="5409122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301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WHERE Subqueries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40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common use of subqueries is to perform tests: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set membership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set comparisons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set cardinality 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76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Set Membership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40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courses offered in Fall 2020 and in Winter 2021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DISTINCT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section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semester = ‘Fall’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year = 2020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                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section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                WHERE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semester = ‘Winter’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year = 2021);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91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ANY vs. ALL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40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the name of the instructors with a salary greater than at least one instructor in the Biology department.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DISTINCT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salary &gt;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ANY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salary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                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instructor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                WHERE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‘Biology’);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Find the name of the instructors with a salary greater than all of the instructors in the Biology department.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7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EXISTS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40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EXISTS keyword checks if the subquery has any elements.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section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semester = ‘Fall’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year = 2020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                EXISTS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                FROM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section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                  WHERE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semester = ‘Winter’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year = 2021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           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S.course_id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T.course_id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19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Data Definition Language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Definition Language (DDL) allows us to specify: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500" b="1" dirty="0"/>
          </a:p>
          <a:p>
            <a:pPr marL="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The schema for each relation.</a:t>
            </a:r>
          </a:p>
          <a:p>
            <a:pPr marL="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The domain of values associated with each attribute.</a:t>
            </a:r>
          </a:p>
          <a:p>
            <a:pPr marL="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Integrity constraints</a:t>
            </a:r>
          </a:p>
          <a:p>
            <a:pPr marL="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And as we will see later, also other information such as</a:t>
            </a:r>
          </a:p>
          <a:p>
            <a:pPr marL="800100" lvl="1">
              <a:lnSpc>
                <a:spcPct val="100000"/>
              </a:lnSpc>
              <a:spcAft>
                <a:spcPts val="1600"/>
              </a:spcAft>
            </a:pPr>
            <a:r>
              <a:rPr lang="en-US" sz="1600" dirty="0"/>
              <a:t>The set of indices to be maintained for each relations.</a:t>
            </a:r>
          </a:p>
          <a:p>
            <a:pPr marL="800100" lvl="1">
              <a:lnSpc>
                <a:spcPct val="100000"/>
              </a:lnSpc>
              <a:spcAft>
                <a:spcPts val="1600"/>
              </a:spcAft>
            </a:pPr>
            <a:r>
              <a:rPr lang="en-US" sz="1600" dirty="0"/>
              <a:t>Security and authorization information for each relation.</a:t>
            </a:r>
          </a:p>
          <a:p>
            <a:pPr marL="800100" lvl="1">
              <a:lnSpc>
                <a:spcPct val="100000"/>
              </a:lnSpc>
              <a:spcAft>
                <a:spcPts val="1600"/>
              </a:spcAft>
            </a:pPr>
            <a:r>
              <a:rPr lang="en-US" sz="1600" dirty="0"/>
              <a:t>The physical storage structure of each relation on disk.</a:t>
            </a:r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body" idx="4294967295"/>
          </p:nvPr>
        </p:nvSpPr>
        <p:spPr>
          <a:xfrm>
            <a:off x="460950" y="1605675"/>
            <a:ext cx="8222100" cy="4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hlinkClick r:id="rId3"/>
              </a:rPr>
              <a:t>Database System Concepts - 6th edition (db-book.com)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285750" indent="-285750"/>
            <a:endParaRPr lang="en-US" sz="2400"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References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39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Domain Types in SQL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Numeric</a:t>
            </a:r>
            <a:r>
              <a:rPr lang="en-US" sz="16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INTEGER: </a:t>
            </a:r>
            <a:r>
              <a:rPr lang="en-US" dirty="0">
                <a:solidFill>
                  <a:schemeClr val="tx2"/>
                </a:solidFill>
              </a:rPr>
              <a:t>-2147483648 to +2147483647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NUMERIC: </a:t>
            </a:r>
            <a:r>
              <a:rPr lang="en-US" dirty="0">
                <a:solidFill>
                  <a:schemeClr val="tx2"/>
                </a:solidFill>
              </a:rPr>
              <a:t>NUMERIC(precision, scale). 23.5141 has a precision of 6 and a scale of 4.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800" dirty="0"/>
              <a:t>Character: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CHAR: </a:t>
            </a:r>
            <a:r>
              <a:rPr lang="en-US" dirty="0">
                <a:solidFill>
                  <a:schemeClr val="tx2"/>
                </a:solidFill>
              </a:rPr>
              <a:t>CHAR(n) means the length should be 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VARCHAR: </a:t>
            </a:r>
            <a:r>
              <a:rPr lang="en-US" dirty="0">
                <a:solidFill>
                  <a:schemeClr val="tx2"/>
                </a:solidFill>
              </a:rPr>
              <a:t>VARCHAR(n) means max length is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dirty="0"/>
              <a:t>Date/Time: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TIMESTAMP: </a:t>
            </a:r>
            <a:r>
              <a:rPr lang="en-US" dirty="0">
                <a:solidFill>
                  <a:schemeClr val="tx2"/>
                </a:solidFill>
              </a:rPr>
              <a:t>'2004-10-19 10:23:54’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DATE: </a:t>
            </a:r>
            <a:r>
              <a:rPr lang="en-US" dirty="0">
                <a:solidFill>
                  <a:schemeClr val="tx2"/>
                </a:solidFill>
              </a:rPr>
              <a:t>'2004-10-19’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TIME: </a:t>
            </a:r>
            <a:r>
              <a:rPr lang="en-US" dirty="0">
                <a:solidFill>
                  <a:schemeClr val="tx2"/>
                </a:solidFill>
              </a:rPr>
              <a:t>’10:23’</a:t>
            </a:r>
          </a:p>
          <a:p>
            <a:pPr marL="285750" indent="-285750"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800" dirty="0"/>
              <a:t>Boolean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BOOLEAN: </a:t>
            </a:r>
            <a:r>
              <a:rPr lang="en-US" dirty="0">
                <a:solidFill>
                  <a:schemeClr val="tx2"/>
                </a:solidFill>
              </a:rPr>
              <a:t>TRUE, FALSE</a:t>
            </a:r>
            <a:endParaRPr lang="en-US" sz="1800" dirty="0">
              <a:solidFill>
                <a:schemeClr val="tx2"/>
              </a:solidFill>
            </a:endParaRPr>
          </a:p>
          <a:p>
            <a:pPr marL="3200400" lvl="7" indent="0">
              <a:lnSpc>
                <a:spcPct val="100000"/>
              </a:lnSpc>
              <a:buNone/>
            </a:pPr>
            <a:r>
              <a:rPr lang="en-US" u="sng" dirty="0">
                <a:solidFill>
                  <a:srgbClr val="002060"/>
                </a:solidFill>
              </a:rPr>
              <a:t>https://www.postgresql.org/docs/current/datatype.html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Table Creation</a:t>
            </a: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6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015741"/>
                <a:ext cx="8222100" cy="55767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 relation is defined using CREATE TABLE command: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CREATE TABLE </a:t>
                </a: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	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𝐶𝑜𝑛𝑠𝑡𝑟𝑎𝑖𝑛𝑡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	...,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𝐶𝑜𝑛𝑠𝑡𝑟𝑎𝑖𝑛𝑡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 is the name of the relation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is an attribute name in the schema of relation r</a:t>
                </a:r>
              </a:p>
              <a:p>
                <a:pPr marL="285750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is the data type of values in the domain of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lang="en-US" sz="1400" u="sng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sz="1400" u="sng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Example: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dirty="0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CREATE TABLE instructor (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	id 		CHAR(5),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	name 		VARCHAR(20),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	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dept_name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	VARCHAR(20),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		salary 		NUMERIC(8,2))</a:t>
                </a:r>
              </a:p>
            </p:txBody>
          </p:sp>
        </mc:Choice>
        <mc:Fallback xmlns="">
          <p:sp>
            <p:nvSpPr>
              <p:cNvPr id="91" name="Google Shape;91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015741"/>
                <a:ext cx="8222100" cy="5576787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5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Table Creation – Integrity Constraints</a:t>
            </a:r>
            <a:endParaRPr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6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015741"/>
                <a:ext cx="8222100" cy="55767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NOT NULL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PRIMARY KEY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FOREIGN KEY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u="sng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u="sng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sz="1400" u="sng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Example: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dirty="0">
                    <a:solidFill>
                      <a:srgbClr val="00206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CREATE TABLE instructor (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id		CHAR(5),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name 		VARCHAR(20) </a:t>
                </a:r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NOT NULL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dept_name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	VARCHAR(20),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salary 		NUMERIC(8,2))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</a:t>
                </a:r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PRIMARY KEY (id),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		FOREIGN KEY (</a:t>
                </a:r>
                <a:r>
                  <a:rPr lang="en-US" dirty="0" err="1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dept_name</a:t>
                </a:r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 REFERENCES department);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algn="l"/>
                <a:endParaRPr lang="en-US" sz="1800" b="0" i="0" u="none" strike="noStrike" baseline="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en-US" sz="1800" b="1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primary key </a:t>
                </a:r>
                <a:r>
                  <a:rPr lang="en-US" sz="1800" b="0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declaration on an attribute automatically ensures </a:t>
                </a:r>
                <a:r>
                  <a:rPr lang="en-US" sz="1800" b="1" i="0" u="none" strike="noStrike" baseline="0" dirty="0">
                    <a:latin typeface="Roboto" panose="02000000000000000000" pitchFamily="2" charset="0"/>
                    <a:ea typeface="Roboto" panose="02000000000000000000" pitchFamily="2" charset="0"/>
                  </a:rPr>
                  <a:t>not null 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1" name="Google Shape;91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015741"/>
                <a:ext cx="8222100" cy="5576787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504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Recap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F6EF9-1E52-3B43-2535-C1C25650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853"/>
            <a:ext cx="9144000" cy="54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3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Table Creation – Example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TABLE department(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VARCHAR(20),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building		VARCHAR(15),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budget 		NUMERIC(12,2),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PRIMARY KEY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 algn="l">
              <a:buNone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CREATE TABLE course(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VARCHAR(8),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title		VARCHAR(50),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VARCHAR(20),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credits		NUMERIC(2,0),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PRIMARY KEY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FOREIGN KEY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dept_name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REFERENCES department);</a:t>
            </a:r>
          </a:p>
          <a:p>
            <a:pPr marL="11430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83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Table Creation – Example</a:t>
            </a:r>
            <a:endParaRPr sz="30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015741"/>
            <a:ext cx="8222100" cy="557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TABLE takes(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id		VARCHAR(5),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VARCHAR(8),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VARCHAR(8),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semester	VARCHAR(6),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year		NUMERIC(4,0),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grade		VARCHAR(2),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PRIMARY KEY (id,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semester, year),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FOREIGN KEY (id) REFERENCES student,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FOREIGN KEY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semester, year),				          REFERENCES section);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285149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994D796D54547BD337DC00B5283BA" ma:contentTypeVersion="13" ma:contentTypeDescription="Create a new document." ma:contentTypeScope="" ma:versionID="c5a1df38d56e5dd4b1dbeb80f09a7d02">
  <xsd:schema xmlns:xsd="http://www.w3.org/2001/XMLSchema" xmlns:xs="http://www.w3.org/2001/XMLSchema" xmlns:p="http://schemas.microsoft.com/office/2006/metadata/properties" xmlns:ns3="a1d04e03-b8e8-40a9-a9e6-2ee5e7db92b0" xmlns:ns4="64354bba-83dd-4a64-8de3-d8c6ca7669ed" targetNamespace="http://schemas.microsoft.com/office/2006/metadata/properties" ma:root="true" ma:fieldsID="5a2ca386908f212d8aa2e2b115899d9c" ns3:_="" ns4:_="">
    <xsd:import namespace="a1d04e03-b8e8-40a9-a9e6-2ee5e7db92b0"/>
    <xsd:import namespace="64354bba-83dd-4a64-8de3-d8c6ca7669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04e03-b8e8-40a9-a9e6-2ee5e7db9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54bba-83dd-4a64-8de3-d8c6ca7669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E3750E-F0EA-4863-9142-CFCE7A87C447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64354bba-83dd-4a64-8de3-d8c6ca7669ed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1d04e03-b8e8-40a9-a9e6-2ee5e7db92b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2E9CFE-47D8-4709-949D-D03D138A5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d04e03-b8e8-40a9-a9e6-2ee5e7db92b0"/>
    <ds:schemaRef ds:uri="64354bba-83dd-4a64-8de3-d8c6ca7669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63E372-BA5F-4322-9F86-75F27571AA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L01 - MDM Fall 22</Template>
  <TotalTime>422</TotalTime>
  <Words>2012</Words>
  <Application>Microsoft Office PowerPoint</Application>
  <PresentationFormat>On-screen Show (4:3)</PresentationFormat>
  <Paragraphs>457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Roboto</vt:lpstr>
      <vt:lpstr>Cambria Math</vt:lpstr>
      <vt:lpstr>Material</vt:lpstr>
      <vt:lpstr>Bitmap Image</vt:lpstr>
      <vt:lpstr>Multimedia Data Management</vt:lpstr>
      <vt:lpstr>What was SQL?</vt:lpstr>
      <vt:lpstr>Data Definition Language</vt:lpstr>
      <vt:lpstr>Domain Types in SQL</vt:lpstr>
      <vt:lpstr>Table Creation</vt:lpstr>
      <vt:lpstr>Table Creation – Integrity Constraints</vt:lpstr>
      <vt:lpstr>Recap</vt:lpstr>
      <vt:lpstr>Table Creation – Example</vt:lpstr>
      <vt:lpstr>Table Creation – Example</vt:lpstr>
      <vt:lpstr>Update Tables</vt:lpstr>
      <vt:lpstr>SELECT Query</vt:lpstr>
      <vt:lpstr>SELECT Example</vt:lpstr>
      <vt:lpstr>SELECT Example</vt:lpstr>
      <vt:lpstr>SELECT Example</vt:lpstr>
      <vt:lpstr>Pattern Matching</vt:lpstr>
      <vt:lpstr>String Operations</vt:lpstr>
      <vt:lpstr>Sorting</vt:lpstr>
      <vt:lpstr>WHERE Pridicates</vt:lpstr>
      <vt:lpstr>Set Operations</vt:lpstr>
      <vt:lpstr>Aggregate Functions</vt:lpstr>
      <vt:lpstr>Aggregate Functions</vt:lpstr>
      <vt:lpstr>Aggregate Functions – Example</vt:lpstr>
      <vt:lpstr>Aggregate Functions – GROUP BY</vt:lpstr>
      <vt:lpstr>Aggregate Functions – HAVING</vt:lpstr>
      <vt:lpstr>Nested Subqueries</vt:lpstr>
      <vt:lpstr>WHERE Subqueries</vt:lpstr>
      <vt:lpstr>Set Membership</vt:lpstr>
      <vt:lpstr>ANY vs. ALL</vt:lpstr>
      <vt:lpstr>EXISTS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 Management</dc:title>
  <dc:creator>Mohammad Mahdi Heydari Dastjerdi</dc:creator>
  <cp:lastModifiedBy>Mohammad Mahdi Heydari Dastjerdi</cp:lastModifiedBy>
  <cp:revision>7</cp:revision>
  <dcterms:created xsi:type="dcterms:W3CDTF">2022-09-14T20:13:14Z</dcterms:created>
  <dcterms:modified xsi:type="dcterms:W3CDTF">2022-12-06T18:07:13Z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0x010100A85994D796D54547BD337DC00B5283BA</vt:lpwstr>
  </property>
</Properties>
</file>