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70"/>
  </p:notesMasterIdLst>
  <p:sldIdLst>
    <p:sldId id="256" r:id="rId5"/>
    <p:sldId id="257" r:id="rId6"/>
    <p:sldId id="258"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 id="287" r:id="rId31"/>
    <p:sldId id="288" r:id="rId32"/>
    <p:sldId id="291" r:id="rId33"/>
    <p:sldId id="289" r:id="rId34"/>
    <p:sldId id="290" r:id="rId35"/>
    <p:sldId id="292" r:id="rId36"/>
    <p:sldId id="293" r:id="rId37"/>
    <p:sldId id="295" r:id="rId38"/>
    <p:sldId id="296" r:id="rId39"/>
    <p:sldId id="297"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8" r:id="rId58"/>
    <p:sldId id="316" r:id="rId59"/>
    <p:sldId id="317" r:id="rId60"/>
    <p:sldId id="319" r:id="rId61"/>
    <p:sldId id="320" r:id="rId62"/>
    <p:sldId id="321" r:id="rId63"/>
    <p:sldId id="323" r:id="rId64"/>
    <p:sldId id="322" r:id="rId65"/>
    <p:sldId id="324" r:id="rId66"/>
    <p:sldId id="325" r:id="rId67"/>
    <p:sldId id="326" r:id="rId68"/>
    <p:sldId id="327" r:id="rId69"/>
  </p:sldIdLst>
  <p:sldSz cx="9144000" cy="6858000" type="screen4x3"/>
  <p:notesSz cx="6858000" cy="9144000"/>
  <p:embeddedFontLst>
    <p:embeddedFont>
      <p:font typeface="Cambria Math" panose="02040503050406030204" pitchFamily="18" charset="0"/>
      <p:regular r:id="rId71"/>
    </p:embeddedFont>
    <p:embeddedFont>
      <p:font typeface="Roboto" panose="02000000000000000000" pitchFamily="2"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E7779D-1A38-467F-9C14-4AFA86D0CA7E}" v="244" dt="2022-09-22T17:27:47.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72330" autoAdjust="0"/>
  </p:normalViewPr>
  <p:slideViewPr>
    <p:cSldViewPr snapToGrid="0">
      <p:cViewPr varScale="1">
        <p:scale>
          <a:sx n="52" d="100"/>
          <a:sy n="52" d="100"/>
        </p:scale>
        <p:origin x="188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font" Target="fonts/font4.fntdata"/><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2.fntdata"/><Relationship Id="rId80"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font" Target="fonts/font3.fntdata"/><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font" Target="fonts/font1.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Mahdi Heydari Dastjerdi" userId="S::mohammadheydari@cmail.carleton.ca::e9b44567-4499-4cbf-b455-8c54534b3ec1" providerId="AD" clId="Web-{419CF1F6-2567-987B-4DE0-6FC226BAA345}"/>
    <pc:docChg chg="modSld">
      <pc:chgData name="Mohammad Mahdi Heydari Dastjerdi" userId="S::mohammadheydari@cmail.carleton.ca::e9b44567-4499-4cbf-b455-8c54534b3ec1" providerId="AD" clId="Web-{419CF1F6-2567-987B-4DE0-6FC226BAA345}" dt="2022-09-15T22:56:36.369" v="1" actId="1076"/>
      <pc:docMkLst>
        <pc:docMk/>
      </pc:docMkLst>
      <pc:sldChg chg="modSp">
        <pc:chgData name="Mohammad Mahdi Heydari Dastjerdi" userId="S::mohammadheydari@cmail.carleton.ca::e9b44567-4499-4cbf-b455-8c54534b3ec1" providerId="AD" clId="Web-{419CF1F6-2567-987B-4DE0-6FC226BAA345}" dt="2022-09-15T22:56:36.369" v="1" actId="1076"/>
        <pc:sldMkLst>
          <pc:docMk/>
          <pc:sldMk cId="2993350912" sldId="260"/>
        </pc:sldMkLst>
        <pc:spChg chg="mod">
          <ac:chgData name="Mohammad Mahdi Heydari Dastjerdi" userId="S::mohammadheydari@cmail.carleton.ca::e9b44567-4499-4cbf-b455-8c54534b3ec1" providerId="AD" clId="Web-{419CF1F6-2567-987B-4DE0-6FC226BAA345}" dt="2022-09-15T22:56:36.369" v="1" actId="1076"/>
          <ac:spMkLst>
            <pc:docMk/>
            <pc:sldMk cId="2993350912" sldId="260"/>
            <ac:spMk id="91" creationId="{00000000-0000-0000-0000-000000000000}"/>
          </ac:spMkLst>
        </pc:spChg>
      </pc:sldChg>
    </pc:docChg>
  </pc:docChgLst>
  <pc:docChgLst>
    <pc:chgData name="Mohammad Mahdi Heydari Dastjerdi" userId="e9b44567-4499-4cbf-b455-8c54534b3ec1" providerId="ADAL" clId="{8DE7779D-1A38-467F-9C14-4AFA86D0CA7E}"/>
    <pc:docChg chg="undo redo custSel addSld delSld modSld sldOrd">
      <pc:chgData name="Mohammad Mahdi Heydari Dastjerdi" userId="e9b44567-4499-4cbf-b455-8c54534b3ec1" providerId="ADAL" clId="{8DE7779D-1A38-467F-9C14-4AFA86D0CA7E}" dt="2022-09-22T17:28:26.768" v="2071" actId="1076"/>
      <pc:docMkLst>
        <pc:docMk/>
      </pc:docMkLst>
      <pc:sldChg chg="modNotesTx">
        <pc:chgData name="Mohammad Mahdi Heydari Dastjerdi" userId="e9b44567-4499-4cbf-b455-8c54534b3ec1" providerId="ADAL" clId="{8DE7779D-1A38-467F-9C14-4AFA86D0CA7E}" dt="2022-09-22T16:56:47.880" v="1434" actId="20577"/>
        <pc:sldMkLst>
          <pc:docMk/>
          <pc:sldMk cId="0" sldId="257"/>
        </pc:sldMkLst>
      </pc:sldChg>
      <pc:sldChg chg="modSp mod">
        <pc:chgData name="Mohammad Mahdi Heydari Dastjerdi" userId="e9b44567-4499-4cbf-b455-8c54534b3ec1" providerId="ADAL" clId="{8DE7779D-1A38-467F-9C14-4AFA86D0CA7E}" dt="2022-09-22T13:10:57.585" v="73" actId="20577"/>
        <pc:sldMkLst>
          <pc:docMk/>
          <pc:sldMk cId="743237035" sldId="267"/>
        </pc:sldMkLst>
        <pc:spChg chg="mod">
          <ac:chgData name="Mohammad Mahdi Heydari Dastjerdi" userId="e9b44567-4499-4cbf-b455-8c54534b3ec1" providerId="ADAL" clId="{8DE7779D-1A38-467F-9C14-4AFA86D0CA7E}" dt="2022-09-22T13:10:57.585" v="73" actId="20577"/>
          <ac:spMkLst>
            <pc:docMk/>
            <pc:sldMk cId="743237035" sldId="267"/>
            <ac:spMk id="82" creationId="{00000000-0000-0000-0000-000000000000}"/>
          </ac:spMkLst>
        </pc:spChg>
      </pc:sldChg>
      <pc:sldChg chg="modSp mod">
        <pc:chgData name="Mohammad Mahdi Heydari Dastjerdi" userId="e9b44567-4499-4cbf-b455-8c54534b3ec1" providerId="ADAL" clId="{8DE7779D-1A38-467F-9C14-4AFA86D0CA7E}" dt="2022-09-22T13:10:44.437" v="70" actId="20577"/>
        <pc:sldMkLst>
          <pc:docMk/>
          <pc:sldMk cId="700868240" sldId="273"/>
        </pc:sldMkLst>
        <pc:spChg chg="mod">
          <ac:chgData name="Mohammad Mahdi Heydari Dastjerdi" userId="e9b44567-4499-4cbf-b455-8c54534b3ec1" providerId="ADAL" clId="{8DE7779D-1A38-467F-9C14-4AFA86D0CA7E}" dt="2022-09-22T13:10:44.437" v="70" actId="20577"/>
          <ac:spMkLst>
            <pc:docMk/>
            <pc:sldMk cId="700868240" sldId="273"/>
            <ac:spMk id="82" creationId="{00000000-0000-0000-0000-000000000000}"/>
          </ac:spMkLst>
        </pc:spChg>
      </pc:sldChg>
      <pc:sldChg chg="del">
        <pc:chgData name="Mohammad Mahdi Heydari Dastjerdi" userId="e9b44567-4499-4cbf-b455-8c54534b3ec1" providerId="ADAL" clId="{8DE7779D-1A38-467F-9C14-4AFA86D0CA7E}" dt="2022-09-22T13:06:19.715" v="0" actId="2696"/>
        <pc:sldMkLst>
          <pc:docMk/>
          <pc:sldMk cId="2187988422" sldId="279"/>
        </pc:sldMkLst>
      </pc:sldChg>
      <pc:sldChg chg="modSp mod">
        <pc:chgData name="Mohammad Mahdi Heydari Dastjerdi" userId="e9b44567-4499-4cbf-b455-8c54534b3ec1" providerId="ADAL" clId="{8DE7779D-1A38-467F-9C14-4AFA86D0CA7E}" dt="2022-09-22T13:10:16.078" v="67" actId="20577"/>
        <pc:sldMkLst>
          <pc:docMk/>
          <pc:sldMk cId="2756831726" sldId="285"/>
        </pc:sldMkLst>
        <pc:spChg chg="mod">
          <ac:chgData name="Mohammad Mahdi Heydari Dastjerdi" userId="e9b44567-4499-4cbf-b455-8c54534b3ec1" providerId="ADAL" clId="{8DE7779D-1A38-467F-9C14-4AFA86D0CA7E}" dt="2022-09-22T13:10:16.078" v="67" actId="20577"/>
          <ac:spMkLst>
            <pc:docMk/>
            <pc:sldMk cId="2756831726" sldId="285"/>
            <ac:spMk id="82" creationId="{00000000-0000-0000-0000-000000000000}"/>
          </ac:spMkLst>
        </pc:spChg>
      </pc:sldChg>
      <pc:sldChg chg="modSp mod">
        <pc:chgData name="Mohammad Mahdi Heydari Dastjerdi" userId="e9b44567-4499-4cbf-b455-8c54534b3ec1" providerId="ADAL" clId="{8DE7779D-1A38-467F-9C14-4AFA86D0CA7E}" dt="2022-09-22T13:10:13.417" v="66" actId="20577"/>
        <pc:sldMkLst>
          <pc:docMk/>
          <pc:sldMk cId="2358373992" sldId="286"/>
        </pc:sldMkLst>
        <pc:spChg chg="mod">
          <ac:chgData name="Mohammad Mahdi Heydari Dastjerdi" userId="e9b44567-4499-4cbf-b455-8c54534b3ec1" providerId="ADAL" clId="{8DE7779D-1A38-467F-9C14-4AFA86D0CA7E}" dt="2022-09-22T13:10:13.417" v="66" actId="20577"/>
          <ac:spMkLst>
            <pc:docMk/>
            <pc:sldMk cId="2358373992" sldId="286"/>
            <ac:spMk id="82" creationId="{00000000-0000-0000-0000-000000000000}"/>
          </ac:spMkLst>
        </pc:spChg>
      </pc:sldChg>
      <pc:sldChg chg="addSp modSp add mod ord">
        <pc:chgData name="Mohammad Mahdi Heydari Dastjerdi" userId="e9b44567-4499-4cbf-b455-8c54534b3ec1" providerId="ADAL" clId="{8DE7779D-1A38-467F-9C14-4AFA86D0CA7E}" dt="2022-09-22T13:12:24.376" v="82" actId="1076"/>
        <pc:sldMkLst>
          <pc:docMk/>
          <pc:sldMk cId="1515451094" sldId="289"/>
        </pc:sldMkLst>
        <pc:spChg chg="mod">
          <ac:chgData name="Mohammad Mahdi Heydari Dastjerdi" userId="e9b44567-4499-4cbf-b455-8c54534b3ec1" providerId="ADAL" clId="{8DE7779D-1A38-467F-9C14-4AFA86D0CA7E}" dt="2022-09-22T13:12:13.712" v="80"/>
          <ac:spMkLst>
            <pc:docMk/>
            <pc:sldMk cId="1515451094" sldId="289"/>
            <ac:spMk id="2" creationId="{9F5CB7BC-6E08-BFA1-58A8-7073043B0D20}"/>
          </ac:spMkLst>
        </pc:spChg>
        <pc:spChg chg="mod">
          <ac:chgData name="Mohammad Mahdi Heydari Dastjerdi" userId="e9b44567-4499-4cbf-b455-8c54534b3ec1" providerId="ADAL" clId="{8DE7779D-1A38-467F-9C14-4AFA86D0CA7E}" dt="2022-09-22T13:10:05.951" v="65" actId="20577"/>
          <ac:spMkLst>
            <pc:docMk/>
            <pc:sldMk cId="1515451094" sldId="289"/>
            <ac:spMk id="82" creationId="{00000000-0000-0000-0000-000000000000}"/>
          </ac:spMkLst>
        </pc:spChg>
        <pc:picChg chg="add mod">
          <ac:chgData name="Mohammad Mahdi Heydari Dastjerdi" userId="e9b44567-4499-4cbf-b455-8c54534b3ec1" providerId="ADAL" clId="{8DE7779D-1A38-467F-9C14-4AFA86D0CA7E}" dt="2022-09-22T13:12:24.376" v="82" actId="1076"/>
          <ac:picMkLst>
            <pc:docMk/>
            <pc:sldMk cId="1515451094" sldId="289"/>
            <ac:picMk id="4" creationId="{F88B1348-D868-7F23-3716-3C14E90DC549}"/>
          </ac:picMkLst>
        </pc:picChg>
      </pc:sldChg>
      <pc:sldChg chg="addSp delSp modSp add mod">
        <pc:chgData name="Mohammad Mahdi Heydari Dastjerdi" userId="e9b44567-4499-4cbf-b455-8c54534b3ec1" providerId="ADAL" clId="{8DE7779D-1A38-467F-9C14-4AFA86D0CA7E}" dt="2022-09-22T13:14:18.407" v="116" actId="1076"/>
        <pc:sldMkLst>
          <pc:docMk/>
          <pc:sldMk cId="885645323" sldId="290"/>
        </pc:sldMkLst>
        <pc:spChg chg="mod">
          <ac:chgData name="Mohammad Mahdi Heydari Dastjerdi" userId="e9b44567-4499-4cbf-b455-8c54534b3ec1" providerId="ADAL" clId="{8DE7779D-1A38-467F-9C14-4AFA86D0CA7E}" dt="2022-09-22T13:13:11.029" v="110" actId="20577"/>
          <ac:spMkLst>
            <pc:docMk/>
            <pc:sldMk cId="885645323" sldId="290"/>
            <ac:spMk id="2" creationId="{9F5CB7BC-6E08-BFA1-58A8-7073043B0D20}"/>
          </ac:spMkLst>
        </pc:spChg>
        <pc:spChg chg="mod">
          <ac:chgData name="Mohammad Mahdi Heydari Dastjerdi" userId="e9b44567-4499-4cbf-b455-8c54534b3ec1" providerId="ADAL" clId="{8DE7779D-1A38-467F-9C14-4AFA86D0CA7E}" dt="2022-09-22T13:12:52.823" v="105" actId="20577"/>
          <ac:spMkLst>
            <pc:docMk/>
            <pc:sldMk cId="885645323" sldId="290"/>
            <ac:spMk id="82" creationId="{00000000-0000-0000-0000-000000000000}"/>
          </ac:spMkLst>
        </pc:spChg>
        <pc:picChg chg="add del">
          <ac:chgData name="Mohammad Mahdi Heydari Dastjerdi" userId="e9b44567-4499-4cbf-b455-8c54534b3ec1" providerId="ADAL" clId="{8DE7779D-1A38-467F-9C14-4AFA86D0CA7E}" dt="2022-09-22T13:13:16.231" v="112" actId="22"/>
          <ac:picMkLst>
            <pc:docMk/>
            <pc:sldMk cId="885645323" sldId="290"/>
            <ac:picMk id="4" creationId="{64227D13-781D-A861-BE6E-BA3AB89A8262}"/>
          </ac:picMkLst>
        </pc:picChg>
        <pc:picChg chg="add mod">
          <ac:chgData name="Mohammad Mahdi Heydari Dastjerdi" userId="e9b44567-4499-4cbf-b455-8c54534b3ec1" providerId="ADAL" clId="{8DE7779D-1A38-467F-9C14-4AFA86D0CA7E}" dt="2022-09-22T13:14:18.407" v="116" actId="1076"/>
          <ac:picMkLst>
            <pc:docMk/>
            <pc:sldMk cId="885645323" sldId="290"/>
            <ac:picMk id="6" creationId="{14050001-88AB-EFF6-23F8-51B9509EE143}"/>
          </ac:picMkLst>
        </pc:picChg>
      </pc:sldChg>
      <pc:sldChg chg="modSp add mod ord modNotesTx">
        <pc:chgData name="Mohammad Mahdi Heydari Dastjerdi" userId="e9b44567-4499-4cbf-b455-8c54534b3ec1" providerId="ADAL" clId="{8DE7779D-1A38-467F-9C14-4AFA86D0CA7E}" dt="2022-09-22T16:56:32.877" v="1433" actId="20577"/>
        <pc:sldMkLst>
          <pc:docMk/>
          <pc:sldMk cId="75513026" sldId="291"/>
        </pc:sldMkLst>
        <pc:spChg chg="mod">
          <ac:chgData name="Mohammad Mahdi Heydari Dastjerdi" userId="e9b44567-4499-4cbf-b455-8c54534b3ec1" providerId="ADAL" clId="{8DE7779D-1A38-467F-9C14-4AFA86D0CA7E}" dt="2022-09-22T13:09:48.326" v="60" actId="20577"/>
          <ac:spMkLst>
            <pc:docMk/>
            <pc:sldMk cId="75513026" sldId="291"/>
            <ac:spMk id="76" creationId="{00000000-0000-0000-0000-000000000000}"/>
          </ac:spMkLst>
        </pc:spChg>
      </pc:sldChg>
      <pc:sldChg chg="addSp delSp modSp add mod">
        <pc:chgData name="Mohammad Mahdi Heydari Dastjerdi" userId="e9b44567-4499-4cbf-b455-8c54534b3ec1" providerId="ADAL" clId="{8DE7779D-1A38-467F-9C14-4AFA86D0CA7E}" dt="2022-09-22T13:31:31.536" v="230" actId="20577"/>
        <pc:sldMkLst>
          <pc:docMk/>
          <pc:sldMk cId="1651761288" sldId="292"/>
        </pc:sldMkLst>
        <pc:spChg chg="mod">
          <ac:chgData name="Mohammad Mahdi Heydari Dastjerdi" userId="e9b44567-4499-4cbf-b455-8c54534b3ec1" providerId="ADAL" clId="{8DE7779D-1A38-467F-9C14-4AFA86D0CA7E}" dt="2022-09-22T13:31:31.536" v="230" actId="20577"/>
          <ac:spMkLst>
            <pc:docMk/>
            <pc:sldMk cId="1651761288" sldId="292"/>
            <ac:spMk id="2" creationId="{9F5CB7BC-6E08-BFA1-58A8-7073043B0D20}"/>
          </ac:spMkLst>
        </pc:spChg>
        <pc:spChg chg="mod">
          <ac:chgData name="Mohammad Mahdi Heydari Dastjerdi" userId="e9b44567-4499-4cbf-b455-8c54534b3ec1" providerId="ADAL" clId="{8DE7779D-1A38-467F-9C14-4AFA86D0CA7E}" dt="2022-09-22T13:15:30.073" v="137" actId="20577"/>
          <ac:spMkLst>
            <pc:docMk/>
            <pc:sldMk cId="1651761288" sldId="292"/>
            <ac:spMk id="82" creationId="{00000000-0000-0000-0000-000000000000}"/>
          </ac:spMkLst>
        </pc:spChg>
        <pc:picChg chg="add del">
          <ac:chgData name="Mohammad Mahdi Heydari Dastjerdi" userId="e9b44567-4499-4cbf-b455-8c54534b3ec1" providerId="ADAL" clId="{8DE7779D-1A38-467F-9C14-4AFA86D0CA7E}" dt="2022-09-22T13:20:10.523" v="139" actId="22"/>
          <ac:picMkLst>
            <pc:docMk/>
            <pc:sldMk cId="1651761288" sldId="292"/>
            <ac:picMk id="4" creationId="{F91FBFB8-8D10-F620-A097-3C034A5F675B}"/>
          </ac:picMkLst>
        </pc:picChg>
        <pc:picChg chg="add del mod">
          <ac:chgData name="Mohammad Mahdi Heydari Dastjerdi" userId="e9b44567-4499-4cbf-b455-8c54534b3ec1" providerId="ADAL" clId="{8DE7779D-1A38-467F-9C14-4AFA86D0CA7E}" dt="2022-09-22T13:21:26.474" v="145" actId="478"/>
          <ac:picMkLst>
            <pc:docMk/>
            <pc:sldMk cId="1651761288" sldId="292"/>
            <ac:picMk id="5" creationId="{594945B6-4176-835E-609B-A5E2A02B54DC}"/>
          </ac:picMkLst>
        </pc:picChg>
        <pc:picChg chg="del">
          <ac:chgData name="Mohammad Mahdi Heydari Dastjerdi" userId="e9b44567-4499-4cbf-b455-8c54534b3ec1" providerId="ADAL" clId="{8DE7779D-1A38-467F-9C14-4AFA86D0CA7E}" dt="2022-09-22T13:20:50.146" v="140" actId="21"/>
          <ac:picMkLst>
            <pc:docMk/>
            <pc:sldMk cId="1651761288" sldId="292"/>
            <ac:picMk id="6" creationId="{14050001-88AB-EFF6-23F8-51B9509EE143}"/>
          </ac:picMkLst>
        </pc:picChg>
        <pc:picChg chg="add del mod">
          <ac:chgData name="Mohammad Mahdi Heydari Dastjerdi" userId="e9b44567-4499-4cbf-b455-8c54534b3ec1" providerId="ADAL" clId="{8DE7779D-1A38-467F-9C14-4AFA86D0CA7E}" dt="2022-09-22T13:21:24.563" v="143" actId="478"/>
          <ac:picMkLst>
            <pc:docMk/>
            <pc:sldMk cId="1651761288" sldId="292"/>
            <ac:picMk id="7" creationId="{8E88CE75-1AF4-750D-50BA-79D8574B038C}"/>
          </ac:picMkLst>
        </pc:picChg>
        <pc:picChg chg="add mod">
          <ac:chgData name="Mohammad Mahdi Heydari Dastjerdi" userId="e9b44567-4499-4cbf-b455-8c54534b3ec1" providerId="ADAL" clId="{8DE7779D-1A38-467F-9C14-4AFA86D0CA7E}" dt="2022-09-22T13:21:38.857" v="148" actId="1076"/>
          <ac:picMkLst>
            <pc:docMk/>
            <pc:sldMk cId="1651761288" sldId="292"/>
            <ac:picMk id="9" creationId="{BC1D9C15-C836-D2CA-F453-059F0C9303F4}"/>
          </ac:picMkLst>
        </pc:picChg>
      </pc:sldChg>
      <pc:sldChg chg="addSp delSp modSp add mod modNotesTx">
        <pc:chgData name="Mohammad Mahdi Heydari Dastjerdi" userId="e9b44567-4499-4cbf-b455-8c54534b3ec1" providerId="ADAL" clId="{8DE7779D-1A38-467F-9C14-4AFA86D0CA7E}" dt="2022-09-22T13:55:02.976" v="380" actId="20577"/>
        <pc:sldMkLst>
          <pc:docMk/>
          <pc:sldMk cId="1191225428" sldId="293"/>
        </pc:sldMkLst>
        <pc:spChg chg="mod">
          <ac:chgData name="Mohammad Mahdi Heydari Dastjerdi" userId="e9b44567-4499-4cbf-b455-8c54534b3ec1" providerId="ADAL" clId="{8DE7779D-1A38-467F-9C14-4AFA86D0CA7E}" dt="2022-09-22T13:55:02.976" v="380" actId="20577"/>
          <ac:spMkLst>
            <pc:docMk/>
            <pc:sldMk cId="1191225428" sldId="293"/>
            <ac:spMk id="2" creationId="{9F5CB7BC-6E08-BFA1-58A8-7073043B0D20}"/>
          </ac:spMkLst>
        </pc:spChg>
        <pc:spChg chg="mod">
          <ac:chgData name="Mohammad Mahdi Heydari Dastjerdi" userId="e9b44567-4499-4cbf-b455-8c54534b3ec1" providerId="ADAL" clId="{8DE7779D-1A38-467F-9C14-4AFA86D0CA7E}" dt="2022-09-22T13:32:02.290" v="259" actId="20577"/>
          <ac:spMkLst>
            <pc:docMk/>
            <pc:sldMk cId="1191225428" sldId="293"/>
            <ac:spMk id="82" creationId="{00000000-0000-0000-0000-000000000000}"/>
          </ac:spMkLst>
        </pc:spChg>
        <pc:picChg chg="add mod">
          <ac:chgData name="Mohammad Mahdi Heydari Dastjerdi" userId="e9b44567-4499-4cbf-b455-8c54534b3ec1" providerId="ADAL" clId="{8DE7779D-1A38-467F-9C14-4AFA86D0CA7E}" dt="2022-09-22T13:43:02.303" v="348" actId="1076"/>
          <ac:picMkLst>
            <pc:docMk/>
            <pc:sldMk cId="1191225428" sldId="293"/>
            <ac:picMk id="4" creationId="{CC0455D9-53F8-2479-E6DE-5928C448EF28}"/>
          </ac:picMkLst>
        </pc:picChg>
        <pc:picChg chg="del">
          <ac:chgData name="Mohammad Mahdi Heydari Dastjerdi" userId="e9b44567-4499-4cbf-b455-8c54534b3ec1" providerId="ADAL" clId="{8DE7779D-1A38-467F-9C14-4AFA86D0CA7E}" dt="2022-09-22T13:40:49.962" v="291" actId="478"/>
          <ac:picMkLst>
            <pc:docMk/>
            <pc:sldMk cId="1191225428" sldId="293"/>
            <ac:picMk id="6" creationId="{14050001-88AB-EFF6-23F8-51B9509EE143}"/>
          </ac:picMkLst>
        </pc:picChg>
      </pc:sldChg>
      <pc:sldChg chg="modSp add del mod">
        <pc:chgData name="Mohammad Mahdi Heydari Dastjerdi" userId="e9b44567-4499-4cbf-b455-8c54534b3ec1" providerId="ADAL" clId="{8DE7779D-1A38-467F-9C14-4AFA86D0CA7E}" dt="2022-09-22T13:44:33.808" v="364" actId="2696"/>
        <pc:sldMkLst>
          <pc:docMk/>
          <pc:sldMk cId="1235322173" sldId="294"/>
        </pc:sldMkLst>
        <pc:spChg chg="mod">
          <ac:chgData name="Mohammad Mahdi Heydari Dastjerdi" userId="e9b44567-4499-4cbf-b455-8c54534b3ec1" providerId="ADAL" clId="{8DE7779D-1A38-467F-9C14-4AFA86D0CA7E}" dt="2022-09-22T13:44:28.444" v="363" actId="114"/>
          <ac:spMkLst>
            <pc:docMk/>
            <pc:sldMk cId="1235322173" sldId="294"/>
            <ac:spMk id="2" creationId="{9F5CB7BC-6E08-BFA1-58A8-7073043B0D20}"/>
          </ac:spMkLst>
        </pc:spChg>
      </pc:sldChg>
      <pc:sldChg chg="addSp delSp modSp add mod modNotesTx">
        <pc:chgData name="Mohammad Mahdi Heydari Dastjerdi" userId="e9b44567-4499-4cbf-b455-8c54534b3ec1" providerId="ADAL" clId="{8DE7779D-1A38-467F-9C14-4AFA86D0CA7E}" dt="2022-09-22T14:38:06.863" v="593" actId="20577"/>
        <pc:sldMkLst>
          <pc:docMk/>
          <pc:sldMk cId="4274313784" sldId="295"/>
        </pc:sldMkLst>
        <pc:spChg chg="mod">
          <ac:chgData name="Mohammad Mahdi Heydari Dastjerdi" userId="e9b44567-4499-4cbf-b455-8c54534b3ec1" providerId="ADAL" clId="{8DE7779D-1A38-467F-9C14-4AFA86D0CA7E}" dt="2022-09-22T13:56:20.584" v="386" actId="114"/>
          <ac:spMkLst>
            <pc:docMk/>
            <pc:sldMk cId="4274313784" sldId="295"/>
            <ac:spMk id="2" creationId="{9F5CB7BC-6E08-BFA1-58A8-7073043B0D20}"/>
          </ac:spMkLst>
        </pc:spChg>
        <pc:picChg chg="del">
          <ac:chgData name="Mohammad Mahdi Heydari Dastjerdi" userId="e9b44567-4499-4cbf-b455-8c54534b3ec1" providerId="ADAL" clId="{8DE7779D-1A38-467F-9C14-4AFA86D0CA7E}" dt="2022-09-22T13:56:40.334" v="387" actId="478"/>
          <ac:picMkLst>
            <pc:docMk/>
            <pc:sldMk cId="4274313784" sldId="295"/>
            <ac:picMk id="4" creationId="{CC0455D9-53F8-2479-E6DE-5928C448EF28}"/>
          </ac:picMkLst>
        </pc:picChg>
        <pc:picChg chg="add mod">
          <ac:chgData name="Mohammad Mahdi Heydari Dastjerdi" userId="e9b44567-4499-4cbf-b455-8c54534b3ec1" providerId="ADAL" clId="{8DE7779D-1A38-467F-9C14-4AFA86D0CA7E}" dt="2022-09-22T13:57:06.519" v="390" actId="1076"/>
          <ac:picMkLst>
            <pc:docMk/>
            <pc:sldMk cId="4274313784" sldId="295"/>
            <ac:picMk id="5" creationId="{7F9B3E95-B853-49A7-9F45-92CCF7B5E3F6}"/>
          </ac:picMkLst>
        </pc:picChg>
      </pc:sldChg>
      <pc:sldChg chg="addSp delSp modSp add mod modNotesTx">
        <pc:chgData name="Mohammad Mahdi Heydari Dastjerdi" userId="e9b44567-4499-4cbf-b455-8c54534b3ec1" providerId="ADAL" clId="{8DE7779D-1A38-467F-9C14-4AFA86D0CA7E}" dt="2022-09-22T14:52:04.724" v="680" actId="20577"/>
        <pc:sldMkLst>
          <pc:docMk/>
          <pc:sldMk cId="2274800660" sldId="296"/>
        </pc:sldMkLst>
        <pc:spChg chg="mod">
          <ac:chgData name="Mohammad Mahdi Heydari Dastjerdi" userId="e9b44567-4499-4cbf-b455-8c54534b3ec1" providerId="ADAL" clId="{8DE7779D-1A38-467F-9C14-4AFA86D0CA7E}" dt="2022-09-22T14:52:04.724" v="680" actId="20577"/>
          <ac:spMkLst>
            <pc:docMk/>
            <pc:sldMk cId="2274800660" sldId="296"/>
            <ac:spMk id="2" creationId="{9F5CB7BC-6E08-BFA1-58A8-7073043B0D20}"/>
          </ac:spMkLst>
        </pc:spChg>
        <pc:spChg chg="mod">
          <ac:chgData name="Mohammad Mahdi Heydari Dastjerdi" userId="e9b44567-4499-4cbf-b455-8c54534b3ec1" providerId="ADAL" clId="{8DE7779D-1A38-467F-9C14-4AFA86D0CA7E}" dt="2022-09-22T13:59:00.991" v="422" actId="20577"/>
          <ac:spMkLst>
            <pc:docMk/>
            <pc:sldMk cId="2274800660" sldId="296"/>
            <ac:spMk id="82" creationId="{00000000-0000-0000-0000-000000000000}"/>
          </ac:spMkLst>
        </pc:spChg>
        <pc:picChg chg="add mod">
          <ac:chgData name="Mohammad Mahdi Heydari Dastjerdi" userId="e9b44567-4499-4cbf-b455-8c54534b3ec1" providerId="ADAL" clId="{8DE7779D-1A38-467F-9C14-4AFA86D0CA7E}" dt="2022-09-22T14:03:24.164" v="503" actId="1076"/>
          <ac:picMkLst>
            <pc:docMk/>
            <pc:sldMk cId="2274800660" sldId="296"/>
            <ac:picMk id="4" creationId="{CB01FBA1-8AD3-77C0-634B-1ED40E7B526D}"/>
          </ac:picMkLst>
        </pc:picChg>
        <pc:picChg chg="del">
          <ac:chgData name="Mohammad Mahdi Heydari Dastjerdi" userId="e9b44567-4499-4cbf-b455-8c54534b3ec1" providerId="ADAL" clId="{8DE7779D-1A38-467F-9C14-4AFA86D0CA7E}" dt="2022-09-22T14:01:20.393" v="440" actId="478"/>
          <ac:picMkLst>
            <pc:docMk/>
            <pc:sldMk cId="2274800660" sldId="296"/>
            <ac:picMk id="5" creationId="{7F9B3E95-B853-49A7-9F45-92CCF7B5E3F6}"/>
          </ac:picMkLst>
        </pc:picChg>
      </pc:sldChg>
      <pc:sldChg chg="addSp delSp modSp add mod modNotesTx">
        <pc:chgData name="Mohammad Mahdi Heydari Dastjerdi" userId="e9b44567-4499-4cbf-b455-8c54534b3ec1" providerId="ADAL" clId="{8DE7779D-1A38-467F-9C14-4AFA86D0CA7E}" dt="2022-09-22T14:54:43.524" v="752" actId="20577"/>
        <pc:sldMkLst>
          <pc:docMk/>
          <pc:sldMk cId="3118886176" sldId="297"/>
        </pc:sldMkLst>
        <pc:spChg chg="mod">
          <ac:chgData name="Mohammad Mahdi Heydari Dastjerdi" userId="e9b44567-4499-4cbf-b455-8c54534b3ec1" providerId="ADAL" clId="{8DE7779D-1A38-467F-9C14-4AFA86D0CA7E}" dt="2022-09-22T14:36:36.439" v="571" actId="20577"/>
          <ac:spMkLst>
            <pc:docMk/>
            <pc:sldMk cId="3118886176" sldId="297"/>
            <ac:spMk id="2" creationId="{9F5CB7BC-6E08-BFA1-58A8-7073043B0D20}"/>
          </ac:spMkLst>
        </pc:spChg>
        <pc:spChg chg="mod">
          <ac:chgData name="Mohammad Mahdi Heydari Dastjerdi" userId="e9b44567-4499-4cbf-b455-8c54534b3ec1" providerId="ADAL" clId="{8DE7779D-1A38-467F-9C14-4AFA86D0CA7E}" dt="2022-09-22T14:54:43.524" v="752" actId="20577"/>
          <ac:spMkLst>
            <pc:docMk/>
            <pc:sldMk cId="3118886176" sldId="297"/>
            <ac:spMk id="82" creationId="{00000000-0000-0000-0000-000000000000}"/>
          </ac:spMkLst>
        </pc:spChg>
        <pc:picChg chg="del">
          <ac:chgData name="Mohammad Mahdi Heydari Dastjerdi" userId="e9b44567-4499-4cbf-b455-8c54534b3ec1" providerId="ADAL" clId="{8DE7779D-1A38-467F-9C14-4AFA86D0CA7E}" dt="2022-09-22T14:37:29.918" v="572" actId="478"/>
          <ac:picMkLst>
            <pc:docMk/>
            <pc:sldMk cId="3118886176" sldId="297"/>
            <ac:picMk id="4" creationId="{CB01FBA1-8AD3-77C0-634B-1ED40E7B526D}"/>
          </ac:picMkLst>
        </pc:picChg>
        <pc:picChg chg="add mod">
          <ac:chgData name="Mohammad Mahdi Heydari Dastjerdi" userId="e9b44567-4499-4cbf-b455-8c54534b3ec1" providerId="ADAL" clId="{8DE7779D-1A38-467F-9C14-4AFA86D0CA7E}" dt="2022-09-22T14:37:37.786" v="575" actId="1076"/>
          <ac:picMkLst>
            <pc:docMk/>
            <pc:sldMk cId="3118886176" sldId="297"/>
            <ac:picMk id="5" creationId="{0B598BAD-16E4-0B64-A7C3-7BD4542E48F9}"/>
          </ac:picMkLst>
        </pc:picChg>
      </pc:sldChg>
      <pc:sldChg chg="add del">
        <pc:chgData name="Mohammad Mahdi Heydari Dastjerdi" userId="e9b44567-4499-4cbf-b455-8c54534b3ec1" providerId="ADAL" clId="{8DE7779D-1A38-467F-9C14-4AFA86D0CA7E}" dt="2022-09-22T14:51:52.067" v="678" actId="2696"/>
        <pc:sldMkLst>
          <pc:docMk/>
          <pc:sldMk cId="1821442905" sldId="298"/>
        </pc:sldMkLst>
      </pc:sldChg>
      <pc:sldChg chg="addSp delSp modSp add mod modNotesTx">
        <pc:chgData name="Mohammad Mahdi Heydari Dastjerdi" userId="e9b44567-4499-4cbf-b455-8c54534b3ec1" providerId="ADAL" clId="{8DE7779D-1A38-467F-9C14-4AFA86D0CA7E}" dt="2022-09-22T14:54:28.813" v="746" actId="20577"/>
        <pc:sldMkLst>
          <pc:docMk/>
          <pc:sldMk cId="1361777878" sldId="299"/>
        </pc:sldMkLst>
        <pc:spChg chg="mod">
          <ac:chgData name="Mohammad Mahdi Heydari Dastjerdi" userId="e9b44567-4499-4cbf-b455-8c54534b3ec1" providerId="ADAL" clId="{8DE7779D-1A38-467F-9C14-4AFA86D0CA7E}" dt="2022-09-22T14:52:54.110" v="734" actId="20577"/>
          <ac:spMkLst>
            <pc:docMk/>
            <pc:sldMk cId="1361777878" sldId="299"/>
            <ac:spMk id="2" creationId="{9F5CB7BC-6E08-BFA1-58A8-7073043B0D20}"/>
          </ac:spMkLst>
        </pc:spChg>
        <pc:spChg chg="mod">
          <ac:chgData name="Mohammad Mahdi Heydari Dastjerdi" userId="e9b44567-4499-4cbf-b455-8c54534b3ec1" providerId="ADAL" clId="{8DE7779D-1A38-467F-9C14-4AFA86D0CA7E}" dt="2022-09-22T14:54:28.813" v="746" actId="20577"/>
          <ac:spMkLst>
            <pc:docMk/>
            <pc:sldMk cId="1361777878" sldId="299"/>
            <ac:spMk id="82" creationId="{00000000-0000-0000-0000-000000000000}"/>
          </ac:spMkLst>
        </pc:spChg>
        <pc:picChg chg="add mod">
          <ac:chgData name="Mohammad Mahdi Heydari Dastjerdi" userId="e9b44567-4499-4cbf-b455-8c54534b3ec1" providerId="ADAL" clId="{8DE7779D-1A38-467F-9C14-4AFA86D0CA7E}" dt="2022-09-22T14:53:12.836" v="741" actId="14100"/>
          <ac:picMkLst>
            <pc:docMk/>
            <pc:sldMk cId="1361777878" sldId="299"/>
            <ac:picMk id="4" creationId="{4A486FD2-C402-974D-DC55-C26CD7A31F52}"/>
          </ac:picMkLst>
        </pc:picChg>
        <pc:picChg chg="del">
          <ac:chgData name="Mohammad Mahdi Heydari Dastjerdi" userId="e9b44567-4499-4cbf-b455-8c54534b3ec1" providerId="ADAL" clId="{8DE7779D-1A38-467F-9C14-4AFA86D0CA7E}" dt="2022-09-22T14:53:02.433" v="735" actId="478"/>
          <ac:picMkLst>
            <pc:docMk/>
            <pc:sldMk cId="1361777878" sldId="299"/>
            <ac:picMk id="5" creationId="{0B598BAD-16E4-0B64-A7C3-7BD4542E48F9}"/>
          </ac:picMkLst>
        </pc:picChg>
      </pc:sldChg>
      <pc:sldChg chg="addSp delSp modSp add mod">
        <pc:chgData name="Mohammad Mahdi Heydari Dastjerdi" userId="e9b44567-4499-4cbf-b455-8c54534b3ec1" providerId="ADAL" clId="{8DE7779D-1A38-467F-9C14-4AFA86D0CA7E}" dt="2022-09-22T14:58:03.773" v="801" actId="1076"/>
        <pc:sldMkLst>
          <pc:docMk/>
          <pc:sldMk cId="4255673349" sldId="300"/>
        </pc:sldMkLst>
        <pc:spChg chg="mod">
          <ac:chgData name="Mohammad Mahdi Heydari Dastjerdi" userId="e9b44567-4499-4cbf-b455-8c54534b3ec1" providerId="ADAL" clId="{8DE7779D-1A38-467F-9C14-4AFA86D0CA7E}" dt="2022-09-22T14:57:38.658" v="798" actId="207"/>
          <ac:spMkLst>
            <pc:docMk/>
            <pc:sldMk cId="4255673349" sldId="300"/>
            <ac:spMk id="2" creationId="{9F5CB7BC-6E08-BFA1-58A8-7073043B0D20}"/>
          </ac:spMkLst>
        </pc:spChg>
        <pc:spChg chg="mod">
          <ac:chgData name="Mohammad Mahdi Heydari Dastjerdi" userId="e9b44567-4499-4cbf-b455-8c54534b3ec1" providerId="ADAL" clId="{8DE7779D-1A38-467F-9C14-4AFA86D0CA7E}" dt="2022-09-22T14:55:03.212" v="768" actId="20577"/>
          <ac:spMkLst>
            <pc:docMk/>
            <pc:sldMk cId="4255673349" sldId="300"/>
            <ac:spMk id="82" creationId="{00000000-0000-0000-0000-000000000000}"/>
          </ac:spMkLst>
        </pc:spChg>
        <pc:picChg chg="del">
          <ac:chgData name="Mohammad Mahdi Heydari Dastjerdi" userId="e9b44567-4499-4cbf-b455-8c54534b3ec1" providerId="ADAL" clId="{8DE7779D-1A38-467F-9C14-4AFA86D0CA7E}" dt="2022-09-22T14:55:07.781" v="769" actId="478"/>
          <ac:picMkLst>
            <pc:docMk/>
            <pc:sldMk cId="4255673349" sldId="300"/>
            <ac:picMk id="4" creationId="{4A486FD2-C402-974D-DC55-C26CD7A31F52}"/>
          </ac:picMkLst>
        </pc:picChg>
        <pc:picChg chg="add mod">
          <ac:chgData name="Mohammad Mahdi Heydari Dastjerdi" userId="e9b44567-4499-4cbf-b455-8c54534b3ec1" providerId="ADAL" clId="{8DE7779D-1A38-467F-9C14-4AFA86D0CA7E}" dt="2022-09-22T14:58:03.773" v="801" actId="1076"/>
          <ac:picMkLst>
            <pc:docMk/>
            <pc:sldMk cId="4255673349" sldId="300"/>
            <ac:picMk id="5" creationId="{E461BEE0-493E-7C5A-1B9A-5370E0E468F3}"/>
          </ac:picMkLst>
        </pc:picChg>
      </pc:sldChg>
      <pc:sldChg chg="addSp delSp modSp add mod">
        <pc:chgData name="Mohammad Mahdi Heydari Dastjerdi" userId="e9b44567-4499-4cbf-b455-8c54534b3ec1" providerId="ADAL" clId="{8DE7779D-1A38-467F-9C14-4AFA86D0CA7E}" dt="2022-09-22T15:01:07.355" v="843" actId="1076"/>
        <pc:sldMkLst>
          <pc:docMk/>
          <pc:sldMk cId="187921403" sldId="301"/>
        </pc:sldMkLst>
        <pc:spChg chg="mod">
          <ac:chgData name="Mohammad Mahdi Heydari Dastjerdi" userId="e9b44567-4499-4cbf-b455-8c54534b3ec1" providerId="ADAL" clId="{8DE7779D-1A38-467F-9C14-4AFA86D0CA7E}" dt="2022-09-22T15:00:30.560" v="838" actId="20577"/>
          <ac:spMkLst>
            <pc:docMk/>
            <pc:sldMk cId="187921403" sldId="301"/>
            <ac:spMk id="2" creationId="{9F5CB7BC-6E08-BFA1-58A8-7073043B0D20}"/>
          </ac:spMkLst>
        </pc:spChg>
        <pc:spChg chg="mod">
          <ac:chgData name="Mohammad Mahdi Heydari Dastjerdi" userId="e9b44567-4499-4cbf-b455-8c54534b3ec1" providerId="ADAL" clId="{8DE7779D-1A38-467F-9C14-4AFA86D0CA7E}" dt="2022-09-22T14:58:33.993" v="806" actId="20577"/>
          <ac:spMkLst>
            <pc:docMk/>
            <pc:sldMk cId="187921403" sldId="301"/>
            <ac:spMk id="82" creationId="{00000000-0000-0000-0000-000000000000}"/>
          </ac:spMkLst>
        </pc:spChg>
        <pc:picChg chg="add del">
          <ac:chgData name="Mohammad Mahdi Heydari Dastjerdi" userId="e9b44567-4499-4cbf-b455-8c54534b3ec1" providerId="ADAL" clId="{8DE7779D-1A38-467F-9C14-4AFA86D0CA7E}" dt="2022-09-22T15:00:34.303" v="840" actId="22"/>
          <ac:picMkLst>
            <pc:docMk/>
            <pc:sldMk cId="187921403" sldId="301"/>
            <ac:picMk id="4" creationId="{99E2DEC9-B13F-18DA-D61F-5E7EEA6EAD52}"/>
          </ac:picMkLst>
        </pc:picChg>
        <pc:picChg chg="add mod">
          <ac:chgData name="Mohammad Mahdi Heydari Dastjerdi" userId="e9b44567-4499-4cbf-b455-8c54534b3ec1" providerId="ADAL" clId="{8DE7779D-1A38-467F-9C14-4AFA86D0CA7E}" dt="2022-09-22T15:01:07.355" v="843" actId="1076"/>
          <ac:picMkLst>
            <pc:docMk/>
            <pc:sldMk cId="187921403" sldId="301"/>
            <ac:picMk id="6" creationId="{85BD04CC-6DB6-1902-354B-BB32E9CCD7E2}"/>
          </ac:picMkLst>
        </pc:picChg>
      </pc:sldChg>
      <pc:sldChg chg="addSp delSp modSp add mod modNotesTx">
        <pc:chgData name="Mohammad Mahdi Heydari Dastjerdi" userId="e9b44567-4499-4cbf-b455-8c54534b3ec1" providerId="ADAL" clId="{8DE7779D-1A38-467F-9C14-4AFA86D0CA7E}" dt="2022-09-22T15:15:09.872" v="961" actId="20577"/>
        <pc:sldMkLst>
          <pc:docMk/>
          <pc:sldMk cId="1899455017" sldId="302"/>
        </pc:sldMkLst>
        <pc:spChg chg="mod">
          <ac:chgData name="Mohammad Mahdi Heydari Dastjerdi" userId="e9b44567-4499-4cbf-b455-8c54534b3ec1" providerId="ADAL" clId="{8DE7779D-1A38-467F-9C14-4AFA86D0CA7E}" dt="2022-09-22T15:10:08.614" v="875" actId="114"/>
          <ac:spMkLst>
            <pc:docMk/>
            <pc:sldMk cId="1899455017" sldId="302"/>
            <ac:spMk id="2" creationId="{9F5CB7BC-6E08-BFA1-58A8-7073043B0D20}"/>
          </ac:spMkLst>
        </pc:spChg>
        <pc:spChg chg="mod">
          <ac:chgData name="Mohammad Mahdi Heydari Dastjerdi" userId="e9b44567-4499-4cbf-b455-8c54534b3ec1" providerId="ADAL" clId="{8DE7779D-1A38-467F-9C14-4AFA86D0CA7E}" dt="2022-09-22T15:09:37.886" v="869" actId="20577"/>
          <ac:spMkLst>
            <pc:docMk/>
            <pc:sldMk cId="1899455017" sldId="302"/>
            <ac:spMk id="82" creationId="{00000000-0000-0000-0000-000000000000}"/>
          </ac:spMkLst>
        </pc:spChg>
        <pc:picChg chg="add mod">
          <ac:chgData name="Mohammad Mahdi Heydari Dastjerdi" userId="e9b44567-4499-4cbf-b455-8c54534b3ec1" providerId="ADAL" clId="{8DE7779D-1A38-467F-9C14-4AFA86D0CA7E}" dt="2022-09-22T15:11:59.379" v="881" actId="1076"/>
          <ac:picMkLst>
            <pc:docMk/>
            <pc:sldMk cId="1899455017" sldId="302"/>
            <ac:picMk id="4" creationId="{13940F04-5C75-D917-0707-4DF7FC1E54F2}"/>
          </ac:picMkLst>
        </pc:picChg>
        <pc:picChg chg="del">
          <ac:chgData name="Mohammad Mahdi Heydari Dastjerdi" userId="e9b44567-4499-4cbf-b455-8c54534b3ec1" providerId="ADAL" clId="{8DE7779D-1A38-467F-9C14-4AFA86D0CA7E}" dt="2022-09-22T15:11:45.802" v="876" actId="21"/>
          <ac:picMkLst>
            <pc:docMk/>
            <pc:sldMk cId="1899455017" sldId="302"/>
            <ac:picMk id="6" creationId="{85BD04CC-6DB6-1902-354B-BB32E9CCD7E2}"/>
          </ac:picMkLst>
        </pc:picChg>
      </pc:sldChg>
      <pc:sldChg chg="addSp delSp modSp add mod modNotesTx">
        <pc:chgData name="Mohammad Mahdi Heydari Dastjerdi" userId="e9b44567-4499-4cbf-b455-8c54534b3ec1" providerId="ADAL" clId="{8DE7779D-1A38-467F-9C14-4AFA86D0CA7E}" dt="2022-09-22T15:39:52.994" v="976" actId="478"/>
        <pc:sldMkLst>
          <pc:docMk/>
          <pc:sldMk cId="1325721366" sldId="303"/>
        </pc:sldMkLst>
        <pc:spChg chg="del mod">
          <ac:chgData name="Mohammad Mahdi Heydari Dastjerdi" userId="e9b44567-4499-4cbf-b455-8c54534b3ec1" providerId="ADAL" clId="{8DE7779D-1A38-467F-9C14-4AFA86D0CA7E}" dt="2022-09-22T15:39:52.994" v="976" actId="478"/>
          <ac:spMkLst>
            <pc:docMk/>
            <pc:sldMk cId="1325721366" sldId="303"/>
            <ac:spMk id="2" creationId="{9F5CB7BC-6E08-BFA1-58A8-7073043B0D20}"/>
          </ac:spMkLst>
        </pc:spChg>
        <pc:spChg chg="mod">
          <ac:chgData name="Mohammad Mahdi Heydari Dastjerdi" userId="e9b44567-4499-4cbf-b455-8c54534b3ec1" providerId="ADAL" clId="{8DE7779D-1A38-467F-9C14-4AFA86D0CA7E}" dt="2022-09-22T15:39:26.416" v="969"/>
          <ac:spMkLst>
            <pc:docMk/>
            <pc:sldMk cId="1325721366" sldId="303"/>
            <ac:spMk id="82" creationId="{00000000-0000-0000-0000-000000000000}"/>
          </ac:spMkLst>
        </pc:spChg>
        <pc:picChg chg="del">
          <ac:chgData name="Mohammad Mahdi Heydari Dastjerdi" userId="e9b44567-4499-4cbf-b455-8c54534b3ec1" providerId="ADAL" clId="{8DE7779D-1A38-467F-9C14-4AFA86D0CA7E}" dt="2022-09-22T15:39:16.603" v="965" actId="478"/>
          <ac:picMkLst>
            <pc:docMk/>
            <pc:sldMk cId="1325721366" sldId="303"/>
            <ac:picMk id="4" creationId="{13940F04-5C75-D917-0707-4DF7FC1E54F2}"/>
          </ac:picMkLst>
        </pc:picChg>
        <pc:picChg chg="add mod">
          <ac:chgData name="Mohammad Mahdi Heydari Dastjerdi" userId="e9b44567-4499-4cbf-b455-8c54534b3ec1" providerId="ADAL" clId="{8DE7779D-1A38-467F-9C14-4AFA86D0CA7E}" dt="2022-09-22T15:39:47.776" v="975" actId="1076"/>
          <ac:picMkLst>
            <pc:docMk/>
            <pc:sldMk cId="1325721366" sldId="303"/>
            <ac:picMk id="5" creationId="{D7F40105-195D-29EB-1A57-3457CF9301A1}"/>
          </ac:picMkLst>
        </pc:picChg>
      </pc:sldChg>
      <pc:sldChg chg="delSp modSp add mod ord">
        <pc:chgData name="Mohammad Mahdi Heydari Dastjerdi" userId="e9b44567-4499-4cbf-b455-8c54534b3ec1" providerId="ADAL" clId="{8DE7779D-1A38-467F-9C14-4AFA86D0CA7E}" dt="2022-09-22T16:11:00.064" v="993"/>
        <pc:sldMkLst>
          <pc:docMk/>
          <pc:sldMk cId="355040704" sldId="304"/>
        </pc:sldMkLst>
        <pc:spChg chg="mod">
          <ac:chgData name="Mohammad Mahdi Heydari Dastjerdi" userId="e9b44567-4499-4cbf-b455-8c54534b3ec1" providerId="ADAL" clId="{8DE7779D-1A38-467F-9C14-4AFA86D0CA7E}" dt="2022-09-22T16:11:00.064" v="993"/>
          <ac:spMkLst>
            <pc:docMk/>
            <pc:sldMk cId="355040704" sldId="304"/>
            <ac:spMk id="2" creationId="{9F5CB7BC-6E08-BFA1-58A8-7073043B0D20}"/>
          </ac:spMkLst>
        </pc:spChg>
        <pc:spChg chg="mod">
          <ac:chgData name="Mohammad Mahdi Heydari Dastjerdi" userId="e9b44567-4499-4cbf-b455-8c54534b3ec1" providerId="ADAL" clId="{8DE7779D-1A38-467F-9C14-4AFA86D0CA7E}" dt="2022-09-22T15:46:31.170" v="980"/>
          <ac:spMkLst>
            <pc:docMk/>
            <pc:sldMk cId="355040704" sldId="304"/>
            <ac:spMk id="82" creationId="{00000000-0000-0000-0000-000000000000}"/>
          </ac:spMkLst>
        </pc:spChg>
        <pc:picChg chg="del">
          <ac:chgData name="Mohammad Mahdi Heydari Dastjerdi" userId="e9b44567-4499-4cbf-b455-8c54534b3ec1" providerId="ADAL" clId="{8DE7779D-1A38-467F-9C14-4AFA86D0CA7E}" dt="2022-09-22T16:09:41.065" v="981" actId="478"/>
          <ac:picMkLst>
            <pc:docMk/>
            <pc:sldMk cId="355040704" sldId="304"/>
            <ac:picMk id="6" creationId="{85BD04CC-6DB6-1902-354B-BB32E9CCD7E2}"/>
          </ac:picMkLst>
        </pc:picChg>
      </pc:sldChg>
      <pc:sldChg chg="addSp delSp modSp add mod">
        <pc:chgData name="Mohammad Mahdi Heydari Dastjerdi" userId="e9b44567-4499-4cbf-b455-8c54534b3ec1" providerId="ADAL" clId="{8DE7779D-1A38-467F-9C14-4AFA86D0CA7E}" dt="2022-09-22T16:15:06.499" v="1025" actId="115"/>
        <pc:sldMkLst>
          <pc:docMk/>
          <pc:sldMk cId="1671352770" sldId="305"/>
        </pc:sldMkLst>
        <pc:spChg chg="mod">
          <ac:chgData name="Mohammad Mahdi Heydari Dastjerdi" userId="e9b44567-4499-4cbf-b455-8c54534b3ec1" providerId="ADAL" clId="{8DE7779D-1A38-467F-9C14-4AFA86D0CA7E}" dt="2022-09-22T16:15:06.499" v="1025" actId="115"/>
          <ac:spMkLst>
            <pc:docMk/>
            <pc:sldMk cId="1671352770" sldId="305"/>
            <ac:spMk id="2" creationId="{9F5CB7BC-6E08-BFA1-58A8-7073043B0D20}"/>
          </ac:spMkLst>
        </pc:spChg>
        <pc:spChg chg="mod">
          <ac:chgData name="Mohammad Mahdi Heydari Dastjerdi" userId="e9b44567-4499-4cbf-b455-8c54534b3ec1" providerId="ADAL" clId="{8DE7779D-1A38-467F-9C14-4AFA86D0CA7E}" dt="2022-09-22T16:11:33.525" v="995"/>
          <ac:spMkLst>
            <pc:docMk/>
            <pc:sldMk cId="1671352770" sldId="305"/>
            <ac:spMk id="82" creationId="{00000000-0000-0000-0000-000000000000}"/>
          </ac:spMkLst>
        </pc:spChg>
        <pc:picChg chg="add del mod">
          <ac:chgData name="Mohammad Mahdi Heydari Dastjerdi" userId="e9b44567-4499-4cbf-b455-8c54534b3ec1" providerId="ADAL" clId="{8DE7779D-1A38-467F-9C14-4AFA86D0CA7E}" dt="2022-09-22T16:12:19.033" v="1007" actId="478"/>
          <ac:picMkLst>
            <pc:docMk/>
            <pc:sldMk cId="1671352770" sldId="305"/>
            <ac:picMk id="4" creationId="{3B5E35AD-4C18-1AF2-7C61-6A9510B67290}"/>
          </ac:picMkLst>
        </pc:picChg>
        <pc:picChg chg="add mod">
          <ac:chgData name="Mohammad Mahdi Heydari Dastjerdi" userId="e9b44567-4499-4cbf-b455-8c54534b3ec1" providerId="ADAL" clId="{8DE7779D-1A38-467F-9C14-4AFA86D0CA7E}" dt="2022-09-22T16:12:55.985" v="1010" actId="1076"/>
          <ac:picMkLst>
            <pc:docMk/>
            <pc:sldMk cId="1671352770" sldId="305"/>
            <ac:picMk id="6" creationId="{FC33AA2D-990B-329B-04D1-C2F20F35176E}"/>
          </ac:picMkLst>
        </pc:picChg>
      </pc:sldChg>
      <pc:sldChg chg="addSp delSp modSp add mod">
        <pc:chgData name="Mohammad Mahdi Heydari Dastjerdi" userId="e9b44567-4499-4cbf-b455-8c54534b3ec1" providerId="ADAL" clId="{8DE7779D-1A38-467F-9C14-4AFA86D0CA7E}" dt="2022-09-22T16:13:51.701" v="1020" actId="1076"/>
        <pc:sldMkLst>
          <pc:docMk/>
          <pc:sldMk cId="3424814555" sldId="306"/>
        </pc:sldMkLst>
        <pc:spChg chg="del mod">
          <ac:chgData name="Mohammad Mahdi Heydari Dastjerdi" userId="e9b44567-4499-4cbf-b455-8c54534b3ec1" providerId="ADAL" clId="{8DE7779D-1A38-467F-9C14-4AFA86D0CA7E}" dt="2022-09-22T16:13:41.670" v="1017" actId="478"/>
          <ac:spMkLst>
            <pc:docMk/>
            <pc:sldMk cId="3424814555" sldId="306"/>
            <ac:spMk id="2" creationId="{9F5CB7BC-6E08-BFA1-58A8-7073043B0D20}"/>
          </ac:spMkLst>
        </pc:spChg>
        <pc:picChg chg="add mod">
          <ac:chgData name="Mohammad Mahdi Heydari Dastjerdi" userId="e9b44567-4499-4cbf-b455-8c54534b3ec1" providerId="ADAL" clId="{8DE7779D-1A38-467F-9C14-4AFA86D0CA7E}" dt="2022-09-22T16:13:51.701" v="1020" actId="1076"/>
          <ac:picMkLst>
            <pc:docMk/>
            <pc:sldMk cId="3424814555" sldId="306"/>
            <ac:picMk id="4" creationId="{A201FD74-C5CE-7E42-304A-BDDBBAE7F5AC}"/>
          </ac:picMkLst>
        </pc:picChg>
        <pc:picChg chg="del">
          <ac:chgData name="Mohammad Mahdi Heydari Dastjerdi" userId="e9b44567-4499-4cbf-b455-8c54534b3ec1" providerId="ADAL" clId="{8DE7779D-1A38-467F-9C14-4AFA86D0CA7E}" dt="2022-09-22T16:13:39.180" v="1014" actId="478"/>
          <ac:picMkLst>
            <pc:docMk/>
            <pc:sldMk cId="3424814555" sldId="306"/>
            <ac:picMk id="6" creationId="{FC33AA2D-990B-329B-04D1-C2F20F35176E}"/>
          </ac:picMkLst>
        </pc:picChg>
      </pc:sldChg>
      <pc:sldChg chg="addSp delSp modSp add mod ord">
        <pc:chgData name="Mohammad Mahdi Heydari Dastjerdi" userId="e9b44567-4499-4cbf-b455-8c54534b3ec1" providerId="ADAL" clId="{8DE7779D-1A38-467F-9C14-4AFA86D0CA7E}" dt="2022-09-22T16:17:05.661" v="1042" actId="20577"/>
        <pc:sldMkLst>
          <pc:docMk/>
          <pc:sldMk cId="3921914169" sldId="307"/>
        </pc:sldMkLst>
        <pc:spChg chg="mod">
          <ac:chgData name="Mohammad Mahdi Heydari Dastjerdi" userId="e9b44567-4499-4cbf-b455-8c54534b3ec1" providerId="ADAL" clId="{8DE7779D-1A38-467F-9C14-4AFA86D0CA7E}" dt="2022-09-22T16:15:31.792" v="1028" actId="20577"/>
          <ac:spMkLst>
            <pc:docMk/>
            <pc:sldMk cId="3921914169" sldId="307"/>
            <ac:spMk id="2" creationId="{9F5CB7BC-6E08-BFA1-58A8-7073043B0D20}"/>
          </ac:spMkLst>
        </pc:spChg>
        <pc:spChg chg="mod">
          <ac:chgData name="Mohammad Mahdi Heydari Dastjerdi" userId="e9b44567-4499-4cbf-b455-8c54534b3ec1" providerId="ADAL" clId="{8DE7779D-1A38-467F-9C14-4AFA86D0CA7E}" dt="2022-09-22T16:17:05.661" v="1042" actId="20577"/>
          <ac:spMkLst>
            <pc:docMk/>
            <pc:sldMk cId="3921914169" sldId="307"/>
            <ac:spMk id="82" creationId="{00000000-0000-0000-0000-000000000000}"/>
          </ac:spMkLst>
        </pc:spChg>
        <pc:picChg chg="add mod">
          <ac:chgData name="Mohammad Mahdi Heydari Dastjerdi" userId="e9b44567-4499-4cbf-b455-8c54534b3ec1" providerId="ADAL" clId="{8DE7779D-1A38-467F-9C14-4AFA86D0CA7E}" dt="2022-09-22T16:15:43.314" v="1031" actId="1076"/>
          <ac:picMkLst>
            <pc:docMk/>
            <pc:sldMk cId="3921914169" sldId="307"/>
            <ac:picMk id="4" creationId="{049FF074-25FC-8142-8071-20331FA8358B}"/>
          </ac:picMkLst>
        </pc:picChg>
        <pc:picChg chg="del">
          <ac:chgData name="Mohammad Mahdi Heydari Dastjerdi" userId="e9b44567-4499-4cbf-b455-8c54534b3ec1" providerId="ADAL" clId="{8DE7779D-1A38-467F-9C14-4AFA86D0CA7E}" dt="2022-09-22T16:15:34.983" v="1029" actId="478"/>
          <ac:picMkLst>
            <pc:docMk/>
            <pc:sldMk cId="3921914169" sldId="307"/>
            <ac:picMk id="6" creationId="{FC33AA2D-990B-329B-04D1-C2F20F35176E}"/>
          </ac:picMkLst>
        </pc:picChg>
      </pc:sldChg>
      <pc:sldChg chg="addSp delSp modSp add mod">
        <pc:chgData name="Mohammad Mahdi Heydari Dastjerdi" userId="e9b44567-4499-4cbf-b455-8c54534b3ec1" providerId="ADAL" clId="{8DE7779D-1A38-467F-9C14-4AFA86D0CA7E}" dt="2022-09-22T16:23:45.508" v="1092"/>
        <pc:sldMkLst>
          <pc:docMk/>
          <pc:sldMk cId="2630628202" sldId="308"/>
        </pc:sldMkLst>
        <pc:spChg chg="mod">
          <ac:chgData name="Mohammad Mahdi Heydari Dastjerdi" userId="e9b44567-4499-4cbf-b455-8c54534b3ec1" providerId="ADAL" clId="{8DE7779D-1A38-467F-9C14-4AFA86D0CA7E}" dt="2022-09-22T16:23:45.508" v="1092"/>
          <ac:spMkLst>
            <pc:docMk/>
            <pc:sldMk cId="2630628202" sldId="308"/>
            <ac:spMk id="2" creationId="{9F5CB7BC-6E08-BFA1-58A8-7073043B0D20}"/>
          </ac:spMkLst>
        </pc:spChg>
        <pc:spChg chg="mod">
          <ac:chgData name="Mohammad Mahdi Heydari Dastjerdi" userId="e9b44567-4499-4cbf-b455-8c54534b3ec1" providerId="ADAL" clId="{8DE7779D-1A38-467F-9C14-4AFA86D0CA7E}" dt="2022-09-22T16:18:20.305" v="1061" actId="20577"/>
          <ac:spMkLst>
            <pc:docMk/>
            <pc:sldMk cId="2630628202" sldId="308"/>
            <ac:spMk id="82" creationId="{00000000-0000-0000-0000-000000000000}"/>
          </ac:spMkLst>
        </pc:spChg>
        <pc:picChg chg="del">
          <ac:chgData name="Mohammad Mahdi Heydari Dastjerdi" userId="e9b44567-4499-4cbf-b455-8c54534b3ec1" providerId="ADAL" clId="{8DE7779D-1A38-467F-9C14-4AFA86D0CA7E}" dt="2022-09-22T16:19:43.454" v="1076" actId="478"/>
          <ac:picMkLst>
            <pc:docMk/>
            <pc:sldMk cId="2630628202" sldId="308"/>
            <ac:picMk id="4" creationId="{049FF074-25FC-8142-8071-20331FA8358B}"/>
          </ac:picMkLst>
        </pc:picChg>
        <pc:picChg chg="add mod">
          <ac:chgData name="Mohammad Mahdi Heydari Dastjerdi" userId="e9b44567-4499-4cbf-b455-8c54534b3ec1" providerId="ADAL" clId="{8DE7779D-1A38-467F-9C14-4AFA86D0CA7E}" dt="2022-09-22T16:20:02.245" v="1082" actId="1076"/>
          <ac:picMkLst>
            <pc:docMk/>
            <pc:sldMk cId="2630628202" sldId="308"/>
            <ac:picMk id="5" creationId="{3CC08887-D043-8337-EC42-23940CB62931}"/>
          </ac:picMkLst>
        </pc:picChg>
      </pc:sldChg>
      <pc:sldChg chg="delSp modSp add mod">
        <pc:chgData name="Mohammad Mahdi Heydari Dastjerdi" userId="e9b44567-4499-4cbf-b455-8c54534b3ec1" providerId="ADAL" clId="{8DE7779D-1A38-467F-9C14-4AFA86D0CA7E}" dt="2022-09-22T16:28:56.653" v="1148" actId="1076"/>
        <pc:sldMkLst>
          <pc:docMk/>
          <pc:sldMk cId="274191573" sldId="309"/>
        </pc:sldMkLst>
        <pc:spChg chg="mod">
          <ac:chgData name="Mohammad Mahdi Heydari Dastjerdi" userId="e9b44567-4499-4cbf-b455-8c54534b3ec1" providerId="ADAL" clId="{8DE7779D-1A38-467F-9C14-4AFA86D0CA7E}" dt="2022-09-22T16:28:56.653" v="1148" actId="1076"/>
          <ac:spMkLst>
            <pc:docMk/>
            <pc:sldMk cId="274191573" sldId="309"/>
            <ac:spMk id="2" creationId="{9F5CB7BC-6E08-BFA1-58A8-7073043B0D20}"/>
          </ac:spMkLst>
        </pc:spChg>
        <pc:spChg chg="mod">
          <ac:chgData name="Mohammad Mahdi Heydari Dastjerdi" userId="e9b44567-4499-4cbf-b455-8c54534b3ec1" providerId="ADAL" clId="{8DE7779D-1A38-467F-9C14-4AFA86D0CA7E}" dt="2022-09-22T16:24:23.807" v="1094"/>
          <ac:spMkLst>
            <pc:docMk/>
            <pc:sldMk cId="274191573" sldId="309"/>
            <ac:spMk id="82" creationId="{00000000-0000-0000-0000-000000000000}"/>
          </ac:spMkLst>
        </pc:spChg>
        <pc:picChg chg="del">
          <ac:chgData name="Mohammad Mahdi Heydari Dastjerdi" userId="e9b44567-4499-4cbf-b455-8c54534b3ec1" providerId="ADAL" clId="{8DE7779D-1A38-467F-9C14-4AFA86D0CA7E}" dt="2022-09-22T16:24:27.487" v="1095" actId="478"/>
          <ac:picMkLst>
            <pc:docMk/>
            <pc:sldMk cId="274191573" sldId="309"/>
            <ac:picMk id="5" creationId="{3CC08887-D043-8337-EC42-23940CB62931}"/>
          </ac:picMkLst>
        </pc:picChg>
      </pc:sldChg>
      <pc:sldChg chg="addSp delSp modSp add mod">
        <pc:chgData name="Mohammad Mahdi Heydari Dastjerdi" userId="e9b44567-4499-4cbf-b455-8c54534b3ec1" providerId="ADAL" clId="{8DE7779D-1A38-467F-9C14-4AFA86D0CA7E}" dt="2022-09-22T16:31:28.898" v="1167" actId="1076"/>
        <pc:sldMkLst>
          <pc:docMk/>
          <pc:sldMk cId="2020371998" sldId="310"/>
        </pc:sldMkLst>
        <pc:spChg chg="mod">
          <ac:chgData name="Mohammad Mahdi Heydari Dastjerdi" userId="e9b44567-4499-4cbf-b455-8c54534b3ec1" providerId="ADAL" clId="{8DE7779D-1A38-467F-9C14-4AFA86D0CA7E}" dt="2022-09-22T16:30:49.256" v="1162" actId="115"/>
          <ac:spMkLst>
            <pc:docMk/>
            <pc:sldMk cId="2020371998" sldId="310"/>
            <ac:spMk id="2" creationId="{9F5CB7BC-6E08-BFA1-58A8-7073043B0D20}"/>
          </ac:spMkLst>
        </pc:spChg>
        <pc:spChg chg="mod">
          <ac:chgData name="Mohammad Mahdi Heydari Dastjerdi" userId="e9b44567-4499-4cbf-b455-8c54534b3ec1" providerId="ADAL" clId="{8DE7779D-1A38-467F-9C14-4AFA86D0CA7E}" dt="2022-09-22T16:29:30.497" v="1150"/>
          <ac:spMkLst>
            <pc:docMk/>
            <pc:sldMk cId="2020371998" sldId="310"/>
            <ac:spMk id="82" creationId="{00000000-0000-0000-0000-000000000000}"/>
          </ac:spMkLst>
        </pc:spChg>
        <pc:picChg chg="add del">
          <ac:chgData name="Mohammad Mahdi Heydari Dastjerdi" userId="e9b44567-4499-4cbf-b455-8c54534b3ec1" providerId="ADAL" clId="{8DE7779D-1A38-467F-9C14-4AFA86D0CA7E}" dt="2022-09-22T16:30:54.753" v="1164" actId="22"/>
          <ac:picMkLst>
            <pc:docMk/>
            <pc:sldMk cId="2020371998" sldId="310"/>
            <ac:picMk id="4" creationId="{C2AAD831-2983-8CD7-034C-C48CB6CE315C}"/>
          </ac:picMkLst>
        </pc:picChg>
        <pc:picChg chg="add mod">
          <ac:chgData name="Mohammad Mahdi Heydari Dastjerdi" userId="e9b44567-4499-4cbf-b455-8c54534b3ec1" providerId="ADAL" clId="{8DE7779D-1A38-467F-9C14-4AFA86D0CA7E}" dt="2022-09-22T16:31:28.898" v="1167" actId="1076"/>
          <ac:picMkLst>
            <pc:docMk/>
            <pc:sldMk cId="2020371998" sldId="310"/>
            <ac:picMk id="6" creationId="{C2EAF8C1-363A-5FC9-6531-477B2A4B7D72}"/>
          </ac:picMkLst>
        </pc:picChg>
      </pc:sldChg>
      <pc:sldChg chg="delSp modSp add mod">
        <pc:chgData name="Mohammad Mahdi Heydari Dastjerdi" userId="e9b44567-4499-4cbf-b455-8c54534b3ec1" providerId="ADAL" clId="{8DE7779D-1A38-467F-9C14-4AFA86D0CA7E}" dt="2022-09-22T16:38:00.282" v="1265" actId="20577"/>
        <pc:sldMkLst>
          <pc:docMk/>
          <pc:sldMk cId="96820219" sldId="311"/>
        </pc:sldMkLst>
        <pc:spChg chg="mod">
          <ac:chgData name="Mohammad Mahdi Heydari Dastjerdi" userId="e9b44567-4499-4cbf-b455-8c54534b3ec1" providerId="ADAL" clId="{8DE7779D-1A38-467F-9C14-4AFA86D0CA7E}" dt="2022-09-22T16:38:00.282" v="1265" actId="20577"/>
          <ac:spMkLst>
            <pc:docMk/>
            <pc:sldMk cId="96820219" sldId="311"/>
            <ac:spMk id="2" creationId="{9F5CB7BC-6E08-BFA1-58A8-7073043B0D20}"/>
          </ac:spMkLst>
        </pc:spChg>
        <pc:picChg chg="del">
          <ac:chgData name="Mohammad Mahdi Heydari Dastjerdi" userId="e9b44567-4499-4cbf-b455-8c54534b3ec1" providerId="ADAL" clId="{8DE7779D-1A38-467F-9C14-4AFA86D0CA7E}" dt="2022-09-22T16:33:00.714" v="1169" actId="478"/>
          <ac:picMkLst>
            <pc:docMk/>
            <pc:sldMk cId="96820219" sldId="311"/>
            <ac:picMk id="6" creationId="{C2EAF8C1-363A-5FC9-6531-477B2A4B7D72}"/>
          </ac:picMkLst>
        </pc:picChg>
      </pc:sldChg>
      <pc:sldChg chg="addSp delSp modSp add mod">
        <pc:chgData name="Mohammad Mahdi Heydari Dastjerdi" userId="e9b44567-4499-4cbf-b455-8c54534b3ec1" providerId="ADAL" clId="{8DE7779D-1A38-467F-9C14-4AFA86D0CA7E}" dt="2022-09-22T16:39:52.300" v="1279" actId="1076"/>
        <pc:sldMkLst>
          <pc:docMk/>
          <pc:sldMk cId="3803375574" sldId="312"/>
        </pc:sldMkLst>
        <pc:spChg chg="mod">
          <ac:chgData name="Mohammad Mahdi Heydari Dastjerdi" userId="e9b44567-4499-4cbf-b455-8c54534b3ec1" providerId="ADAL" clId="{8DE7779D-1A38-467F-9C14-4AFA86D0CA7E}" dt="2022-09-22T16:39:08.006" v="1272" actId="20577"/>
          <ac:spMkLst>
            <pc:docMk/>
            <pc:sldMk cId="3803375574" sldId="312"/>
            <ac:spMk id="2" creationId="{9F5CB7BC-6E08-BFA1-58A8-7073043B0D20}"/>
          </ac:spMkLst>
        </pc:spChg>
        <pc:spChg chg="mod">
          <ac:chgData name="Mohammad Mahdi Heydari Dastjerdi" userId="e9b44567-4499-4cbf-b455-8c54534b3ec1" providerId="ADAL" clId="{8DE7779D-1A38-467F-9C14-4AFA86D0CA7E}" dt="2022-09-22T16:38:40.582" v="1267"/>
          <ac:spMkLst>
            <pc:docMk/>
            <pc:sldMk cId="3803375574" sldId="312"/>
            <ac:spMk id="82" creationId="{00000000-0000-0000-0000-000000000000}"/>
          </ac:spMkLst>
        </pc:spChg>
        <pc:picChg chg="add del">
          <ac:chgData name="Mohammad Mahdi Heydari Dastjerdi" userId="e9b44567-4499-4cbf-b455-8c54534b3ec1" providerId="ADAL" clId="{8DE7779D-1A38-467F-9C14-4AFA86D0CA7E}" dt="2022-09-22T16:39:13.497" v="1274" actId="22"/>
          <ac:picMkLst>
            <pc:docMk/>
            <pc:sldMk cId="3803375574" sldId="312"/>
            <ac:picMk id="4" creationId="{44ED7C1D-C602-67B0-8CA1-20342D0B06B2}"/>
          </ac:picMkLst>
        </pc:picChg>
        <pc:picChg chg="add mod">
          <ac:chgData name="Mohammad Mahdi Heydari Dastjerdi" userId="e9b44567-4499-4cbf-b455-8c54534b3ec1" providerId="ADAL" clId="{8DE7779D-1A38-467F-9C14-4AFA86D0CA7E}" dt="2022-09-22T16:39:52.300" v="1279" actId="1076"/>
          <ac:picMkLst>
            <pc:docMk/>
            <pc:sldMk cId="3803375574" sldId="312"/>
            <ac:picMk id="6" creationId="{F421D808-3B7C-9191-38A4-5FDC10C15FDD}"/>
          </ac:picMkLst>
        </pc:picChg>
      </pc:sldChg>
      <pc:sldChg chg="delSp modSp add mod">
        <pc:chgData name="Mohammad Mahdi Heydari Dastjerdi" userId="e9b44567-4499-4cbf-b455-8c54534b3ec1" providerId="ADAL" clId="{8DE7779D-1A38-467F-9C14-4AFA86D0CA7E}" dt="2022-09-22T16:44:19.645" v="1295" actId="207"/>
        <pc:sldMkLst>
          <pc:docMk/>
          <pc:sldMk cId="2015115440" sldId="313"/>
        </pc:sldMkLst>
        <pc:spChg chg="mod">
          <ac:chgData name="Mohammad Mahdi Heydari Dastjerdi" userId="e9b44567-4499-4cbf-b455-8c54534b3ec1" providerId="ADAL" clId="{8DE7779D-1A38-467F-9C14-4AFA86D0CA7E}" dt="2022-09-22T16:44:19.645" v="1295" actId="207"/>
          <ac:spMkLst>
            <pc:docMk/>
            <pc:sldMk cId="2015115440" sldId="313"/>
            <ac:spMk id="2" creationId="{9F5CB7BC-6E08-BFA1-58A8-7073043B0D20}"/>
          </ac:spMkLst>
        </pc:spChg>
        <pc:picChg chg="del">
          <ac:chgData name="Mohammad Mahdi Heydari Dastjerdi" userId="e9b44567-4499-4cbf-b455-8c54534b3ec1" providerId="ADAL" clId="{8DE7779D-1A38-467F-9C14-4AFA86D0CA7E}" dt="2022-09-22T16:40:42.212" v="1286" actId="478"/>
          <ac:picMkLst>
            <pc:docMk/>
            <pc:sldMk cId="2015115440" sldId="313"/>
            <ac:picMk id="6" creationId="{F421D808-3B7C-9191-38A4-5FDC10C15FDD}"/>
          </ac:picMkLst>
        </pc:picChg>
      </pc:sldChg>
      <pc:sldChg chg="modSp add mod">
        <pc:chgData name="Mohammad Mahdi Heydari Dastjerdi" userId="e9b44567-4499-4cbf-b455-8c54534b3ec1" providerId="ADAL" clId="{8DE7779D-1A38-467F-9C14-4AFA86D0CA7E}" dt="2022-09-22T16:52:23.925" v="1413" actId="20577"/>
        <pc:sldMkLst>
          <pc:docMk/>
          <pc:sldMk cId="1682036296" sldId="314"/>
        </pc:sldMkLst>
        <pc:spChg chg="mod">
          <ac:chgData name="Mohammad Mahdi Heydari Dastjerdi" userId="e9b44567-4499-4cbf-b455-8c54534b3ec1" providerId="ADAL" clId="{8DE7779D-1A38-467F-9C14-4AFA86D0CA7E}" dt="2022-09-22T16:52:23.925" v="1413" actId="20577"/>
          <ac:spMkLst>
            <pc:docMk/>
            <pc:sldMk cId="1682036296" sldId="314"/>
            <ac:spMk id="2" creationId="{9F5CB7BC-6E08-BFA1-58A8-7073043B0D20}"/>
          </ac:spMkLst>
        </pc:spChg>
      </pc:sldChg>
      <pc:sldChg chg="addSp modSp add mod">
        <pc:chgData name="Mohammad Mahdi Heydari Dastjerdi" userId="e9b44567-4499-4cbf-b455-8c54534b3ec1" providerId="ADAL" clId="{8DE7779D-1A38-467F-9C14-4AFA86D0CA7E}" dt="2022-09-22T16:53:48.367" v="1423" actId="114"/>
        <pc:sldMkLst>
          <pc:docMk/>
          <pc:sldMk cId="2978675718" sldId="315"/>
        </pc:sldMkLst>
        <pc:spChg chg="mod">
          <ac:chgData name="Mohammad Mahdi Heydari Dastjerdi" userId="e9b44567-4499-4cbf-b455-8c54534b3ec1" providerId="ADAL" clId="{8DE7779D-1A38-467F-9C14-4AFA86D0CA7E}" dt="2022-09-22T16:53:48.367" v="1423" actId="114"/>
          <ac:spMkLst>
            <pc:docMk/>
            <pc:sldMk cId="2978675718" sldId="315"/>
            <ac:spMk id="2" creationId="{9F5CB7BC-6E08-BFA1-58A8-7073043B0D20}"/>
          </ac:spMkLst>
        </pc:spChg>
        <pc:picChg chg="add mod">
          <ac:chgData name="Mohammad Mahdi Heydari Dastjerdi" userId="e9b44567-4499-4cbf-b455-8c54534b3ec1" providerId="ADAL" clId="{8DE7779D-1A38-467F-9C14-4AFA86D0CA7E}" dt="2022-09-22T16:53:35.562" v="1421" actId="1076"/>
          <ac:picMkLst>
            <pc:docMk/>
            <pc:sldMk cId="2978675718" sldId="315"/>
            <ac:picMk id="4" creationId="{A685D061-9189-B64F-FFA2-0463992C6387}"/>
          </ac:picMkLst>
        </pc:picChg>
      </pc:sldChg>
      <pc:sldChg chg="delSp modSp add mod">
        <pc:chgData name="Mohammad Mahdi Heydari Dastjerdi" userId="e9b44567-4499-4cbf-b455-8c54534b3ec1" providerId="ADAL" clId="{8DE7779D-1A38-467F-9C14-4AFA86D0CA7E}" dt="2022-09-22T16:58:57.346" v="1471" actId="207"/>
        <pc:sldMkLst>
          <pc:docMk/>
          <pc:sldMk cId="620295353" sldId="316"/>
        </pc:sldMkLst>
        <pc:spChg chg="mod">
          <ac:chgData name="Mohammad Mahdi Heydari Dastjerdi" userId="e9b44567-4499-4cbf-b455-8c54534b3ec1" providerId="ADAL" clId="{8DE7779D-1A38-467F-9C14-4AFA86D0CA7E}" dt="2022-09-22T16:58:57.346" v="1471" actId="207"/>
          <ac:spMkLst>
            <pc:docMk/>
            <pc:sldMk cId="620295353" sldId="316"/>
            <ac:spMk id="2" creationId="{9F5CB7BC-6E08-BFA1-58A8-7073043B0D20}"/>
          </ac:spMkLst>
        </pc:spChg>
        <pc:spChg chg="mod">
          <ac:chgData name="Mohammad Mahdi Heydari Dastjerdi" userId="e9b44567-4499-4cbf-b455-8c54534b3ec1" providerId="ADAL" clId="{8DE7779D-1A38-467F-9C14-4AFA86D0CA7E}" dt="2022-09-22T16:55:34.897" v="1425"/>
          <ac:spMkLst>
            <pc:docMk/>
            <pc:sldMk cId="620295353" sldId="316"/>
            <ac:spMk id="82" creationId="{00000000-0000-0000-0000-000000000000}"/>
          </ac:spMkLst>
        </pc:spChg>
        <pc:picChg chg="del">
          <ac:chgData name="Mohammad Mahdi Heydari Dastjerdi" userId="e9b44567-4499-4cbf-b455-8c54534b3ec1" providerId="ADAL" clId="{8DE7779D-1A38-467F-9C14-4AFA86D0CA7E}" dt="2022-09-22T16:57:20.565" v="1456" actId="478"/>
          <ac:picMkLst>
            <pc:docMk/>
            <pc:sldMk cId="620295353" sldId="316"/>
            <ac:picMk id="4" creationId="{A685D061-9189-B64F-FFA2-0463992C6387}"/>
          </ac:picMkLst>
        </pc:picChg>
      </pc:sldChg>
      <pc:sldChg chg="addSp delSp modSp add mod">
        <pc:chgData name="Mohammad Mahdi Heydari Dastjerdi" userId="e9b44567-4499-4cbf-b455-8c54534b3ec1" providerId="ADAL" clId="{8DE7779D-1A38-467F-9C14-4AFA86D0CA7E}" dt="2022-09-22T17:00:00.027" v="1513" actId="1076"/>
        <pc:sldMkLst>
          <pc:docMk/>
          <pc:sldMk cId="4222331067" sldId="317"/>
        </pc:sldMkLst>
        <pc:spChg chg="mod">
          <ac:chgData name="Mohammad Mahdi Heydari Dastjerdi" userId="e9b44567-4499-4cbf-b455-8c54534b3ec1" providerId="ADAL" clId="{8DE7779D-1A38-467F-9C14-4AFA86D0CA7E}" dt="2022-09-22T16:59:46.417" v="1510" actId="20577"/>
          <ac:spMkLst>
            <pc:docMk/>
            <pc:sldMk cId="4222331067" sldId="317"/>
            <ac:spMk id="2" creationId="{9F5CB7BC-6E08-BFA1-58A8-7073043B0D20}"/>
          </ac:spMkLst>
        </pc:spChg>
        <pc:picChg chg="del">
          <ac:chgData name="Mohammad Mahdi Heydari Dastjerdi" userId="e9b44567-4499-4cbf-b455-8c54534b3ec1" providerId="ADAL" clId="{8DE7779D-1A38-467F-9C14-4AFA86D0CA7E}" dt="2022-09-22T16:59:51.671" v="1511" actId="478"/>
          <ac:picMkLst>
            <pc:docMk/>
            <pc:sldMk cId="4222331067" sldId="317"/>
            <ac:picMk id="4" creationId="{A685D061-9189-B64F-FFA2-0463992C6387}"/>
          </ac:picMkLst>
        </pc:picChg>
        <pc:picChg chg="add mod">
          <ac:chgData name="Mohammad Mahdi Heydari Dastjerdi" userId="e9b44567-4499-4cbf-b455-8c54534b3ec1" providerId="ADAL" clId="{8DE7779D-1A38-467F-9C14-4AFA86D0CA7E}" dt="2022-09-22T17:00:00.027" v="1513" actId="1076"/>
          <ac:picMkLst>
            <pc:docMk/>
            <pc:sldMk cId="4222331067" sldId="317"/>
            <ac:picMk id="5" creationId="{1E754F8C-DB79-5A32-B8AA-00CDCE9CE0A9}"/>
          </ac:picMkLst>
        </pc:picChg>
      </pc:sldChg>
      <pc:sldChg chg="modSp add mod ord modNotesTx">
        <pc:chgData name="Mohammad Mahdi Heydari Dastjerdi" userId="e9b44567-4499-4cbf-b455-8c54534b3ec1" providerId="ADAL" clId="{8DE7779D-1A38-467F-9C14-4AFA86D0CA7E}" dt="2022-09-22T16:57:08.094" v="1455" actId="20577"/>
        <pc:sldMkLst>
          <pc:docMk/>
          <pc:sldMk cId="4211056769" sldId="318"/>
        </pc:sldMkLst>
        <pc:spChg chg="mod">
          <ac:chgData name="Mohammad Mahdi Heydari Dastjerdi" userId="e9b44567-4499-4cbf-b455-8c54534b3ec1" providerId="ADAL" clId="{8DE7779D-1A38-467F-9C14-4AFA86D0CA7E}" dt="2022-09-22T16:57:08.094" v="1455" actId="20577"/>
          <ac:spMkLst>
            <pc:docMk/>
            <pc:sldMk cId="4211056769" sldId="318"/>
            <ac:spMk id="76" creationId="{00000000-0000-0000-0000-000000000000}"/>
          </ac:spMkLst>
        </pc:spChg>
      </pc:sldChg>
      <pc:sldChg chg="addSp delSp modSp add mod">
        <pc:chgData name="Mohammad Mahdi Heydari Dastjerdi" userId="e9b44567-4499-4cbf-b455-8c54534b3ec1" providerId="ADAL" clId="{8DE7779D-1A38-467F-9C14-4AFA86D0CA7E}" dt="2022-09-22T17:01:03.579" v="1549" actId="1076"/>
        <pc:sldMkLst>
          <pc:docMk/>
          <pc:sldMk cId="3179134509" sldId="319"/>
        </pc:sldMkLst>
        <pc:spChg chg="mod">
          <ac:chgData name="Mohammad Mahdi Heydari Dastjerdi" userId="e9b44567-4499-4cbf-b455-8c54534b3ec1" providerId="ADAL" clId="{8DE7779D-1A38-467F-9C14-4AFA86D0CA7E}" dt="2022-09-22T17:00:28.054" v="1542" actId="20577"/>
          <ac:spMkLst>
            <pc:docMk/>
            <pc:sldMk cId="3179134509" sldId="319"/>
            <ac:spMk id="2" creationId="{9F5CB7BC-6E08-BFA1-58A8-7073043B0D20}"/>
          </ac:spMkLst>
        </pc:spChg>
        <pc:picChg chg="add del mod">
          <ac:chgData name="Mohammad Mahdi Heydari Dastjerdi" userId="e9b44567-4499-4cbf-b455-8c54534b3ec1" providerId="ADAL" clId="{8DE7779D-1A38-467F-9C14-4AFA86D0CA7E}" dt="2022-09-22T17:00:38.542" v="1546" actId="478"/>
          <ac:picMkLst>
            <pc:docMk/>
            <pc:sldMk cId="3179134509" sldId="319"/>
            <ac:picMk id="4" creationId="{BAB33728-745A-8294-649B-8D0CC7D35470}"/>
          </ac:picMkLst>
        </pc:picChg>
        <pc:picChg chg="del">
          <ac:chgData name="Mohammad Mahdi Heydari Dastjerdi" userId="e9b44567-4499-4cbf-b455-8c54534b3ec1" providerId="ADAL" clId="{8DE7779D-1A38-467F-9C14-4AFA86D0CA7E}" dt="2022-09-22T17:00:33.395" v="1543" actId="478"/>
          <ac:picMkLst>
            <pc:docMk/>
            <pc:sldMk cId="3179134509" sldId="319"/>
            <ac:picMk id="5" creationId="{1E754F8C-DB79-5A32-B8AA-00CDCE9CE0A9}"/>
          </ac:picMkLst>
        </pc:picChg>
        <pc:picChg chg="add mod">
          <ac:chgData name="Mohammad Mahdi Heydari Dastjerdi" userId="e9b44567-4499-4cbf-b455-8c54534b3ec1" providerId="ADAL" clId="{8DE7779D-1A38-467F-9C14-4AFA86D0CA7E}" dt="2022-09-22T17:01:03.579" v="1549" actId="1076"/>
          <ac:picMkLst>
            <pc:docMk/>
            <pc:sldMk cId="3179134509" sldId="319"/>
            <ac:picMk id="7" creationId="{7FE700D6-B909-F8E9-F9E5-B2636A29C6F1}"/>
          </ac:picMkLst>
        </pc:picChg>
      </pc:sldChg>
      <pc:sldChg chg="addSp delSp modSp add mod modNotesTx">
        <pc:chgData name="Mohammad Mahdi Heydari Dastjerdi" userId="e9b44567-4499-4cbf-b455-8c54534b3ec1" providerId="ADAL" clId="{8DE7779D-1A38-467F-9C14-4AFA86D0CA7E}" dt="2022-09-22T17:15:38.452" v="1747" actId="20577"/>
        <pc:sldMkLst>
          <pc:docMk/>
          <pc:sldMk cId="421545131" sldId="320"/>
        </pc:sldMkLst>
        <pc:spChg chg="mod">
          <ac:chgData name="Mohammad Mahdi Heydari Dastjerdi" userId="e9b44567-4499-4cbf-b455-8c54534b3ec1" providerId="ADAL" clId="{8DE7779D-1A38-467F-9C14-4AFA86D0CA7E}" dt="2022-09-22T17:03:59.720" v="1597" actId="14100"/>
          <ac:spMkLst>
            <pc:docMk/>
            <pc:sldMk cId="421545131" sldId="320"/>
            <ac:spMk id="2" creationId="{9F5CB7BC-6E08-BFA1-58A8-7073043B0D20}"/>
          </ac:spMkLst>
        </pc:spChg>
        <pc:spChg chg="mod">
          <ac:chgData name="Mohammad Mahdi Heydari Dastjerdi" userId="e9b44567-4499-4cbf-b455-8c54534b3ec1" providerId="ADAL" clId="{8DE7779D-1A38-467F-9C14-4AFA86D0CA7E}" dt="2022-09-22T17:02:27.597" v="1566" actId="20577"/>
          <ac:spMkLst>
            <pc:docMk/>
            <pc:sldMk cId="421545131" sldId="320"/>
            <ac:spMk id="82" creationId="{00000000-0000-0000-0000-000000000000}"/>
          </ac:spMkLst>
        </pc:spChg>
        <pc:picChg chg="add mod">
          <ac:chgData name="Mohammad Mahdi Heydari Dastjerdi" userId="e9b44567-4499-4cbf-b455-8c54534b3ec1" providerId="ADAL" clId="{8DE7779D-1A38-467F-9C14-4AFA86D0CA7E}" dt="2022-09-22T17:04:04.325" v="1599" actId="14100"/>
          <ac:picMkLst>
            <pc:docMk/>
            <pc:sldMk cId="421545131" sldId="320"/>
            <ac:picMk id="4" creationId="{3AF13FFA-4E7D-2D66-81CC-6809C1B3F3ED}"/>
          </ac:picMkLst>
        </pc:picChg>
        <pc:picChg chg="del">
          <ac:chgData name="Mohammad Mahdi Heydari Dastjerdi" userId="e9b44567-4499-4cbf-b455-8c54534b3ec1" providerId="ADAL" clId="{8DE7779D-1A38-467F-9C14-4AFA86D0CA7E}" dt="2022-09-22T17:03:09.866" v="1583" actId="478"/>
          <ac:picMkLst>
            <pc:docMk/>
            <pc:sldMk cId="421545131" sldId="320"/>
            <ac:picMk id="7" creationId="{7FE700D6-B909-F8E9-F9E5-B2636A29C6F1}"/>
          </ac:picMkLst>
        </pc:picChg>
      </pc:sldChg>
      <pc:sldChg chg="addSp delSp modSp add mod modNotesTx">
        <pc:chgData name="Mohammad Mahdi Heydari Dastjerdi" userId="e9b44567-4499-4cbf-b455-8c54534b3ec1" providerId="ADAL" clId="{8DE7779D-1A38-467F-9C14-4AFA86D0CA7E}" dt="2022-09-22T17:15:32.244" v="1745" actId="20577"/>
        <pc:sldMkLst>
          <pc:docMk/>
          <pc:sldMk cId="2668146220" sldId="321"/>
        </pc:sldMkLst>
        <pc:spChg chg="mod">
          <ac:chgData name="Mohammad Mahdi Heydari Dastjerdi" userId="e9b44567-4499-4cbf-b455-8c54534b3ec1" providerId="ADAL" clId="{8DE7779D-1A38-467F-9C14-4AFA86D0CA7E}" dt="2022-09-22T17:07:49.715" v="1648"/>
          <ac:spMkLst>
            <pc:docMk/>
            <pc:sldMk cId="2668146220" sldId="321"/>
            <ac:spMk id="2" creationId="{9F5CB7BC-6E08-BFA1-58A8-7073043B0D20}"/>
          </ac:spMkLst>
        </pc:spChg>
        <pc:spChg chg="mod">
          <ac:chgData name="Mohammad Mahdi Heydari Dastjerdi" userId="e9b44567-4499-4cbf-b455-8c54534b3ec1" providerId="ADAL" clId="{8DE7779D-1A38-467F-9C14-4AFA86D0CA7E}" dt="2022-09-22T17:06:24.687" v="1637" actId="20577"/>
          <ac:spMkLst>
            <pc:docMk/>
            <pc:sldMk cId="2668146220" sldId="321"/>
            <ac:spMk id="82" creationId="{00000000-0000-0000-0000-000000000000}"/>
          </ac:spMkLst>
        </pc:spChg>
        <pc:picChg chg="del">
          <ac:chgData name="Mohammad Mahdi Heydari Dastjerdi" userId="e9b44567-4499-4cbf-b455-8c54534b3ec1" providerId="ADAL" clId="{8DE7779D-1A38-467F-9C14-4AFA86D0CA7E}" dt="2022-09-22T17:07:09.396" v="1638" actId="478"/>
          <ac:picMkLst>
            <pc:docMk/>
            <pc:sldMk cId="2668146220" sldId="321"/>
            <ac:picMk id="4" creationId="{3AF13FFA-4E7D-2D66-81CC-6809C1B3F3ED}"/>
          </ac:picMkLst>
        </pc:picChg>
        <pc:picChg chg="add del">
          <ac:chgData name="Mohammad Mahdi Heydari Dastjerdi" userId="e9b44567-4499-4cbf-b455-8c54534b3ec1" providerId="ADAL" clId="{8DE7779D-1A38-467F-9C14-4AFA86D0CA7E}" dt="2022-09-22T17:07:59.088" v="1650" actId="22"/>
          <ac:picMkLst>
            <pc:docMk/>
            <pc:sldMk cId="2668146220" sldId="321"/>
            <ac:picMk id="5" creationId="{8028E77F-427D-CE9A-A1C1-AA72D203164F}"/>
          </ac:picMkLst>
        </pc:picChg>
        <pc:picChg chg="add mod">
          <ac:chgData name="Mohammad Mahdi Heydari Dastjerdi" userId="e9b44567-4499-4cbf-b455-8c54534b3ec1" providerId="ADAL" clId="{8DE7779D-1A38-467F-9C14-4AFA86D0CA7E}" dt="2022-09-22T17:08:34.215" v="1653" actId="1076"/>
          <ac:picMkLst>
            <pc:docMk/>
            <pc:sldMk cId="2668146220" sldId="321"/>
            <ac:picMk id="7" creationId="{A1FAB0FD-390B-D5DF-31D1-9D164C6ECCDA}"/>
          </ac:picMkLst>
        </pc:picChg>
      </pc:sldChg>
      <pc:sldChg chg="addSp delSp modSp add mod modNotesTx">
        <pc:chgData name="Mohammad Mahdi Heydari Dastjerdi" userId="e9b44567-4499-4cbf-b455-8c54534b3ec1" providerId="ADAL" clId="{8DE7779D-1A38-467F-9C14-4AFA86D0CA7E}" dt="2022-09-22T17:15:26.621" v="1743" actId="20577"/>
        <pc:sldMkLst>
          <pc:docMk/>
          <pc:sldMk cId="3023617640" sldId="322"/>
        </pc:sldMkLst>
        <pc:spChg chg="mod">
          <ac:chgData name="Mohammad Mahdi Heydari Dastjerdi" userId="e9b44567-4499-4cbf-b455-8c54534b3ec1" providerId="ADAL" clId="{8DE7779D-1A38-467F-9C14-4AFA86D0CA7E}" dt="2022-09-22T17:14:09.195" v="1733" actId="5793"/>
          <ac:spMkLst>
            <pc:docMk/>
            <pc:sldMk cId="3023617640" sldId="322"/>
            <ac:spMk id="2" creationId="{9F5CB7BC-6E08-BFA1-58A8-7073043B0D20}"/>
          </ac:spMkLst>
        </pc:spChg>
        <pc:picChg chg="add del">
          <ac:chgData name="Mohammad Mahdi Heydari Dastjerdi" userId="e9b44567-4499-4cbf-b455-8c54534b3ec1" providerId="ADAL" clId="{8DE7779D-1A38-467F-9C14-4AFA86D0CA7E}" dt="2022-09-22T17:14:12.594" v="1735" actId="22"/>
          <ac:picMkLst>
            <pc:docMk/>
            <pc:sldMk cId="3023617640" sldId="322"/>
            <ac:picMk id="4" creationId="{9307CDFA-429A-A6A9-3C74-A327810D5A75}"/>
          </ac:picMkLst>
        </pc:picChg>
        <pc:picChg chg="add mod">
          <ac:chgData name="Mohammad Mahdi Heydari Dastjerdi" userId="e9b44567-4499-4cbf-b455-8c54534b3ec1" providerId="ADAL" clId="{8DE7779D-1A38-467F-9C14-4AFA86D0CA7E}" dt="2022-09-22T17:15:22.823" v="1742" actId="1076"/>
          <ac:picMkLst>
            <pc:docMk/>
            <pc:sldMk cId="3023617640" sldId="322"/>
            <ac:picMk id="6" creationId="{0256B200-D961-51E2-B7B5-93B078066633}"/>
          </ac:picMkLst>
        </pc:picChg>
        <pc:picChg chg="del">
          <ac:chgData name="Mohammad Mahdi Heydari Dastjerdi" userId="e9b44567-4499-4cbf-b455-8c54534b3ec1" providerId="ADAL" clId="{8DE7779D-1A38-467F-9C14-4AFA86D0CA7E}" dt="2022-09-22T17:09:20.818" v="1660" actId="478"/>
          <ac:picMkLst>
            <pc:docMk/>
            <pc:sldMk cId="3023617640" sldId="322"/>
            <ac:picMk id="7" creationId="{A1FAB0FD-390B-D5DF-31D1-9D164C6ECCDA}"/>
          </ac:picMkLst>
        </pc:picChg>
      </pc:sldChg>
      <pc:sldChg chg="add ord modNotesTx">
        <pc:chgData name="Mohammad Mahdi Heydari Dastjerdi" userId="e9b44567-4499-4cbf-b455-8c54534b3ec1" providerId="ADAL" clId="{8DE7779D-1A38-467F-9C14-4AFA86D0CA7E}" dt="2022-09-22T17:15:29.935" v="1744" actId="20577"/>
        <pc:sldMkLst>
          <pc:docMk/>
          <pc:sldMk cId="1915637324" sldId="323"/>
        </pc:sldMkLst>
      </pc:sldChg>
      <pc:sldChg chg="delSp modSp add mod">
        <pc:chgData name="Mohammad Mahdi Heydari Dastjerdi" userId="e9b44567-4499-4cbf-b455-8c54534b3ec1" providerId="ADAL" clId="{8DE7779D-1A38-467F-9C14-4AFA86D0CA7E}" dt="2022-09-22T17:18:28.343" v="1808"/>
        <pc:sldMkLst>
          <pc:docMk/>
          <pc:sldMk cId="191614445" sldId="324"/>
        </pc:sldMkLst>
        <pc:spChg chg="mod">
          <ac:chgData name="Mohammad Mahdi Heydari Dastjerdi" userId="e9b44567-4499-4cbf-b455-8c54534b3ec1" providerId="ADAL" clId="{8DE7779D-1A38-467F-9C14-4AFA86D0CA7E}" dt="2022-09-22T17:18:28.343" v="1808"/>
          <ac:spMkLst>
            <pc:docMk/>
            <pc:sldMk cId="191614445" sldId="324"/>
            <ac:spMk id="2" creationId="{9F5CB7BC-6E08-BFA1-58A8-7073043B0D20}"/>
          </ac:spMkLst>
        </pc:spChg>
        <pc:spChg chg="mod">
          <ac:chgData name="Mohammad Mahdi Heydari Dastjerdi" userId="e9b44567-4499-4cbf-b455-8c54534b3ec1" providerId="ADAL" clId="{8DE7779D-1A38-467F-9C14-4AFA86D0CA7E}" dt="2022-09-22T17:15:58.856" v="1749"/>
          <ac:spMkLst>
            <pc:docMk/>
            <pc:sldMk cId="191614445" sldId="324"/>
            <ac:spMk id="82" creationId="{00000000-0000-0000-0000-000000000000}"/>
          </ac:spMkLst>
        </pc:spChg>
        <pc:picChg chg="del">
          <ac:chgData name="Mohammad Mahdi Heydari Dastjerdi" userId="e9b44567-4499-4cbf-b455-8c54534b3ec1" providerId="ADAL" clId="{8DE7779D-1A38-467F-9C14-4AFA86D0CA7E}" dt="2022-09-22T17:16:46.901" v="1750" actId="478"/>
          <ac:picMkLst>
            <pc:docMk/>
            <pc:sldMk cId="191614445" sldId="324"/>
            <ac:picMk id="6" creationId="{0256B200-D961-51E2-B7B5-93B078066633}"/>
          </ac:picMkLst>
        </pc:picChg>
      </pc:sldChg>
      <pc:sldChg chg="modSp add mod">
        <pc:chgData name="Mohammad Mahdi Heydari Dastjerdi" userId="e9b44567-4499-4cbf-b455-8c54534b3ec1" providerId="ADAL" clId="{8DE7779D-1A38-467F-9C14-4AFA86D0CA7E}" dt="2022-09-22T17:25:43.187" v="1892" actId="20577"/>
        <pc:sldMkLst>
          <pc:docMk/>
          <pc:sldMk cId="1916628120" sldId="325"/>
        </pc:sldMkLst>
        <pc:spChg chg="mod">
          <ac:chgData name="Mohammad Mahdi Heydari Dastjerdi" userId="e9b44567-4499-4cbf-b455-8c54534b3ec1" providerId="ADAL" clId="{8DE7779D-1A38-467F-9C14-4AFA86D0CA7E}" dt="2022-09-22T17:25:43.187" v="1892" actId="20577"/>
          <ac:spMkLst>
            <pc:docMk/>
            <pc:sldMk cId="1916628120" sldId="325"/>
            <ac:spMk id="2" creationId="{9F5CB7BC-6E08-BFA1-58A8-7073043B0D20}"/>
          </ac:spMkLst>
        </pc:spChg>
        <pc:spChg chg="mod">
          <ac:chgData name="Mohammad Mahdi Heydari Dastjerdi" userId="e9b44567-4499-4cbf-b455-8c54534b3ec1" providerId="ADAL" clId="{8DE7779D-1A38-467F-9C14-4AFA86D0CA7E}" dt="2022-09-22T17:20:54.792" v="1813" actId="20577"/>
          <ac:spMkLst>
            <pc:docMk/>
            <pc:sldMk cId="1916628120" sldId="325"/>
            <ac:spMk id="82" creationId="{00000000-0000-0000-0000-000000000000}"/>
          </ac:spMkLst>
        </pc:spChg>
      </pc:sldChg>
      <pc:sldChg chg="addSp delSp modSp add mod">
        <pc:chgData name="Mohammad Mahdi Heydari Dastjerdi" userId="e9b44567-4499-4cbf-b455-8c54534b3ec1" providerId="ADAL" clId="{8DE7779D-1A38-467F-9C14-4AFA86D0CA7E}" dt="2022-09-22T17:28:26.768" v="2071" actId="1076"/>
        <pc:sldMkLst>
          <pc:docMk/>
          <pc:sldMk cId="576681717" sldId="326"/>
        </pc:sldMkLst>
        <pc:spChg chg="mod">
          <ac:chgData name="Mohammad Mahdi Heydari Dastjerdi" userId="e9b44567-4499-4cbf-b455-8c54534b3ec1" providerId="ADAL" clId="{8DE7779D-1A38-467F-9C14-4AFA86D0CA7E}" dt="2022-09-22T17:27:47.735" v="2066" actId="20577"/>
          <ac:spMkLst>
            <pc:docMk/>
            <pc:sldMk cId="576681717" sldId="326"/>
            <ac:spMk id="2" creationId="{9F5CB7BC-6E08-BFA1-58A8-7073043B0D20}"/>
          </ac:spMkLst>
        </pc:spChg>
        <pc:picChg chg="add del">
          <ac:chgData name="Mohammad Mahdi Heydari Dastjerdi" userId="e9b44567-4499-4cbf-b455-8c54534b3ec1" providerId="ADAL" clId="{8DE7779D-1A38-467F-9C14-4AFA86D0CA7E}" dt="2022-09-22T17:27:54.344" v="2068" actId="22"/>
          <ac:picMkLst>
            <pc:docMk/>
            <pc:sldMk cId="576681717" sldId="326"/>
            <ac:picMk id="4" creationId="{B30B6594-F2EA-A575-42FE-8839C30A298A}"/>
          </ac:picMkLst>
        </pc:picChg>
        <pc:picChg chg="add mod">
          <ac:chgData name="Mohammad Mahdi Heydari Dastjerdi" userId="e9b44567-4499-4cbf-b455-8c54534b3ec1" providerId="ADAL" clId="{8DE7779D-1A38-467F-9C14-4AFA86D0CA7E}" dt="2022-09-22T17:28:26.768" v="2071" actId="1076"/>
          <ac:picMkLst>
            <pc:docMk/>
            <pc:sldMk cId="576681717" sldId="326"/>
            <ac:picMk id="6" creationId="{F050DC16-3B89-B1B6-E11C-100052989D27}"/>
          </ac:picMkLst>
        </pc:picChg>
      </pc:sldChg>
    </pc:docChg>
  </pc:docChgLst>
  <pc:docChgLst>
    <pc:chgData name="Mohammad Mahdi Heydari Dastjerdi" userId="e9b44567-4499-4cbf-b455-8c54534b3ec1" providerId="ADAL" clId="{059F7557-A66A-4989-9F01-ACA033E81FB2}"/>
    <pc:docChg chg="modSld">
      <pc:chgData name="Mohammad Mahdi Heydari Dastjerdi" userId="e9b44567-4499-4cbf-b455-8c54534b3ec1" providerId="ADAL" clId="{059F7557-A66A-4989-9F01-ACA033E81FB2}" dt="2022-09-15T23:00:18.402" v="9" actId="20577"/>
      <pc:docMkLst>
        <pc:docMk/>
      </pc:docMkLst>
      <pc:sldChg chg="modSp mod">
        <pc:chgData name="Mohammad Mahdi Heydari Dastjerdi" userId="e9b44567-4499-4cbf-b455-8c54534b3ec1" providerId="ADAL" clId="{059F7557-A66A-4989-9F01-ACA033E81FB2}" dt="2022-09-15T22:58:43.519" v="0" actId="20577"/>
        <pc:sldMkLst>
          <pc:docMk/>
          <pc:sldMk cId="2625049419" sldId="261"/>
        </pc:sldMkLst>
        <pc:spChg chg="mod">
          <ac:chgData name="Mohammad Mahdi Heydari Dastjerdi" userId="e9b44567-4499-4cbf-b455-8c54534b3ec1" providerId="ADAL" clId="{059F7557-A66A-4989-9F01-ACA033E81FB2}" dt="2022-09-15T22:58:43.519" v="0" actId="20577"/>
          <ac:spMkLst>
            <pc:docMk/>
            <pc:sldMk cId="2625049419" sldId="261"/>
            <ac:spMk id="91" creationId="{00000000-0000-0000-0000-000000000000}"/>
          </ac:spMkLst>
        </pc:spChg>
      </pc:sldChg>
      <pc:sldChg chg="modSp mod">
        <pc:chgData name="Mohammad Mahdi Heydari Dastjerdi" userId="e9b44567-4499-4cbf-b455-8c54534b3ec1" providerId="ADAL" clId="{059F7557-A66A-4989-9F01-ACA033E81FB2}" dt="2022-09-15T22:59:16.765" v="7" actId="20577"/>
        <pc:sldMkLst>
          <pc:docMk/>
          <pc:sldMk cId="4102761134" sldId="279"/>
        </pc:sldMkLst>
        <pc:spChg chg="mod">
          <ac:chgData name="Mohammad Mahdi Heydari Dastjerdi" userId="e9b44567-4499-4cbf-b455-8c54534b3ec1" providerId="ADAL" clId="{059F7557-A66A-4989-9F01-ACA033E81FB2}" dt="2022-09-15T22:59:16.765" v="7" actId="20577"/>
          <ac:spMkLst>
            <pc:docMk/>
            <pc:sldMk cId="4102761134" sldId="279"/>
            <ac:spMk id="91" creationId="{00000000-0000-0000-0000-000000000000}"/>
          </ac:spMkLst>
        </pc:spChg>
      </pc:sldChg>
      <pc:sldChg chg="modSp mod">
        <pc:chgData name="Mohammad Mahdi Heydari Dastjerdi" userId="e9b44567-4499-4cbf-b455-8c54534b3ec1" providerId="ADAL" clId="{059F7557-A66A-4989-9F01-ACA033E81FB2}" dt="2022-09-15T23:00:18.402" v="9" actId="20577"/>
        <pc:sldMkLst>
          <pc:docMk/>
          <pc:sldMk cId="155976181" sldId="293"/>
        </pc:sldMkLst>
        <pc:spChg chg="mod">
          <ac:chgData name="Mohammad Mahdi Heydari Dastjerdi" userId="e9b44567-4499-4cbf-b455-8c54534b3ec1" providerId="ADAL" clId="{059F7557-A66A-4989-9F01-ACA033E81FB2}" dt="2022-09-15T23:00:18.402" v="9" actId="20577"/>
          <ac:spMkLst>
            <pc:docMk/>
            <pc:sldMk cId="155976181" sldId="293"/>
            <ac:spMk id="9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91993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9199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dirty="0"/>
          </a:p>
        </p:txBody>
      </p:sp>
    </p:spTree>
    <p:extLst>
      <p:ext uri="{BB962C8B-B14F-4D97-AF65-F5344CB8AC3E}">
        <p14:creationId xmlns:p14="http://schemas.microsoft.com/office/powerpoint/2010/main" val="1105851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dirty="0"/>
          </a:p>
        </p:txBody>
      </p:sp>
    </p:spTree>
    <p:extLst>
      <p:ext uri="{BB962C8B-B14F-4D97-AF65-F5344CB8AC3E}">
        <p14:creationId xmlns:p14="http://schemas.microsoft.com/office/powerpoint/2010/main" val="2002710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dirty="0"/>
          </a:p>
        </p:txBody>
      </p:sp>
    </p:spTree>
    <p:extLst>
      <p:ext uri="{BB962C8B-B14F-4D97-AF65-F5344CB8AC3E}">
        <p14:creationId xmlns:p14="http://schemas.microsoft.com/office/powerpoint/2010/main" val="22328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a:p>
                <a:endParaRPr lang="en-US" sz="1800" b="0" i="0" u="none" strike="noStrike" baseline="0" dirty="0">
                  <a:latin typeface="Arial" panose="020B0604020202020204" pitchFamily="34" charset="0"/>
                </a:endParaRPr>
              </a:p>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latin typeface="Arial" panose="020B0604020202020204" pitchFamily="34" charset="0"/>
                  </a:rPr>
                  <a:t>44553 (Peltier) 	</a:t>
                </a:r>
                <a:r>
                  <a:rPr lang="en-US" sz="1800" b="0" i="1" u="none" strike="noStrike" baseline="0" dirty="0">
                    <a:latin typeface="Arial" panose="020B0604020202020204" pitchFamily="34" charset="0"/>
                  </a:rPr>
                  <a:t>student </a:t>
                </a:r>
                <a:r>
                  <a:rPr lang="en-US" sz="1800" b="0" i="0" u="none" strike="noStrike" baseline="0" dirty="0">
                    <a:latin typeface="Arial" panose="020B0604020202020204" pitchFamily="34" charset="0"/>
                  </a:rPr>
                  <a:t>entity </a:t>
                </a:r>
                <a:endParaRPr lang="en-US" sz="1800" b="0" i="1" u="none" strike="noStrike" baseline="0" dirty="0">
                  <a:latin typeface="Arial" panose="020B0604020202020204" pitchFamily="34" charset="0"/>
                </a:endParaRPr>
              </a:p>
              <a:p>
                <a:r>
                  <a:rPr lang="en-US" sz="1800" b="0" i="0" u="none" strike="noStrike" baseline="0" dirty="0">
                    <a:latin typeface="Arial" panose="020B0604020202020204" pitchFamily="34" charset="0"/>
                  </a:rPr>
                  <a:t>22222 (Einstein) 	</a:t>
                </a:r>
                <a:r>
                  <a:rPr lang="en-US" sz="1800" b="0" i="1" u="none" strike="noStrike" baseline="0" dirty="0">
                    <a:latin typeface="Arial" panose="020B0604020202020204" pitchFamily="34" charset="0"/>
                  </a:rPr>
                  <a:t>instructor </a:t>
                </a:r>
                <a:r>
                  <a:rPr lang="en-US" sz="1800" b="0" i="0" u="none" strike="noStrike" baseline="0" dirty="0">
                    <a:latin typeface="Arial" panose="020B0604020202020204" pitchFamily="34" charset="0"/>
                  </a:rPr>
                  <a:t>entity </a:t>
                </a:r>
              </a:p>
              <a:p>
                <a:r>
                  <a:rPr lang="en-US" sz="1100" b="0" i="1" u="none" strike="noStrike" baseline="0" dirty="0">
                    <a:latin typeface="Arial" panose="020B0604020202020204" pitchFamily="34" charset="0"/>
                  </a:rPr>
                  <a:t>advisor               	</a:t>
                </a:r>
                <a:r>
                  <a:rPr lang="en-US" sz="1100" b="0" i="0" u="none" strike="noStrike" baseline="0" dirty="0">
                    <a:latin typeface="Arial" panose="020B0604020202020204" pitchFamily="34" charset="0"/>
                  </a:rPr>
                  <a:t>relationship set</a:t>
                </a:r>
              </a:p>
              <a:p>
                <a:endParaRPr lang="en-US" sz="1100" b="0" i="0" u="none" strike="noStrike" baseline="0" dirty="0">
                  <a:latin typeface="Arial" panose="020B0604020202020204" pitchFamily="34" charset="0"/>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baseline="0" dirty="0">
                    <a:latin typeface="Arial" panose="020B0604020202020204" pitchFamily="34" charset="0"/>
                  </a:rPr>
                  <a:t>where (</a:t>
                </a:r>
                <a:r>
                  <a:rPr lang="en-US" sz="1100" b="0" i="1" u="none" strike="noStrike" baseline="0" dirty="0">
                    <a:latin typeface="Arial" panose="020B0604020202020204" pitchFamily="34" charset="0"/>
                  </a:rPr>
                  <a:t>e</a:t>
                </a:r>
                <a:r>
                  <a:rPr lang="en-US" sz="1100" b="0" i="0" u="none" strike="noStrike" baseline="0" dirty="0">
                    <a:latin typeface="Arial" panose="020B0604020202020204" pitchFamily="34" charset="0"/>
                  </a:rPr>
                  <a:t>1, </a:t>
                </a:r>
                <a:r>
                  <a:rPr lang="en-US" sz="1100" b="0" i="1" u="none" strike="noStrike" baseline="0" dirty="0">
                    <a:latin typeface="Arial" panose="020B0604020202020204" pitchFamily="34" charset="0"/>
                  </a:rPr>
                  <a:t>e</a:t>
                </a:r>
                <a:r>
                  <a:rPr lang="en-US" sz="1100" b="0" i="0" u="none" strike="noStrike" baseline="0" dirty="0">
                    <a:latin typeface="Arial" panose="020B0604020202020204" pitchFamily="34" charset="0"/>
                  </a:rPr>
                  <a:t>2, …, </a:t>
                </a:r>
                <a:r>
                  <a:rPr lang="en-US" sz="1100" b="0" i="1" u="none" strike="noStrike" baseline="0" dirty="0" err="1">
                    <a:latin typeface="Arial" panose="020B0604020202020204" pitchFamily="34" charset="0"/>
                  </a:rPr>
                  <a:t>en</a:t>
                </a:r>
                <a:r>
                  <a:rPr lang="en-US" sz="1100" b="0" i="0" u="none" strike="noStrike" baseline="0" dirty="0">
                    <a:latin typeface="Arial" panose="020B0604020202020204" pitchFamily="34" charset="0"/>
                  </a:rPr>
                  <a:t>) is a relationship </a:t>
                </a:r>
              </a:p>
              <a:p>
                <a:endParaRPr lang="en-US" sz="1100" b="0" i="0" u="none" strike="noStrike" baseline="0" dirty="0">
                  <a:latin typeface="Arial" panose="020B0604020202020204" pitchFamily="34" charset="0"/>
                </a:endParaRPr>
              </a:p>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latin typeface="Arial" panose="020B0604020202020204" pitchFamily="34" charset="0"/>
                  </a:rPr>
                  <a:t>(44553,22222) </a:t>
                </a:r>
                <a14:m>
                  <m:oMath xmlns:m="http://schemas.openxmlformats.org/officeDocument/2006/math">
                    <m:r>
                      <a:rPr lang="en-US" sz="1800" b="0" i="1" u="none" strike="noStrike" baseline="0" smtClean="0">
                        <a:latin typeface="Cambria Math" panose="02040503050406030204" pitchFamily="18" charset="0"/>
                        <a:ea typeface="Cambria Math" panose="02040503050406030204" pitchFamily="18" charset="0"/>
                      </a:rPr>
                      <m:t>∈</m:t>
                    </m:r>
                  </m:oMath>
                </a14:m>
                <a:r>
                  <a:rPr lang="en-US" sz="1800" b="0" i="0" u="none" strike="noStrike" baseline="0" dirty="0">
                    <a:latin typeface="Arial" panose="020B0604020202020204" pitchFamily="34" charset="0"/>
                  </a:rPr>
                  <a:t> </a:t>
                </a:r>
                <a:r>
                  <a:rPr lang="en-US" sz="1800" b="0" i="1" u="none" strike="noStrike" baseline="0" dirty="0">
                    <a:latin typeface="Arial" panose="020B0604020202020204" pitchFamily="34" charset="0"/>
                  </a:rPr>
                  <a:t>advisor </a:t>
                </a:r>
                <a:endParaRPr lang="en-US" dirty="0"/>
              </a:p>
            </p:txBody>
          </p:sp>
        </mc:Choice>
        <mc:Fallback xmlns="">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a:p>
                <a:endParaRPr lang="en-US" sz="1800" b="0" i="0" u="none" strike="noStrike" baseline="0" dirty="0">
                  <a:latin typeface="Arial" panose="020B0604020202020204" pitchFamily="34" charset="0"/>
                </a:endParaRPr>
              </a:p>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latin typeface="Arial" panose="020B0604020202020204" pitchFamily="34" charset="0"/>
                  </a:rPr>
                  <a:t>44553 (Peltier) 	</a:t>
                </a:r>
                <a:r>
                  <a:rPr lang="en-US" sz="1800" b="0" i="1" u="none" strike="noStrike" baseline="0" dirty="0">
                    <a:latin typeface="Arial" panose="020B0604020202020204" pitchFamily="34" charset="0"/>
                  </a:rPr>
                  <a:t>student </a:t>
                </a:r>
                <a:r>
                  <a:rPr lang="en-US" sz="1800" b="0" i="0" u="none" strike="noStrike" baseline="0" dirty="0">
                    <a:latin typeface="Arial" panose="020B0604020202020204" pitchFamily="34" charset="0"/>
                  </a:rPr>
                  <a:t>entity </a:t>
                </a:r>
                <a:endParaRPr lang="en-US" sz="1800" b="0" i="1" u="none" strike="noStrike" baseline="0" dirty="0">
                  <a:latin typeface="Arial" panose="020B0604020202020204" pitchFamily="34" charset="0"/>
                </a:endParaRPr>
              </a:p>
              <a:p>
                <a:r>
                  <a:rPr lang="en-US" sz="1800" b="0" i="0" u="none" strike="noStrike" baseline="0" dirty="0">
                    <a:latin typeface="Arial" panose="020B0604020202020204" pitchFamily="34" charset="0"/>
                  </a:rPr>
                  <a:t>22222 (Einstein) 	</a:t>
                </a:r>
                <a:r>
                  <a:rPr lang="en-US" sz="1800" b="0" i="1" u="none" strike="noStrike" baseline="0" dirty="0">
                    <a:latin typeface="Arial" panose="020B0604020202020204" pitchFamily="34" charset="0"/>
                  </a:rPr>
                  <a:t>instructor </a:t>
                </a:r>
                <a:r>
                  <a:rPr lang="en-US" sz="1800" b="0" i="0" u="none" strike="noStrike" baseline="0" dirty="0">
                    <a:latin typeface="Arial" panose="020B0604020202020204" pitchFamily="34" charset="0"/>
                  </a:rPr>
                  <a:t>entity </a:t>
                </a:r>
              </a:p>
              <a:p>
                <a:r>
                  <a:rPr lang="en-US" sz="1100" b="0" i="1" u="none" strike="noStrike" baseline="0" dirty="0">
                    <a:latin typeface="Arial" panose="020B0604020202020204" pitchFamily="34" charset="0"/>
                  </a:rPr>
                  <a:t>advisor               	</a:t>
                </a:r>
                <a:r>
                  <a:rPr lang="en-US" sz="1100" b="0" i="0" u="none" strike="noStrike" baseline="0" dirty="0">
                    <a:latin typeface="Arial" panose="020B0604020202020204" pitchFamily="34" charset="0"/>
                  </a:rPr>
                  <a:t>relationship set</a:t>
                </a:r>
              </a:p>
              <a:p>
                <a:endParaRPr lang="en-US" sz="1100" b="0" i="0" u="none" strike="noStrike" baseline="0" dirty="0">
                  <a:latin typeface="Arial" panose="020B0604020202020204" pitchFamily="34" charset="0"/>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baseline="0" dirty="0">
                    <a:latin typeface="Arial" panose="020B0604020202020204" pitchFamily="34" charset="0"/>
                  </a:rPr>
                  <a:t>where (</a:t>
                </a:r>
                <a:r>
                  <a:rPr lang="en-US" sz="1100" b="0" i="1" u="none" strike="noStrike" baseline="0" dirty="0">
                    <a:latin typeface="Arial" panose="020B0604020202020204" pitchFamily="34" charset="0"/>
                  </a:rPr>
                  <a:t>e</a:t>
                </a:r>
                <a:r>
                  <a:rPr lang="en-US" sz="1100" b="0" i="0" u="none" strike="noStrike" baseline="0" dirty="0">
                    <a:latin typeface="Arial" panose="020B0604020202020204" pitchFamily="34" charset="0"/>
                  </a:rPr>
                  <a:t>1, </a:t>
                </a:r>
                <a:r>
                  <a:rPr lang="en-US" sz="1100" b="0" i="1" u="none" strike="noStrike" baseline="0" dirty="0">
                    <a:latin typeface="Arial" panose="020B0604020202020204" pitchFamily="34" charset="0"/>
                  </a:rPr>
                  <a:t>e</a:t>
                </a:r>
                <a:r>
                  <a:rPr lang="en-US" sz="1100" b="0" i="0" u="none" strike="noStrike" baseline="0" dirty="0">
                    <a:latin typeface="Arial" panose="020B0604020202020204" pitchFamily="34" charset="0"/>
                  </a:rPr>
                  <a:t>2, …, </a:t>
                </a:r>
                <a:r>
                  <a:rPr lang="en-US" sz="1100" b="0" i="1" u="none" strike="noStrike" baseline="0" dirty="0" err="1">
                    <a:latin typeface="Arial" panose="020B0604020202020204" pitchFamily="34" charset="0"/>
                  </a:rPr>
                  <a:t>en</a:t>
                </a:r>
                <a:r>
                  <a:rPr lang="en-US" sz="1100" b="0" i="0" u="none" strike="noStrike" baseline="0" dirty="0">
                    <a:latin typeface="Arial" panose="020B0604020202020204" pitchFamily="34" charset="0"/>
                  </a:rPr>
                  <a:t>) is a relationship </a:t>
                </a:r>
              </a:p>
              <a:p>
                <a:endParaRPr lang="en-US" sz="1100" b="0" i="0" u="none" strike="noStrike" baseline="0" dirty="0">
                  <a:latin typeface="Arial" panose="020B0604020202020204" pitchFamily="34" charset="0"/>
                </a:endParaRPr>
              </a:p>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latin typeface="Arial" panose="020B0604020202020204" pitchFamily="34" charset="0"/>
                  </a:rPr>
                  <a:t>(44553,22222) </a:t>
                </a:r>
                <a:r>
                  <a:rPr lang="en-US" sz="1800" b="0" i="0" u="none" strike="noStrike" baseline="0">
                    <a:latin typeface="Cambria Math" panose="02040503050406030204" pitchFamily="18" charset="0"/>
                    <a:ea typeface="Cambria Math" panose="02040503050406030204" pitchFamily="18" charset="0"/>
                  </a:rPr>
                  <a:t>∈</a:t>
                </a:r>
                <a:r>
                  <a:rPr lang="en-US" sz="1800" b="0" i="0" u="none" strike="noStrike" baseline="0" dirty="0">
                    <a:latin typeface="Arial" panose="020B0604020202020204" pitchFamily="34" charset="0"/>
                  </a:rPr>
                  <a:t> </a:t>
                </a:r>
                <a:r>
                  <a:rPr lang="en-US" sz="1800" b="0" i="1" u="none" strike="noStrike" baseline="0" dirty="0">
                    <a:latin typeface="Arial" panose="020B0604020202020204" pitchFamily="34" charset="0"/>
                  </a:rPr>
                  <a:t>advisor </a:t>
                </a:r>
                <a:endParaRPr lang="en-US" dirty="0"/>
              </a:p>
            </p:txBody>
          </p:sp>
        </mc:Fallback>
      </mc:AlternateContent>
    </p:spTree>
    <p:extLst>
      <p:ext uri="{BB962C8B-B14F-4D97-AF65-F5344CB8AC3E}">
        <p14:creationId xmlns:p14="http://schemas.microsoft.com/office/powerpoint/2010/main" val="653897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989493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905200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a:p>
            <a:pPr marL="139700" indent="0">
              <a:buNone/>
            </a:pPr>
            <a:r>
              <a:rPr lang="en-US" sz="1800" b="0" i="0" u="none" strike="noStrike" baseline="0" dirty="0">
                <a:latin typeface="Arial" panose="020B0604020202020204" pitchFamily="34" charset="0"/>
              </a:rPr>
              <a:t>N in our example was the degree of our relationship</a:t>
            </a:r>
          </a:p>
          <a:p>
            <a:pPr marL="139700" indent="0">
              <a:buNone/>
            </a:pPr>
            <a:endParaRPr lang="en-US" sz="1800" b="0" i="0" u="none" strike="noStrike" baseline="0" dirty="0">
              <a:latin typeface="Arial" panose="020B0604020202020204" pitchFamily="34" charset="0"/>
            </a:endParaRPr>
          </a:p>
          <a:p>
            <a:pPr marL="139700" indent="0">
              <a:buNone/>
            </a:pPr>
            <a:r>
              <a:rPr lang="en-US" sz="1800" b="0" i="0" u="none" strike="noStrike" baseline="0" dirty="0">
                <a:latin typeface="Arial" panose="020B0604020202020204" pitchFamily="34" charset="0"/>
              </a:rPr>
              <a:t>Note that we have three entities not three columns</a:t>
            </a:r>
          </a:p>
        </p:txBody>
      </p:sp>
    </p:spTree>
    <p:extLst>
      <p:ext uri="{BB962C8B-B14F-4D97-AF65-F5344CB8AC3E}">
        <p14:creationId xmlns:p14="http://schemas.microsoft.com/office/powerpoint/2010/main" val="4095717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3554089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800" b="0" i="0" u="none" strike="noStrike" baseline="0" dirty="0">
                <a:latin typeface="Arial" panose="020B0604020202020204" pitchFamily="34" charset="0"/>
              </a:rPr>
              <a:t>Note: Some elements in </a:t>
            </a:r>
            <a:r>
              <a:rPr lang="en-US" sz="1800" b="0" i="1" u="none" strike="noStrike" baseline="0" dirty="0">
                <a:latin typeface="Arial" panose="020B0604020202020204" pitchFamily="34" charset="0"/>
              </a:rPr>
              <a:t>A </a:t>
            </a:r>
            <a:r>
              <a:rPr lang="en-US" sz="1800" b="0" i="0" u="none" strike="noStrike" baseline="0" dirty="0">
                <a:latin typeface="Arial" panose="020B0604020202020204" pitchFamily="34" charset="0"/>
              </a:rPr>
              <a:t>and </a:t>
            </a:r>
            <a:r>
              <a:rPr lang="en-US" sz="1800" b="0" i="1" u="none" strike="noStrike" baseline="0" dirty="0">
                <a:latin typeface="Arial" panose="020B0604020202020204" pitchFamily="34" charset="0"/>
              </a:rPr>
              <a:t>B </a:t>
            </a:r>
            <a:r>
              <a:rPr lang="en-US" sz="1800" b="0" i="0" u="none" strike="noStrike" baseline="0" dirty="0">
                <a:latin typeface="Arial" panose="020B0604020202020204" pitchFamily="34" charset="0"/>
              </a:rPr>
              <a:t>may not be mapped to any elements in the other set </a:t>
            </a:r>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3602546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1809911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919934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9199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800" b="0" i="0" u="none" strike="noStrike" baseline="0" dirty="0">
                <a:solidFill>
                  <a:srgbClr val="000000"/>
                </a:solidFill>
                <a:latin typeface="Arial" panose="020B0604020202020204" pitchFamily="34" charset="0"/>
              </a:rPr>
              <a:t>Why should we store derived attributes?</a:t>
            </a:r>
          </a:p>
          <a:p>
            <a:pPr marL="139700" indent="0">
              <a:buNone/>
            </a:pPr>
            <a:r>
              <a:rPr lang="en-US" sz="1800" b="0" i="0" u="none" strike="noStrike" baseline="0" dirty="0">
                <a:solidFill>
                  <a:srgbClr val="000000"/>
                </a:solidFill>
                <a:latin typeface="Arial" panose="020B0604020202020204" pitchFamily="34" charset="0"/>
              </a:rPr>
              <a:t>There is a trade off between computation and storage -&gt; speed of our database</a:t>
            </a:r>
          </a:p>
        </p:txBody>
      </p:sp>
    </p:spTree>
    <p:extLst>
      <p:ext uri="{BB962C8B-B14F-4D97-AF65-F5344CB8AC3E}">
        <p14:creationId xmlns:p14="http://schemas.microsoft.com/office/powerpoint/2010/main" val="152499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1585215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3937880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800" b="0" i="0" u="none" strike="noStrike" baseline="0" dirty="0">
                <a:solidFill>
                  <a:srgbClr val="000000"/>
                </a:solidFill>
                <a:latin typeface="Arial" panose="020B0604020202020204" pitchFamily="34" charset="0"/>
              </a:rPr>
              <a:t>the attribute </a:t>
            </a:r>
            <a:r>
              <a:rPr lang="en-US" sz="1800" b="0" i="0" u="none" strike="noStrike" baseline="0" dirty="0" err="1">
                <a:solidFill>
                  <a:srgbClr val="000000"/>
                </a:solidFill>
                <a:latin typeface="Arial" panose="020B0604020202020204" pitchFamily="34" charset="0"/>
              </a:rPr>
              <a:t>dept_name</a:t>
            </a:r>
            <a:r>
              <a:rPr lang="en-US" sz="1800" b="0" i="0" u="none" strike="noStrike" baseline="0" dirty="0">
                <a:solidFill>
                  <a:srgbClr val="000000"/>
                </a:solidFill>
                <a:latin typeface="Arial" panose="020B0604020202020204" pitchFamily="34" charset="0"/>
              </a:rPr>
              <a:t> in instructor is redundant and should be removed</a:t>
            </a:r>
          </a:p>
        </p:txBody>
      </p:sp>
    </p:spTree>
    <p:extLst>
      <p:ext uri="{BB962C8B-B14F-4D97-AF65-F5344CB8AC3E}">
        <p14:creationId xmlns:p14="http://schemas.microsoft.com/office/powerpoint/2010/main" val="102326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3604358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2125427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1290513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630860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2006986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919934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9199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0796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1545624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1093077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3403314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800" b="0" i="0" u="none" strike="noStrike" baseline="0" dirty="0">
                <a:solidFill>
                  <a:srgbClr val="000000"/>
                </a:solidFill>
                <a:latin typeface="Arial" panose="020B0604020202020204" pitchFamily="34" charset="0"/>
              </a:rPr>
              <a:t>Let’s assume it’s one to one</a:t>
            </a:r>
          </a:p>
        </p:txBody>
      </p:sp>
    </p:spTree>
    <p:extLst>
      <p:ext uri="{BB962C8B-B14F-4D97-AF65-F5344CB8AC3E}">
        <p14:creationId xmlns:p14="http://schemas.microsoft.com/office/powerpoint/2010/main" val="12684659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800" b="0" i="0" u="none" strike="noStrike" baseline="0" dirty="0">
                <a:solidFill>
                  <a:srgbClr val="000000"/>
                </a:solidFill>
                <a:latin typeface="Arial" panose="020B0604020202020204" pitchFamily="34" charset="0"/>
              </a:rPr>
              <a:t>Let’s assume it’s many to one</a:t>
            </a:r>
          </a:p>
        </p:txBody>
      </p:sp>
    </p:spTree>
    <p:extLst>
      <p:ext uri="{BB962C8B-B14F-4D97-AF65-F5344CB8AC3E}">
        <p14:creationId xmlns:p14="http://schemas.microsoft.com/office/powerpoint/2010/main" val="25044590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2172712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latin typeface="Arial" panose="020B0604020202020204" pitchFamily="34" charset="0"/>
              </a:rPr>
              <a:t>Instructor can advise 0 or more students. A student must have 1 advisor; cannot have multiple advisors </a:t>
            </a:r>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6051914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12971705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18044781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3358114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1548116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1800" b="0" i="0" u="none" strike="noStrike" baseline="0" dirty="0">
                <a:solidFill>
                  <a:srgbClr val="000000"/>
                </a:solidFill>
                <a:latin typeface="Arial" panose="020B0604020202020204" pitchFamily="34" charset="0"/>
              </a:rPr>
              <a:t>What if we draw arrows in a trinary relationship? </a:t>
            </a:r>
          </a:p>
          <a:p>
            <a:r>
              <a:rPr lang="en-US" sz="1800" b="0" i="0" u="none" strike="noStrike" baseline="0" dirty="0">
                <a:latin typeface="Arial" panose="020B0604020202020204" pitchFamily="34" charset="0"/>
              </a:rPr>
              <a:t>NOTE: arrows can be interpreted in different ways. </a:t>
            </a:r>
          </a:p>
          <a:p>
            <a:endParaRPr lang="en-US" sz="1800" b="0" i="0" u="none" strike="noStrike" baseline="0" dirty="0">
              <a:solidFill>
                <a:srgbClr val="000000"/>
              </a:solidFill>
              <a:latin typeface="Arial" panose="020B0604020202020204" pitchFamily="34" charset="0"/>
            </a:endParaRPr>
          </a:p>
          <a:p>
            <a:pPr algn="l"/>
            <a:endParaRPr lang="en-US" sz="1800" b="0" i="0" u="none" strike="noStrike" baseline="0" dirty="0">
              <a:solidFill>
                <a:srgbClr val="000000"/>
              </a:solidFill>
              <a:latin typeface="Arial" panose="020B0604020202020204" pitchFamily="34" charset="0"/>
            </a:endParaRPr>
          </a:p>
          <a:p>
            <a:endParaRPr lang="en-US"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We allow at most one arrow out of a ternary (or greater degree) relationship to indicate a cardinality constraint </a:t>
            </a:r>
          </a:p>
          <a:p>
            <a:pPr algn="l"/>
            <a:endParaRPr lang="en-US" sz="1800" b="0" i="0" u="none" strike="noStrike" baseline="0" dirty="0">
              <a:solidFill>
                <a:srgbClr val="000000"/>
              </a:solidFill>
              <a:latin typeface="Arial" panose="020B0604020202020204" pitchFamily="34" charset="0"/>
            </a:endParaRPr>
          </a:p>
          <a:p>
            <a:endParaRPr lang="en-US"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For example, an arrow from </a:t>
            </a:r>
            <a:r>
              <a:rPr lang="en-US" sz="1800" b="0" i="1" u="none" strike="noStrike" baseline="0" dirty="0" err="1">
                <a:latin typeface="Arial" panose="020B0604020202020204" pitchFamily="34" charset="0"/>
              </a:rPr>
              <a:t>proj_guide</a:t>
            </a:r>
            <a:r>
              <a:rPr lang="en-US" sz="1800" b="0" i="1" u="none" strike="noStrike" baseline="0" dirty="0">
                <a:latin typeface="Arial" panose="020B0604020202020204" pitchFamily="34" charset="0"/>
              </a:rPr>
              <a:t> </a:t>
            </a:r>
            <a:r>
              <a:rPr lang="en-US" sz="1800" b="0" i="0" u="none" strike="noStrike" baseline="0" dirty="0">
                <a:latin typeface="Arial" panose="020B0604020202020204" pitchFamily="34" charset="0"/>
              </a:rPr>
              <a:t>to </a:t>
            </a:r>
            <a:r>
              <a:rPr lang="en-US" sz="1800" b="0" i="1" u="none" strike="noStrike" baseline="0" dirty="0">
                <a:latin typeface="Arial" panose="020B0604020202020204" pitchFamily="34" charset="0"/>
              </a:rPr>
              <a:t>instructor </a:t>
            </a:r>
            <a:r>
              <a:rPr lang="en-US" sz="1800" b="0" i="0" u="none" strike="noStrike" baseline="0" dirty="0">
                <a:latin typeface="Arial" panose="020B0604020202020204" pitchFamily="34" charset="0"/>
              </a:rPr>
              <a:t>indicates each student has at most one guide for a project </a:t>
            </a:r>
          </a:p>
          <a:p>
            <a:endParaRPr lang="en-US" sz="1800" b="0" i="0" u="none" strike="noStrike" baseline="0" dirty="0">
              <a:latin typeface="Arial" panose="020B0604020202020204" pitchFamily="34" charset="0"/>
            </a:endParaRPr>
          </a:p>
          <a:p>
            <a:r>
              <a:rPr lang="en-US" sz="1800" b="0" i="0" u="none" strike="noStrike" baseline="0" dirty="0">
                <a:solidFill>
                  <a:srgbClr val="000000"/>
                </a:solidFill>
                <a:latin typeface="Arial" panose="020B0604020202020204" pitchFamily="34" charset="0"/>
              </a:rPr>
              <a:t>If there is more than one arrow, there are two ways of defining the meaning. </a:t>
            </a:r>
          </a:p>
          <a:p>
            <a:pPr lvl="1"/>
            <a:r>
              <a:rPr lang="en-US" sz="1800" b="0" i="0" u="none" strike="noStrike" baseline="0" dirty="0">
                <a:solidFill>
                  <a:srgbClr val="000000"/>
                </a:solidFill>
                <a:latin typeface="Arial" panose="020B0604020202020204" pitchFamily="34" charset="0"/>
              </a:rPr>
              <a:t>For example, a ternary relationship </a:t>
            </a:r>
            <a:r>
              <a:rPr lang="en-US" sz="1800" b="0" i="1" u="none" strike="noStrike" baseline="0" dirty="0">
                <a:solidFill>
                  <a:srgbClr val="000000"/>
                </a:solidFill>
                <a:latin typeface="Arial" panose="020B0604020202020204" pitchFamily="34" charset="0"/>
              </a:rPr>
              <a:t>R </a:t>
            </a:r>
            <a:r>
              <a:rPr lang="en-US" sz="1800" b="0" i="0" u="none" strike="noStrike" baseline="0" dirty="0">
                <a:solidFill>
                  <a:srgbClr val="000000"/>
                </a:solidFill>
                <a:latin typeface="Arial" panose="020B0604020202020204" pitchFamily="34" charset="0"/>
              </a:rPr>
              <a:t>between </a:t>
            </a:r>
            <a:r>
              <a:rPr lang="en-US" sz="1800" b="0" i="1" u="none" strike="noStrike" baseline="0" dirty="0">
                <a:solidFill>
                  <a:srgbClr val="000000"/>
                </a:solidFill>
                <a:latin typeface="Arial" panose="020B0604020202020204" pitchFamily="34" charset="0"/>
              </a:rPr>
              <a:t>A</a:t>
            </a:r>
            <a:r>
              <a:rPr lang="en-US" sz="1800" b="0" i="0" u="none" strike="noStrike" baseline="0" dirty="0">
                <a:solidFill>
                  <a:srgbClr val="000000"/>
                </a:solidFill>
                <a:latin typeface="Arial" panose="020B0604020202020204" pitchFamily="34" charset="0"/>
              </a:rPr>
              <a:t>, </a:t>
            </a:r>
            <a:r>
              <a:rPr lang="en-US" sz="1800" b="0" i="1" u="none" strike="noStrike" baseline="0" dirty="0">
                <a:solidFill>
                  <a:srgbClr val="000000"/>
                </a:solidFill>
                <a:latin typeface="Arial" panose="020B0604020202020204" pitchFamily="34" charset="0"/>
              </a:rPr>
              <a:t>B </a:t>
            </a:r>
            <a:r>
              <a:rPr lang="en-US" sz="1800" b="0" i="0" u="none" strike="noStrike" baseline="0" dirty="0">
                <a:solidFill>
                  <a:srgbClr val="000000"/>
                </a:solidFill>
                <a:latin typeface="Arial" panose="020B0604020202020204" pitchFamily="34" charset="0"/>
              </a:rPr>
              <a:t>and </a:t>
            </a:r>
            <a:r>
              <a:rPr lang="en-US" sz="1800" b="0" i="1" u="none" strike="noStrike" baseline="0" dirty="0">
                <a:solidFill>
                  <a:srgbClr val="000000"/>
                </a:solidFill>
                <a:latin typeface="Arial" panose="020B0604020202020204" pitchFamily="34" charset="0"/>
              </a:rPr>
              <a:t>C </a:t>
            </a:r>
            <a:r>
              <a:rPr lang="en-US" sz="1800" b="0" i="0" u="none" strike="noStrike" baseline="0" dirty="0">
                <a:solidFill>
                  <a:srgbClr val="000000"/>
                </a:solidFill>
                <a:latin typeface="Arial" panose="020B0604020202020204" pitchFamily="34" charset="0"/>
              </a:rPr>
              <a:t>with arrows to </a:t>
            </a:r>
            <a:r>
              <a:rPr lang="en-US" sz="1800" b="0" i="1" u="none" strike="noStrike" baseline="0" dirty="0">
                <a:solidFill>
                  <a:srgbClr val="000000"/>
                </a:solidFill>
                <a:latin typeface="Arial" panose="020B0604020202020204" pitchFamily="34" charset="0"/>
              </a:rPr>
              <a:t>B </a:t>
            </a:r>
            <a:r>
              <a:rPr lang="en-US" sz="1800" b="0" i="0" u="none" strike="noStrike" baseline="0" dirty="0">
                <a:solidFill>
                  <a:srgbClr val="000000"/>
                </a:solidFill>
                <a:latin typeface="Arial" panose="020B0604020202020204" pitchFamily="34" charset="0"/>
              </a:rPr>
              <a:t>and </a:t>
            </a:r>
            <a:r>
              <a:rPr lang="en-US" sz="1800" b="0" i="1" u="none" strike="noStrike" baseline="0" dirty="0">
                <a:solidFill>
                  <a:srgbClr val="000000"/>
                </a:solidFill>
                <a:latin typeface="Arial" panose="020B0604020202020204" pitchFamily="34" charset="0"/>
              </a:rPr>
              <a:t>C </a:t>
            </a:r>
            <a:r>
              <a:rPr lang="en-US" sz="1800" b="0" i="0" u="none" strike="noStrike" baseline="0" dirty="0">
                <a:solidFill>
                  <a:srgbClr val="000000"/>
                </a:solidFill>
                <a:latin typeface="Arial" panose="020B0604020202020204" pitchFamily="34" charset="0"/>
              </a:rPr>
              <a:t>could mean </a:t>
            </a:r>
          </a:p>
          <a:p>
            <a:pPr lvl="1"/>
            <a:r>
              <a:rPr lang="en-US" sz="1800" b="0" i="0" u="none" strike="noStrike" baseline="0" dirty="0">
                <a:solidFill>
                  <a:srgbClr val="000000"/>
                </a:solidFill>
                <a:latin typeface="Arial" panose="020B0604020202020204" pitchFamily="34" charset="0"/>
              </a:rPr>
              <a:t>1. Each </a:t>
            </a:r>
            <a:r>
              <a:rPr lang="en-US" sz="1800" b="0" i="1" u="none" strike="noStrike" baseline="0" dirty="0">
                <a:solidFill>
                  <a:srgbClr val="000000"/>
                </a:solidFill>
                <a:latin typeface="Arial" panose="020B0604020202020204" pitchFamily="34" charset="0"/>
              </a:rPr>
              <a:t>A </a:t>
            </a:r>
            <a:r>
              <a:rPr lang="en-US" sz="1800" b="0" i="0" u="none" strike="noStrike" baseline="0" dirty="0">
                <a:solidFill>
                  <a:srgbClr val="000000"/>
                </a:solidFill>
                <a:latin typeface="Arial" panose="020B0604020202020204" pitchFamily="34" charset="0"/>
              </a:rPr>
              <a:t>entity is associated with a unique entity from </a:t>
            </a:r>
            <a:r>
              <a:rPr lang="en-US" sz="1800" b="0" i="1" u="none" strike="noStrike" baseline="0" dirty="0">
                <a:solidFill>
                  <a:srgbClr val="000000"/>
                </a:solidFill>
                <a:latin typeface="Arial" panose="020B0604020202020204" pitchFamily="34" charset="0"/>
              </a:rPr>
              <a:t>B </a:t>
            </a:r>
            <a:r>
              <a:rPr lang="en-US" sz="1800" b="0" i="0" u="none" strike="noStrike" baseline="0" dirty="0">
                <a:solidFill>
                  <a:srgbClr val="000000"/>
                </a:solidFill>
                <a:latin typeface="Arial" panose="020B0604020202020204" pitchFamily="34" charset="0"/>
              </a:rPr>
              <a:t>and </a:t>
            </a:r>
            <a:r>
              <a:rPr lang="en-US" sz="1800" b="0" i="1" u="none" strike="noStrike" baseline="0" dirty="0">
                <a:solidFill>
                  <a:srgbClr val="000000"/>
                </a:solidFill>
                <a:latin typeface="Arial" panose="020B0604020202020204" pitchFamily="34" charset="0"/>
              </a:rPr>
              <a:t>C </a:t>
            </a:r>
            <a:r>
              <a:rPr lang="en-US" sz="1800" b="0" i="0" u="none" strike="noStrike" baseline="0" dirty="0">
                <a:solidFill>
                  <a:srgbClr val="000000"/>
                </a:solidFill>
                <a:latin typeface="Arial" panose="020B0604020202020204" pitchFamily="34" charset="0"/>
              </a:rPr>
              <a:t>or </a:t>
            </a:r>
          </a:p>
          <a:p>
            <a:pPr lvl="1"/>
            <a:r>
              <a:rPr lang="en-US" sz="1800" b="0" i="0" u="none" strike="noStrike" baseline="0" dirty="0">
                <a:solidFill>
                  <a:srgbClr val="000000"/>
                </a:solidFill>
                <a:latin typeface="Arial" panose="020B0604020202020204" pitchFamily="34" charset="0"/>
              </a:rPr>
              <a:t>2. Each pair of entities from (</a:t>
            </a:r>
            <a:r>
              <a:rPr lang="en-US" sz="1800" b="0" i="1" u="none" strike="noStrike" baseline="0" dirty="0">
                <a:solidFill>
                  <a:srgbClr val="000000"/>
                </a:solidFill>
                <a:latin typeface="Arial" panose="020B0604020202020204" pitchFamily="34" charset="0"/>
              </a:rPr>
              <a:t>A, B</a:t>
            </a:r>
            <a:r>
              <a:rPr lang="en-US" sz="1800" b="0" i="0" u="none" strike="noStrike" baseline="0" dirty="0">
                <a:solidFill>
                  <a:srgbClr val="000000"/>
                </a:solidFill>
                <a:latin typeface="Arial" panose="020B0604020202020204" pitchFamily="34" charset="0"/>
              </a:rPr>
              <a:t>) is associated with a unique </a:t>
            </a:r>
            <a:r>
              <a:rPr lang="en-US" sz="1800" b="0" i="1" u="none" strike="noStrike" baseline="0" dirty="0">
                <a:solidFill>
                  <a:srgbClr val="000000"/>
                </a:solidFill>
                <a:latin typeface="Arial" panose="020B0604020202020204" pitchFamily="34" charset="0"/>
              </a:rPr>
              <a:t>C </a:t>
            </a:r>
            <a:r>
              <a:rPr lang="en-US" sz="1800" b="0" i="0" u="none" strike="noStrike" baseline="0" dirty="0">
                <a:solidFill>
                  <a:srgbClr val="000000"/>
                </a:solidFill>
                <a:latin typeface="Arial" panose="020B0604020202020204" pitchFamily="34" charset="0"/>
              </a:rPr>
              <a:t>entity, and each pair (</a:t>
            </a:r>
            <a:r>
              <a:rPr lang="en-US" sz="1800" b="0" i="1" u="none" strike="noStrike" baseline="0" dirty="0">
                <a:solidFill>
                  <a:srgbClr val="000000"/>
                </a:solidFill>
                <a:latin typeface="Arial" panose="020B0604020202020204" pitchFamily="34" charset="0"/>
              </a:rPr>
              <a:t>A, C</a:t>
            </a:r>
            <a:r>
              <a:rPr lang="en-US" sz="1800" b="0" i="0" u="none" strike="noStrike" baseline="0" dirty="0">
                <a:solidFill>
                  <a:srgbClr val="000000"/>
                </a:solidFill>
                <a:latin typeface="Arial" panose="020B0604020202020204" pitchFamily="34" charset="0"/>
              </a:rPr>
              <a:t>) is associated with a unique </a:t>
            </a:r>
            <a:r>
              <a:rPr lang="en-US" sz="1800" b="0" i="1" u="none" strike="noStrike" baseline="0" dirty="0">
                <a:solidFill>
                  <a:srgbClr val="000000"/>
                </a:solidFill>
                <a:latin typeface="Arial" panose="020B0604020202020204" pitchFamily="34" charset="0"/>
              </a:rPr>
              <a:t>B </a:t>
            </a:r>
          </a:p>
          <a:p>
            <a:pPr lvl="1"/>
            <a:endParaRPr lang="en-US" sz="1800" b="0" i="1" u="none" strike="noStrike" baseline="0" dirty="0">
              <a:solidFill>
                <a:srgbClr val="000000"/>
              </a:solidFill>
              <a:latin typeface="Arial" panose="020B0604020202020204" pitchFamily="34" charset="0"/>
            </a:endParaRPr>
          </a:p>
          <a:p>
            <a:pPr lvl="1"/>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To avoid confusion we outlaw more than one arrow </a:t>
            </a:r>
          </a:p>
          <a:p>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18706098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12764317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28432784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18457181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23379866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33244539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42286617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23578983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13611788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2772876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5609145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37763433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25458579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33695329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84378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919934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9199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9265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12753227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12866752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36968442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1800" b="0" i="0" u="none" strike="noStrike" baseline="0" dirty="0">
                <a:solidFill>
                  <a:srgbClr val="000000"/>
                </a:solidFill>
                <a:latin typeface="Arial" panose="020B0604020202020204" pitchFamily="34" charset="0"/>
              </a:rPr>
              <a:t>How can we implement that?</a:t>
            </a:r>
          </a:p>
        </p:txBody>
      </p:sp>
    </p:spTree>
    <p:extLst>
      <p:ext uri="{BB962C8B-B14F-4D97-AF65-F5344CB8AC3E}">
        <p14:creationId xmlns:p14="http://schemas.microsoft.com/office/powerpoint/2010/main" val="13990818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3574312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47500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38229566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30633271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13711678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29686491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24504117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46cfa37315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46cfa3731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001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626807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dirty="0"/>
          </a:p>
          <a:p>
            <a:pPr marL="0" lvl="0" indent="0" algn="l" rtl="0">
              <a:spcBef>
                <a:spcPts val="0"/>
              </a:spcBef>
              <a:spcAft>
                <a:spcPts val="0"/>
              </a:spcAft>
              <a:buNone/>
            </a:pPr>
            <a:r>
              <a:rPr lang="en-US" dirty="0"/>
              <a:t>In a correct implementation we had section table and course table.</a:t>
            </a:r>
            <a:endParaRPr dirty="0"/>
          </a:p>
        </p:txBody>
      </p:sp>
    </p:spTree>
    <p:extLst>
      <p:ext uri="{BB962C8B-B14F-4D97-AF65-F5344CB8AC3E}">
        <p14:creationId xmlns:p14="http://schemas.microsoft.com/office/powerpoint/2010/main" val="2394926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dirty="0"/>
          </a:p>
        </p:txBody>
      </p:sp>
    </p:spTree>
    <p:extLst>
      <p:ext uri="{BB962C8B-B14F-4D97-AF65-F5344CB8AC3E}">
        <p14:creationId xmlns:p14="http://schemas.microsoft.com/office/powerpoint/2010/main" val="3803682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5661233"/>
            <a:ext cx="897600" cy="11967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5661167"/>
            <a:ext cx="897600" cy="11967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2425700"/>
            <a:ext cx="8222100" cy="12447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13" name="Google Shape;13;p2"/>
          <p:cNvSpPr txBox="1">
            <a:spLocks noGrp="1"/>
          </p:cNvSpPr>
          <p:nvPr>
            <p:ph type="subTitle" idx="1"/>
          </p:nvPr>
        </p:nvSpPr>
        <p:spPr>
          <a:xfrm>
            <a:off x="390525" y="3718840"/>
            <a:ext cx="8222100" cy="57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4" name="Google Shape;14;p2"/>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678033"/>
            <a:ext cx="8222100" cy="2618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4406167"/>
            <a:ext cx="82221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60" name="Google Shape;60;p11"/>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753800"/>
            <a:ext cx="8222100" cy="13503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r>
              <a:rPr lang="en-US"/>
              <a:t>Click to edit Master title style</a:t>
            </a:r>
            <a:endParaRPr/>
          </a:p>
        </p:txBody>
      </p:sp>
      <p:sp>
        <p:nvSpPr>
          <p:cNvPr id="17" name="Google Shape;17;p3"/>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2247900"/>
            <a:ext cx="9144000" cy="4610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984967"/>
            <a:ext cx="82221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22" name="Google Shape;22;p4"/>
          <p:cNvSpPr txBox="1">
            <a:spLocks noGrp="1"/>
          </p:cNvSpPr>
          <p:nvPr>
            <p:ph type="body" idx="1"/>
          </p:nvPr>
        </p:nvSpPr>
        <p:spPr>
          <a:xfrm>
            <a:off x="471900" y="2558767"/>
            <a:ext cx="8222100" cy="3613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23" name="Google Shape;23;p4"/>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2247900"/>
            <a:ext cx="9144000" cy="4610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984967"/>
            <a:ext cx="82221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28" name="Google Shape;28;p5"/>
          <p:cNvSpPr txBox="1">
            <a:spLocks noGrp="1"/>
          </p:cNvSpPr>
          <p:nvPr>
            <p:ph type="body" idx="1"/>
          </p:nvPr>
        </p:nvSpPr>
        <p:spPr>
          <a:xfrm>
            <a:off x="471900" y="2558767"/>
            <a:ext cx="3999900" cy="361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9" name="Google Shape;29;p5"/>
          <p:cNvSpPr txBox="1">
            <a:spLocks noGrp="1"/>
          </p:cNvSpPr>
          <p:nvPr>
            <p:ph type="body" idx="2"/>
          </p:nvPr>
        </p:nvSpPr>
        <p:spPr>
          <a:xfrm>
            <a:off x="4694250" y="2558767"/>
            <a:ext cx="3999900" cy="361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30" name="Google Shape;30;p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imple"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875100"/>
            <a:ext cx="9144000" cy="5982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875133"/>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r>
              <a:rPr lang="en-US"/>
              <a:t>Click to edit Master title style</a:t>
            </a:r>
            <a:endParaRPr/>
          </a:p>
        </p:txBody>
      </p:sp>
      <p:sp>
        <p:nvSpPr>
          <p:cNvPr id="35" name="Google Shape;35;p6"/>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33"/>
            <a:ext cx="5867400" cy="6858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98100" y="3374700"/>
            <a:ext cx="6858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477067"/>
            <a:ext cx="2808000" cy="1271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0" name="Google Shape;40;p7"/>
          <p:cNvSpPr txBox="1">
            <a:spLocks noGrp="1"/>
          </p:cNvSpPr>
          <p:nvPr>
            <p:ph type="body" idx="1"/>
          </p:nvPr>
        </p:nvSpPr>
        <p:spPr>
          <a:xfrm>
            <a:off x="226075" y="1954400"/>
            <a:ext cx="2808000" cy="421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pPr lvl="0"/>
            <a:r>
              <a:rPr lang="en-US"/>
              <a:t>Click to edit Master text styles</a:t>
            </a:r>
          </a:p>
        </p:txBody>
      </p:sp>
      <p:sp>
        <p:nvSpPr>
          <p:cNvPr id="41" name="Google Shape;41;p7"/>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651000"/>
            <a:ext cx="62271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r>
              <a:rPr lang="en-US"/>
              <a:t>Click to edit Master title style</a:t>
            </a:r>
            <a:endParaRPr/>
          </a:p>
        </p:txBody>
      </p:sp>
      <p:sp>
        <p:nvSpPr>
          <p:cNvPr id="44" name="Google Shape;44;p8"/>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6858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089325" y="3375050"/>
            <a:ext cx="68571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r>
              <a:rPr lang="en-US"/>
              <a:t>Click to edit Master title style</a:t>
            </a:r>
            <a:endParaRPr/>
          </a:p>
        </p:txBody>
      </p:sp>
      <p:sp>
        <p:nvSpPr>
          <p:cNvPr id="49" name="Google Shape;49;p9"/>
          <p:cNvSpPr txBox="1">
            <a:spLocks noGrp="1"/>
          </p:cNvSpPr>
          <p:nvPr>
            <p:ph type="subTitle" idx="1"/>
          </p:nvPr>
        </p:nvSpPr>
        <p:spPr>
          <a:xfrm>
            <a:off x="265500" y="3705956"/>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0" name="Google Shape;50;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Click to edit Master text styles</a:t>
            </a:r>
          </a:p>
        </p:txBody>
      </p:sp>
      <p:sp>
        <p:nvSpPr>
          <p:cNvPr id="51" name="Google Shape;51;p9"/>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100"/>
            <a:ext cx="9144000" cy="6261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6163733"/>
            <a:ext cx="9144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6262433"/>
            <a:ext cx="8382000" cy="595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pPr lvl="0"/>
            <a:r>
              <a:rPr lang="en-US"/>
              <a:t>Click to edit Master text styles</a:t>
            </a:r>
          </a:p>
        </p:txBody>
      </p:sp>
      <p:sp>
        <p:nvSpPr>
          <p:cNvPr id="56" name="Google Shape;56;p10"/>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984967"/>
            <a:ext cx="8222100" cy="1023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2558767"/>
            <a:ext cx="8222100" cy="3613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6260831"/>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4.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65.xml.rels><?xml version="1.0" encoding="UTF-8" standalone="yes"?>
<Relationships xmlns="http://schemas.openxmlformats.org/package/2006/relationships"><Relationship Id="rId3" Type="http://schemas.openxmlformats.org/officeDocument/2006/relationships/hyperlink" Target="https://www.db-book.com/Previous-editions/db6/slide-dir/index.html" TargetMode="External"/><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460950" y="1229333"/>
            <a:ext cx="8222100" cy="12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Multimedia Data Management</a:t>
            </a:r>
            <a:endParaRPr sz="4000"/>
          </a:p>
        </p:txBody>
      </p:sp>
      <p:sp>
        <p:nvSpPr>
          <p:cNvPr id="68" name="Google Shape;68;p13"/>
          <p:cNvSpPr txBox="1">
            <a:spLocks noGrp="1"/>
          </p:cNvSpPr>
          <p:nvPr>
            <p:ph type="subTitle" idx="1"/>
          </p:nvPr>
        </p:nvSpPr>
        <p:spPr>
          <a:xfrm>
            <a:off x="390525" y="3718840"/>
            <a:ext cx="8222100" cy="57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Fall 2022</a:t>
            </a:r>
            <a:endParaRPr/>
          </a:p>
        </p:txBody>
      </p:sp>
      <p:sp>
        <p:nvSpPr>
          <p:cNvPr id="69" name="Google Shape;69;p13"/>
          <p:cNvSpPr txBox="1">
            <a:spLocks noGrp="1"/>
          </p:cNvSpPr>
          <p:nvPr>
            <p:ph type="ctrTitle"/>
          </p:nvPr>
        </p:nvSpPr>
        <p:spPr>
          <a:xfrm>
            <a:off x="460950" y="2474033"/>
            <a:ext cx="8222100" cy="12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Lecture 3 – Entity-Relationship Model</a:t>
            </a:r>
            <a:endParaRPr sz="3000" dirty="0"/>
          </a:p>
        </p:txBody>
      </p:sp>
      <p:pic>
        <p:nvPicPr>
          <p:cNvPr id="70" name="Google Shape;70;p13"/>
          <p:cNvPicPr preferRelativeResize="0"/>
          <p:nvPr/>
        </p:nvPicPr>
        <p:blipFill>
          <a:blip r:embed="rId3">
            <a:alphaModFix/>
          </a:blip>
          <a:stretch>
            <a:fillRect/>
          </a:stretch>
        </p:blipFill>
        <p:spPr>
          <a:xfrm>
            <a:off x="0" y="0"/>
            <a:ext cx="9143999" cy="1244700"/>
          </a:xfrm>
          <a:prstGeom prst="rect">
            <a:avLst/>
          </a:prstGeom>
          <a:noFill/>
          <a:ln>
            <a:noFill/>
          </a:ln>
        </p:spPr>
      </p:pic>
      <p:sp>
        <p:nvSpPr>
          <p:cNvPr id="71" name="Google Shape;71;p13"/>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Entity</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400" dirty="0">
                <a:solidFill>
                  <a:schemeClr val="bg2">
                    <a:lumMod val="50000"/>
                  </a:schemeClr>
                </a:solidFill>
              </a:rPr>
              <a:t>An </a:t>
            </a:r>
            <a:r>
              <a:rPr lang="en-US" sz="2400" dirty="0">
                <a:solidFill>
                  <a:schemeClr val="tx1"/>
                </a:solidFill>
              </a:rPr>
              <a:t>entity</a:t>
            </a:r>
            <a:r>
              <a:rPr lang="en-US" sz="2400" dirty="0">
                <a:solidFill>
                  <a:schemeClr val="bg2">
                    <a:lumMod val="50000"/>
                  </a:schemeClr>
                </a:solidFill>
              </a:rPr>
              <a:t> is an object that exists and is distinguishable from other objects.</a:t>
            </a:r>
          </a:p>
          <a:p>
            <a:pPr marL="800100" lvl="1"/>
            <a:r>
              <a:rPr lang="en-US" sz="1800" dirty="0">
                <a:solidFill>
                  <a:schemeClr val="bg2">
                    <a:lumMod val="50000"/>
                  </a:schemeClr>
                </a:solidFill>
              </a:rPr>
              <a:t>Example: instructors, students, departments, courses</a:t>
            </a:r>
          </a:p>
          <a:p>
            <a:pPr marL="800100" lvl="1"/>
            <a:endParaRPr lang="en-US" sz="1800" dirty="0">
              <a:solidFill>
                <a:schemeClr val="bg2">
                  <a:lumMod val="50000"/>
                </a:schemeClr>
              </a:solidFill>
            </a:endParaRPr>
          </a:p>
          <a:p>
            <a:pPr marL="800100" lvl="1"/>
            <a:endParaRPr lang="en-US" sz="1800" dirty="0">
              <a:solidFill>
                <a:schemeClr val="bg2">
                  <a:lumMod val="50000"/>
                </a:schemeClr>
              </a:solidFill>
            </a:endParaRPr>
          </a:p>
          <a:p>
            <a:pPr marL="342900"/>
            <a:r>
              <a:rPr lang="en-US" sz="2400" dirty="0">
                <a:solidFill>
                  <a:schemeClr val="bg2">
                    <a:lumMod val="50000"/>
                  </a:schemeClr>
                </a:solidFill>
              </a:rPr>
              <a:t>An </a:t>
            </a:r>
            <a:r>
              <a:rPr lang="en-US" sz="2400" dirty="0">
                <a:solidFill>
                  <a:schemeClr val="tx1"/>
                </a:solidFill>
              </a:rPr>
              <a:t>entity set </a:t>
            </a:r>
            <a:r>
              <a:rPr lang="en-US" sz="2400" dirty="0">
                <a:solidFill>
                  <a:schemeClr val="bg2">
                    <a:lumMod val="50000"/>
                  </a:schemeClr>
                </a:solidFill>
              </a:rPr>
              <a:t>is a set of entities of the same type that share the same properties.</a:t>
            </a:r>
          </a:p>
          <a:p>
            <a:pPr marL="800100" lvl="1"/>
            <a:r>
              <a:rPr lang="en-US" sz="1800" dirty="0">
                <a:solidFill>
                  <a:schemeClr val="bg2">
                    <a:lumMod val="50000"/>
                  </a:schemeClr>
                </a:solidFill>
              </a:rPr>
              <a:t>Example: set of all instructors, students, departments, courses</a:t>
            </a:r>
          </a:p>
        </p:txBody>
      </p:sp>
    </p:spTree>
    <p:extLst>
      <p:ext uri="{BB962C8B-B14F-4D97-AF65-F5344CB8AC3E}">
        <p14:creationId xmlns:p14="http://schemas.microsoft.com/office/powerpoint/2010/main" val="3715560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Attributes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400" dirty="0">
                <a:solidFill>
                  <a:schemeClr val="bg2">
                    <a:lumMod val="50000"/>
                  </a:schemeClr>
                </a:solidFill>
              </a:rPr>
              <a:t>An entity is represented by a set of attributes; i.e., descriptive properties possessed by all members of an entity set.</a:t>
            </a:r>
          </a:p>
          <a:p>
            <a:pPr marL="800100" lvl="1"/>
            <a:r>
              <a:rPr lang="en-US" sz="1800" dirty="0">
                <a:solidFill>
                  <a:schemeClr val="bg2">
                    <a:lumMod val="50000"/>
                  </a:schemeClr>
                </a:solidFill>
              </a:rPr>
              <a:t>Example:</a:t>
            </a:r>
          </a:p>
          <a:p>
            <a:pPr marL="482600" lvl="1" indent="0">
              <a:buNone/>
            </a:pPr>
            <a:r>
              <a:rPr lang="en-US" sz="1800" dirty="0">
                <a:solidFill>
                  <a:schemeClr val="bg2">
                    <a:lumMod val="50000"/>
                  </a:schemeClr>
                </a:solidFill>
              </a:rPr>
              <a:t>	instructor = (ID, name, street, city, salary) </a:t>
            </a:r>
          </a:p>
          <a:p>
            <a:pPr marL="482600" lvl="1" indent="0">
              <a:buNone/>
            </a:pPr>
            <a:r>
              <a:rPr lang="en-US" sz="1800" dirty="0">
                <a:solidFill>
                  <a:schemeClr val="bg2">
                    <a:lumMod val="50000"/>
                  </a:schemeClr>
                </a:solidFill>
              </a:rPr>
              <a:t>	course = (</a:t>
            </a:r>
            <a:r>
              <a:rPr lang="en-US" sz="1800" dirty="0" err="1">
                <a:solidFill>
                  <a:schemeClr val="bg2">
                    <a:lumMod val="50000"/>
                  </a:schemeClr>
                </a:solidFill>
              </a:rPr>
              <a:t>course_id</a:t>
            </a:r>
            <a:r>
              <a:rPr lang="en-US" sz="1800" dirty="0">
                <a:solidFill>
                  <a:schemeClr val="bg2">
                    <a:lumMod val="50000"/>
                  </a:schemeClr>
                </a:solidFill>
              </a:rPr>
              <a:t>, title, credits)</a:t>
            </a:r>
          </a:p>
          <a:p>
            <a:pPr marL="482600" lvl="1" indent="0">
              <a:buNone/>
            </a:pPr>
            <a:endParaRPr lang="en-US" sz="1800" dirty="0">
              <a:solidFill>
                <a:schemeClr val="bg2">
                  <a:lumMod val="50000"/>
                </a:schemeClr>
              </a:solidFill>
            </a:endParaRPr>
          </a:p>
          <a:p>
            <a:pPr marL="342900"/>
            <a:r>
              <a:rPr lang="en-US" sz="2400" dirty="0">
                <a:solidFill>
                  <a:schemeClr val="bg2">
                    <a:lumMod val="50000"/>
                  </a:schemeClr>
                </a:solidFill>
              </a:rPr>
              <a:t>A subset of the attributes form a </a:t>
            </a:r>
            <a:r>
              <a:rPr lang="en-US" sz="2400" dirty="0">
                <a:solidFill>
                  <a:schemeClr val="tx1"/>
                </a:solidFill>
              </a:rPr>
              <a:t>primary key </a:t>
            </a:r>
            <a:r>
              <a:rPr lang="en-US" sz="2400" dirty="0">
                <a:solidFill>
                  <a:schemeClr val="bg2">
                    <a:lumMod val="50000"/>
                  </a:schemeClr>
                </a:solidFill>
              </a:rPr>
              <a:t>of the entity set; i.e., uniquely identifying each member of the set.</a:t>
            </a:r>
            <a:endParaRPr lang="en-US" sz="1800" dirty="0">
              <a:solidFill>
                <a:schemeClr val="bg2">
                  <a:lumMod val="50000"/>
                </a:schemeClr>
              </a:solidFill>
            </a:endParaRPr>
          </a:p>
        </p:txBody>
      </p:sp>
    </p:spTree>
    <p:extLst>
      <p:ext uri="{BB962C8B-B14F-4D97-AF65-F5344CB8AC3E}">
        <p14:creationId xmlns:p14="http://schemas.microsoft.com/office/powerpoint/2010/main" val="1283845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Entity Sets - instructor and student</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4" name="Picture 3">
            <a:extLst>
              <a:ext uri="{FF2B5EF4-FFF2-40B4-BE49-F238E27FC236}">
                <a16:creationId xmlns:a16="http://schemas.microsoft.com/office/drawing/2014/main" id="{B5E07E93-5809-5CB9-097F-3FC22D696208}"/>
              </a:ext>
            </a:extLst>
          </p:cNvPr>
          <p:cNvPicPr>
            <a:picLocks noChangeAspect="1"/>
          </p:cNvPicPr>
          <p:nvPr/>
        </p:nvPicPr>
        <p:blipFill>
          <a:blip r:embed="rId3"/>
          <a:stretch>
            <a:fillRect/>
          </a:stretch>
        </p:blipFill>
        <p:spPr>
          <a:xfrm>
            <a:off x="247650" y="1041541"/>
            <a:ext cx="8648700" cy="5328864"/>
          </a:xfrm>
          <a:prstGeom prst="rect">
            <a:avLst/>
          </a:prstGeom>
        </p:spPr>
      </p:pic>
    </p:spTree>
    <p:extLst>
      <p:ext uri="{BB962C8B-B14F-4D97-AF65-F5344CB8AC3E}">
        <p14:creationId xmlns:p14="http://schemas.microsoft.com/office/powerpoint/2010/main" val="2828574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Relationship</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400" dirty="0">
                    <a:solidFill>
                      <a:schemeClr val="bg2">
                        <a:lumMod val="50000"/>
                      </a:schemeClr>
                    </a:solidFill>
                  </a:rPr>
                  <a:t>A </a:t>
                </a:r>
                <a:r>
                  <a:rPr lang="en-US" sz="2400" dirty="0">
                    <a:solidFill>
                      <a:schemeClr val="tx1"/>
                    </a:solidFill>
                  </a:rPr>
                  <a:t>relationship</a:t>
                </a:r>
                <a:r>
                  <a:rPr lang="en-US" sz="2400" dirty="0">
                    <a:solidFill>
                      <a:schemeClr val="bg2">
                        <a:lumMod val="50000"/>
                      </a:schemeClr>
                    </a:solidFill>
                  </a:rPr>
                  <a:t> is an association among several entities</a:t>
                </a:r>
              </a:p>
              <a:p>
                <a:pPr marL="800100" lvl="1"/>
                <a:r>
                  <a:rPr lang="en-US" sz="1800" dirty="0">
                    <a:solidFill>
                      <a:schemeClr val="bg2">
                        <a:lumMod val="50000"/>
                      </a:schemeClr>
                    </a:solidFill>
                  </a:rPr>
                  <a:t>Example: An instructor advising a student, a student taking a course, an instructor teaching a course, etc.</a:t>
                </a:r>
              </a:p>
              <a:p>
                <a:pPr marL="800100" lvl="1"/>
                <a:endParaRPr lang="en-US" sz="1800" dirty="0">
                  <a:solidFill>
                    <a:schemeClr val="bg2">
                      <a:lumMod val="50000"/>
                    </a:schemeClr>
                  </a:solidFill>
                </a:endParaRPr>
              </a:p>
              <a:p>
                <a:pPr marL="342900"/>
                <a:r>
                  <a:rPr lang="en-US" sz="2400" dirty="0">
                    <a:solidFill>
                      <a:schemeClr val="bg2">
                        <a:lumMod val="50000"/>
                      </a:schemeClr>
                    </a:solidFill>
                  </a:rPr>
                  <a:t>A </a:t>
                </a:r>
                <a:r>
                  <a:rPr lang="en-US" sz="2400" dirty="0">
                    <a:solidFill>
                      <a:schemeClr val="tx1"/>
                    </a:solidFill>
                  </a:rPr>
                  <a:t>relationship set </a:t>
                </a:r>
                <a:r>
                  <a:rPr lang="en-US" sz="2400" dirty="0">
                    <a:solidFill>
                      <a:schemeClr val="bg2">
                        <a:lumMod val="50000"/>
                      </a:schemeClr>
                    </a:solidFill>
                  </a:rPr>
                  <a:t>is a mathematical relation among   </a:t>
                </a:r>
                <a14:m>
                  <m:oMath xmlns:m="http://schemas.openxmlformats.org/officeDocument/2006/math">
                    <m:r>
                      <a:rPr lang="en-US" sz="2400" b="0" i="1" smtClean="0">
                        <a:solidFill>
                          <a:schemeClr val="bg2">
                            <a:lumMod val="50000"/>
                          </a:schemeClr>
                        </a:solidFill>
                        <a:latin typeface="Cambria Math" panose="02040503050406030204" pitchFamily="18" charset="0"/>
                      </a:rPr>
                      <m:t>𝑛</m:t>
                    </m:r>
                    <m:r>
                      <a:rPr lang="en-US" sz="2400" b="0" i="1" smtClean="0">
                        <a:solidFill>
                          <a:schemeClr val="bg2">
                            <a:lumMod val="50000"/>
                          </a:schemeClr>
                        </a:solidFill>
                        <a:latin typeface="Cambria Math" panose="02040503050406030204" pitchFamily="18" charset="0"/>
                        <a:ea typeface="Cambria Math" panose="02040503050406030204" pitchFamily="18" charset="0"/>
                      </a:rPr>
                      <m:t>≥2</m:t>
                    </m:r>
                  </m:oMath>
                </a14:m>
                <a:r>
                  <a:rPr lang="en-US" sz="2400" dirty="0">
                    <a:solidFill>
                      <a:schemeClr val="bg2">
                        <a:lumMod val="50000"/>
                      </a:schemeClr>
                    </a:solidFill>
                  </a:rPr>
                  <a:t> entities, each taken from entity sets</a:t>
                </a:r>
              </a:p>
              <a:p>
                <a:pPr marL="939800" lvl="2" indent="0">
                  <a:buNone/>
                </a:pPr>
                <a:endParaRPr lang="en-US" i="1" dirty="0">
                  <a:solidFill>
                    <a:schemeClr val="bg2">
                      <a:lumMod val="50000"/>
                    </a:schemeClr>
                  </a:solidFill>
                  <a:latin typeface="Cambria Math" panose="02040503050406030204" pitchFamily="18" charset="0"/>
                </a:endParaRPr>
              </a:p>
              <a:p>
                <a:pPr marL="939800" lvl="2" indent="0">
                  <a:buNone/>
                </a:pPr>
                <a14:m>
                  <m:oMathPara xmlns:m="http://schemas.openxmlformats.org/officeDocument/2006/math">
                    <m:oMathParaPr>
                      <m:jc m:val="centerGroup"/>
                    </m:oMathParaPr>
                    <m:oMath xmlns:m="http://schemas.openxmlformats.org/officeDocument/2006/math">
                      <m:r>
                        <a:rPr lang="en-US" sz="1800" i="1">
                          <a:solidFill>
                            <a:schemeClr val="bg2">
                              <a:lumMod val="50000"/>
                            </a:schemeClr>
                          </a:solidFill>
                          <a:latin typeface="Cambria Math" panose="02040503050406030204" pitchFamily="18" charset="0"/>
                        </a:rPr>
                        <m:t>{(</m:t>
                      </m:r>
                      <m:sSub>
                        <m:sSubPr>
                          <m:ctrlPr>
                            <a:rPr lang="en-US" sz="1800" i="1">
                              <a:solidFill>
                                <a:schemeClr val="bg2">
                                  <a:lumMod val="50000"/>
                                </a:schemeClr>
                              </a:solidFill>
                              <a:latin typeface="Cambria Math" panose="02040503050406030204" pitchFamily="18" charset="0"/>
                            </a:rPr>
                          </m:ctrlPr>
                        </m:sSubPr>
                        <m:e>
                          <m:r>
                            <a:rPr lang="en-US" sz="1800" b="0" i="1" smtClean="0">
                              <a:solidFill>
                                <a:schemeClr val="bg2">
                                  <a:lumMod val="50000"/>
                                </a:schemeClr>
                              </a:solidFill>
                              <a:latin typeface="Cambria Math" panose="02040503050406030204" pitchFamily="18" charset="0"/>
                            </a:rPr>
                            <m:t>𝑒</m:t>
                          </m:r>
                        </m:e>
                        <m:sub>
                          <m:r>
                            <a:rPr lang="en-US" sz="1800" b="0" i="1" smtClean="0">
                              <a:solidFill>
                                <a:schemeClr val="bg2">
                                  <a:lumMod val="50000"/>
                                </a:schemeClr>
                              </a:solidFill>
                              <a:latin typeface="Cambria Math" panose="02040503050406030204" pitchFamily="18" charset="0"/>
                            </a:rPr>
                            <m:t>1</m:t>
                          </m:r>
                        </m:sub>
                      </m:sSub>
                      <m:r>
                        <a:rPr lang="en-US" sz="1800" i="1">
                          <a:solidFill>
                            <a:schemeClr val="bg2">
                              <a:lumMod val="50000"/>
                            </a:schemeClr>
                          </a:solidFill>
                          <a:latin typeface="Cambria Math" panose="02040503050406030204" pitchFamily="18" charset="0"/>
                        </a:rPr>
                        <m:t>, </m:t>
                      </m:r>
                      <m:sSub>
                        <m:sSubPr>
                          <m:ctrlPr>
                            <a:rPr lang="en-US" sz="1800" i="1">
                              <a:solidFill>
                                <a:schemeClr val="bg2">
                                  <a:lumMod val="50000"/>
                                </a:schemeClr>
                              </a:solidFill>
                              <a:latin typeface="Cambria Math" panose="02040503050406030204" pitchFamily="18" charset="0"/>
                            </a:rPr>
                          </m:ctrlPr>
                        </m:sSubPr>
                        <m:e>
                          <m:r>
                            <a:rPr lang="en-US" sz="1800" b="0" i="1" smtClean="0">
                              <a:solidFill>
                                <a:schemeClr val="bg2">
                                  <a:lumMod val="50000"/>
                                </a:schemeClr>
                              </a:solidFill>
                              <a:latin typeface="Cambria Math" panose="02040503050406030204" pitchFamily="18" charset="0"/>
                            </a:rPr>
                            <m:t>𝑒</m:t>
                          </m:r>
                        </m:e>
                        <m:sub>
                          <m:r>
                            <a:rPr lang="en-US" sz="1800" b="0" i="1" smtClean="0">
                              <a:solidFill>
                                <a:schemeClr val="bg2">
                                  <a:lumMod val="50000"/>
                                </a:schemeClr>
                              </a:solidFill>
                              <a:latin typeface="Cambria Math" panose="02040503050406030204" pitchFamily="18" charset="0"/>
                            </a:rPr>
                            <m:t>2</m:t>
                          </m:r>
                        </m:sub>
                      </m:sSub>
                      <m:r>
                        <a:rPr lang="en-US" sz="1800" i="1">
                          <a:solidFill>
                            <a:schemeClr val="bg2">
                              <a:lumMod val="50000"/>
                            </a:schemeClr>
                          </a:solidFill>
                          <a:latin typeface="Cambria Math" panose="02040503050406030204" pitchFamily="18" charset="0"/>
                        </a:rPr>
                        <m:t>, </m:t>
                      </m:r>
                      <m:r>
                        <a:rPr lang="en-US" sz="1800" i="1" dirty="0" smtClean="0">
                          <a:solidFill>
                            <a:schemeClr val="bg2">
                              <a:lumMod val="50000"/>
                            </a:schemeClr>
                          </a:solidFill>
                          <a:latin typeface="Cambria Math" panose="02040503050406030204" pitchFamily="18" charset="0"/>
                        </a:rPr>
                        <m:t>…</m:t>
                      </m:r>
                      <m:r>
                        <a:rPr lang="en-US" sz="1800" b="0" i="1" dirty="0" smtClean="0">
                          <a:solidFill>
                            <a:schemeClr val="bg2">
                              <a:lumMod val="50000"/>
                            </a:schemeClr>
                          </a:solidFill>
                          <a:latin typeface="Cambria Math" panose="02040503050406030204" pitchFamily="18" charset="0"/>
                        </a:rPr>
                        <m:t>,</m:t>
                      </m:r>
                      <m:sSub>
                        <m:sSubPr>
                          <m:ctrlPr>
                            <a:rPr lang="en-US" sz="1800" i="1">
                              <a:solidFill>
                                <a:schemeClr val="bg2">
                                  <a:lumMod val="50000"/>
                                </a:schemeClr>
                              </a:solidFill>
                              <a:latin typeface="Cambria Math" panose="02040503050406030204" pitchFamily="18" charset="0"/>
                            </a:rPr>
                          </m:ctrlPr>
                        </m:sSubPr>
                        <m:e>
                          <m:r>
                            <a:rPr lang="en-US" sz="1800" b="0" i="1" smtClean="0">
                              <a:solidFill>
                                <a:schemeClr val="bg2">
                                  <a:lumMod val="50000"/>
                                </a:schemeClr>
                              </a:solidFill>
                              <a:latin typeface="Cambria Math" panose="02040503050406030204" pitchFamily="18" charset="0"/>
                            </a:rPr>
                            <m:t>𝑒</m:t>
                          </m:r>
                        </m:e>
                        <m:sub>
                          <m:r>
                            <a:rPr lang="en-US" sz="1800" b="0" i="1" smtClean="0">
                              <a:solidFill>
                                <a:schemeClr val="bg2">
                                  <a:lumMod val="50000"/>
                                </a:schemeClr>
                              </a:solidFill>
                              <a:latin typeface="Cambria Math" panose="02040503050406030204" pitchFamily="18" charset="0"/>
                            </a:rPr>
                            <m:t>𝑛</m:t>
                          </m:r>
                        </m:sub>
                      </m:sSub>
                      <m:r>
                        <a:rPr lang="en-US" sz="1800" i="1">
                          <a:solidFill>
                            <a:schemeClr val="bg2">
                              <a:lumMod val="50000"/>
                            </a:schemeClr>
                          </a:solidFill>
                          <a:latin typeface="Cambria Math" panose="02040503050406030204" pitchFamily="18" charset="0"/>
                        </a:rPr>
                        <m:t>) |</m:t>
                      </m:r>
                      <m:sSub>
                        <m:sSubPr>
                          <m:ctrlPr>
                            <a:rPr lang="en-US" sz="1800" i="1">
                              <a:solidFill>
                                <a:schemeClr val="bg2">
                                  <a:lumMod val="50000"/>
                                </a:schemeClr>
                              </a:solidFill>
                              <a:latin typeface="Cambria Math" panose="02040503050406030204" pitchFamily="18" charset="0"/>
                            </a:rPr>
                          </m:ctrlPr>
                        </m:sSubPr>
                        <m:e>
                          <m:r>
                            <a:rPr lang="en-US" sz="1800" i="1">
                              <a:solidFill>
                                <a:schemeClr val="bg2">
                                  <a:lumMod val="50000"/>
                                </a:schemeClr>
                              </a:solidFill>
                              <a:latin typeface="Cambria Math" panose="02040503050406030204" pitchFamily="18" charset="0"/>
                            </a:rPr>
                            <m:t>𝑒</m:t>
                          </m:r>
                        </m:e>
                        <m:sub>
                          <m:r>
                            <a:rPr lang="en-US" sz="1800" i="1">
                              <a:solidFill>
                                <a:schemeClr val="bg2">
                                  <a:lumMod val="50000"/>
                                </a:schemeClr>
                              </a:solidFill>
                              <a:latin typeface="Cambria Math" panose="02040503050406030204" pitchFamily="18" charset="0"/>
                            </a:rPr>
                            <m:t>1</m:t>
                          </m:r>
                        </m:sub>
                      </m:sSub>
                      <m:r>
                        <a:rPr lang="en-US" sz="1800" i="1" smtClean="0">
                          <a:solidFill>
                            <a:schemeClr val="bg2">
                              <a:lumMod val="50000"/>
                            </a:schemeClr>
                          </a:solidFill>
                          <a:latin typeface="Cambria Math" panose="02040503050406030204" pitchFamily="18" charset="0"/>
                          <a:ea typeface="Cambria Math" panose="02040503050406030204" pitchFamily="18" charset="0"/>
                        </a:rPr>
                        <m:t>∈</m:t>
                      </m:r>
                      <m:sSub>
                        <m:sSubPr>
                          <m:ctrlPr>
                            <a:rPr lang="en-US" sz="1800" i="1">
                              <a:solidFill>
                                <a:schemeClr val="bg2">
                                  <a:lumMod val="50000"/>
                                </a:schemeClr>
                              </a:solidFill>
                              <a:latin typeface="Cambria Math" panose="02040503050406030204" pitchFamily="18" charset="0"/>
                            </a:rPr>
                          </m:ctrlPr>
                        </m:sSubPr>
                        <m:e>
                          <m:r>
                            <a:rPr lang="en-US" sz="1800" b="0" i="1" smtClean="0">
                              <a:solidFill>
                                <a:schemeClr val="bg2">
                                  <a:lumMod val="50000"/>
                                </a:schemeClr>
                              </a:solidFill>
                              <a:latin typeface="Cambria Math" panose="02040503050406030204" pitchFamily="18" charset="0"/>
                            </a:rPr>
                            <m:t>𝐸</m:t>
                          </m:r>
                        </m:e>
                        <m:sub>
                          <m:r>
                            <a:rPr lang="en-US" sz="1800" i="1">
                              <a:solidFill>
                                <a:schemeClr val="bg2">
                                  <a:lumMod val="50000"/>
                                </a:schemeClr>
                              </a:solidFill>
                              <a:latin typeface="Cambria Math" panose="02040503050406030204" pitchFamily="18" charset="0"/>
                            </a:rPr>
                            <m:t>1</m:t>
                          </m:r>
                        </m:sub>
                      </m:sSub>
                      <m:r>
                        <a:rPr lang="en-US" sz="1800" b="0" i="1" smtClean="0">
                          <a:solidFill>
                            <a:schemeClr val="bg2">
                              <a:lumMod val="50000"/>
                            </a:schemeClr>
                          </a:solidFill>
                          <a:latin typeface="Cambria Math" panose="02040503050406030204" pitchFamily="18" charset="0"/>
                        </a:rPr>
                        <m:t>,</m:t>
                      </m:r>
                      <m:sSub>
                        <m:sSubPr>
                          <m:ctrlPr>
                            <a:rPr lang="en-US" sz="1800" i="1">
                              <a:solidFill>
                                <a:schemeClr val="bg2">
                                  <a:lumMod val="50000"/>
                                </a:schemeClr>
                              </a:solidFill>
                              <a:latin typeface="Cambria Math" panose="02040503050406030204" pitchFamily="18" charset="0"/>
                            </a:rPr>
                          </m:ctrlPr>
                        </m:sSubPr>
                        <m:e>
                          <m:r>
                            <a:rPr lang="en-US" sz="1800" i="1">
                              <a:solidFill>
                                <a:schemeClr val="bg2">
                                  <a:lumMod val="50000"/>
                                </a:schemeClr>
                              </a:solidFill>
                              <a:latin typeface="Cambria Math" panose="02040503050406030204" pitchFamily="18" charset="0"/>
                            </a:rPr>
                            <m:t>𝑒</m:t>
                          </m:r>
                        </m:e>
                        <m:sub>
                          <m:r>
                            <a:rPr lang="en-US" sz="1800" b="0" i="1" smtClean="0">
                              <a:solidFill>
                                <a:schemeClr val="bg2">
                                  <a:lumMod val="50000"/>
                                </a:schemeClr>
                              </a:solidFill>
                              <a:latin typeface="Cambria Math" panose="02040503050406030204" pitchFamily="18" charset="0"/>
                            </a:rPr>
                            <m:t>2</m:t>
                          </m:r>
                        </m:sub>
                      </m:sSub>
                      <m:r>
                        <a:rPr lang="en-US" sz="1800" i="1">
                          <a:solidFill>
                            <a:schemeClr val="bg2">
                              <a:lumMod val="50000"/>
                            </a:schemeClr>
                          </a:solidFill>
                          <a:latin typeface="Cambria Math" panose="02040503050406030204" pitchFamily="18" charset="0"/>
                          <a:ea typeface="Cambria Math" panose="02040503050406030204" pitchFamily="18" charset="0"/>
                        </a:rPr>
                        <m:t>∈</m:t>
                      </m:r>
                      <m:sSub>
                        <m:sSubPr>
                          <m:ctrlPr>
                            <a:rPr lang="en-US" sz="1800" i="1">
                              <a:solidFill>
                                <a:schemeClr val="bg2">
                                  <a:lumMod val="50000"/>
                                </a:schemeClr>
                              </a:solidFill>
                              <a:latin typeface="Cambria Math" panose="02040503050406030204" pitchFamily="18" charset="0"/>
                            </a:rPr>
                          </m:ctrlPr>
                        </m:sSubPr>
                        <m:e>
                          <m:r>
                            <a:rPr lang="en-US" sz="1800" i="1">
                              <a:solidFill>
                                <a:schemeClr val="bg2">
                                  <a:lumMod val="50000"/>
                                </a:schemeClr>
                              </a:solidFill>
                              <a:latin typeface="Cambria Math" panose="02040503050406030204" pitchFamily="18" charset="0"/>
                            </a:rPr>
                            <m:t>𝐸</m:t>
                          </m:r>
                        </m:e>
                        <m:sub>
                          <m:r>
                            <a:rPr lang="en-US" sz="1800" b="0" i="1" smtClean="0">
                              <a:solidFill>
                                <a:schemeClr val="bg2">
                                  <a:lumMod val="50000"/>
                                </a:schemeClr>
                              </a:solidFill>
                              <a:latin typeface="Cambria Math" panose="02040503050406030204" pitchFamily="18" charset="0"/>
                            </a:rPr>
                            <m:t>2</m:t>
                          </m:r>
                        </m:sub>
                      </m:sSub>
                      <m:r>
                        <a:rPr lang="en-US" sz="1800" b="0" i="1">
                          <a:solidFill>
                            <a:schemeClr val="bg2">
                              <a:lumMod val="50000"/>
                            </a:schemeClr>
                          </a:solidFill>
                          <a:latin typeface="Cambria Math" panose="02040503050406030204" pitchFamily="18" charset="0"/>
                        </a:rPr>
                        <m:t>,</m:t>
                      </m:r>
                      <m:r>
                        <a:rPr lang="en-US" sz="1800" i="1">
                          <a:solidFill>
                            <a:schemeClr val="bg2">
                              <a:lumMod val="50000"/>
                            </a:schemeClr>
                          </a:solidFill>
                          <a:latin typeface="Cambria Math" panose="02040503050406030204" pitchFamily="18" charset="0"/>
                        </a:rPr>
                        <m:t> </m:t>
                      </m:r>
                      <m:r>
                        <a:rPr lang="en-US" sz="1800" i="1" dirty="0">
                          <a:solidFill>
                            <a:schemeClr val="bg2">
                              <a:lumMod val="50000"/>
                            </a:schemeClr>
                          </a:solidFill>
                          <a:latin typeface="Cambria Math" panose="02040503050406030204" pitchFamily="18" charset="0"/>
                        </a:rPr>
                        <m:t>…,</m:t>
                      </m:r>
                      <m:sSub>
                        <m:sSubPr>
                          <m:ctrlPr>
                            <a:rPr lang="en-US" sz="1800" i="1">
                              <a:solidFill>
                                <a:schemeClr val="bg2">
                                  <a:lumMod val="50000"/>
                                </a:schemeClr>
                              </a:solidFill>
                              <a:latin typeface="Cambria Math" panose="02040503050406030204" pitchFamily="18" charset="0"/>
                            </a:rPr>
                          </m:ctrlPr>
                        </m:sSubPr>
                        <m:e>
                          <m:r>
                            <a:rPr lang="en-US" sz="1800" i="1">
                              <a:solidFill>
                                <a:schemeClr val="bg2">
                                  <a:lumMod val="50000"/>
                                </a:schemeClr>
                              </a:solidFill>
                              <a:latin typeface="Cambria Math" panose="02040503050406030204" pitchFamily="18" charset="0"/>
                            </a:rPr>
                            <m:t>𝑒</m:t>
                          </m:r>
                        </m:e>
                        <m:sub>
                          <m:r>
                            <a:rPr lang="en-US" sz="1800" b="0" i="1" smtClean="0">
                              <a:solidFill>
                                <a:schemeClr val="bg2">
                                  <a:lumMod val="50000"/>
                                </a:schemeClr>
                              </a:solidFill>
                              <a:latin typeface="Cambria Math" panose="02040503050406030204" pitchFamily="18" charset="0"/>
                            </a:rPr>
                            <m:t>𝑛</m:t>
                          </m:r>
                        </m:sub>
                      </m:sSub>
                      <m:r>
                        <a:rPr lang="en-US" sz="1800" i="1">
                          <a:solidFill>
                            <a:schemeClr val="bg2">
                              <a:lumMod val="50000"/>
                            </a:schemeClr>
                          </a:solidFill>
                          <a:latin typeface="Cambria Math" panose="02040503050406030204" pitchFamily="18" charset="0"/>
                          <a:ea typeface="Cambria Math" panose="02040503050406030204" pitchFamily="18" charset="0"/>
                        </a:rPr>
                        <m:t>∈</m:t>
                      </m:r>
                      <m:sSub>
                        <m:sSubPr>
                          <m:ctrlPr>
                            <a:rPr lang="en-US" sz="1800" i="1">
                              <a:solidFill>
                                <a:schemeClr val="bg2">
                                  <a:lumMod val="50000"/>
                                </a:schemeClr>
                              </a:solidFill>
                              <a:latin typeface="Cambria Math" panose="02040503050406030204" pitchFamily="18" charset="0"/>
                            </a:rPr>
                          </m:ctrlPr>
                        </m:sSubPr>
                        <m:e>
                          <m:r>
                            <a:rPr lang="en-US" sz="1800" i="1">
                              <a:solidFill>
                                <a:schemeClr val="bg2">
                                  <a:lumMod val="50000"/>
                                </a:schemeClr>
                              </a:solidFill>
                              <a:latin typeface="Cambria Math" panose="02040503050406030204" pitchFamily="18" charset="0"/>
                            </a:rPr>
                            <m:t>𝐸</m:t>
                          </m:r>
                        </m:e>
                        <m:sub>
                          <m:r>
                            <a:rPr lang="en-US" sz="1800" b="0" i="1" smtClean="0">
                              <a:solidFill>
                                <a:schemeClr val="bg2">
                                  <a:lumMod val="50000"/>
                                </a:schemeClr>
                              </a:solidFill>
                              <a:latin typeface="Cambria Math" panose="02040503050406030204" pitchFamily="18" charset="0"/>
                            </a:rPr>
                            <m:t>𝑛</m:t>
                          </m:r>
                        </m:sub>
                      </m:sSub>
                      <m:r>
                        <a:rPr lang="en-US" sz="1800" i="1">
                          <a:solidFill>
                            <a:schemeClr val="bg2">
                              <a:lumMod val="50000"/>
                            </a:schemeClr>
                          </a:solidFill>
                          <a:latin typeface="Cambria Math" panose="02040503050406030204" pitchFamily="18" charset="0"/>
                        </a:rPr>
                        <m:t>}</m:t>
                      </m:r>
                    </m:oMath>
                  </m:oMathPara>
                </a14:m>
                <a:endParaRPr lang="en-US" sz="1800" dirty="0">
                  <a:solidFill>
                    <a:schemeClr val="bg2">
                      <a:lumMod val="50000"/>
                    </a:schemeClr>
                  </a:solidFill>
                </a:endParaRP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r="-111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36185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Relationship Set advisor</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6" name="Picture 5">
            <a:extLst>
              <a:ext uri="{FF2B5EF4-FFF2-40B4-BE49-F238E27FC236}">
                <a16:creationId xmlns:a16="http://schemas.microsoft.com/office/drawing/2014/main" id="{B0E0E8E7-358E-D257-06C0-0981298E940D}"/>
              </a:ext>
            </a:extLst>
          </p:cNvPr>
          <p:cNvPicPr>
            <a:picLocks noChangeAspect="1"/>
          </p:cNvPicPr>
          <p:nvPr/>
        </p:nvPicPr>
        <p:blipFill>
          <a:blip r:embed="rId3"/>
          <a:stretch>
            <a:fillRect/>
          </a:stretch>
        </p:blipFill>
        <p:spPr>
          <a:xfrm>
            <a:off x="479496" y="1302901"/>
            <a:ext cx="8185008" cy="4919830"/>
          </a:xfrm>
          <a:prstGeom prst="rect">
            <a:avLst/>
          </a:prstGeom>
        </p:spPr>
      </p:pic>
    </p:spTree>
    <p:extLst>
      <p:ext uri="{BB962C8B-B14F-4D97-AF65-F5344CB8AC3E}">
        <p14:creationId xmlns:p14="http://schemas.microsoft.com/office/powerpoint/2010/main" val="700868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Descriptive Attributes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Google Shape;91;p16">
            <a:extLst>
              <a:ext uri="{FF2B5EF4-FFF2-40B4-BE49-F238E27FC236}">
                <a16:creationId xmlns:a16="http://schemas.microsoft.com/office/drawing/2014/main" id="{44B299AA-189D-3543-8FAB-8EDE70E4ABCA}"/>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400" dirty="0">
                <a:solidFill>
                  <a:schemeClr val="bg2">
                    <a:lumMod val="50000"/>
                  </a:schemeClr>
                </a:solidFill>
              </a:rPr>
              <a:t>An attribute can also be associated with a relationship set.</a:t>
            </a:r>
            <a:endParaRPr lang="en-US" sz="1800" dirty="0">
              <a:solidFill>
                <a:schemeClr val="bg2">
                  <a:lumMod val="50000"/>
                </a:schemeClr>
              </a:solidFill>
            </a:endParaRPr>
          </a:p>
          <a:p>
            <a:pPr marL="800100" lvl="1"/>
            <a:r>
              <a:rPr lang="en-US" sz="1600" dirty="0">
                <a:solidFill>
                  <a:schemeClr val="bg2">
                    <a:lumMod val="50000"/>
                  </a:schemeClr>
                </a:solidFill>
              </a:rPr>
              <a:t>Example: the advisor relationship set between entity sets </a:t>
            </a:r>
            <a:r>
              <a:rPr lang="en-US" sz="1600" dirty="0">
                <a:solidFill>
                  <a:schemeClr val="tx1"/>
                </a:solidFill>
              </a:rPr>
              <a:t>instructor</a:t>
            </a:r>
            <a:r>
              <a:rPr lang="en-US" sz="1600" dirty="0">
                <a:solidFill>
                  <a:schemeClr val="bg2">
                    <a:lumMod val="50000"/>
                  </a:schemeClr>
                </a:solidFill>
              </a:rPr>
              <a:t> and </a:t>
            </a:r>
            <a:r>
              <a:rPr lang="en-US" sz="1600" dirty="0">
                <a:solidFill>
                  <a:schemeClr val="tx1"/>
                </a:solidFill>
              </a:rPr>
              <a:t>student</a:t>
            </a:r>
            <a:r>
              <a:rPr lang="en-US" sz="1600" dirty="0">
                <a:solidFill>
                  <a:schemeClr val="bg2">
                    <a:lumMod val="50000"/>
                  </a:schemeClr>
                </a:solidFill>
              </a:rPr>
              <a:t> may have the attribute </a:t>
            </a:r>
            <a:r>
              <a:rPr lang="en-US" sz="1600" dirty="0">
                <a:solidFill>
                  <a:srgbClr val="FF0000"/>
                </a:solidFill>
              </a:rPr>
              <a:t>date</a:t>
            </a:r>
            <a:r>
              <a:rPr lang="en-US" sz="1600" dirty="0">
                <a:solidFill>
                  <a:schemeClr val="bg2">
                    <a:lumMod val="50000"/>
                  </a:schemeClr>
                </a:solidFill>
              </a:rPr>
              <a:t> that tracks the starting date of a student being assigned to the advisor.</a:t>
            </a:r>
          </a:p>
        </p:txBody>
      </p:sp>
      <p:pic>
        <p:nvPicPr>
          <p:cNvPr id="4" name="Picture 3">
            <a:extLst>
              <a:ext uri="{FF2B5EF4-FFF2-40B4-BE49-F238E27FC236}">
                <a16:creationId xmlns:a16="http://schemas.microsoft.com/office/drawing/2014/main" id="{CCD19ABF-0D79-0A27-7BC2-2B6FEE0127D6}"/>
              </a:ext>
            </a:extLst>
          </p:cNvPr>
          <p:cNvPicPr>
            <a:picLocks noChangeAspect="1"/>
          </p:cNvPicPr>
          <p:nvPr/>
        </p:nvPicPr>
        <p:blipFill>
          <a:blip r:embed="rId3"/>
          <a:stretch>
            <a:fillRect/>
          </a:stretch>
        </p:blipFill>
        <p:spPr>
          <a:xfrm>
            <a:off x="999761" y="3302000"/>
            <a:ext cx="7023578" cy="3356530"/>
          </a:xfrm>
          <a:prstGeom prst="rect">
            <a:avLst/>
          </a:prstGeom>
        </p:spPr>
      </p:pic>
    </p:spTree>
    <p:extLst>
      <p:ext uri="{BB962C8B-B14F-4D97-AF65-F5344CB8AC3E}">
        <p14:creationId xmlns:p14="http://schemas.microsoft.com/office/powerpoint/2010/main" val="993480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Degree of a Relationship Set</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Google Shape;91;p16">
            <a:extLst>
              <a:ext uri="{FF2B5EF4-FFF2-40B4-BE49-F238E27FC236}">
                <a16:creationId xmlns:a16="http://schemas.microsoft.com/office/drawing/2014/main" id="{44B299AA-189D-3543-8FAB-8EDE70E4ABCA}"/>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400" dirty="0">
                <a:solidFill>
                  <a:schemeClr val="bg2">
                    <a:lumMod val="50000"/>
                  </a:schemeClr>
                </a:solidFill>
              </a:rPr>
              <a:t>Binary relationship</a:t>
            </a:r>
          </a:p>
          <a:p>
            <a:pPr marL="800100" lvl="1"/>
            <a:r>
              <a:rPr lang="en-US" sz="1600" dirty="0">
                <a:solidFill>
                  <a:schemeClr val="bg2">
                    <a:lumMod val="50000"/>
                  </a:schemeClr>
                </a:solidFill>
              </a:rPr>
              <a:t>involves two entity sets (or degree two)</a:t>
            </a:r>
          </a:p>
          <a:p>
            <a:pPr marL="800100" lvl="1"/>
            <a:r>
              <a:rPr lang="en-US" sz="1600" dirty="0">
                <a:solidFill>
                  <a:schemeClr val="bg2">
                    <a:lumMod val="50000"/>
                  </a:schemeClr>
                </a:solidFill>
              </a:rPr>
              <a:t>most relationship sets in a database system are binary</a:t>
            </a:r>
          </a:p>
          <a:p>
            <a:pPr marL="800100" lvl="1"/>
            <a:r>
              <a:rPr lang="en-US" sz="1600" dirty="0">
                <a:solidFill>
                  <a:schemeClr val="bg2">
                    <a:lumMod val="50000"/>
                  </a:schemeClr>
                </a:solidFill>
              </a:rPr>
              <a:t>Example: Advisor relationship between instructor and student</a:t>
            </a:r>
          </a:p>
          <a:p>
            <a:pPr marL="800100" lvl="1"/>
            <a:endParaRPr lang="en-US" sz="1200" dirty="0">
              <a:solidFill>
                <a:schemeClr val="bg2">
                  <a:lumMod val="50000"/>
                </a:schemeClr>
              </a:solidFill>
            </a:endParaRPr>
          </a:p>
          <a:p>
            <a:pPr marL="342900"/>
            <a:r>
              <a:rPr lang="en-US" sz="2400" dirty="0">
                <a:solidFill>
                  <a:schemeClr val="bg2">
                    <a:lumMod val="50000"/>
                  </a:schemeClr>
                </a:solidFill>
              </a:rPr>
              <a:t>Relationships involving more than two entity sets</a:t>
            </a:r>
          </a:p>
          <a:p>
            <a:pPr marL="800100" lvl="1"/>
            <a:r>
              <a:rPr lang="en-US" sz="1600" dirty="0">
                <a:solidFill>
                  <a:schemeClr val="bg2">
                    <a:lumMod val="50000"/>
                  </a:schemeClr>
                </a:solidFill>
              </a:rPr>
              <a:t>Example: students working on research projects under the supervision of an instructor.</a:t>
            </a:r>
          </a:p>
          <a:p>
            <a:pPr marL="800100" lvl="1"/>
            <a:r>
              <a:rPr lang="en-US" sz="1600" dirty="0">
                <a:solidFill>
                  <a:schemeClr val="bg2">
                    <a:lumMod val="50000"/>
                  </a:schemeClr>
                </a:solidFill>
              </a:rPr>
              <a:t>relationship </a:t>
            </a:r>
            <a:r>
              <a:rPr lang="en-US" sz="1600" i="1" dirty="0" err="1">
                <a:solidFill>
                  <a:schemeClr val="tx1"/>
                </a:solidFill>
              </a:rPr>
              <a:t>proj_guide</a:t>
            </a:r>
            <a:r>
              <a:rPr lang="en-US" sz="1600" i="1" dirty="0">
                <a:solidFill>
                  <a:schemeClr val="tx1"/>
                </a:solidFill>
              </a:rPr>
              <a:t> </a:t>
            </a:r>
            <a:r>
              <a:rPr lang="en-US" sz="1600" dirty="0">
                <a:solidFill>
                  <a:schemeClr val="bg2">
                    <a:lumMod val="50000"/>
                  </a:schemeClr>
                </a:solidFill>
              </a:rPr>
              <a:t>is a trinary relationship between </a:t>
            </a:r>
            <a:r>
              <a:rPr lang="en-US" sz="1600" dirty="0">
                <a:solidFill>
                  <a:schemeClr val="tx1"/>
                </a:solidFill>
              </a:rPr>
              <a:t>instructor, student</a:t>
            </a:r>
            <a:r>
              <a:rPr lang="en-US" sz="1600" dirty="0">
                <a:solidFill>
                  <a:schemeClr val="bg2">
                    <a:lumMod val="50000"/>
                  </a:schemeClr>
                </a:solidFill>
              </a:rPr>
              <a:t>, and </a:t>
            </a:r>
            <a:r>
              <a:rPr lang="en-US" sz="1600" dirty="0">
                <a:solidFill>
                  <a:schemeClr val="tx1"/>
                </a:solidFill>
              </a:rPr>
              <a:t>project</a:t>
            </a:r>
          </a:p>
          <a:p>
            <a:pPr marL="800100" lvl="1"/>
            <a:endParaRPr lang="en-US" sz="2000" dirty="0">
              <a:solidFill>
                <a:schemeClr val="bg2">
                  <a:lumMod val="50000"/>
                </a:schemeClr>
              </a:solidFill>
            </a:endParaRPr>
          </a:p>
        </p:txBody>
      </p:sp>
    </p:spTree>
    <p:extLst>
      <p:ext uri="{BB962C8B-B14F-4D97-AF65-F5344CB8AC3E}">
        <p14:creationId xmlns:p14="http://schemas.microsoft.com/office/powerpoint/2010/main" val="3239773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Mapping Cardinality Constraints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Google Shape;91;p16">
            <a:extLst>
              <a:ext uri="{FF2B5EF4-FFF2-40B4-BE49-F238E27FC236}">
                <a16:creationId xmlns:a16="http://schemas.microsoft.com/office/drawing/2014/main" id="{44B299AA-189D-3543-8FAB-8EDE70E4ABCA}"/>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400" dirty="0">
                <a:solidFill>
                  <a:schemeClr val="bg2">
                    <a:lumMod val="50000"/>
                  </a:schemeClr>
                </a:solidFill>
              </a:rPr>
              <a:t>Express the number of entities to which another entity can be associated via a relationship set</a:t>
            </a:r>
          </a:p>
          <a:p>
            <a:pPr marL="342900"/>
            <a:endParaRPr lang="en-US" sz="2400" dirty="0">
              <a:solidFill>
                <a:schemeClr val="bg2">
                  <a:lumMod val="50000"/>
                </a:schemeClr>
              </a:solidFill>
            </a:endParaRPr>
          </a:p>
          <a:p>
            <a:pPr marL="342900"/>
            <a:r>
              <a:rPr lang="en-US" sz="2400" dirty="0">
                <a:solidFill>
                  <a:schemeClr val="bg2">
                    <a:lumMod val="50000"/>
                  </a:schemeClr>
                </a:solidFill>
              </a:rPr>
              <a:t>Most useful in describing binary relationship sets</a:t>
            </a:r>
          </a:p>
          <a:p>
            <a:pPr marL="342900"/>
            <a:endParaRPr lang="en-US" sz="2400" dirty="0">
              <a:solidFill>
                <a:schemeClr val="bg2">
                  <a:lumMod val="50000"/>
                </a:schemeClr>
              </a:solidFill>
            </a:endParaRPr>
          </a:p>
          <a:p>
            <a:pPr marL="342900"/>
            <a:endParaRPr lang="en-US" sz="2400" dirty="0">
              <a:solidFill>
                <a:schemeClr val="bg2">
                  <a:lumMod val="50000"/>
                </a:schemeClr>
              </a:solidFill>
            </a:endParaRPr>
          </a:p>
          <a:p>
            <a:pPr marL="342900"/>
            <a:r>
              <a:rPr lang="en-US" sz="2400" dirty="0">
                <a:solidFill>
                  <a:schemeClr val="bg2">
                    <a:lumMod val="50000"/>
                  </a:schemeClr>
                </a:solidFill>
              </a:rPr>
              <a:t>For a binary relationship set the mapping cardinality must be one of the following types:</a:t>
            </a:r>
          </a:p>
          <a:p>
            <a:pPr marL="800100" lvl="1"/>
            <a:r>
              <a:rPr lang="en-US" sz="1800" dirty="0">
                <a:solidFill>
                  <a:schemeClr val="bg2">
                    <a:lumMod val="50000"/>
                  </a:schemeClr>
                </a:solidFill>
              </a:rPr>
              <a:t>One to one</a:t>
            </a:r>
          </a:p>
          <a:p>
            <a:pPr marL="800100" lvl="1"/>
            <a:r>
              <a:rPr lang="en-US" sz="1800" dirty="0">
                <a:solidFill>
                  <a:schemeClr val="bg2">
                    <a:lumMod val="50000"/>
                  </a:schemeClr>
                </a:solidFill>
              </a:rPr>
              <a:t>One to many</a:t>
            </a:r>
          </a:p>
          <a:p>
            <a:pPr marL="800100" lvl="1"/>
            <a:r>
              <a:rPr lang="en-US" sz="1800" dirty="0">
                <a:solidFill>
                  <a:schemeClr val="bg2">
                    <a:lumMod val="50000"/>
                  </a:schemeClr>
                </a:solidFill>
              </a:rPr>
              <a:t>Many to one</a:t>
            </a:r>
          </a:p>
          <a:p>
            <a:pPr marL="800100" lvl="1"/>
            <a:r>
              <a:rPr lang="en-US" sz="1800" dirty="0">
                <a:solidFill>
                  <a:schemeClr val="bg2">
                    <a:lumMod val="50000"/>
                  </a:schemeClr>
                </a:solidFill>
              </a:rPr>
              <a:t>Many to many</a:t>
            </a:r>
          </a:p>
        </p:txBody>
      </p:sp>
    </p:spTree>
    <p:extLst>
      <p:ext uri="{BB962C8B-B14F-4D97-AF65-F5344CB8AC3E}">
        <p14:creationId xmlns:p14="http://schemas.microsoft.com/office/powerpoint/2010/main" val="1742134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Mapping Cardinalities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4" name="Picture 3">
            <a:extLst>
              <a:ext uri="{FF2B5EF4-FFF2-40B4-BE49-F238E27FC236}">
                <a16:creationId xmlns:a16="http://schemas.microsoft.com/office/drawing/2014/main" id="{5D36E994-B1D2-9003-5F0B-23D55ECCFDBF}"/>
              </a:ext>
            </a:extLst>
          </p:cNvPr>
          <p:cNvPicPr>
            <a:picLocks noChangeAspect="1"/>
          </p:cNvPicPr>
          <p:nvPr/>
        </p:nvPicPr>
        <p:blipFill>
          <a:blip r:embed="rId3"/>
          <a:stretch>
            <a:fillRect/>
          </a:stretch>
        </p:blipFill>
        <p:spPr>
          <a:xfrm>
            <a:off x="619000" y="1635094"/>
            <a:ext cx="7785100" cy="4395390"/>
          </a:xfrm>
          <a:prstGeom prst="rect">
            <a:avLst/>
          </a:prstGeom>
        </p:spPr>
      </p:pic>
    </p:spTree>
    <p:extLst>
      <p:ext uri="{BB962C8B-B14F-4D97-AF65-F5344CB8AC3E}">
        <p14:creationId xmlns:p14="http://schemas.microsoft.com/office/powerpoint/2010/main" val="1562395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Participation</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Google Shape;91;p16">
            <a:extLst>
              <a:ext uri="{FF2B5EF4-FFF2-40B4-BE49-F238E27FC236}">
                <a16:creationId xmlns:a16="http://schemas.microsoft.com/office/drawing/2014/main" id="{3DCDD6A2-E86D-86D8-179C-27A4DF66EBFC}"/>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tx1"/>
                </a:solidFill>
              </a:rPr>
              <a:t>Total participation</a:t>
            </a:r>
            <a:r>
              <a:rPr lang="en-US" sz="2000" dirty="0">
                <a:solidFill>
                  <a:schemeClr val="bg2">
                    <a:lumMod val="50000"/>
                  </a:schemeClr>
                </a:solidFill>
              </a:rPr>
              <a:t>: every entity in the entity set participates in at least one relationship in the relationship set</a:t>
            </a:r>
          </a:p>
          <a:p>
            <a:pPr marL="800100" lvl="1"/>
            <a:r>
              <a:rPr lang="en-US" sz="1600" dirty="0">
                <a:solidFill>
                  <a:schemeClr val="bg2">
                    <a:lumMod val="50000"/>
                  </a:schemeClr>
                </a:solidFill>
              </a:rPr>
              <a:t>Example: participation of student in advisor relation. (</a:t>
            </a:r>
            <a:r>
              <a:rPr lang="en-US" sz="1600" dirty="0">
                <a:solidFill>
                  <a:schemeClr val="tx1"/>
                </a:solidFill>
              </a:rPr>
              <a:t>Every</a:t>
            </a:r>
            <a:r>
              <a:rPr lang="en-US" sz="1600" dirty="0">
                <a:solidFill>
                  <a:schemeClr val="bg2">
                    <a:lumMod val="50000"/>
                  </a:schemeClr>
                </a:solidFill>
              </a:rPr>
              <a:t> student must have an associated instructor)</a:t>
            </a:r>
          </a:p>
          <a:p>
            <a:pPr marL="482600" lvl="1" indent="0">
              <a:buNone/>
            </a:pPr>
            <a:endParaRPr lang="en-US" sz="1600" dirty="0">
              <a:solidFill>
                <a:schemeClr val="bg2">
                  <a:lumMod val="50000"/>
                </a:schemeClr>
              </a:solidFill>
            </a:endParaRPr>
          </a:p>
          <a:p>
            <a:pPr marL="342900"/>
            <a:r>
              <a:rPr lang="en-US" sz="2000" dirty="0">
                <a:solidFill>
                  <a:schemeClr val="tx1"/>
                </a:solidFill>
              </a:rPr>
              <a:t>Partial participation</a:t>
            </a:r>
            <a:r>
              <a:rPr lang="en-US" sz="2000" dirty="0">
                <a:solidFill>
                  <a:schemeClr val="bg2">
                    <a:lumMod val="50000"/>
                  </a:schemeClr>
                </a:solidFill>
              </a:rPr>
              <a:t>: some entities may not participate in any relationship in the relationship set</a:t>
            </a:r>
          </a:p>
          <a:p>
            <a:pPr marL="800100" lvl="1"/>
            <a:r>
              <a:rPr lang="en-US" sz="1600" dirty="0">
                <a:solidFill>
                  <a:schemeClr val="bg2">
                    <a:lumMod val="50000"/>
                  </a:schemeClr>
                </a:solidFill>
              </a:rPr>
              <a:t>Example: participation of instructor in advisor. (Only </a:t>
            </a:r>
            <a:r>
              <a:rPr lang="en-US" sz="1600" dirty="0">
                <a:solidFill>
                  <a:schemeClr val="tx1"/>
                </a:solidFill>
              </a:rPr>
              <a:t>some</a:t>
            </a:r>
            <a:r>
              <a:rPr lang="en-US" sz="1600" dirty="0">
                <a:solidFill>
                  <a:schemeClr val="bg2">
                    <a:lumMod val="50000"/>
                  </a:schemeClr>
                </a:solidFill>
              </a:rPr>
              <a:t> of the instructor entities are related to the student entity set through the advisor relationship)</a:t>
            </a:r>
          </a:p>
        </p:txBody>
      </p:sp>
    </p:spTree>
    <p:extLst>
      <p:ext uri="{BB962C8B-B14F-4D97-AF65-F5344CB8AC3E}">
        <p14:creationId xmlns:p14="http://schemas.microsoft.com/office/powerpoint/2010/main" val="328406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460950" y="2753800"/>
            <a:ext cx="8222100" cy="135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is the roadmap to design a database?</a:t>
            </a:r>
            <a:endParaRPr dirty="0"/>
          </a:p>
        </p:txBody>
      </p:sp>
      <p:sp>
        <p:nvSpPr>
          <p:cNvPr id="77" name="Google Shape;77;p14"/>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Designing Attributes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 name="Google Shape;91;p16">
            <a:extLst>
              <a:ext uri="{FF2B5EF4-FFF2-40B4-BE49-F238E27FC236}">
                <a16:creationId xmlns:a16="http://schemas.microsoft.com/office/drawing/2014/main" id="{3DCDD6A2-E86D-86D8-179C-27A4DF66EBFC}"/>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rgbClr val="FF0000"/>
                </a:solidFill>
              </a:rPr>
              <a:t>Types</a:t>
            </a:r>
            <a:r>
              <a:rPr lang="en-US" sz="2000" dirty="0">
                <a:solidFill>
                  <a:schemeClr val="bg2">
                    <a:lumMod val="50000"/>
                  </a:schemeClr>
                </a:solidFill>
              </a:rPr>
              <a:t>:</a:t>
            </a:r>
          </a:p>
          <a:p>
            <a:pPr marL="800100" lvl="1"/>
            <a:r>
              <a:rPr lang="en-US" sz="1600" dirty="0">
                <a:solidFill>
                  <a:schemeClr val="tx1"/>
                </a:solidFill>
              </a:rPr>
              <a:t>Simple </a:t>
            </a:r>
            <a:r>
              <a:rPr lang="en-US" sz="1600" dirty="0">
                <a:solidFill>
                  <a:schemeClr val="bg2">
                    <a:lumMod val="50000"/>
                  </a:schemeClr>
                </a:solidFill>
              </a:rPr>
              <a:t>and </a:t>
            </a:r>
            <a:r>
              <a:rPr lang="en-US" sz="1600" dirty="0">
                <a:solidFill>
                  <a:schemeClr val="tx1"/>
                </a:solidFill>
              </a:rPr>
              <a:t>composite</a:t>
            </a:r>
            <a:r>
              <a:rPr lang="en-US" sz="1600" dirty="0">
                <a:solidFill>
                  <a:schemeClr val="bg2">
                    <a:lumMod val="50000"/>
                  </a:schemeClr>
                </a:solidFill>
              </a:rPr>
              <a:t> attributes</a:t>
            </a:r>
          </a:p>
          <a:p>
            <a:pPr marL="800100" lvl="1"/>
            <a:r>
              <a:rPr lang="en-US" sz="1600" dirty="0">
                <a:solidFill>
                  <a:schemeClr val="tx1"/>
                </a:solidFill>
              </a:rPr>
              <a:t>Single-valued</a:t>
            </a:r>
            <a:r>
              <a:rPr lang="en-US" sz="1600" dirty="0">
                <a:solidFill>
                  <a:schemeClr val="bg2">
                    <a:lumMod val="50000"/>
                  </a:schemeClr>
                </a:solidFill>
              </a:rPr>
              <a:t> and </a:t>
            </a:r>
            <a:r>
              <a:rPr lang="en-US" sz="1600" dirty="0">
                <a:solidFill>
                  <a:schemeClr val="tx1"/>
                </a:solidFill>
              </a:rPr>
              <a:t>multivalued</a:t>
            </a:r>
            <a:r>
              <a:rPr lang="en-US" sz="1600" dirty="0">
                <a:solidFill>
                  <a:schemeClr val="bg2">
                    <a:lumMod val="50000"/>
                  </a:schemeClr>
                </a:solidFill>
              </a:rPr>
              <a:t> attributes</a:t>
            </a:r>
          </a:p>
          <a:p>
            <a:pPr marL="1257300" lvl="2"/>
            <a:r>
              <a:rPr lang="en-US" sz="1600" dirty="0">
                <a:solidFill>
                  <a:schemeClr val="bg2">
                    <a:lumMod val="50000"/>
                  </a:schemeClr>
                </a:solidFill>
              </a:rPr>
              <a:t>Example: multivalued attribute: </a:t>
            </a:r>
            <a:r>
              <a:rPr lang="en-US" sz="1600" i="1" dirty="0" err="1">
                <a:solidFill>
                  <a:schemeClr val="bg2">
                    <a:lumMod val="50000"/>
                  </a:schemeClr>
                </a:solidFill>
              </a:rPr>
              <a:t>phone_numbers</a:t>
            </a:r>
            <a:endParaRPr lang="en-US" sz="1600" i="1" dirty="0">
              <a:solidFill>
                <a:schemeClr val="bg2">
                  <a:lumMod val="50000"/>
                </a:schemeClr>
              </a:solidFill>
            </a:endParaRPr>
          </a:p>
          <a:p>
            <a:pPr marL="800100" lvl="1"/>
            <a:r>
              <a:rPr lang="en-US" sz="1600" dirty="0">
                <a:solidFill>
                  <a:schemeClr val="tx1"/>
                </a:solidFill>
              </a:rPr>
              <a:t>Derived</a:t>
            </a:r>
            <a:r>
              <a:rPr lang="en-US" sz="1600" dirty="0">
                <a:solidFill>
                  <a:schemeClr val="bg2">
                    <a:lumMod val="50000"/>
                  </a:schemeClr>
                </a:solidFill>
              </a:rPr>
              <a:t> attributes</a:t>
            </a:r>
          </a:p>
          <a:p>
            <a:pPr marL="1257300" lvl="2"/>
            <a:r>
              <a:rPr lang="en-US" sz="1600" dirty="0">
                <a:solidFill>
                  <a:schemeClr val="bg2">
                    <a:lumMod val="50000"/>
                  </a:schemeClr>
                </a:solidFill>
              </a:rPr>
              <a:t>Can be computed by having some other attributes</a:t>
            </a:r>
          </a:p>
          <a:p>
            <a:pPr marL="1257300" lvl="2"/>
            <a:r>
              <a:rPr lang="en-US" sz="1600" dirty="0">
                <a:solidFill>
                  <a:schemeClr val="bg2">
                    <a:lumMod val="50000"/>
                  </a:schemeClr>
                </a:solidFill>
              </a:rPr>
              <a:t>Example: age, given </a:t>
            </a:r>
            <a:r>
              <a:rPr lang="en-US" sz="1600" dirty="0" err="1">
                <a:solidFill>
                  <a:schemeClr val="bg2">
                    <a:lumMod val="50000"/>
                  </a:schemeClr>
                </a:solidFill>
              </a:rPr>
              <a:t>date_of_birth</a:t>
            </a:r>
            <a:endParaRPr lang="en-US" sz="1600" dirty="0">
              <a:solidFill>
                <a:schemeClr val="bg2">
                  <a:lumMod val="50000"/>
                </a:schemeClr>
              </a:solidFill>
            </a:endParaRPr>
          </a:p>
          <a:p>
            <a:pPr marL="1257300" lvl="2"/>
            <a:endParaRPr lang="en-US" sz="1600" dirty="0">
              <a:solidFill>
                <a:schemeClr val="bg2">
                  <a:lumMod val="50000"/>
                </a:schemeClr>
              </a:solidFill>
            </a:endParaRPr>
          </a:p>
          <a:p>
            <a:pPr marL="342900"/>
            <a:r>
              <a:rPr lang="en-US" sz="2000" dirty="0">
                <a:solidFill>
                  <a:srgbClr val="FF0000"/>
                </a:solidFill>
              </a:rPr>
              <a:t>Domain</a:t>
            </a:r>
            <a:r>
              <a:rPr lang="en-US" sz="2000" dirty="0">
                <a:solidFill>
                  <a:schemeClr val="bg2">
                    <a:lumMod val="50000"/>
                  </a:schemeClr>
                </a:solidFill>
              </a:rPr>
              <a:t> – the set of permitted values for each attribute</a:t>
            </a:r>
            <a:endParaRPr lang="en-US" sz="1600" dirty="0">
              <a:solidFill>
                <a:schemeClr val="bg2">
                  <a:lumMod val="50000"/>
                </a:schemeClr>
              </a:solidFill>
            </a:endParaRPr>
          </a:p>
        </p:txBody>
      </p:sp>
    </p:spTree>
    <p:extLst>
      <p:ext uri="{BB962C8B-B14F-4D97-AF65-F5344CB8AC3E}">
        <p14:creationId xmlns:p14="http://schemas.microsoft.com/office/powerpoint/2010/main" val="2961866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Composite Attributes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4" name="Picture 3">
            <a:extLst>
              <a:ext uri="{FF2B5EF4-FFF2-40B4-BE49-F238E27FC236}">
                <a16:creationId xmlns:a16="http://schemas.microsoft.com/office/drawing/2014/main" id="{BF2E6826-28F0-8F10-93CB-AC8A0E45F918}"/>
              </a:ext>
            </a:extLst>
          </p:cNvPr>
          <p:cNvPicPr>
            <a:picLocks noChangeAspect="1"/>
          </p:cNvPicPr>
          <p:nvPr/>
        </p:nvPicPr>
        <p:blipFill>
          <a:blip r:embed="rId3"/>
          <a:stretch>
            <a:fillRect/>
          </a:stretch>
        </p:blipFill>
        <p:spPr>
          <a:xfrm>
            <a:off x="122761" y="2040885"/>
            <a:ext cx="8826600" cy="3278165"/>
          </a:xfrm>
          <a:prstGeom prst="rect">
            <a:avLst/>
          </a:prstGeom>
        </p:spPr>
      </p:pic>
    </p:spTree>
    <p:extLst>
      <p:ext uri="{BB962C8B-B14F-4D97-AF65-F5344CB8AC3E}">
        <p14:creationId xmlns:p14="http://schemas.microsoft.com/office/powerpoint/2010/main" val="1494217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Designing Attributes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Once the entity sets are decided upon, we must choose the appropriate attributes.</a:t>
            </a:r>
          </a:p>
          <a:p>
            <a:pPr marL="342900"/>
            <a:endParaRPr lang="en-US" sz="2000" dirty="0">
              <a:solidFill>
                <a:schemeClr val="bg2">
                  <a:lumMod val="50000"/>
                </a:schemeClr>
              </a:solidFill>
            </a:endParaRPr>
          </a:p>
          <a:p>
            <a:pPr marL="342900"/>
            <a:r>
              <a:rPr lang="en-US" sz="2000" dirty="0">
                <a:solidFill>
                  <a:schemeClr val="bg2">
                    <a:lumMod val="50000"/>
                  </a:schemeClr>
                </a:solidFill>
              </a:rPr>
              <a:t>These attributes are supposed to represent the various values we want to capture in the database.</a:t>
            </a:r>
          </a:p>
          <a:p>
            <a:pPr marL="342900"/>
            <a:endParaRPr lang="en-US" sz="2000" dirty="0">
              <a:solidFill>
                <a:schemeClr val="bg2">
                  <a:lumMod val="50000"/>
                </a:schemeClr>
              </a:solidFill>
            </a:endParaRPr>
          </a:p>
          <a:p>
            <a:pPr marL="342900"/>
            <a:r>
              <a:rPr lang="en-US" sz="2000" dirty="0">
                <a:solidFill>
                  <a:schemeClr val="bg2">
                    <a:lumMod val="50000"/>
                  </a:schemeClr>
                </a:solidFill>
              </a:rPr>
              <a:t>The decision of what attributes to include is up to the designer, who has a good understanding of the structure of the enterprise.</a:t>
            </a:r>
          </a:p>
          <a:p>
            <a:pPr marL="800100" lvl="1"/>
            <a:r>
              <a:rPr lang="en-US" sz="1600" dirty="0">
                <a:solidFill>
                  <a:schemeClr val="bg2">
                    <a:lumMod val="50000"/>
                  </a:schemeClr>
                </a:solidFill>
              </a:rPr>
              <a:t>Example: for the instructor entity set,</a:t>
            </a:r>
          </a:p>
          <a:p>
            <a:pPr marL="1257300" lvl="2"/>
            <a:r>
              <a:rPr lang="en-US" sz="1600" dirty="0">
                <a:solidFill>
                  <a:schemeClr val="bg2">
                    <a:lumMod val="50000"/>
                  </a:schemeClr>
                </a:solidFill>
              </a:rPr>
              <a:t>we included ID, name, </a:t>
            </a:r>
            <a:r>
              <a:rPr lang="en-US" sz="1600" dirty="0" err="1">
                <a:solidFill>
                  <a:schemeClr val="bg2">
                    <a:lumMod val="50000"/>
                  </a:schemeClr>
                </a:solidFill>
              </a:rPr>
              <a:t>dept_name</a:t>
            </a:r>
            <a:r>
              <a:rPr lang="en-US" sz="1600" dirty="0">
                <a:solidFill>
                  <a:schemeClr val="bg2">
                    <a:lumMod val="50000"/>
                  </a:schemeClr>
                </a:solidFill>
              </a:rPr>
              <a:t>, and salary</a:t>
            </a:r>
          </a:p>
          <a:p>
            <a:pPr marL="1257300" lvl="2"/>
            <a:r>
              <a:rPr lang="en-US" sz="1600" dirty="0">
                <a:solidFill>
                  <a:schemeClr val="bg2">
                    <a:lumMod val="50000"/>
                  </a:schemeClr>
                </a:solidFill>
              </a:rPr>
              <a:t>We can also add </a:t>
            </a:r>
            <a:r>
              <a:rPr lang="en-US" sz="1600" dirty="0" err="1">
                <a:solidFill>
                  <a:schemeClr val="bg2">
                    <a:lumMod val="50000"/>
                  </a:schemeClr>
                </a:solidFill>
              </a:rPr>
              <a:t>phone_number</a:t>
            </a:r>
            <a:r>
              <a:rPr lang="en-US" sz="1600" dirty="0">
                <a:solidFill>
                  <a:schemeClr val="bg2">
                    <a:lumMod val="50000"/>
                  </a:schemeClr>
                </a:solidFill>
              </a:rPr>
              <a:t>, </a:t>
            </a:r>
            <a:r>
              <a:rPr lang="en-US" sz="1600" dirty="0" err="1">
                <a:solidFill>
                  <a:schemeClr val="bg2">
                    <a:lumMod val="50000"/>
                  </a:schemeClr>
                </a:solidFill>
              </a:rPr>
              <a:t>office_number</a:t>
            </a:r>
            <a:r>
              <a:rPr lang="en-US" sz="1600" dirty="0">
                <a:solidFill>
                  <a:schemeClr val="bg2">
                    <a:lumMod val="50000"/>
                  </a:schemeClr>
                </a:solidFill>
              </a:rPr>
              <a:t>, homepage, etc.</a:t>
            </a:r>
          </a:p>
          <a:p>
            <a:pPr marL="1257300" lvl="2"/>
            <a:endParaRPr lang="en-US" sz="1600" dirty="0">
              <a:solidFill>
                <a:schemeClr val="bg2">
                  <a:lumMod val="50000"/>
                </a:schemeClr>
              </a:solidFill>
            </a:endParaRPr>
          </a:p>
        </p:txBody>
      </p:sp>
    </p:spTree>
    <p:extLst>
      <p:ext uri="{BB962C8B-B14F-4D97-AF65-F5344CB8AC3E}">
        <p14:creationId xmlns:p14="http://schemas.microsoft.com/office/powerpoint/2010/main" val="1546116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Redundant Attributes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Suppose we have entity sets </a:t>
            </a:r>
            <a:r>
              <a:rPr lang="en-US" sz="2000" i="1" dirty="0">
                <a:solidFill>
                  <a:schemeClr val="tx1"/>
                </a:solidFill>
              </a:rPr>
              <a:t>instructor</a:t>
            </a:r>
            <a:r>
              <a:rPr lang="en-US" sz="2000" i="1" dirty="0">
                <a:solidFill>
                  <a:schemeClr val="bg2">
                    <a:lumMod val="50000"/>
                  </a:schemeClr>
                </a:solidFill>
              </a:rPr>
              <a:t> </a:t>
            </a:r>
            <a:r>
              <a:rPr lang="en-US" sz="2000" dirty="0">
                <a:solidFill>
                  <a:schemeClr val="bg2">
                    <a:lumMod val="50000"/>
                  </a:schemeClr>
                </a:solidFill>
              </a:rPr>
              <a:t>and </a:t>
            </a:r>
            <a:r>
              <a:rPr lang="en-US" sz="2000" i="1" dirty="0">
                <a:solidFill>
                  <a:schemeClr val="tx1"/>
                </a:solidFill>
              </a:rPr>
              <a:t>department</a:t>
            </a:r>
          </a:p>
          <a:p>
            <a:pPr marL="342900"/>
            <a:r>
              <a:rPr lang="en-US" sz="2000" dirty="0">
                <a:solidFill>
                  <a:schemeClr val="bg2">
                    <a:lumMod val="50000"/>
                  </a:schemeClr>
                </a:solidFill>
              </a:rPr>
              <a:t>We should implement the fact that each instructor has an associated department in our model</a:t>
            </a:r>
          </a:p>
          <a:p>
            <a:pPr marL="342900"/>
            <a:endParaRPr lang="en-US" sz="2000" dirty="0">
              <a:solidFill>
                <a:schemeClr val="bg2">
                  <a:lumMod val="50000"/>
                </a:schemeClr>
              </a:solidFill>
            </a:endParaRPr>
          </a:p>
          <a:p>
            <a:pPr marL="342900"/>
            <a:r>
              <a:rPr lang="en-US" sz="2000" dirty="0">
                <a:solidFill>
                  <a:schemeClr val="bg2">
                    <a:lumMod val="50000"/>
                  </a:schemeClr>
                </a:solidFill>
              </a:rPr>
              <a:t>Two possible approaches:</a:t>
            </a:r>
          </a:p>
          <a:p>
            <a:pPr marL="800100" lvl="1"/>
            <a:r>
              <a:rPr lang="en-US" sz="1600" dirty="0">
                <a:solidFill>
                  <a:schemeClr val="bg2">
                    <a:lumMod val="50000"/>
                  </a:schemeClr>
                </a:solidFill>
              </a:rPr>
              <a:t>Using the attribute </a:t>
            </a:r>
            <a:r>
              <a:rPr lang="en-US" sz="1600" dirty="0" err="1">
                <a:solidFill>
                  <a:schemeClr val="bg2">
                    <a:lumMod val="50000"/>
                  </a:schemeClr>
                </a:solidFill>
              </a:rPr>
              <a:t>dept_name</a:t>
            </a:r>
            <a:r>
              <a:rPr lang="en-US" sz="1600" dirty="0">
                <a:solidFill>
                  <a:schemeClr val="bg2">
                    <a:lumMod val="50000"/>
                  </a:schemeClr>
                </a:solidFill>
              </a:rPr>
              <a:t> appears in instructor</a:t>
            </a:r>
          </a:p>
          <a:p>
            <a:pPr marL="1257300" lvl="2"/>
            <a:r>
              <a:rPr lang="en-US" sz="1600" dirty="0">
                <a:solidFill>
                  <a:schemeClr val="bg2">
                    <a:lumMod val="50000"/>
                  </a:schemeClr>
                </a:solidFill>
              </a:rPr>
              <a:t>instructor: ID, name, </a:t>
            </a:r>
            <a:r>
              <a:rPr lang="en-US" sz="1600" dirty="0" err="1">
                <a:solidFill>
                  <a:schemeClr val="bg2">
                    <a:lumMod val="50000"/>
                  </a:schemeClr>
                </a:solidFill>
              </a:rPr>
              <a:t>dept_name</a:t>
            </a:r>
            <a:r>
              <a:rPr lang="en-US" sz="1600" dirty="0">
                <a:solidFill>
                  <a:schemeClr val="bg2">
                    <a:lumMod val="50000"/>
                  </a:schemeClr>
                </a:solidFill>
              </a:rPr>
              <a:t>, salary</a:t>
            </a:r>
          </a:p>
          <a:p>
            <a:pPr marL="1257300" lvl="2"/>
            <a:r>
              <a:rPr lang="en-US" sz="1600" dirty="0">
                <a:solidFill>
                  <a:schemeClr val="bg2">
                    <a:lumMod val="50000"/>
                  </a:schemeClr>
                </a:solidFill>
              </a:rPr>
              <a:t>department: </a:t>
            </a:r>
            <a:r>
              <a:rPr lang="en-US" sz="1600" dirty="0" err="1">
                <a:solidFill>
                  <a:schemeClr val="bg2">
                    <a:lumMod val="50000"/>
                  </a:schemeClr>
                </a:solidFill>
              </a:rPr>
              <a:t>dept_name</a:t>
            </a:r>
            <a:r>
              <a:rPr lang="en-US" sz="1600" dirty="0">
                <a:solidFill>
                  <a:schemeClr val="bg2">
                    <a:lumMod val="50000"/>
                  </a:schemeClr>
                </a:solidFill>
              </a:rPr>
              <a:t>, building, budget</a:t>
            </a:r>
          </a:p>
          <a:p>
            <a:pPr marL="800100" lvl="1"/>
            <a:r>
              <a:rPr lang="en-US" sz="1600" dirty="0">
                <a:solidFill>
                  <a:schemeClr val="bg2">
                    <a:lumMod val="50000"/>
                  </a:schemeClr>
                </a:solidFill>
              </a:rPr>
              <a:t>Using a relationship set </a:t>
            </a:r>
            <a:r>
              <a:rPr lang="en-US" sz="1600" dirty="0" err="1">
                <a:solidFill>
                  <a:schemeClr val="bg2">
                    <a:lumMod val="50000"/>
                  </a:schemeClr>
                </a:solidFill>
              </a:rPr>
              <a:t>inst_dept</a:t>
            </a:r>
            <a:endParaRPr lang="en-US" sz="1600" dirty="0">
              <a:solidFill>
                <a:schemeClr val="bg2">
                  <a:lumMod val="50000"/>
                </a:schemeClr>
              </a:solidFill>
            </a:endParaRPr>
          </a:p>
          <a:p>
            <a:pPr marL="1257300" lvl="2"/>
            <a:r>
              <a:rPr lang="en-US" sz="1600" dirty="0">
                <a:solidFill>
                  <a:schemeClr val="bg2">
                    <a:lumMod val="50000"/>
                  </a:schemeClr>
                </a:solidFill>
              </a:rPr>
              <a:t>instructor: ID, name, salary</a:t>
            </a:r>
          </a:p>
          <a:p>
            <a:pPr marL="1257300" lvl="2"/>
            <a:r>
              <a:rPr lang="en-US" sz="1600" dirty="0">
                <a:solidFill>
                  <a:schemeClr val="bg2">
                    <a:lumMod val="50000"/>
                  </a:schemeClr>
                </a:solidFill>
              </a:rPr>
              <a:t>department: </a:t>
            </a:r>
            <a:r>
              <a:rPr lang="en-US" sz="1600" dirty="0" err="1">
                <a:solidFill>
                  <a:schemeClr val="bg2">
                    <a:lumMod val="50000"/>
                  </a:schemeClr>
                </a:solidFill>
              </a:rPr>
              <a:t>dept_name</a:t>
            </a:r>
            <a:r>
              <a:rPr lang="en-US" sz="1600" dirty="0">
                <a:solidFill>
                  <a:schemeClr val="bg2">
                    <a:lumMod val="50000"/>
                  </a:schemeClr>
                </a:solidFill>
              </a:rPr>
              <a:t>, building, budget</a:t>
            </a:r>
          </a:p>
          <a:p>
            <a:pPr marL="1257300" lvl="2"/>
            <a:r>
              <a:rPr lang="en-US" sz="1600" dirty="0" err="1">
                <a:solidFill>
                  <a:schemeClr val="bg2">
                    <a:lumMod val="50000"/>
                  </a:schemeClr>
                </a:solidFill>
              </a:rPr>
              <a:t>inst_dept</a:t>
            </a:r>
            <a:r>
              <a:rPr lang="en-US" sz="1600" dirty="0">
                <a:solidFill>
                  <a:schemeClr val="bg2">
                    <a:lumMod val="50000"/>
                  </a:schemeClr>
                </a:solidFill>
              </a:rPr>
              <a:t>: ID, </a:t>
            </a:r>
            <a:r>
              <a:rPr lang="en-US" sz="1600" dirty="0" err="1">
                <a:solidFill>
                  <a:schemeClr val="bg2">
                    <a:lumMod val="50000"/>
                  </a:schemeClr>
                </a:solidFill>
              </a:rPr>
              <a:t>dept_name</a:t>
            </a:r>
            <a:endParaRPr lang="en-US" sz="1600" dirty="0">
              <a:solidFill>
                <a:schemeClr val="bg2">
                  <a:lumMod val="50000"/>
                </a:schemeClr>
              </a:solidFill>
            </a:endParaRPr>
          </a:p>
        </p:txBody>
      </p:sp>
    </p:spTree>
    <p:extLst>
      <p:ext uri="{BB962C8B-B14F-4D97-AF65-F5344CB8AC3E}">
        <p14:creationId xmlns:p14="http://schemas.microsoft.com/office/powerpoint/2010/main" val="253489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Section Scenario</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Suppose we want to model the fact that each course is offered within one or more sections</a:t>
            </a:r>
          </a:p>
          <a:p>
            <a:pPr marL="342900"/>
            <a:endParaRPr lang="en-US" sz="2000" dirty="0">
              <a:solidFill>
                <a:schemeClr val="bg2">
                  <a:lumMod val="50000"/>
                </a:schemeClr>
              </a:solidFill>
            </a:endParaRPr>
          </a:p>
          <a:p>
            <a:pPr marL="342900"/>
            <a:r>
              <a:rPr lang="en-US" sz="2000" dirty="0">
                <a:solidFill>
                  <a:schemeClr val="bg2">
                    <a:lumMod val="50000"/>
                  </a:schemeClr>
                </a:solidFill>
              </a:rPr>
              <a:t>Two possible approaches:</a:t>
            </a:r>
          </a:p>
          <a:p>
            <a:pPr marL="800100" lvl="1"/>
            <a:r>
              <a:rPr lang="en-US" sz="1600" dirty="0">
                <a:solidFill>
                  <a:schemeClr val="bg2">
                    <a:lumMod val="50000"/>
                  </a:schemeClr>
                </a:solidFill>
              </a:rPr>
              <a:t>Using the attribute </a:t>
            </a:r>
            <a:r>
              <a:rPr lang="en-US" sz="1600" dirty="0" err="1">
                <a:solidFill>
                  <a:schemeClr val="tx1"/>
                </a:solidFill>
              </a:rPr>
              <a:t>course_id</a:t>
            </a:r>
            <a:r>
              <a:rPr lang="en-US" sz="1600" dirty="0">
                <a:solidFill>
                  <a:schemeClr val="tx1"/>
                </a:solidFill>
              </a:rPr>
              <a:t> </a:t>
            </a:r>
            <a:r>
              <a:rPr lang="en-US" sz="1600" dirty="0">
                <a:solidFill>
                  <a:schemeClr val="bg2">
                    <a:lumMod val="50000"/>
                  </a:schemeClr>
                </a:solidFill>
              </a:rPr>
              <a:t>appears in section</a:t>
            </a:r>
          </a:p>
          <a:p>
            <a:pPr marL="800100" lvl="1"/>
            <a:r>
              <a:rPr lang="en-US" sz="1600" dirty="0">
                <a:solidFill>
                  <a:schemeClr val="bg2">
                    <a:lumMod val="50000"/>
                  </a:schemeClr>
                </a:solidFill>
              </a:rPr>
              <a:t>Using the relationship set </a:t>
            </a:r>
            <a:r>
              <a:rPr lang="en-US" sz="1600" dirty="0" err="1">
                <a:solidFill>
                  <a:schemeClr val="tx1"/>
                </a:solidFill>
              </a:rPr>
              <a:t>sec_course</a:t>
            </a:r>
            <a:r>
              <a:rPr lang="en-US" sz="1600" dirty="0">
                <a:solidFill>
                  <a:schemeClr val="tx1"/>
                </a:solidFill>
              </a:rPr>
              <a:t> </a:t>
            </a:r>
            <a:r>
              <a:rPr lang="en-US" sz="1600" dirty="0">
                <a:solidFill>
                  <a:schemeClr val="bg2">
                    <a:lumMod val="50000"/>
                  </a:schemeClr>
                </a:solidFill>
              </a:rPr>
              <a:t>between entity sets </a:t>
            </a:r>
            <a:r>
              <a:rPr lang="en-US" sz="1600" dirty="0">
                <a:solidFill>
                  <a:schemeClr val="tx1"/>
                </a:solidFill>
              </a:rPr>
              <a:t>section</a:t>
            </a:r>
            <a:r>
              <a:rPr lang="en-US" sz="1600" dirty="0">
                <a:solidFill>
                  <a:schemeClr val="bg2">
                    <a:lumMod val="50000"/>
                  </a:schemeClr>
                </a:solidFill>
              </a:rPr>
              <a:t> and </a:t>
            </a:r>
            <a:r>
              <a:rPr lang="en-US" sz="1600" dirty="0">
                <a:solidFill>
                  <a:schemeClr val="tx1"/>
                </a:solidFill>
              </a:rPr>
              <a:t>course</a:t>
            </a:r>
          </a:p>
          <a:p>
            <a:pPr marL="1257300" lvl="2"/>
            <a:r>
              <a:rPr lang="en-US" sz="1600" dirty="0" err="1">
                <a:solidFill>
                  <a:schemeClr val="tx1"/>
                </a:solidFill>
              </a:rPr>
              <a:t>course_id</a:t>
            </a:r>
            <a:r>
              <a:rPr lang="en-US" sz="1600" dirty="0">
                <a:solidFill>
                  <a:schemeClr val="tx1"/>
                </a:solidFill>
              </a:rPr>
              <a:t> </a:t>
            </a:r>
            <a:r>
              <a:rPr lang="en-US" sz="1600" dirty="0">
                <a:solidFill>
                  <a:schemeClr val="bg2">
                    <a:lumMod val="50000"/>
                  </a:schemeClr>
                </a:solidFill>
              </a:rPr>
              <a:t>is redundant information appeared in section, since </a:t>
            </a:r>
            <a:r>
              <a:rPr lang="en-US" sz="1600" dirty="0" err="1">
                <a:solidFill>
                  <a:schemeClr val="bg2">
                    <a:lumMod val="50000"/>
                  </a:schemeClr>
                </a:solidFill>
              </a:rPr>
              <a:t>sec_course</a:t>
            </a:r>
            <a:r>
              <a:rPr lang="en-US" sz="1600" dirty="0">
                <a:solidFill>
                  <a:schemeClr val="bg2">
                    <a:lumMod val="50000"/>
                  </a:schemeClr>
                </a:solidFill>
              </a:rPr>
              <a:t> already has an attribute </a:t>
            </a:r>
            <a:r>
              <a:rPr lang="en-US" sz="1600" dirty="0" err="1">
                <a:solidFill>
                  <a:schemeClr val="bg2">
                    <a:lumMod val="50000"/>
                  </a:schemeClr>
                </a:solidFill>
              </a:rPr>
              <a:t>course_id</a:t>
            </a:r>
            <a:r>
              <a:rPr lang="en-US" sz="1600" dirty="0">
                <a:solidFill>
                  <a:schemeClr val="bg2">
                    <a:lumMod val="50000"/>
                  </a:schemeClr>
                </a:solidFill>
              </a:rPr>
              <a:t>, which identifies the course with which the section is related.</a:t>
            </a:r>
          </a:p>
          <a:p>
            <a:pPr marL="1257300" lvl="2"/>
            <a:r>
              <a:rPr lang="en-US" sz="1600" dirty="0">
                <a:solidFill>
                  <a:schemeClr val="bg2">
                    <a:lumMod val="50000"/>
                  </a:schemeClr>
                </a:solidFill>
              </a:rPr>
              <a:t>One option to deal with this redundancy is to not store the attribute </a:t>
            </a:r>
            <a:r>
              <a:rPr lang="en-US" sz="1600" dirty="0" err="1">
                <a:solidFill>
                  <a:schemeClr val="bg2">
                    <a:lumMod val="50000"/>
                  </a:schemeClr>
                </a:solidFill>
              </a:rPr>
              <a:t>course_id</a:t>
            </a:r>
            <a:r>
              <a:rPr lang="en-US" sz="1600" dirty="0">
                <a:solidFill>
                  <a:schemeClr val="bg2">
                    <a:lumMod val="50000"/>
                  </a:schemeClr>
                </a:solidFill>
              </a:rPr>
              <a:t> in the section entity and to only store the remaining attributes </a:t>
            </a:r>
            <a:r>
              <a:rPr lang="en-US" sz="1600" dirty="0" err="1">
                <a:solidFill>
                  <a:schemeClr val="bg2">
                    <a:lumMod val="50000"/>
                  </a:schemeClr>
                </a:solidFill>
              </a:rPr>
              <a:t>section_id</a:t>
            </a:r>
            <a:r>
              <a:rPr lang="en-US" sz="1600" dirty="0">
                <a:solidFill>
                  <a:schemeClr val="bg2">
                    <a:lumMod val="50000"/>
                  </a:schemeClr>
                </a:solidFill>
              </a:rPr>
              <a:t>, year, and semester. However, the entity set section then does not have enough attributes to identify a particular section entity uniquely; different courses may share the same </a:t>
            </a:r>
            <a:r>
              <a:rPr lang="en-US" sz="1600" dirty="0" err="1">
                <a:solidFill>
                  <a:schemeClr val="bg2">
                    <a:lumMod val="50000"/>
                  </a:schemeClr>
                </a:solidFill>
              </a:rPr>
              <a:t>section_id</a:t>
            </a:r>
            <a:r>
              <a:rPr lang="en-US" sz="1600" dirty="0">
                <a:solidFill>
                  <a:schemeClr val="bg2">
                    <a:lumMod val="50000"/>
                  </a:schemeClr>
                </a:solidFill>
              </a:rPr>
              <a:t>, year, and semester.</a:t>
            </a:r>
          </a:p>
        </p:txBody>
      </p:sp>
    </p:spTree>
    <p:extLst>
      <p:ext uri="{BB962C8B-B14F-4D97-AF65-F5344CB8AC3E}">
        <p14:creationId xmlns:p14="http://schemas.microsoft.com/office/powerpoint/2010/main" val="3039119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Weak Entity Sets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A </a:t>
            </a:r>
            <a:r>
              <a:rPr lang="en-US" sz="2000" dirty="0">
                <a:solidFill>
                  <a:srgbClr val="FF0000"/>
                </a:solidFill>
              </a:rPr>
              <a:t>weak entity set </a:t>
            </a:r>
            <a:r>
              <a:rPr lang="en-US" sz="2000" dirty="0">
                <a:solidFill>
                  <a:schemeClr val="bg2">
                    <a:lumMod val="50000"/>
                  </a:schemeClr>
                </a:solidFill>
              </a:rPr>
              <a:t>is one whose existence is </a:t>
            </a:r>
            <a:r>
              <a:rPr lang="en-US" sz="2000" dirty="0">
                <a:solidFill>
                  <a:srgbClr val="FF0000"/>
                </a:solidFill>
              </a:rPr>
              <a:t>dependent</a:t>
            </a:r>
            <a:r>
              <a:rPr lang="en-US" sz="2000" dirty="0">
                <a:solidFill>
                  <a:schemeClr val="bg2">
                    <a:lumMod val="50000"/>
                  </a:schemeClr>
                </a:solidFill>
              </a:rPr>
              <a:t> on another entity, called its </a:t>
            </a:r>
            <a:r>
              <a:rPr lang="en-US" sz="2000" dirty="0">
                <a:solidFill>
                  <a:schemeClr val="tx1"/>
                </a:solidFill>
              </a:rPr>
              <a:t>identifying</a:t>
            </a:r>
            <a:r>
              <a:rPr lang="en-US" sz="2000" dirty="0">
                <a:solidFill>
                  <a:schemeClr val="bg2">
                    <a:lumMod val="50000"/>
                  </a:schemeClr>
                </a:solidFill>
              </a:rPr>
              <a:t> entity</a:t>
            </a:r>
          </a:p>
          <a:p>
            <a:pPr marL="800100" lvl="1"/>
            <a:r>
              <a:rPr lang="en-US" sz="1600" dirty="0">
                <a:solidFill>
                  <a:schemeClr val="bg2">
                    <a:lumMod val="50000"/>
                  </a:schemeClr>
                </a:solidFill>
              </a:rPr>
              <a:t>Example:</a:t>
            </a:r>
          </a:p>
          <a:p>
            <a:pPr marL="1257300" lvl="2"/>
            <a:r>
              <a:rPr lang="en-US" sz="1600" dirty="0">
                <a:solidFill>
                  <a:schemeClr val="bg2">
                    <a:lumMod val="50000"/>
                  </a:schemeClr>
                </a:solidFill>
              </a:rPr>
              <a:t>Weak entity: </a:t>
            </a:r>
            <a:r>
              <a:rPr lang="en-US" sz="1600" dirty="0">
                <a:solidFill>
                  <a:srgbClr val="FF0000"/>
                </a:solidFill>
              </a:rPr>
              <a:t>section</a:t>
            </a:r>
          </a:p>
          <a:p>
            <a:pPr marL="1257300" lvl="2"/>
            <a:r>
              <a:rPr lang="en-US" sz="1600" dirty="0">
                <a:solidFill>
                  <a:schemeClr val="bg2">
                    <a:lumMod val="50000"/>
                  </a:schemeClr>
                </a:solidFill>
              </a:rPr>
              <a:t>Identifying entity: </a:t>
            </a:r>
            <a:r>
              <a:rPr lang="en-US" sz="1600" dirty="0">
                <a:solidFill>
                  <a:schemeClr val="tx1"/>
                </a:solidFill>
              </a:rPr>
              <a:t>course</a:t>
            </a:r>
          </a:p>
          <a:p>
            <a:pPr marL="342900"/>
            <a:endParaRPr lang="en-US" sz="2000" dirty="0">
              <a:solidFill>
                <a:schemeClr val="bg2">
                  <a:lumMod val="50000"/>
                </a:schemeClr>
              </a:solidFill>
            </a:endParaRPr>
          </a:p>
          <a:p>
            <a:pPr marL="342900"/>
            <a:r>
              <a:rPr lang="en-US" sz="2000" dirty="0">
                <a:solidFill>
                  <a:schemeClr val="bg2">
                    <a:lumMod val="50000"/>
                  </a:schemeClr>
                </a:solidFill>
              </a:rPr>
              <a:t>Instead of associating a primary key with a weak entity, we use the identifying entity, along with extra attributes called </a:t>
            </a:r>
            <a:r>
              <a:rPr lang="en-US" sz="2000" dirty="0">
                <a:solidFill>
                  <a:srgbClr val="FF0000"/>
                </a:solidFill>
              </a:rPr>
              <a:t>discriminator</a:t>
            </a:r>
            <a:r>
              <a:rPr lang="en-US" sz="2000" dirty="0">
                <a:solidFill>
                  <a:schemeClr val="bg2">
                    <a:lumMod val="50000"/>
                  </a:schemeClr>
                </a:solidFill>
              </a:rPr>
              <a:t> to uniquely identify a weak entity.</a:t>
            </a:r>
          </a:p>
          <a:p>
            <a:pPr marL="342900"/>
            <a:endParaRPr lang="en-US" sz="2000" dirty="0">
              <a:solidFill>
                <a:schemeClr val="bg2">
                  <a:lumMod val="50000"/>
                </a:schemeClr>
              </a:solidFill>
            </a:endParaRPr>
          </a:p>
          <a:p>
            <a:pPr marL="342900"/>
            <a:r>
              <a:rPr lang="en-US" sz="2000" dirty="0">
                <a:solidFill>
                  <a:schemeClr val="bg2">
                    <a:lumMod val="50000"/>
                  </a:schemeClr>
                </a:solidFill>
              </a:rPr>
              <a:t>An entity set that is not a weak entity set is termed a </a:t>
            </a:r>
            <a:r>
              <a:rPr lang="en-US" sz="2000" dirty="0">
                <a:solidFill>
                  <a:schemeClr val="tx1"/>
                </a:solidFill>
              </a:rPr>
              <a:t>strong entity set</a:t>
            </a:r>
            <a:r>
              <a:rPr lang="en-US" sz="2000" dirty="0">
                <a:solidFill>
                  <a:schemeClr val="bg2">
                    <a:lumMod val="50000"/>
                  </a:schemeClr>
                </a:solidFill>
              </a:rPr>
              <a:t>.</a:t>
            </a:r>
          </a:p>
        </p:txBody>
      </p:sp>
    </p:spTree>
    <p:extLst>
      <p:ext uri="{BB962C8B-B14F-4D97-AF65-F5344CB8AC3E}">
        <p14:creationId xmlns:p14="http://schemas.microsoft.com/office/powerpoint/2010/main" val="2756831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Weak Entity Sets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Every weak entity must be associated with an identifying entity</a:t>
            </a:r>
          </a:p>
          <a:p>
            <a:pPr marL="342900"/>
            <a:endParaRPr lang="en-US" sz="2000" dirty="0">
              <a:solidFill>
                <a:schemeClr val="bg2">
                  <a:lumMod val="50000"/>
                </a:schemeClr>
              </a:solidFill>
            </a:endParaRPr>
          </a:p>
          <a:p>
            <a:pPr marL="800100" lvl="1"/>
            <a:r>
              <a:rPr lang="en-US" sz="1600" dirty="0">
                <a:solidFill>
                  <a:schemeClr val="bg2">
                    <a:lumMod val="50000"/>
                  </a:schemeClr>
                </a:solidFill>
              </a:rPr>
              <a:t>The weak entity set is said to be </a:t>
            </a:r>
            <a:r>
              <a:rPr lang="en-US" sz="1600" dirty="0">
                <a:solidFill>
                  <a:srgbClr val="FF0000"/>
                </a:solidFill>
              </a:rPr>
              <a:t>existence dependent </a:t>
            </a:r>
            <a:r>
              <a:rPr lang="en-US" sz="1600" dirty="0">
                <a:solidFill>
                  <a:schemeClr val="bg2">
                    <a:lumMod val="50000"/>
                  </a:schemeClr>
                </a:solidFill>
              </a:rPr>
              <a:t>on the identifying entity set.</a:t>
            </a:r>
          </a:p>
          <a:p>
            <a:pPr marL="800100" lvl="1"/>
            <a:r>
              <a:rPr lang="en-US" sz="1600" dirty="0">
                <a:solidFill>
                  <a:schemeClr val="bg2">
                    <a:lumMod val="50000"/>
                  </a:schemeClr>
                </a:solidFill>
              </a:rPr>
              <a:t>The identifying entity set is said to </a:t>
            </a:r>
            <a:r>
              <a:rPr lang="en-US" sz="1600" dirty="0">
                <a:solidFill>
                  <a:schemeClr val="tx1"/>
                </a:solidFill>
              </a:rPr>
              <a:t>own</a:t>
            </a:r>
            <a:r>
              <a:rPr lang="en-US" sz="1600" dirty="0">
                <a:solidFill>
                  <a:schemeClr val="bg2">
                    <a:lumMod val="50000"/>
                  </a:schemeClr>
                </a:solidFill>
              </a:rPr>
              <a:t> the weak entity set that it identifies.</a:t>
            </a:r>
          </a:p>
          <a:p>
            <a:pPr marL="800100" lvl="1"/>
            <a:r>
              <a:rPr lang="en-US" sz="1600" dirty="0">
                <a:solidFill>
                  <a:schemeClr val="bg2">
                    <a:lumMod val="50000"/>
                  </a:schemeClr>
                </a:solidFill>
              </a:rPr>
              <a:t>The relationship associating the weak entity set with the identifying entity set is called the identifying relationship.</a:t>
            </a:r>
          </a:p>
          <a:p>
            <a:pPr marL="800100" lvl="1"/>
            <a:endParaRPr lang="en-US" sz="1600" dirty="0">
              <a:solidFill>
                <a:schemeClr val="bg2">
                  <a:lumMod val="50000"/>
                </a:schemeClr>
              </a:solidFill>
            </a:endParaRPr>
          </a:p>
        </p:txBody>
      </p:sp>
    </p:spTree>
    <p:extLst>
      <p:ext uri="{BB962C8B-B14F-4D97-AF65-F5344CB8AC3E}">
        <p14:creationId xmlns:p14="http://schemas.microsoft.com/office/powerpoint/2010/main" val="2358373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Recap</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400" dirty="0">
                <a:solidFill>
                  <a:schemeClr val="bg2">
                    <a:lumMod val="50000"/>
                  </a:schemeClr>
                </a:solidFill>
              </a:rPr>
              <a:t>List of </a:t>
            </a:r>
            <a:r>
              <a:rPr lang="en-US" sz="2400" dirty="0" err="1">
                <a:solidFill>
                  <a:schemeClr val="bg2">
                    <a:lumMod val="50000"/>
                  </a:schemeClr>
                </a:solidFill>
              </a:rPr>
              <a:t>of</a:t>
            </a:r>
            <a:r>
              <a:rPr lang="en-US" sz="2400" dirty="0">
                <a:solidFill>
                  <a:schemeClr val="bg2">
                    <a:lumMod val="50000"/>
                  </a:schemeClr>
                </a:solidFill>
              </a:rPr>
              <a:t> entity sets and their attributes</a:t>
            </a:r>
          </a:p>
          <a:p>
            <a:pPr marL="342900"/>
            <a:endParaRPr lang="en-US" sz="2000" dirty="0">
              <a:solidFill>
                <a:schemeClr val="bg2">
                  <a:lumMod val="50000"/>
                </a:schemeClr>
              </a:solidFill>
            </a:endParaRPr>
          </a:p>
          <a:p>
            <a:pPr marL="0" indent="0">
              <a:buNone/>
            </a:pPr>
            <a:r>
              <a:rPr lang="en-US" sz="2000" dirty="0">
                <a:solidFill>
                  <a:schemeClr val="bg2">
                    <a:lumMod val="50000"/>
                  </a:schemeClr>
                </a:solidFill>
              </a:rPr>
              <a:t> </a:t>
            </a:r>
            <a:endParaRPr lang="en-US" sz="1600" dirty="0">
              <a:solidFill>
                <a:schemeClr val="bg2">
                  <a:lumMod val="50000"/>
                </a:schemeClr>
              </a:solidFill>
            </a:endParaRPr>
          </a:p>
          <a:p>
            <a:pPr marL="800100" lvl="1"/>
            <a:endParaRPr lang="en-US" sz="1600" dirty="0">
              <a:solidFill>
                <a:schemeClr val="bg2">
                  <a:lumMod val="50000"/>
                </a:schemeClr>
              </a:solidFill>
            </a:endParaRPr>
          </a:p>
        </p:txBody>
      </p:sp>
      <p:pic>
        <p:nvPicPr>
          <p:cNvPr id="4" name="Picture 3">
            <a:extLst>
              <a:ext uri="{FF2B5EF4-FFF2-40B4-BE49-F238E27FC236}">
                <a16:creationId xmlns:a16="http://schemas.microsoft.com/office/drawing/2014/main" id="{A9845699-F92A-F4E5-6F55-752C9A277B63}"/>
              </a:ext>
            </a:extLst>
          </p:cNvPr>
          <p:cNvPicPr>
            <a:picLocks noChangeAspect="1"/>
          </p:cNvPicPr>
          <p:nvPr/>
        </p:nvPicPr>
        <p:blipFill>
          <a:blip r:embed="rId3"/>
          <a:stretch>
            <a:fillRect/>
          </a:stretch>
        </p:blipFill>
        <p:spPr>
          <a:xfrm>
            <a:off x="98250" y="2089085"/>
            <a:ext cx="8973991" cy="4094184"/>
          </a:xfrm>
          <a:prstGeom prst="rect">
            <a:avLst/>
          </a:prstGeom>
        </p:spPr>
      </p:pic>
    </p:spTree>
    <p:extLst>
      <p:ext uri="{BB962C8B-B14F-4D97-AF65-F5344CB8AC3E}">
        <p14:creationId xmlns:p14="http://schemas.microsoft.com/office/powerpoint/2010/main" val="361263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Recap</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400" dirty="0">
                <a:solidFill>
                  <a:schemeClr val="bg2">
                    <a:lumMod val="50000"/>
                  </a:schemeClr>
                </a:solidFill>
              </a:rPr>
              <a:t>List of </a:t>
            </a:r>
            <a:r>
              <a:rPr lang="en-US" sz="2400" dirty="0" err="1">
                <a:solidFill>
                  <a:schemeClr val="bg2">
                    <a:lumMod val="50000"/>
                  </a:schemeClr>
                </a:solidFill>
              </a:rPr>
              <a:t>of</a:t>
            </a:r>
            <a:r>
              <a:rPr lang="en-US" sz="2400" dirty="0">
                <a:solidFill>
                  <a:schemeClr val="bg2">
                    <a:lumMod val="50000"/>
                  </a:schemeClr>
                </a:solidFill>
              </a:rPr>
              <a:t> relationships</a:t>
            </a:r>
          </a:p>
          <a:p>
            <a:pPr marL="342900"/>
            <a:endParaRPr lang="en-US" sz="2000" dirty="0">
              <a:solidFill>
                <a:schemeClr val="bg2">
                  <a:lumMod val="50000"/>
                </a:schemeClr>
              </a:solidFill>
            </a:endParaRPr>
          </a:p>
          <a:p>
            <a:pPr marL="0" indent="0">
              <a:buNone/>
            </a:pPr>
            <a:r>
              <a:rPr lang="en-US" sz="2000" dirty="0">
                <a:solidFill>
                  <a:schemeClr val="bg2">
                    <a:lumMod val="50000"/>
                  </a:schemeClr>
                </a:solidFill>
              </a:rPr>
              <a:t> </a:t>
            </a:r>
            <a:endParaRPr lang="en-US" sz="1600" dirty="0">
              <a:solidFill>
                <a:schemeClr val="bg2">
                  <a:lumMod val="50000"/>
                </a:schemeClr>
              </a:solidFill>
            </a:endParaRPr>
          </a:p>
          <a:p>
            <a:pPr marL="800100" lvl="1"/>
            <a:endParaRPr lang="en-US" sz="1600" dirty="0">
              <a:solidFill>
                <a:schemeClr val="bg2">
                  <a:lumMod val="50000"/>
                </a:schemeClr>
              </a:solidFill>
            </a:endParaRPr>
          </a:p>
        </p:txBody>
      </p:sp>
      <p:pic>
        <p:nvPicPr>
          <p:cNvPr id="5" name="Picture 4">
            <a:extLst>
              <a:ext uri="{FF2B5EF4-FFF2-40B4-BE49-F238E27FC236}">
                <a16:creationId xmlns:a16="http://schemas.microsoft.com/office/drawing/2014/main" id="{026F1BA3-0AB3-7242-E642-50437E380869}"/>
              </a:ext>
            </a:extLst>
          </p:cNvPr>
          <p:cNvPicPr>
            <a:picLocks noChangeAspect="1"/>
          </p:cNvPicPr>
          <p:nvPr/>
        </p:nvPicPr>
        <p:blipFill>
          <a:blip r:embed="rId3"/>
          <a:stretch>
            <a:fillRect/>
          </a:stretch>
        </p:blipFill>
        <p:spPr>
          <a:xfrm>
            <a:off x="172209" y="1756020"/>
            <a:ext cx="8523541" cy="4767161"/>
          </a:xfrm>
          <a:prstGeom prst="rect">
            <a:avLst/>
          </a:prstGeom>
        </p:spPr>
      </p:pic>
    </p:spTree>
    <p:extLst>
      <p:ext uri="{BB962C8B-B14F-4D97-AF65-F5344CB8AC3E}">
        <p14:creationId xmlns:p14="http://schemas.microsoft.com/office/powerpoint/2010/main" val="1240069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460950" y="2753800"/>
            <a:ext cx="8222100" cy="135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How to represent our E-R model?</a:t>
            </a:r>
            <a:endParaRPr dirty="0"/>
          </a:p>
        </p:txBody>
      </p:sp>
      <p:sp>
        <p:nvSpPr>
          <p:cNvPr id="77" name="Google Shape;77;p14"/>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7551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Database Design</a:t>
            </a:r>
            <a:endParaRPr sz="3000" dirty="0"/>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r>
              <a:rPr lang="en-US" sz="2400" dirty="0">
                <a:solidFill>
                  <a:schemeClr val="bg2">
                    <a:lumMod val="50000"/>
                  </a:schemeClr>
                </a:solidFill>
              </a:rPr>
              <a:t>The task of creating a database application involves:</a:t>
            </a:r>
          </a:p>
          <a:p>
            <a:pPr marL="0" lvl="0" indent="0" algn="l" rtl="0">
              <a:spcBef>
                <a:spcPts val="0"/>
              </a:spcBef>
              <a:spcAft>
                <a:spcPts val="0"/>
              </a:spcAft>
              <a:buNone/>
            </a:pPr>
            <a:endParaRPr lang="en-US" sz="2500" b="1" dirty="0">
              <a:solidFill>
                <a:schemeClr val="bg2">
                  <a:lumMod val="50000"/>
                </a:schemeClr>
              </a:solidFill>
            </a:endParaRPr>
          </a:p>
          <a:p>
            <a:pPr marL="342900">
              <a:lnSpc>
                <a:spcPct val="100000"/>
              </a:lnSpc>
              <a:spcBef>
                <a:spcPts val="1600"/>
              </a:spcBef>
              <a:spcAft>
                <a:spcPts val="1600"/>
              </a:spcAft>
            </a:pPr>
            <a:r>
              <a:rPr lang="en-US" dirty="0">
                <a:solidFill>
                  <a:schemeClr val="bg2">
                    <a:lumMod val="50000"/>
                  </a:schemeClr>
                </a:solidFill>
              </a:rPr>
              <a:t>Designing the database schema </a:t>
            </a:r>
          </a:p>
          <a:p>
            <a:pPr marL="342900">
              <a:lnSpc>
                <a:spcPct val="100000"/>
              </a:lnSpc>
              <a:spcBef>
                <a:spcPts val="1600"/>
              </a:spcBef>
              <a:spcAft>
                <a:spcPts val="1600"/>
              </a:spcAft>
            </a:pPr>
            <a:r>
              <a:rPr lang="en-US" dirty="0">
                <a:solidFill>
                  <a:schemeClr val="bg2">
                    <a:lumMod val="50000"/>
                  </a:schemeClr>
                </a:solidFill>
              </a:rPr>
              <a:t>Designing the programs to retrieve and update data</a:t>
            </a:r>
          </a:p>
          <a:p>
            <a:pPr marL="342900">
              <a:lnSpc>
                <a:spcPct val="100000"/>
              </a:lnSpc>
              <a:spcBef>
                <a:spcPts val="1600"/>
              </a:spcBef>
              <a:spcAft>
                <a:spcPts val="1600"/>
              </a:spcAft>
            </a:pPr>
            <a:r>
              <a:rPr lang="en-US" dirty="0">
                <a:solidFill>
                  <a:schemeClr val="bg2">
                    <a:lumMod val="50000"/>
                  </a:schemeClr>
                </a:solidFill>
              </a:rPr>
              <a:t>Designing a security scheme to control access to data</a:t>
            </a:r>
          </a:p>
          <a:p>
            <a:pPr marL="0" lvl="0" indent="0" algn="l" rtl="0">
              <a:spcBef>
                <a:spcPts val="0"/>
              </a:spcBef>
              <a:spcAft>
                <a:spcPts val="0"/>
              </a:spcAft>
              <a:buNone/>
            </a:pPr>
            <a:endParaRPr lang="en-US" dirty="0"/>
          </a:p>
        </p:txBody>
      </p:sp>
      <p:pic>
        <p:nvPicPr>
          <p:cNvPr id="4" name="Graphic 3" descr="Checkmark with solid fill">
            <a:extLst>
              <a:ext uri="{FF2B5EF4-FFF2-40B4-BE49-F238E27FC236}">
                <a16:creationId xmlns:a16="http://schemas.microsoft.com/office/drawing/2014/main" id="{EB5CD6EC-2D0B-05C1-C758-6121B48DE7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30700" y="2171700"/>
            <a:ext cx="482600" cy="4826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Entity Sets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Entities can be represented graphically as follows:</a:t>
            </a:r>
          </a:p>
          <a:p>
            <a:pPr marL="800100" lvl="1"/>
            <a:r>
              <a:rPr lang="en-US" sz="1600" dirty="0">
                <a:solidFill>
                  <a:schemeClr val="bg2">
                    <a:lumMod val="50000"/>
                  </a:schemeClr>
                </a:solidFill>
              </a:rPr>
              <a:t>Rectangles represent entity sets</a:t>
            </a:r>
          </a:p>
          <a:p>
            <a:pPr marL="800100" lvl="1"/>
            <a:r>
              <a:rPr lang="en-US" sz="1600" dirty="0">
                <a:solidFill>
                  <a:schemeClr val="bg2">
                    <a:lumMod val="50000"/>
                  </a:schemeClr>
                </a:solidFill>
              </a:rPr>
              <a:t>Attributes listed inside entity rectangle</a:t>
            </a:r>
          </a:p>
          <a:p>
            <a:pPr marL="800100" lvl="1"/>
            <a:r>
              <a:rPr lang="en-US" sz="1600" dirty="0">
                <a:solidFill>
                  <a:schemeClr val="bg2">
                    <a:lumMod val="50000"/>
                  </a:schemeClr>
                </a:solidFill>
              </a:rPr>
              <a:t>Underline indicates primary key attributes</a:t>
            </a:r>
          </a:p>
        </p:txBody>
      </p:sp>
      <p:pic>
        <p:nvPicPr>
          <p:cNvPr id="4" name="Picture 3">
            <a:extLst>
              <a:ext uri="{FF2B5EF4-FFF2-40B4-BE49-F238E27FC236}">
                <a16:creationId xmlns:a16="http://schemas.microsoft.com/office/drawing/2014/main" id="{F88B1348-D868-7F23-3716-3C14E90DC549}"/>
              </a:ext>
            </a:extLst>
          </p:cNvPr>
          <p:cNvPicPr>
            <a:picLocks noChangeAspect="1"/>
          </p:cNvPicPr>
          <p:nvPr/>
        </p:nvPicPr>
        <p:blipFill>
          <a:blip r:embed="rId3"/>
          <a:stretch>
            <a:fillRect/>
          </a:stretch>
        </p:blipFill>
        <p:spPr>
          <a:xfrm>
            <a:off x="2360849" y="3989764"/>
            <a:ext cx="4396902" cy="1585609"/>
          </a:xfrm>
          <a:prstGeom prst="rect">
            <a:avLst/>
          </a:prstGeom>
        </p:spPr>
      </p:pic>
    </p:spTree>
    <p:extLst>
      <p:ext uri="{BB962C8B-B14F-4D97-AF65-F5344CB8AC3E}">
        <p14:creationId xmlns:p14="http://schemas.microsoft.com/office/powerpoint/2010/main" val="1515451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Relationship Sets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Diamonds represent relationship sets</a:t>
            </a:r>
          </a:p>
        </p:txBody>
      </p:sp>
      <p:pic>
        <p:nvPicPr>
          <p:cNvPr id="6" name="Picture 5">
            <a:extLst>
              <a:ext uri="{FF2B5EF4-FFF2-40B4-BE49-F238E27FC236}">
                <a16:creationId xmlns:a16="http://schemas.microsoft.com/office/drawing/2014/main" id="{14050001-88AB-EFF6-23F8-51B9509EE143}"/>
              </a:ext>
            </a:extLst>
          </p:cNvPr>
          <p:cNvPicPr>
            <a:picLocks noChangeAspect="1"/>
          </p:cNvPicPr>
          <p:nvPr/>
        </p:nvPicPr>
        <p:blipFill>
          <a:blip r:embed="rId3"/>
          <a:stretch>
            <a:fillRect/>
          </a:stretch>
        </p:blipFill>
        <p:spPr>
          <a:xfrm>
            <a:off x="571500" y="2801525"/>
            <a:ext cx="8001000" cy="2376477"/>
          </a:xfrm>
          <a:prstGeom prst="rect">
            <a:avLst/>
          </a:prstGeom>
        </p:spPr>
      </p:pic>
    </p:spTree>
    <p:extLst>
      <p:ext uri="{BB962C8B-B14F-4D97-AF65-F5344CB8AC3E}">
        <p14:creationId xmlns:p14="http://schemas.microsoft.com/office/powerpoint/2010/main" val="885645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Relationship Sets - Attributes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Diamonds represent relationship sets</a:t>
            </a:r>
          </a:p>
          <a:p>
            <a:pPr marL="800100" lvl="1"/>
            <a:r>
              <a:rPr lang="en-US" sz="1600" dirty="0">
                <a:solidFill>
                  <a:schemeClr val="bg2">
                    <a:lumMod val="50000"/>
                  </a:schemeClr>
                </a:solidFill>
              </a:rPr>
              <a:t>Connect attributes list with a dashed line</a:t>
            </a:r>
          </a:p>
        </p:txBody>
      </p:sp>
      <p:pic>
        <p:nvPicPr>
          <p:cNvPr id="9" name="Picture 8">
            <a:extLst>
              <a:ext uri="{FF2B5EF4-FFF2-40B4-BE49-F238E27FC236}">
                <a16:creationId xmlns:a16="http://schemas.microsoft.com/office/drawing/2014/main" id="{BC1D9C15-C836-D2CA-F453-059F0C9303F4}"/>
              </a:ext>
            </a:extLst>
          </p:cNvPr>
          <p:cNvPicPr>
            <a:picLocks noChangeAspect="1"/>
          </p:cNvPicPr>
          <p:nvPr/>
        </p:nvPicPr>
        <p:blipFill>
          <a:blip r:embed="rId3"/>
          <a:stretch>
            <a:fillRect/>
          </a:stretch>
        </p:blipFill>
        <p:spPr>
          <a:xfrm>
            <a:off x="1035050" y="2936929"/>
            <a:ext cx="7073900" cy="2962111"/>
          </a:xfrm>
          <a:prstGeom prst="rect">
            <a:avLst/>
          </a:prstGeom>
        </p:spPr>
      </p:pic>
    </p:spTree>
    <p:extLst>
      <p:ext uri="{BB962C8B-B14F-4D97-AF65-F5344CB8AC3E}">
        <p14:creationId xmlns:p14="http://schemas.microsoft.com/office/powerpoint/2010/main" val="1651761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Cardinality Constraints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mc:AlternateContent xmlns:mc="http://schemas.openxmlformats.org/markup-compatibility/2006" xmlns:a14="http://schemas.microsoft.com/office/drawing/2010/main">
        <mc:Choice Requires="a14">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The cardinality constraints are expressed by drawing</a:t>
                </a:r>
              </a:p>
              <a:p>
                <a:pPr marL="800100" lvl="1"/>
                <a:r>
                  <a:rPr lang="en-US" sz="1600" dirty="0">
                    <a:solidFill>
                      <a:schemeClr val="bg2">
                        <a:lumMod val="50000"/>
                      </a:schemeClr>
                    </a:solidFill>
                  </a:rPr>
                  <a:t>A directed arrow (</a:t>
                </a:r>
                <a14:m>
                  <m:oMath xmlns:m="http://schemas.openxmlformats.org/officeDocument/2006/math">
                    <m:r>
                      <a:rPr lang="en-US" sz="1600" i="1" smtClean="0">
                        <a:solidFill>
                          <a:schemeClr val="bg2">
                            <a:lumMod val="50000"/>
                          </a:schemeClr>
                        </a:solidFill>
                        <a:latin typeface="Cambria Math" panose="02040503050406030204" pitchFamily="18" charset="0"/>
                        <a:ea typeface="Cambria Math" panose="02040503050406030204" pitchFamily="18" charset="0"/>
                      </a:rPr>
                      <m:t>→</m:t>
                    </m:r>
                  </m:oMath>
                </a14:m>
                <a:r>
                  <a:rPr lang="en-US" sz="1600" dirty="0">
                    <a:solidFill>
                      <a:schemeClr val="bg2">
                        <a:lumMod val="50000"/>
                      </a:schemeClr>
                    </a:solidFill>
                  </a:rPr>
                  <a:t>), signifying “one”</a:t>
                </a:r>
              </a:p>
              <a:p>
                <a:pPr marL="800100" lvl="1"/>
                <a:r>
                  <a:rPr lang="en-US" sz="1600" dirty="0">
                    <a:solidFill>
                      <a:schemeClr val="bg2">
                        <a:lumMod val="50000"/>
                      </a:schemeClr>
                    </a:solidFill>
                  </a:rPr>
                  <a:t>A line (—), signifying “many”</a:t>
                </a:r>
              </a:p>
              <a:p>
                <a:pPr marL="800100" lvl="1"/>
                <a:endParaRPr lang="en-US" sz="1600" dirty="0">
                  <a:solidFill>
                    <a:schemeClr val="bg2">
                      <a:lumMod val="50000"/>
                    </a:schemeClr>
                  </a:solidFill>
                </a:endParaRPr>
              </a:p>
              <a:p>
                <a:pPr marL="342900"/>
                <a:r>
                  <a:rPr lang="en-US" sz="2000" dirty="0">
                    <a:solidFill>
                      <a:schemeClr val="bg2">
                        <a:lumMod val="50000"/>
                      </a:schemeClr>
                    </a:solidFill>
                  </a:rPr>
                  <a:t>One-to-one relationship between an </a:t>
                </a:r>
                <a:r>
                  <a:rPr lang="en-US" sz="2000" i="1" dirty="0">
                    <a:solidFill>
                      <a:schemeClr val="bg2">
                        <a:lumMod val="50000"/>
                      </a:schemeClr>
                    </a:solidFill>
                  </a:rPr>
                  <a:t>instructor</a:t>
                </a:r>
                <a:r>
                  <a:rPr lang="en-US" sz="2000" dirty="0">
                    <a:solidFill>
                      <a:schemeClr val="bg2">
                        <a:lumMod val="50000"/>
                      </a:schemeClr>
                    </a:solidFill>
                  </a:rPr>
                  <a:t> and a </a:t>
                </a:r>
                <a:r>
                  <a:rPr lang="en-US" sz="2000" i="1" dirty="0">
                    <a:solidFill>
                      <a:schemeClr val="bg2">
                        <a:lumMod val="50000"/>
                      </a:schemeClr>
                    </a:solidFill>
                  </a:rPr>
                  <a:t>student</a:t>
                </a:r>
              </a:p>
              <a:p>
                <a:pPr marL="800100" lvl="1"/>
                <a:r>
                  <a:rPr lang="en-US" sz="1600" dirty="0">
                    <a:solidFill>
                      <a:schemeClr val="bg2">
                        <a:lumMod val="50000"/>
                      </a:schemeClr>
                    </a:solidFill>
                  </a:rPr>
                  <a:t>A </a:t>
                </a:r>
                <a:r>
                  <a:rPr lang="en-US" sz="1600" i="1" dirty="0">
                    <a:solidFill>
                      <a:schemeClr val="bg2">
                        <a:lumMod val="50000"/>
                      </a:schemeClr>
                    </a:solidFill>
                  </a:rPr>
                  <a:t>student</a:t>
                </a:r>
                <a:r>
                  <a:rPr lang="en-US" sz="1600" dirty="0">
                    <a:solidFill>
                      <a:schemeClr val="bg2">
                        <a:lumMod val="50000"/>
                      </a:schemeClr>
                    </a:solidFill>
                  </a:rPr>
                  <a:t> is associated with at most one </a:t>
                </a:r>
                <a:r>
                  <a:rPr lang="en-US" sz="1600" i="1" dirty="0">
                    <a:solidFill>
                      <a:schemeClr val="bg2">
                        <a:lumMod val="50000"/>
                      </a:schemeClr>
                    </a:solidFill>
                  </a:rPr>
                  <a:t>instructor</a:t>
                </a:r>
                <a:r>
                  <a:rPr lang="en-US" sz="1600" dirty="0">
                    <a:solidFill>
                      <a:schemeClr val="bg2">
                        <a:lumMod val="50000"/>
                      </a:schemeClr>
                    </a:solidFill>
                  </a:rPr>
                  <a:t> via the relationship </a:t>
                </a:r>
                <a:r>
                  <a:rPr lang="en-US" sz="1600" i="1" dirty="0">
                    <a:solidFill>
                      <a:schemeClr val="bg2">
                        <a:lumMod val="50000"/>
                      </a:schemeClr>
                    </a:solidFill>
                  </a:rPr>
                  <a:t>advisor</a:t>
                </a:r>
              </a:p>
              <a:p>
                <a:pPr marL="800100" lvl="1"/>
                <a:r>
                  <a:rPr lang="en-US" sz="1600" dirty="0">
                    <a:solidFill>
                      <a:schemeClr val="bg2">
                        <a:lumMod val="50000"/>
                      </a:schemeClr>
                    </a:solidFill>
                  </a:rPr>
                  <a:t>An </a:t>
                </a:r>
                <a:r>
                  <a:rPr lang="en-US" sz="1600" i="1" dirty="0">
                    <a:solidFill>
                      <a:schemeClr val="bg2">
                        <a:lumMod val="50000"/>
                      </a:schemeClr>
                    </a:solidFill>
                  </a:rPr>
                  <a:t>instructor</a:t>
                </a:r>
                <a:r>
                  <a:rPr lang="en-US" sz="1600" dirty="0">
                    <a:solidFill>
                      <a:schemeClr val="bg2">
                        <a:lumMod val="50000"/>
                      </a:schemeClr>
                    </a:solidFill>
                  </a:rPr>
                  <a:t> is associated with at most one </a:t>
                </a:r>
                <a:r>
                  <a:rPr lang="en-US" sz="1600" i="1" dirty="0">
                    <a:solidFill>
                      <a:schemeClr val="bg2">
                        <a:lumMod val="50000"/>
                      </a:schemeClr>
                    </a:solidFill>
                  </a:rPr>
                  <a:t>student</a:t>
                </a:r>
                <a:r>
                  <a:rPr lang="en-US" sz="1600" dirty="0">
                    <a:solidFill>
                      <a:schemeClr val="bg2">
                        <a:lumMod val="50000"/>
                      </a:schemeClr>
                    </a:solidFill>
                  </a:rPr>
                  <a:t> via </a:t>
                </a:r>
                <a:r>
                  <a:rPr lang="en-US" sz="1600" i="1" dirty="0">
                    <a:solidFill>
                      <a:schemeClr val="bg2">
                        <a:lumMod val="50000"/>
                      </a:schemeClr>
                    </a:solidFill>
                  </a:rPr>
                  <a:t>advisor</a:t>
                </a:r>
              </a:p>
            </p:txBody>
          </p:sp>
        </mc:Choice>
        <mc:Fallback xmlns="">
          <p:sp>
            <p:nvSpPr>
              <p:cNvPr id="2" name="Google Shape;91;p16">
                <a:extLst>
                  <a:ext uri="{FF2B5EF4-FFF2-40B4-BE49-F238E27FC236}">
                    <a16:creationId xmlns:a16="http://schemas.microsoft.com/office/drawing/2014/main" id="{9F5CB7BC-6E08-BFA1-58A8-7073043B0D20}"/>
                  </a:ext>
                </a:extLst>
              </p:cNvPr>
              <p:cNvSpPr txBox="1">
                <a:spLocks noRot="1" noChangeAspect="1" noMove="1" noResize="1" noEditPoints="1" noAdjustHandles="1" noChangeArrowheads="1" noChangeShapeType="1" noTextEdit="1"/>
              </p:cNvSpPr>
              <p:nvPr/>
            </p:nvSpPr>
            <p:spPr>
              <a:xfrm>
                <a:off x="448250" y="1193999"/>
                <a:ext cx="8222100" cy="5591531"/>
              </a:xfrm>
              <a:prstGeom prst="rect">
                <a:avLst/>
              </a:prstGeom>
              <a:blipFill>
                <a:blip r:embed="rId3"/>
                <a:stretch>
                  <a:fillRect l="-519"/>
                </a:stretch>
              </a:blipFill>
              <a:ln>
                <a:noFill/>
              </a:ln>
            </p:spPr>
            <p:txBody>
              <a:bodyPr/>
              <a:lstStyle/>
              <a:p>
                <a:r>
                  <a:rPr lang="en-US">
                    <a:noFill/>
                  </a:rPr>
                  <a:t> </a:t>
                </a:r>
              </a:p>
            </p:txBody>
          </p:sp>
        </mc:Fallback>
      </mc:AlternateContent>
      <p:pic>
        <p:nvPicPr>
          <p:cNvPr id="4" name="Picture 3">
            <a:extLst>
              <a:ext uri="{FF2B5EF4-FFF2-40B4-BE49-F238E27FC236}">
                <a16:creationId xmlns:a16="http://schemas.microsoft.com/office/drawing/2014/main" id="{CC0455D9-53F8-2479-E6DE-5928C448EF28}"/>
              </a:ext>
            </a:extLst>
          </p:cNvPr>
          <p:cNvPicPr>
            <a:picLocks noChangeAspect="1"/>
          </p:cNvPicPr>
          <p:nvPr/>
        </p:nvPicPr>
        <p:blipFill>
          <a:blip r:embed="rId4"/>
          <a:stretch>
            <a:fillRect/>
          </a:stretch>
        </p:blipFill>
        <p:spPr>
          <a:xfrm>
            <a:off x="1296798" y="4622893"/>
            <a:ext cx="6550404" cy="2082215"/>
          </a:xfrm>
          <a:prstGeom prst="rect">
            <a:avLst/>
          </a:prstGeom>
        </p:spPr>
      </p:pic>
    </p:spTree>
    <p:extLst>
      <p:ext uri="{BB962C8B-B14F-4D97-AF65-F5344CB8AC3E}">
        <p14:creationId xmlns:p14="http://schemas.microsoft.com/office/powerpoint/2010/main" val="1191225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Cardinality Constraints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Many-to-one relationship between an </a:t>
            </a:r>
            <a:r>
              <a:rPr lang="en-US" sz="2000" i="1" dirty="0">
                <a:solidFill>
                  <a:schemeClr val="bg2">
                    <a:lumMod val="50000"/>
                  </a:schemeClr>
                </a:solidFill>
              </a:rPr>
              <a:t>instructor</a:t>
            </a:r>
            <a:r>
              <a:rPr lang="en-US" sz="2000" dirty="0">
                <a:solidFill>
                  <a:schemeClr val="bg2">
                    <a:lumMod val="50000"/>
                  </a:schemeClr>
                </a:solidFill>
              </a:rPr>
              <a:t> and a </a:t>
            </a:r>
            <a:r>
              <a:rPr lang="en-US" sz="2000" i="1" dirty="0">
                <a:solidFill>
                  <a:schemeClr val="bg2">
                    <a:lumMod val="50000"/>
                  </a:schemeClr>
                </a:solidFill>
              </a:rPr>
              <a:t>student</a:t>
            </a:r>
          </a:p>
          <a:p>
            <a:pPr marL="800100" lvl="1"/>
            <a:r>
              <a:rPr lang="en-US" sz="1600" dirty="0">
                <a:solidFill>
                  <a:schemeClr val="bg2">
                    <a:lumMod val="50000"/>
                  </a:schemeClr>
                </a:solidFill>
              </a:rPr>
              <a:t>An </a:t>
            </a:r>
            <a:r>
              <a:rPr lang="en-US" sz="1600" i="1" dirty="0">
                <a:solidFill>
                  <a:schemeClr val="bg2">
                    <a:lumMod val="50000"/>
                  </a:schemeClr>
                </a:solidFill>
              </a:rPr>
              <a:t>instructor</a:t>
            </a:r>
            <a:r>
              <a:rPr lang="en-US" sz="1600" dirty="0">
                <a:solidFill>
                  <a:schemeClr val="bg2">
                    <a:lumMod val="50000"/>
                  </a:schemeClr>
                </a:solidFill>
              </a:rPr>
              <a:t> is associated with at most one </a:t>
            </a:r>
            <a:r>
              <a:rPr lang="en-US" sz="1600" i="1" dirty="0">
                <a:solidFill>
                  <a:schemeClr val="bg2">
                    <a:lumMod val="50000"/>
                  </a:schemeClr>
                </a:solidFill>
              </a:rPr>
              <a:t>student</a:t>
            </a:r>
            <a:r>
              <a:rPr lang="en-US" sz="1600" dirty="0">
                <a:solidFill>
                  <a:schemeClr val="bg2">
                    <a:lumMod val="50000"/>
                  </a:schemeClr>
                </a:solidFill>
              </a:rPr>
              <a:t> via </a:t>
            </a:r>
            <a:r>
              <a:rPr lang="en-US" sz="1600" i="1" dirty="0">
                <a:solidFill>
                  <a:schemeClr val="bg2">
                    <a:lumMod val="50000"/>
                  </a:schemeClr>
                </a:solidFill>
              </a:rPr>
              <a:t>advisor</a:t>
            </a:r>
          </a:p>
          <a:p>
            <a:pPr marL="800100" lvl="1"/>
            <a:r>
              <a:rPr lang="en-US" sz="1600" dirty="0">
                <a:solidFill>
                  <a:schemeClr val="bg2">
                    <a:lumMod val="50000"/>
                  </a:schemeClr>
                </a:solidFill>
              </a:rPr>
              <a:t>A </a:t>
            </a:r>
            <a:r>
              <a:rPr lang="en-US" sz="1600" i="1" dirty="0">
                <a:solidFill>
                  <a:schemeClr val="bg2">
                    <a:lumMod val="50000"/>
                  </a:schemeClr>
                </a:solidFill>
              </a:rPr>
              <a:t>student</a:t>
            </a:r>
            <a:r>
              <a:rPr lang="en-US" sz="1600" dirty="0">
                <a:solidFill>
                  <a:schemeClr val="bg2">
                    <a:lumMod val="50000"/>
                  </a:schemeClr>
                </a:solidFill>
              </a:rPr>
              <a:t> is associated with several (including 0) </a:t>
            </a:r>
            <a:r>
              <a:rPr lang="en-US" sz="1600" i="1" dirty="0">
                <a:solidFill>
                  <a:schemeClr val="bg2">
                    <a:lumMod val="50000"/>
                  </a:schemeClr>
                </a:solidFill>
              </a:rPr>
              <a:t>instructors</a:t>
            </a:r>
            <a:r>
              <a:rPr lang="en-US" sz="1600" dirty="0">
                <a:solidFill>
                  <a:schemeClr val="bg2">
                    <a:lumMod val="50000"/>
                  </a:schemeClr>
                </a:solidFill>
              </a:rPr>
              <a:t> via </a:t>
            </a:r>
            <a:r>
              <a:rPr lang="en-US" sz="1600" i="1" dirty="0">
                <a:solidFill>
                  <a:schemeClr val="bg2">
                    <a:lumMod val="50000"/>
                  </a:schemeClr>
                </a:solidFill>
              </a:rPr>
              <a:t>advisor</a:t>
            </a:r>
          </a:p>
        </p:txBody>
      </p:sp>
      <p:pic>
        <p:nvPicPr>
          <p:cNvPr id="5" name="Picture 4">
            <a:extLst>
              <a:ext uri="{FF2B5EF4-FFF2-40B4-BE49-F238E27FC236}">
                <a16:creationId xmlns:a16="http://schemas.microsoft.com/office/drawing/2014/main" id="{7F9B3E95-B853-49A7-9F45-92CCF7B5E3F6}"/>
              </a:ext>
            </a:extLst>
          </p:cNvPr>
          <p:cNvPicPr>
            <a:picLocks noChangeAspect="1"/>
          </p:cNvPicPr>
          <p:nvPr/>
        </p:nvPicPr>
        <p:blipFill>
          <a:blip r:embed="rId3"/>
          <a:stretch>
            <a:fillRect/>
          </a:stretch>
        </p:blipFill>
        <p:spPr>
          <a:xfrm>
            <a:off x="720600" y="3492500"/>
            <a:ext cx="7581900" cy="2538920"/>
          </a:xfrm>
          <a:prstGeom prst="rect">
            <a:avLst/>
          </a:prstGeom>
        </p:spPr>
      </p:pic>
    </p:spTree>
    <p:extLst>
      <p:ext uri="{BB962C8B-B14F-4D97-AF65-F5344CB8AC3E}">
        <p14:creationId xmlns:p14="http://schemas.microsoft.com/office/powerpoint/2010/main" val="4274313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Total vs. Partial Participation</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Total participation (indicated by double line): every element in the entity set participates in at least one relationship in the relationship set</a:t>
            </a:r>
          </a:p>
          <a:p>
            <a:pPr marL="800100" lvl="1"/>
            <a:r>
              <a:rPr lang="en-US" sz="1600" dirty="0">
                <a:solidFill>
                  <a:schemeClr val="bg2">
                    <a:lumMod val="50000"/>
                  </a:schemeClr>
                </a:solidFill>
              </a:rPr>
              <a:t>Every </a:t>
            </a:r>
            <a:r>
              <a:rPr lang="en-US" sz="1600" i="1" dirty="0">
                <a:solidFill>
                  <a:schemeClr val="bg2">
                    <a:lumMod val="50000"/>
                  </a:schemeClr>
                </a:solidFill>
              </a:rPr>
              <a:t>student</a:t>
            </a:r>
            <a:r>
              <a:rPr lang="en-US" sz="1600" dirty="0">
                <a:solidFill>
                  <a:schemeClr val="bg2">
                    <a:lumMod val="50000"/>
                  </a:schemeClr>
                </a:solidFill>
              </a:rPr>
              <a:t> must have an associated </a:t>
            </a:r>
            <a:r>
              <a:rPr lang="en-US" sz="1600" i="1" dirty="0">
                <a:solidFill>
                  <a:schemeClr val="bg2">
                    <a:lumMod val="50000"/>
                  </a:schemeClr>
                </a:solidFill>
              </a:rPr>
              <a:t>instructor</a:t>
            </a:r>
          </a:p>
          <a:p>
            <a:pPr marL="800100" lvl="1"/>
            <a:endParaRPr lang="en-US" sz="1600" dirty="0">
              <a:solidFill>
                <a:schemeClr val="bg2">
                  <a:lumMod val="50000"/>
                </a:schemeClr>
              </a:solidFill>
            </a:endParaRPr>
          </a:p>
          <a:p>
            <a:pPr marL="342900"/>
            <a:r>
              <a:rPr lang="en-US" sz="2000" dirty="0">
                <a:solidFill>
                  <a:schemeClr val="bg2">
                    <a:lumMod val="50000"/>
                  </a:schemeClr>
                </a:solidFill>
              </a:rPr>
              <a:t>Partial participation: some elements in the entity set may not participate in any relationships in the relationship set</a:t>
            </a:r>
          </a:p>
          <a:p>
            <a:pPr marL="800100" lvl="1"/>
            <a:r>
              <a:rPr lang="en-US" sz="1600" dirty="0">
                <a:solidFill>
                  <a:schemeClr val="bg2">
                    <a:lumMod val="50000"/>
                  </a:schemeClr>
                </a:solidFill>
              </a:rPr>
              <a:t>Participation of </a:t>
            </a:r>
            <a:r>
              <a:rPr lang="en-US" sz="1600" i="1" dirty="0">
                <a:solidFill>
                  <a:schemeClr val="bg2">
                    <a:lumMod val="50000"/>
                  </a:schemeClr>
                </a:solidFill>
              </a:rPr>
              <a:t>instructor</a:t>
            </a:r>
            <a:r>
              <a:rPr lang="en-US" sz="1600" dirty="0">
                <a:solidFill>
                  <a:schemeClr val="bg2">
                    <a:lumMod val="50000"/>
                  </a:schemeClr>
                </a:solidFill>
              </a:rPr>
              <a:t> in </a:t>
            </a:r>
            <a:r>
              <a:rPr lang="en-US" sz="1600" i="1" dirty="0">
                <a:solidFill>
                  <a:schemeClr val="bg2">
                    <a:lumMod val="50000"/>
                  </a:schemeClr>
                </a:solidFill>
              </a:rPr>
              <a:t>advisor</a:t>
            </a:r>
            <a:r>
              <a:rPr lang="en-US" sz="1600" dirty="0">
                <a:solidFill>
                  <a:schemeClr val="bg2">
                    <a:lumMod val="50000"/>
                  </a:schemeClr>
                </a:solidFill>
              </a:rPr>
              <a:t> is partial</a:t>
            </a:r>
          </a:p>
        </p:txBody>
      </p:sp>
      <p:pic>
        <p:nvPicPr>
          <p:cNvPr id="4" name="Picture 3">
            <a:extLst>
              <a:ext uri="{FF2B5EF4-FFF2-40B4-BE49-F238E27FC236}">
                <a16:creationId xmlns:a16="http://schemas.microsoft.com/office/drawing/2014/main" id="{CB01FBA1-8AD3-77C0-634B-1ED40E7B526D}"/>
              </a:ext>
            </a:extLst>
          </p:cNvPr>
          <p:cNvPicPr>
            <a:picLocks noChangeAspect="1"/>
          </p:cNvPicPr>
          <p:nvPr/>
        </p:nvPicPr>
        <p:blipFill>
          <a:blip r:embed="rId3"/>
          <a:stretch>
            <a:fillRect/>
          </a:stretch>
        </p:blipFill>
        <p:spPr>
          <a:xfrm>
            <a:off x="1585087" y="4757443"/>
            <a:ext cx="5973825" cy="1813115"/>
          </a:xfrm>
          <a:prstGeom prst="rect">
            <a:avLst/>
          </a:prstGeom>
        </p:spPr>
      </p:pic>
    </p:spTree>
    <p:extLst>
      <p:ext uri="{BB962C8B-B14F-4D97-AF65-F5344CB8AC3E}">
        <p14:creationId xmlns:p14="http://schemas.microsoft.com/office/powerpoint/2010/main" val="2274800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Complex Constraints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A line may have an associated minimum and maximum cardinality, shown in the form </a:t>
            </a:r>
            <a:r>
              <a:rPr lang="en-US" sz="2000" i="1" dirty="0" err="1">
                <a:solidFill>
                  <a:schemeClr val="bg2">
                    <a:lumMod val="50000"/>
                  </a:schemeClr>
                </a:solidFill>
              </a:rPr>
              <a:t>l..h</a:t>
            </a:r>
            <a:r>
              <a:rPr lang="en-US" sz="2000" dirty="0">
                <a:solidFill>
                  <a:schemeClr val="bg2">
                    <a:lumMod val="50000"/>
                  </a:schemeClr>
                </a:solidFill>
              </a:rPr>
              <a:t>, where </a:t>
            </a:r>
            <a:r>
              <a:rPr lang="en-US" sz="2000" i="1" dirty="0">
                <a:solidFill>
                  <a:schemeClr val="bg2">
                    <a:lumMod val="50000"/>
                  </a:schemeClr>
                </a:solidFill>
              </a:rPr>
              <a:t>l</a:t>
            </a:r>
            <a:r>
              <a:rPr lang="en-US" sz="2000" dirty="0">
                <a:solidFill>
                  <a:schemeClr val="bg2">
                    <a:lumMod val="50000"/>
                  </a:schemeClr>
                </a:solidFill>
              </a:rPr>
              <a:t> is the minimum and </a:t>
            </a:r>
            <a:r>
              <a:rPr lang="en-US" sz="2000" i="1" dirty="0">
                <a:solidFill>
                  <a:schemeClr val="bg2">
                    <a:lumMod val="50000"/>
                  </a:schemeClr>
                </a:solidFill>
              </a:rPr>
              <a:t>h </a:t>
            </a:r>
            <a:r>
              <a:rPr lang="en-US" sz="2000" dirty="0">
                <a:solidFill>
                  <a:schemeClr val="bg2">
                    <a:lumMod val="50000"/>
                  </a:schemeClr>
                </a:solidFill>
              </a:rPr>
              <a:t>the maximum cardinality</a:t>
            </a:r>
          </a:p>
          <a:p>
            <a:pPr marL="800100" lvl="1"/>
            <a:r>
              <a:rPr lang="en-US" sz="1600" dirty="0">
                <a:solidFill>
                  <a:schemeClr val="bg2">
                    <a:lumMod val="50000"/>
                  </a:schemeClr>
                </a:solidFill>
              </a:rPr>
              <a:t>A minimum value of 1 indicates total participation</a:t>
            </a:r>
            <a:endParaRPr lang="fa-IR" sz="1600" dirty="0">
              <a:solidFill>
                <a:schemeClr val="bg2">
                  <a:lumMod val="50000"/>
                </a:schemeClr>
              </a:solidFill>
            </a:endParaRPr>
          </a:p>
          <a:p>
            <a:pPr marL="800100" lvl="1"/>
            <a:r>
              <a:rPr lang="en-US" sz="1600" dirty="0">
                <a:solidFill>
                  <a:schemeClr val="bg2">
                    <a:lumMod val="50000"/>
                  </a:schemeClr>
                </a:solidFill>
              </a:rPr>
              <a:t>A maximum value of 1 indicates that the entity participates in at most one relationship</a:t>
            </a:r>
          </a:p>
          <a:p>
            <a:pPr marL="800100" lvl="1"/>
            <a:r>
              <a:rPr lang="en-US" sz="1600" dirty="0">
                <a:solidFill>
                  <a:schemeClr val="bg2">
                    <a:lumMod val="50000"/>
                  </a:schemeClr>
                </a:solidFill>
              </a:rPr>
              <a:t>A maximum value of * indicates no limits</a:t>
            </a:r>
          </a:p>
        </p:txBody>
      </p:sp>
      <p:pic>
        <p:nvPicPr>
          <p:cNvPr id="5" name="Picture 4">
            <a:extLst>
              <a:ext uri="{FF2B5EF4-FFF2-40B4-BE49-F238E27FC236}">
                <a16:creationId xmlns:a16="http://schemas.microsoft.com/office/drawing/2014/main" id="{0B598BAD-16E4-0B64-A7C3-7BD4542E48F9}"/>
              </a:ext>
            </a:extLst>
          </p:cNvPr>
          <p:cNvPicPr>
            <a:picLocks noChangeAspect="1"/>
          </p:cNvPicPr>
          <p:nvPr/>
        </p:nvPicPr>
        <p:blipFill>
          <a:blip r:embed="rId3"/>
          <a:stretch>
            <a:fillRect/>
          </a:stretch>
        </p:blipFill>
        <p:spPr>
          <a:xfrm>
            <a:off x="1498600" y="4362318"/>
            <a:ext cx="6146800" cy="1716160"/>
          </a:xfrm>
          <a:prstGeom prst="rect">
            <a:avLst/>
          </a:prstGeom>
        </p:spPr>
      </p:pic>
    </p:spTree>
    <p:extLst>
      <p:ext uri="{BB962C8B-B14F-4D97-AF65-F5344CB8AC3E}">
        <p14:creationId xmlns:p14="http://schemas.microsoft.com/office/powerpoint/2010/main" val="3118886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Complex Attributes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Multi-valued attributes are represented via { }</a:t>
            </a:r>
          </a:p>
          <a:p>
            <a:pPr marL="342900"/>
            <a:r>
              <a:rPr lang="en-US" sz="2000" dirty="0">
                <a:solidFill>
                  <a:schemeClr val="bg2">
                    <a:lumMod val="50000"/>
                  </a:schemeClr>
                </a:solidFill>
              </a:rPr>
              <a:t>Derived attributes come with ()</a:t>
            </a:r>
            <a:endParaRPr lang="en-US" sz="1600" dirty="0">
              <a:solidFill>
                <a:schemeClr val="bg2">
                  <a:lumMod val="50000"/>
                </a:schemeClr>
              </a:solidFill>
            </a:endParaRPr>
          </a:p>
        </p:txBody>
      </p:sp>
      <p:pic>
        <p:nvPicPr>
          <p:cNvPr id="4" name="Picture 3">
            <a:extLst>
              <a:ext uri="{FF2B5EF4-FFF2-40B4-BE49-F238E27FC236}">
                <a16:creationId xmlns:a16="http://schemas.microsoft.com/office/drawing/2014/main" id="{4A486FD2-C402-974D-DC55-C26CD7A31F52}"/>
              </a:ext>
            </a:extLst>
          </p:cNvPr>
          <p:cNvPicPr>
            <a:picLocks noChangeAspect="1"/>
          </p:cNvPicPr>
          <p:nvPr/>
        </p:nvPicPr>
        <p:blipFill>
          <a:blip r:embed="rId3"/>
          <a:stretch>
            <a:fillRect/>
          </a:stretch>
        </p:blipFill>
        <p:spPr>
          <a:xfrm>
            <a:off x="6451600" y="1352515"/>
            <a:ext cx="2346291" cy="4973334"/>
          </a:xfrm>
          <a:prstGeom prst="rect">
            <a:avLst/>
          </a:prstGeom>
        </p:spPr>
      </p:pic>
    </p:spTree>
    <p:extLst>
      <p:ext uri="{BB962C8B-B14F-4D97-AF65-F5344CB8AC3E}">
        <p14:creationId xmlns:p14="http://schemas.microsoft.com/office/powerpoint/2010/main" val="1361777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Weak Entity Sets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A weak entity set is depicted via a double rectangle</a:t>
            </a:r>
          </a:p>
          <a:p>
            <a:pPr marL="342900"/>
            <a:r>
              <a:rPr lang="en-US" sz="2000" dirty="0">
                <a:solidFill>
                  <a:schemeClr val="bg2">
                    <a:lumMod val="50000"/>
                  </a:schemeClr>
                </a:solidFill>
              </a:rPr>
              <a:t>The </a:t>
            </a:r>
            <a:r>
              <a:rPr lang="en-US" sz="2000" dirty="0">
                <a:solidFill>
                  <a:schemeClr val="tx1">
                    <a:lumMod val="50000"/>
                  </a:schemeClr>
                </a:solidFill>
              </a:rPr>
              <a:t>discriminator</a:t>
            </a:r>
            <a:r>
              <a:rPr lang="en-US" sz="2000" dirty="0">
                <a:solidFill>
                  <a:schemeClr val="bg2">
                    <a:lumMod val="50000"/>
                  </a:schemeClr>
                </a:solidFill>
              </a:rPr>
              <a:t> of a weak entity set is underlined with a dashed line</a:t>
            </a:r>
          </a:p>
          <a:p>
            <a:pPr marL="342900"/>
            <a:r>
              <a:rPr lang="en-US" sz="2000" dirty="0">
                <a:solidFill>
                  <a:schemeClr val="bg2">
                    <a:lumMod val="50000"/>
                  </a:schemeClr>
                </a:solidFill>
              </a:rPr>
              <a:t>The relationship set connecting the weak entity set to the identifying strong entity set is depicted by a double diamond</a:t>
            </a:r>
          </a:p>
          <a:p>
            <a:pPr marL="342900"/>
            <a:r>
              <a:rPr lang="en-US" sz="2000" dirty="0">
                <a:solidFill>
                  <a:schemeClr val="bg2">
                    <a:lumMod val="50000"/>
                  </a:schemeClr>
                </a:solidFill>
              </a:rPr>
              <a:t>Primary key for </a:t>
            </a:r>
            <a:r>
              <a:rPr lang="en-US" sz="2000" i="1" dirty="0">
                <a:solidFill>
                  <a:schemeClr val="bg2">
                    <a:lumMod val="50000"/>
                  </a:schemeClr>
                </a:solidFill>
              </a:rPr>
              <a:t>section</a:t>
            </a:r>
            <a:r>
              <a:rPr lang="en-US" sz="2000" dirty="0">
                <a:solidFill>
                  <a:schemeClr val="bg2">
                    <a:lumMod val="50000"/>
                  </a:schemeClr>
                </a:solidFill>
              </a:rPr>
              <a:t> – (</a:t>
            </a:r>
            <a:r>
              <a:rPr lang="en-US" sz="2000" dirty="0" err="1">
                <a:solidFill>
                  <a:schemeClr val="accent3"/>
                </a:solidFill>
              </a:rPr>
              <a:t>course_id</a:t>
            </a:r>
            <a:r>
              <a:rPr lang="en-US" sz="2000" dirty="0">
                <a:solidFill>
                  <a:schemeClr val="bg2">
                    <a:lumMod val="50000"/>
                  </a:schemeClr>
                </a:solidFill>
              </a:rPr>
              <a:t>, </a:t>
            </a:r>
            <a:r>
              <a:rPr lang="en-US" sz="2000" dirty="0" err="1">
                <a:solidFill>
                  <a:schemeClr val="tx1">
                    <a:lumMod val="50000"/>
                  </a:schemeClr>
                </a:solidFill>
              </a:rPr>
              <a:t>sec_id</a:t>
            </a:r>
            <a:r>
              <a:rPr lang="en-US" sz="2000" dirty="0">
                <a:solidFill>
                  <a:schemeClr val="bg2">
                    <a:lumMod val="50000"/>
                  </a:schemeClr>
                </a:solidFill>
              </a:rPr>
              <a:t>, </a:t>
            </a:r>
            <a:r>
              <a:rPr lang="en-US" sz="2000" dirty="0">
                <a:solidFill>
                  <a:schemeClr val="tx1">
                    <a:lumMod val="50000"/>
                  </a:schemeClr>
                </a:solidFill>
              </a:rPr>
              <a:t>semester</a:t>
            </a:r>
            <a:r>
              <a:rPr lang="en-US" sz="2000" dirty="0">
                <a:solidFill>
                  <a:schemeClr val="bg2">
                    <a:lumMod val="50000"/>
                  </a:schemeClr>
                </a:solidFill>
              </a:rPr>
              <a:t>, </a:t>
            </a:r>
            <a:r>
              <a:rPr lang="en-US" sz="2000" dirty="0">
                <a:solidFill>
                  <a:schemeClr val="tx1">
                    <a:lumMod val="50000"/>
                  </a:schemeClr>
                </a:solidFill>
              </a:rPr>
              <a:t>year</a:t>
            </a:r>
            <a:r>
              <a:rPr lang="en-US" sz="2000" dirty="0">
                <a:solidFill>
                  <a:schemeClr val="bg2">
                    <a:lumMod val="50000"/>
                  </a:schemeClr>
                </a:solidFill>
              </a:rPr>
              <a:t>)</a:t>
            </a:r>
          </a:p>
          <a:p>
            <a:pPr marL="342900"/>
            <a:endParaRPr lang="en-US" sz="1600" dirty="0">
              <a:solidFill>
                <a:schemeClr val="bg2">
                  <a:lumMod val="50000"/>
                </a:schemeClr>
              </a:solidFill>
            </a:endParaRPr>
          </a:p>
        </p:txBody>
      </p:sp>
      <p:pic>
        <p:nvPicPr>
          <p:cNvPr id="5" name="Picture 4">
            <a:extLst>
              <a:ext uri="{FF2B5EF4-FFF2-40B4-BE49-F238E27FC236}">
                <a16:creationId xmlns:a16="http://schemas.microsoft.com/office/drawing/2014/main" id="{E461BEE0-493E-7C5A-1B9A-5370E0E468F3}"/>
              </a:ext>
            </a:extLst>
          </p:cNvPr>
          <p:cNvPicPr>
            <a:picLocks noChangeAspect="1"/>
          </p:cNvPicPr>
          <p:nvPr/>
        </p:nvPicPr>
        <p:blipFill>
          <a:blip r:embed="rId3"/>
          <a:stretch>
            <a:fillRect/>
          </a:stretch>
        </p:blipFill>
        <p:spPr>
          <a:xfrm>
            <a:off x="564204" y="4189992"/>
            <a:ext cx="8015591" cy="1702340"/>
          </a:xfrm>
          <a:prstGeom prst="rect">
            <a:avLst/>
          </a:prstGeom>
        </p:spPr>
      </p:pic>
    </p:spTree>
    <p:extLst>
      <p:ext uri="{BB962C8B-B14F-4D97-AF65-F5344CB8AC3E}">
        <p14:creationId xmlns:p14="http://schemas.microsoft.com/office/powerpoint/2010/main" val="42556733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Roles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Entity sets of a relationship are not necessarily distinct</a:t>
            </a:r>
          </a:p>
          <a:p>
            <a:pPr marL="800100" lvl="1"/>
            <a:r>
              <a:rPr lang="en-US" sz="1600" dirty="0">
                <a:solidFill>
                  <a:schemeClr val="bg2">
                    <a:lumMod val="50000"/>
                  </a:schemeClr>
                </a:solidFill>
              </a:rPr>
              <a:t>Each occurrence of an entity set plays a “role” in the relationship</a:t>
            </a:r>
          </a:p>
          <a:p>
            <a:pPr marL="342900"/>
            <a:r>
              <a:rPr lang="en-US" sz="2000" dirty="0">
                <a:solidFill>
                  <a:schemeClr val="bg2">
                    <a:lumMod val="50000"/>
                  </a:schemeClr>
                </a:solidFill>
              </a:rPr>
              <a:t>The labels “</a:t>
            </a:r>
            <a:r>
              <a:rPr lang="en-US" sz="2000" dirty="0" err="1">
                <a:solidFill>
                  <a:schemeClr val="bg2">
                    <a:lumMod val="50000"/>
                  </a:schemeClr>
                </a:solidFill>
              </a:rPr>
              <a:t>course_id</a:t>
            </a:r>
            <a:r>
              <a:rPr lang="en-US" sz="2000" dirty="0">
                <a:solidFill>
                  <a:schemeClr val="bg2">
                    <a:lumMod val="50000"/>
                  </a:schemeClr>
                </a:solidFill>
              </a:rPr>
              <a:t>” and “</a:t>
            </a:r>
            <a:r>
              <a:rPr lang="en-US" sz="2000" dirty="0" err="1">
                <a:solidFill>
                  <a:schemeClr val="bg2">
                    <a:lumMod val="50000"/>
                  </a:schemeClr>
                </a:solidFill>
              </a:rPr>
              <a:t>prereq_id</a:t>
            </a:r>
            <a:r>
              <a:rPr lang="en-US" sz="2000" dirty="0">
                <a:solidFill>
                  <a:schemeClr val="bg2">
                    <a:lumMod val="50000"/>
                  </a:schemeClr>
                </a:solidFill>
              </a:rPr>
              <a:t>” are called roles</a:t>
            </a:r>
          </a:p>
          <a:p>
            <a:pPr marL="342900"/>
            <a:endParaRPr lang="en-US" sz="2000" dirty="0">
              <a:solidFill>
                <a:schemeClr val="bg2">
                  <a:lumMod val="50000"/>
                </a:schemeClr>
              </a:solidFill>
            </a:endParaRPr>
          </a:p>
        </p:txBody>
      </p:sp>
      <p:pic>
        <p:nvPicPr>
          <p:cNvPr id="6" name="Picture 5">
            <a:extLst>
              <a:ext uri="{FF2B5EF4-FFF2-40B4-BE49-F238E27FC236}">
                <a16:creationId xmlns:a16="http://schemas.microsoft.com/office/drawing/2014/main" id="{85BD04CC-6DB6-1902-354B-BB32E9CCD7E2}"/>
              </a:ext>
            </a:extLst>
          </p:cNvPr>
          <p:cNvPicPr>
            <a:picLocks noChangeAspect="1"/>
          </p:cNvPicPr>
          <p:nvPr/>
        </p:nvPicPr>
        <p:blipFill>
          <a:blip r:embed="rId3"/>
          <a:stretch>
            <a:fillRect/>
          </a:stretch>
        </p:blipFill>
        <p:spPr>
          <a:xfrm>
            <a:off x="1016000" y="3429000"/>
            <a:ext cx="7086600" cy="2470127"/>
          </a:xfrm>
          <a:prstGeom prst="rect">
            <a:avLst/>
          </a:prstGeom>
        </p:spPr>
      </p:pic>
    </p:spTree>
    <p:extLst>
      <p:ext uri="{BB962C8B-B14F-4D97-AF65-F5344CB8AC3E}">
        <p14:creationId xmlns:p14="http://schemas.microsoft.com/office/powerpoint/2010/main" val="18792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Design Phase</a:t>
            </a:r>
            <a:endParaRPr sz="3000" dirty="0"/>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400" dirty="0">
                <a:solidFill>
                  <a:schemeClr val="bg2">
                    <a:lumMod val="50000"/>
                  </a:schemeClr>
                </a:solidFill>
              </a:rPr>
              <a:t>Identifying the </a:t>
            </a:r>
            <a:r>
              <a:rPr lang="en-US" sz="2400" dirty="0">
                <a:solidFill>
                  <a:srgbClr val="FF0000"/>
                </a:solidFill>
              </a:rPr>
              <a:t>needs</a:t>
            </a:r>
            <a:r>
              <a:rPr lang="en-US" sz="2400" dirty="0">
                <a:solidFill>
                  <a:schemeClr val="bg2">
                    <a:lumMod val="50000"/>
                  </a:schemeClr>
                </a:solidFill>
              </a:rPr>
              <a:t> from the prospective of a user</a:t>
            </a:r>
          </a:p>
          <a:p>
            <a:pPr marL="342900"/>
            <a:endParaRPr lang="en-US" sz="2400" dirty="0">
              <a:solidFill>
                <a:schemeClr val="bg2">
                  <a:lumMod val="50000"/>
                </a:schemeClr>
              </a:solidFill>
            </a:endParaRPr>
          </a:p>
          <a:p>
            <a:pPr marL="342900"/>
            <a:r>
              <a:rPr lang="en-US" sz="2400" dirty="0">
                <a:solidFill>
                  <a:schemeClr val="bg2">
                    <a:lumMod val="50000"/>
                  </a:schemeClr>
                </a:solidFill>
              </a:rPr>
              <a:t>Choosing a </a:t>
            </a:r>
            <a:r>
              <a:rPr lang="en-US" sz="2400" dirty="0">
                <a:solidFill>
                  <a:srgbClr val="FF0000"/>
                </a:solidFill>
              </a:rPr>
              <a:t>data model</a:t>
            </a:r>
          </a:p>
          <a:p>
            <a:pPr marL="342900"/>
            <a:endParaRPr lang="en-US" sz="2400" dirty="0">
              <a:solidFill>
                <a:schemeClr val="bg2">
                  <a:lumMod val="50000"/>
                </a:schemeClr>
              </a:solidFill>
            </a:endParaRPr>
          </a:p>
          <a:p>
            <a:pPr marL="342900"/>
            <a:r>
              <a:rPr lang="en-US" sz="2400" dirty="0">
                <a:solidFill>
                  <a:schemeClr val="bg2">
                    <a:lumMod val="50000"/>
                  </a:schemeClr>
                </a:solidFill>
              </a:rPr>
              <a:t>Translating the requirements into a </a:t>
            </a:r>
            <a:r>
              <a:rPr lang="en-US" sz="2400" dirty="0">
                <a:solidFill>
                  <a:srgbClr val="FF0000"/>
                </a:solidFill>
              </a:rPr>
              <a:t>schema</a:t>
            </a:r>
            <a:r>
              <a:rPr lang="en-US" sz="2400" dirty="0">
                <a:solidFill>
                  <a:schemeClr val="bg2">
                    <a:lumMod val="50000"/>
                  </a:schemeClr>
                </a:solidFill>
              </a:rPr>
              <a:t>, by applying the concepts of that data model</a:t>
            </a:r>
          </a:p>
          <a:p>
            <a:pPr marL="342900"/>
            <a:endParaRPr lang="en-US" sz="2400" dirty="0">
              <a:solidFill>
                <a:schemeClr val="bg2">
                  <a:lumMod val="50000"/>
                </a:schemeClr>
              </a:solidFill>
            </a:endParaRPr>
          </a:p>
          <a:p>
            <a:pPr marL="342900"/>
            <a:r>
              <a:rPr lang="en-US" sz="2400" dirty="0">
                <a:solidFill>
                  <a:schemeClr val="bg2">
                    <a:lumMod val="50000"/>
                  </a:schemeClr>
                </a:solidFill>
              </a:rPr>
              <a:t>Reviewing the schema to ensure it meets </a:t>
            </a:r>
            <a:r>
              <a:rPr lang="en-US" sz="2400" dirty="0">
                <a:solidFill>
                  <a:srgbClr val="FF0000"/>
                </a:solidFill>
              </a:rPr>
              <a:t>functional requirements</a:t>
            </a:r>
            <a:endParaRPr lang="en-US" sz="2500" dirty="0">
              <a:solidFill>
                <a:srgbClr val="FF0000"/>
              </a:solidFill>
            </a:endParaRPr>
          </a:p>
        </p:txBody>
      </p:sp>
    </p:spTree>
    <p:extLst>
      <p:ext uri="{BB962C8B-B14F-4D97-AF65-F5344CB8AC3E}">
        <p14:creationId xmlns:p14="http://schemas.microsoft.com/office/powerpoint/2010/main" val="1604263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Trinary Relationship Sets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Three entity sets </a:t>
            </a:r>
            <a:r>
              <a:rPr lang="en-US" sz="2000" i="1" dirty="0">
                <a:solidFill>
                  <a:schemeClr val="bg2">
                    <a:lumMod val="50000"/>
                  </a:schemeClr>
                </a:solidFill>
              </a:rPr>
              <a:t>instructor</a:t>
            </a:r>
            <a:r>
              <a:rPr lang="en-US" sz="2000" dirty="0">
                <a:solidFill>
                  <a:schemeClr val="bg2">
                    <a:lumMod val="50000"/>
                  </a:schemeClr>
                </a:solidFill>
              </a:rPr>
              <a:t>, </a:t>
            </a:r>
            <a:r>
              <a:rPr lang="en-US" sz="2000" i="1" dirty="0">
                <a:solidFill>
                  <a:schemeClr val="bg2">
                    <a:lumMod val="50000"/>
                  </a:schemeClr>
                </a:solidFill>
              </a:rPr>
              <a:t>student</a:t>
            </a:r>
            <a:r>
              <a:rPr lang="en-US" sz="2000" dirty="0">
                <a:solidFill>
                  <a:schemeClr val="bg2">
                    <a:lumMod val="50000"/>
                  </a:schemeClr>
                </a:solidFill>
              </a:rPr>
              <a:t>, and </a:t>
            </a:r>
            <a:r>
              <a:rPr lang="en-US" sz="2000" i="1" dirty="0">
                <a:solidFill>
                  <a:schemeClr val="bg2">
                    <a:lumMod val="50000"/>
                  </a:schemeClr>
                </a:solidFill>
              </a:rPr>
              <a:t>project</a:t>
            </a:r>
            <a:r>
              <a:rPr lang="en-US" sz="2000" dirty="0">
                <a:solidFill>
                  <a:schemeClr val="bg2">
                    <a:lumMod val="50000"/>
                  </a:schemeClr>
                </a:solidFill>
              </a:rPr>
              <a:t>, related through the relationship set </a:t>
            </a:r>
            <a:r>
              <a:rPr lang="en-US" sz="2000" i="1" dirty="0" err="1">
                <a:solidFill>
                  <a:schemeClr val="bg2">
                    <a:lumMod val="50000"/>
                  </a:schemeClr>
                </a:solidFill>
              </a:rPr>
              <a:t>proj_guide</a:t>
            </a:r>
            <a:r>
              <a:rPr lang="en-US" sz="2000" dirty="0">
                <a:solidFill>
                  <a:schemeClr val="bg2">
                    <a:lumMod val="50000"/>
                  </a:schemeClr>
                </a:solidFill>
              </a:rPr>
              <a:t>.</a:t>
            </a:r>
          </a:p>
        </p:txBody>
      </p:sp>
      <p:pic>
        <p:nvPicPr>
          <p:cNvPr id="4" name="Picture 3">
            <a:extLst>
              <a:ext uri="{FF2B5EF4-FFF2-40B4-BE49-F238E27FC236}">
                <a16:creationId xmlns:a16="http://schemas.microsoft.com/office/drawing/2014/main" id="{13940F04-5C75-D917-0707-4DF7FC1E54F2}"/>
              </a:ext>
            </a:extLst>
          </p:cNvPr>
          <p:cNvPicPr>
            <a:picLocks noChangeAspect="1"/>
          </p:cNvPicPr>
          <p:nvPr/>
        </p:nvPicPr>
        <p:blipFill>
          <a:blip r:embed="rId3"/>
          <a:stretch>
            <a:fillRect/>
          </a:stretch>
        </p:blipFill>
        <p:spPr>
          <a:xfrm>
            <a:off x="1127256" y="2353012"/>
            <a:ext cx="6889488" cy="2839941"/>
          </a:xfrm>
          <a:prstGeom prst="rect">
            <a:avLst/>
          </a:prstGeom>
        </p:spPr>
      </p:pic>
    </p:spTree>
    <p:extLst>
      <p:ext uri="{BB962C8B-B14F-4D97-AF65-F5344CB8AC3E}">
        <p14:creationId xmlns:p14="http://schemas.microsoft.com/office/powerpoint/2010/main" val="1899455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sz="3000" dirty="0"/>
              <a:t>E-R Diagram for a University Enterprise</a:t>
            </a:r>
            <a:endParaRPr lang="en-US" sz="3000" dirty="0"/>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pic>
        <p:nvPicPr>
          <p:cNvPr id="5" name="Picture 4">
            <a:extLst>
              <a:ext uri="{FF2B5EF4-FFF2-40B4-BE49-F238E27FC236}">
                <a16:creationId xmlns:a16="http://schemas.microsoft.com/office/drawing/2014/main" id="{D7F40105-195D-29EB-1A57-3457CF9301A1}"/>
              </a:ext>
            </a:extLst>
          </p:cNvPr>
          <p:cNvPicPr>
            <a:picLocks noChangeAspect="1"/>
          </p:cNvPicPr>
          <p:nvPr/>
        </p:nvPicPr>
        <p:blipFill>
          <a:blip r:embed="rId3"/>
          <a:stretch>
            <a:fillRect/>
          </a:stretch>
        </p:blipFill>
        <p:spPr>
          <a:xfrm>
            <a:off x="1479550" y="918266"/>
            <a:ext cx="6184900" cy="5867264"/>
          </a:xfrm>
          <a:prstGeom prst="rect">
            <a:avLst/>
          </a:prstGeom>
        </p:spPr>
      </p:pic>
    </p:spTree>
    <p:extLst>
      <p:ext uri="{BB962C8B-B14F-4D97-AF65-F5344CB8AC3E}">
        <p14:creationId xmlns:p14="http://schemas.microsoft.com/office/powerpoint/2010/main" val="1325721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Reduction to Relation Schemas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Entity sets and relationship sets can be expressed uniformly as relation schemas that represent the contents of the database</a:t>
            </a:r>
          </a:p>
          <a:p>
            <a:pPr marL="342900"/>
            <a:r>
              <a:rPr lang="en-US" sz="2000" dirty="0">
                <a:solidFill>
                  <a:schemeClr val="bg2">
                    <a:lumMod val="50000"/>
                  </a:schemeClr>
                </a:solidFill>
              </a:rPr>
              <a:t>A database which conforms to an E-R diagram can be represented by a collection of relation schemas</a:t>
            </a:r>
          </a:p>
          <a:p>
            <a:pPr marL="342900"/>
            <a:r>
              <a:rPr lang="en-US" sz="2000" dirty="0">
                <a:solidFill>
                  <a:schemeClr val="bg2">
                    <a:lumMod val="50000"/>
                  </a:schemeClr>
                </a:solidFill>
              </a:rPr>
              <a:t>For each entity set and relationship set there is a unique relation schema that is assigned the name of the corresponding entity set or relationship set</a:t>
            </a:r>
          </a:p>
          <a:p>
            <a:pPr marL="342900"/>
            <a:r>
              <a:rPr lang="en-US" sz="2000" dirty="0">
                <a:solidFill>
                  <a:schemeClr val="bg2">
                    <a:lumMod val="50000"/>
                  </a:schemeClr>
                </a:solidFill>
              </a:rPr>
              <a:t>Each schema has a number of columns (generally corresponding to attributes), which have unique names</a:t>
            </a:r>
          </a:p>
          <a:p>
            <a:pPr marL="342900"/>
            <a:endParaRPr lang="en-US" sz="2000" dirty="0">
              <a:solidFill>
                <a:schemeClr val="bg2">
                  <a:lumMod val="50000"/>
                </a:schemeClr>
              </a:solidFill>
            </a:endParaRPr>
          </a:p>
        </p:txBody>
      </p:sp>
    </p:spTree>
    <p:extLst>
      <p:ext uri="{BB962C8B-B14F-4D97-AF65-F5344CB8AC3E}">
        <p14:creationId xmlns:p14="http://schemas.microsoft.com/office/powerpoint/2010/main" val="355040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Representing Entity Sets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A strong entity set reduces to a relation schema with the same attributes</a:t>
            </a:r>
          </a:p>
          <a:p>
            <a:pPr marL="342900"/>
            <a:endParaRPr lang="en-US" sz="2000" dirty="0">
              <a:solidFill>
                <a:schemeClr val="bg2">
                  <a:lumMod val="50000"/>
                </a:schemeClr>
              </a:solidFill>
            </a:endParaRPr>
          </a:p>
          <a:p>
            <a:pPr marL="342900"/>
            <a:endParaRPr lang="en-US" sz="2000" dirty="0">
              <a:solidFill>
                <a:schemeClr val="bg2">
                  <a:lumMod val="50000"/>
                </a:schemeClr>
              </a:solidFill>
            </a:endParaRPr>
          </a:p>
          <a:p>
            <a:pPr marL="482600" lvl="1" indent="0">
              <a:buNone/>
            </a:pPr>
            <a:r>
              <a:rPr lang="en-US" sz="1600" dirty="0">
                <a:solidFill>
                  <a:schemeClr val="bg2">
                    <a:lumMod val="50000"/>
                  </a:schemeClr>
                </a:solidFill>
              </a:rPr>
              <a:t>student(</a:t>
            </a:r>
            <a:r>
              <a:rPr lang="en-US" sz="1600" u="sng" dirty="0">
                <a:solidFill>
                  <a:schemeClr val="bg2">
                    <a:lumMod val="50000"/>
                  </a:schemeClr>
                </a:solidFill>
              </a:rPr>
              <a:t>ID</a:t>
            </a:r>
            <a:r>
              <a:rPr lang="en-US" sz="1600" dirty="0">
                <a:solidFill>
                  <a:schemeClr val="bg2">
                    <a:lumMod val="50000"/>
                  </a:schemeClr>
                </a:solidFill>
              </a:rPr>
              <a:t>, name, </a:t>
            </a:r>
            <a:r>
              <a:rPr lang="en-US" sz="1600" dirty="0" err="1">
                <a:solidFill>
                  <a:schemeClr val="bg2">
                    <a:lumMod val="50000"/>
                  </a:schemeClr>
                </a:solidFill>
              </a:rPr>
              <a:t>tot_cred</a:t>
            </a:r>
            <a:r>
              <a:rPr lang="en-US" sz="1600" dirty="0">
                <a:solidFill>
                  <a:schemeClr val="bg2">
                    <a:lumMod val="50000"/>
                  </a:schemeClr>
                </a:solidFill>
              </a:rPr>
              <a:t>)</a:t>
            </a:r>
          </a:p>
        </p:txBody>
      </p:sp>
      <p:pic>
        <p:nvPicPr>
          <p:cNvPr id="6" name="Picture 5">
            <a:extLst>
              <a:ext uri="{FF2B5EF4-FFF2-40B4-BE49-F238E27FC236}">
                <a16:creationId xmlns:a16="http://schemas.microsoft.com/office/drawing/2014/main" id="{FC33AA2D-990B-329B-04D1-C2F20F35176E}"/>
              </a:ext>
            </a:extLst>
          </p:cNvPr>
          <p:cNvPicPr>
            <a:picLocks noChangeAspect="1"/>
          </p:cNvPicPr>
          <p:nvPr/>
        </p:nvPicPr>
        <p:blipFill>
          <a:blip r:embed="rId3"/>
          <a:stretch>
            <a:fillRect/>
          </a:stretch>
        </p:blipFill>
        <p:spPr>
          <a:xfrm>
            <a:off x="5119687" y="2210593"/>
            <a:ext cx="2436813" cy="2436813"/>
          </a:xfrm>
          <a:prstGeom prst="rect">
            <a:avLst/>
          </a:prstGeom>
        </p:spPr>
      </p:pic>
    </p:spTree>
    <p:extLst>
      <p:ext uri="{BB962C8B-B14F-4D97-AF65-F5344CB8AC3E}">
        <p14:creationId xmlns:p14="http://schemas.microsoft.com/office/powerpoint/2010/main" val="16713527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Representing Entity Sets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pic>
        <p:nvPicPr>
          <p:cNvPr id="4" name="Picture 3">
            <a:extLst>
              <a:ext uri="{FF2B5EF4-FFF2-40B4-BE49-F238E27FC236}">
                <a16:creationId xmlns:a16="http://schemas.microsoft.com/office/drawing/2014/main" id="{A201FD74-C5CE-7E42-304A-BDDBBAE7F5AC}"/>
              </a:ext>
            </a:extLst>
          </p:cNvPr>
          <p:cNvPicPr>
            <a:picLocks noChangeAspect="1"/>
          </p:cNvPicPr>
          <p:nvPr/>
        </p:nvPicPr>
        <p:blipFill>
          <a:blip r:embed="rId3"/>
          <a:stretch>
            <a:fillRect/>
          </a:stretch>
        </p:blipFill>
        <p:spPr>
          <a:xfrm>
            <a:off x="1726349" y="2585044"/>
            <a:ext cx="5691301" cy="2060643"/>
          </a:xfrm>
          <a:prstGeom prst="rect">
            <a:avLst/>
          </a:prstGeom>
        </p:spPr>
      </p:pic>
    </p:spTree>
    <p:extLst>
      <p:ext uri="{BB962C8B-B14F-4D97-AF65-F5344CB8AC3E}">
        <p14:creationId xmlns:p14="http://schemas.microsoft.com/office/powerpoint/2010/main" val="3424814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Representing Weak Entity Sets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82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A weak entity set becomes a table that includes a column for the primary key of the identifying strong entity set</a:t>
            </a:r>
          </a:p>
          <a:p>
            <a:pPr marL="342900"/>
            <a:endParaRPr lang="en-US" sz="2000" dirty="0">
              <a:solidFill>
                <a:schemeClr val="bg2">
                  <a:lumMod val="50000"/>
                </a:schemeClr>
              </a:solidFill>
            </a:endParaRPr>
          </a:p>
          <a:p>
            <a:pPr marL="482600" lvl="1" indent="0">
              <a:buNone/>
            </a:pPr>
            <a:r>
              <a:rPr lang="en-US" sz="1600" dirty="0">
                <a:solidFill>
                  <a:schemeClr val="bg2">
                    <a:lumMod val="50000"/>
                  </a:schemeClr>
                </a:solidFill>
              </a:rPr>
              <a:t>section ( </a:t>
            </a:r>
            <a:r>
              <a:rPr lang="en-US" sz="1600" u="sng" dirty="0" err="1">
                <a:solidFill>
                  <a:schemeClr val="bg2">
                    <a:lumMod val="50000"/>
                  </a:schemeClr>
                </a:solidFill>
              </a:rPr>
              <a:t>course_id</a:t>
            </a:r>
            <a:r>
              <a:rPr lang="en-US" sz="1600" dirty="0">
                <a:solidFill>
                  <a:schemeClr val="bg2">
                    <a:lumMod val="50000"/>
                  </a:schemeClr>
                </a:solidFill>
              </a:rPr>
              <a:t>, </a:t>
            </a:r>
            <a:r>
              <a:rPr lang="en-US" sz="1600" dirty="0" err="1">
                <a:solidFill>
                  <a:schemeClr val="bg2">
                    <a:lumMod val="50000"/>
                  </a:schemeClr>
                </a:solidFill>
              </a:rPr>
              <a:t>sec_id</a:t>
            </a:r>
            <a:r>
              <a:rPr lang="en-US" sz="1600" dirty="0">
                <a:solidFill>
                  <a:schemeClr val="bg2">
                    <a:lumMod val="50000"/>
                  </a:schemeClr>
                </a:solidFill>
              </a:rPr>
              <a:t>, </a:t>
            </a:r>
            <a:r>
              <a:rPr lang="en-US" sz="1600" dirty="0" err="1">
                <a:solidFill>
                  <a:schemeClr val="bg2">
                    <a:lumMod val="50000"/>
                  </a:schemeClr>
                </a:solidFill>
              </a:rPr>
              <a:t>sem</a:t>
            </a:r>
            <a:r>
              <a:rPr lang="en-US" sz="1600" dirty="0">
                <a:solidFill>
                  <a:schemeClr val="bg2">
                    <a:lumMod val="50000"/>
                  </a:schemeClr>
                </a:solidFill>
              </a:rPr>
              <a:t>, year)</a:t>
            </a:r>
          </a:p>
        </p:txBody>
      </p:sp>
      <p:pic>
        <p:nvPicPr>
          <p:cNvPr id="4" name="Picture 3">
            <a:extLst>
              <a:ext uri="{FF2B5EF4-FFF2-40B4-BE49-F238E27FC236}">
                <a16:creationId xmlns:a16="http://schemas.microsoft.com/office/drawing/2014/main" id="{049FF074-25FC-8142-8071-20331FA8358B}"/>
              </a:ext>
            </a:extLst>
          </p:cNvPr>
          <p:cNvPicPr>
            <a:picLocks noChangeAspect="1"/>
          </p:cNvPicPr>
          <p:nvPr/>
        </p:nvPicPr>
        <p:blipFill>
          <a:blip r:embed="rId3"/>
          <a:stretch>
            <a:fillRect/>
          </a:stretch>
        </p:blipFill>
        <p:spPr>
          <a:xfrm>
            <a:off x="564204" y="4232021"/>
            <a:ext cx="8015591" cy="1702340"/>
          </a:xfrm>
          <a:prstGeom prst="rect">
            <a:avLst/>
          </a:prstGeom>
        </p:spPr>
      </p:pic>
    </p:spTree>
    <p:extLst>
      <p:ext uri="{BB962C8B-B14F-4D97-AF65-F5344CB8AC3E}">
        <p14:creationId xmlns:p14="http://schemas.microsoft.com/office/powerpoint/2010/main" val="39219141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Representing Composite Attributes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221621" y="1266469"/>
            <a:ext cx="615575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Composite attributes are flattened out by creating a separate attribute for each component attribute</a:t>
            </a:r>
          </a:p>
          <a:p>
            <a:pPr marL="800100" lvl="1"/>
            <a:r>
              <a:rPr lang="en-US" sz="1600" dirty="0">
                <a:solidFill>
                  <a:schemeClr val="bg2">
                    <a:lumMod val="50000"/>
                  </a:schemeClr>
                </a:solidFill>
              </a:rPr>
              <a:t>Example: given entity set </a:t>
            </a:r>
            <a:r>
              <a:rPr lang="en-US" sz="1600" i="1" dirty="0">
                <a:solidFill>
                  <a:schemeClr val="bg2">
                    <a:lumMod val="50000"/>
                  </a:schemeClr>
                </a:solidFill>
              </a:rPr>
              <a:t>instructor</a:t>
            </a:r>
            <a:r>
              <a:rPr lang="en-US" sz="1600" dirty="0">
                <a:solidFill>
                  <a:schemeClr val="bg2">
                    <a:lumMod val="50000"/>
                  </a:schemeClr>
                </a:solidFill>
              </a:rPr>
              <a:t> with composite attribute </a:t>
            </a:r>
            <a:r>
              <a:rPr lang="en-US" sz="1600" i="1" dirty="0">
                <a:solidFill>
                  <a:schemeClr val="bg2">
                    <a:lumMod val="50000"/>
                  </a:schemeClr>
                </a:solidFill>
              </a:rPr>
              <a:t>name</a:t>
            </a:r>
            <a:r>
              <a:rPr lang="en-US" sz="1600" dirty="0">
                <a:solidFill>
                  <a:schemeClr val="bg2">
                    <a:lumMod val="50000"/>
                  </a:schemeClr>
                </a:solidFill>
              </a:rPr>
              <a:t> with component attributes </a:t>
            </a:r>
            <a:r>
              <a:rPr lang="en-US" sz="1600" i="1" dirty="0" err="1">
                <a:solidFill>
                  <a:schemeClr val="bg2">
                    <a:lumMod val="50000"/>
                  </a:schemeClr>
                </a:solidFill>
              </a:rPr>
              <a:t>first_name</a:t>
            </a:r>
            <a:r>
              <a:rPr lang="en-US" sz="1600" i="1" dirty="0">
                <a:solidFill>
                  <a:schemeClr val="bg2">
                    <a:lumMod val="50000"/>
                  </a:schemeClr>
                </a:solidFill>
              </a:rPr>
              <a:t> </a:t>
            </a:r>
            <a:r>
              <a:rPr lang="en-US" sz="1600" dirty="0">
                <a:solidFill>
                  <a:schemeClr val="bg2">
                    <a:lumMod val="50000"/>
                  </a:schemeClr>
                </a:solidFill>
              </a:rPr>
              <a:t>and </a:t>
            </a:r>
            <a:r>
              <a:rPr lang="en-US" sz="1600" i="1" dirty="0" err="1">
                <a:solidFill>
                  <a:schemeClr val="bg2">
                    <a:lumMod val="50000"/>
                  </a:schemeClr>
                </a:solidFill>
              </a:rPr>
              <a:t>last_name</a:t>
            </a:r>
            <a:r>
              <a:rPr lang="en-US" sz="1600" i="1" dirty="0">
                <a:solidFill>
                  <a:schemeClr val="bg2">
                    <a:lumMod val="50000"/>
                  </a:schemeClr>
                </a:solidFill>
              </a:rPr>
              <a:t> </a:t>
            </a:r>
            <a:r>
              <a:rPr lang="en-US" sz="1600" dirty="0">
                <a:solidFill>
                  <a:schemeClr val="bg2">
                    <a:lumMod val="50000"/>
                  </a:schemeClr>
                </a:solidFill>
              </a:rPr>
              <a:t>the schema corresponding to the entity set has two attributes </a:t>
            </a:r>
            <a:r>
              <a:rPr lang="en-US" sz="1600" i="1" dirty="0" err="1">
                <a:solidFill>
                  <a:schemeClr val="bg2">
                    <a:lumMod val="50000"/>
                  </a:schemeClr>
                </a:solidFill>
              </a:rPr>
              <a:t>name_first_name</a:t>
            </a:r>
            <a:r>
              <a:rPr lang="en-US" sz="1600" i="1" dirty="0">
                <a:solidFill>
                  <a:schemeClr val="bg2">
                    <a:lumMod val="50000"/>
                  </a:schemeClr>
                </a:solidFill>
              </a:rPr>
              <a:t> </a:t>
            </a:r>
            <a:r>
              <a:rPr lang="en-US" sz="1600" dirty="0">
                <a:solidFill>
                  <a:schemeClr val="bg2">
                    <a:lumMod val="50000"/>
                  </a:schemeClr>
                </a:solidFill>
              </a:rPr>
              <a:t>and </a:t>
            </a:r>
            <a:r>
              <a:rPr lang="en-US" sz="1600" i="1" dirty="0" err="1">
                <a:solidFill>
                  <a:schemeClr val="bg2">
                    <a:lumMod val="50000"/>
                  </a:schemeClr>
                </a:solidFill>
              </a:rPr>
              <a:t>name_last_name</a:t>
            </a:r>
            <a:endParaRPr lang="en-US" sz="1600" i="1" dirty="0">
              <a:solidFill>
                <a:schemeClr val="bg2">
                  <a:lumMod val="50000"/>
                </a:schemeClr>
              </a:solidFill>
            </a:endParaRPr>
          </a:p>
          <a:p>
            <a:pPr marL="1257300" lvl="2"/>
            <a:r>
              <a:rPr lang="en-US" sz="1600" dirty="0">
                <a:solidFill>
                  <a:schemeClr val="bg2">
                    <a:lumMod val="50000"/>
                  </a:schemeClr>
                </a:solidFill>
              </a:rPr>
              <a:t>Prefix omitted if there is no ambiguity (</a:t>
            </a:r>
            <a:r>
              <a:rPr lang="en-US" sz="1600" i="1" dirty="0" err="1">
                <a:solidFill>
                  <a:schemeClr val="bg2">
                    <a:lumMod val="50000"/>
                  </a:schemeClr>
                </a:solidFill>
              </a:rPr>
              <a:t>name_first_name</a:t>
            </a:r>
            <a:r>
              <a:rPr lang="en-US" sz="1600" i="1" dirty="0">
                <a:solidFill>
                  <a:schemeClr val="bg2">
                    <a:lumMod val="50000"/>
                  </a:schemeClr>
                </a:solidFill>
              </a:rPr>
              <a:t> </a:t>
            </a:r>
            <a:r>
              <a:rPr lang="en-US" sz="1600" dirty="0">
                <a:solidFill>
                  <a:schemeClr val="bg2">
                    <a:lumMod val="50000"/>
                  </a:schemeClr>
                </a:solidFill>
              </a:rPr>
              <a:t>could be </a:t>
            </a:r>
            <a:r>
              <a:rPr lang="en-US" sz="1600" i="1" dirty="0" err="1">
                <a:solidFill>
                  <a:schemeClr val="bg2">
                    <a:lumMod val="50000"/>
                  </a:schemeClr>
                </a:solidFill>
              </a:rPr>
              <a:t>first_name</a:t>
            </a:r>
            <a:r>
              <a:rPr lang="en-US" sz="1600" dirty="0">
                <a:solidFill>
                  <a:schemeClr val="bg2">
                    <a:lumMod val="50000"/>
                  </a:schemeClr>
                </a:solidFill>
              </a:rPr>
              <a:t>)</a:t>
            </a:r>
          </a:p>
          <a:p>
            <a:pPr marL="342900"/>
            <a:r>
              <a:rPr lang="en-US" sz="2000" dirty="0">
                <a:solidFill>
                  <a:schemeClr val="bg2">
                    <a:lumMod val="50000"/>
                  </a:schemeClr>
                </a:solidFill>
              </a:rPr>
              <a:t>Ignoring multivalued attributes, extended instructor schema is</a:t>
            </a:r>
          </a:p>
          <a:p>
            <a:pPr marL="800100" lvl="1"/>
            <a:r>
              <a:rPr lang="en-US" sz="1600" dirty="0">
                <a:solidFill>
                  <a:schemeClr val="bg2">
                    <a:lumMod val="50000"/>
                  </a:schemeClr>
                </a:solidFill>
              </a:rPr>
              <a:t>instructor(ID, </a:t>
            </a:r>
            <a:r>
              <a:rPr lang="en-US" sz="1600" dirty="0" err="1">
                <a:solidFill>
                  <a:schemeClr val="bg2">
                    <a:lumMod val="50000"/>
                  </a:schemeClr>
                </a:solidFill>
              </a:rPr>
              <a:t>first_name</a:t>
            </a:r>
            <a:r>
              <a:rPr lang="en-US" sz="1600" dirty="0">
                <a:solidFill>
                  <a:schemeClr val="bg2">
                    <a:lumMod val="50000"/>
                  </a:schemeClr>
                </a:solidFill>
              </a:rPr>
              <a:t>, </a:t>
            </a:r>
            <a:r>
              <a:rPr lang="en-US" sz="1600" dirty="0" err="1">
                <a:solidFill>
                  <a:schemeClr val="bg2">
                    <a:lumMod val="50000"/>
                  </a:schemeClr>
                </a:solidFill>
              </a:rPr>
              <a:t>middle_initial</a:t>
            </a:r>
            <a:r>
              <a:rPr lang="en-US" sz="1600" dirty="0">
                <a:solidFill>
                  <a:schemeClr val="bg2">
                    <a:lumMod val="50000"/>
                  </a:schemeClr>
                </a:solidFill>
              </a:rPr>
              <a:t>, </a:t>
            </a:r>
            <a:r>
              <a:rPr lang="en-US" sz="1600" dirty="0" err="1">
                <a:solidFill>
                  <a:schemeClr val="bg2">
                    <a:lumMod val="50000"/>
                  </a:schemeClr>
                </a:solidFill>
              </a:rPr>
              <a:t>last_name</a:t>
            </a:r>
            <a:r>
              <a:rPr lang="en-US" sz="1600" dirty="0">
                <a:solidFill>
                  <a:schemeClr val="bg2">
                    <a:lumMod val="50000"/>
                  </a:schemeClr>
                </a:solidFill>
              </a:rPr>
              <a:t>, </a:t>
            </a:r>
            <a:r>
              <a:rPr lang="en-US" sz="1600" dirty="0" err="1">
                <a:solidFill>
                  <a:schemeClr val="bg2">
                    <a:lumMod val="50000"/>
                  </a:schemeClr>
                </a:solidFill>
              </a:rPr>
              <a:t>street_number</a:t>
            </a:r>
            <a:r>
              <a:rPr lang="en-US" sz="1600" dirty="0">
                <a:solidFill>
                  <a:schemeClr val="bg2">
                    <a:lumMod val="50000"/>
                  </a:schemeClr>
                </a:solidFill>
              </a:rPr>
              <a:t>, </a:t>
            </a:r>
            <a:r>
              <a:rPr lang="en-US" sz="1600" dirty="0" err="1">
                <a:solidFill>
                  <a:schemeClr val="bg2">
                    <a:lumMod val="50000"/>
                  </a:schemeClr>
                </a:solidFill>
              </a:rPr>
              <a:t>street_name</a:t>
            </a:r>
            <a:r>
              <a:rPr lang="en-US" sz="1600" dirty="0">
                <a:solidFill>
                  <a:schemeClr val="bg2">
                    <a:lumMod val="50000"/>
                  </a:schemeClr>
                </a:solidFill>
              </a:rPr>
              <a:t>, </a:t>
            </a:r>
            <a:r>
              <a:rPr lang="en-US" sz="1600" dirty="0" err="1">
                <a:solidFill>
                  <a:schemeClr val="bg2">
                    <a:lumMod val="50000"/>
                  </a:schemeClr>
                </a:solidFill>
              </a:rPr>
              <a:t>apt_number</a:t>
            </a:r>
            <a:r>
              <a:rPr lang="en-US" sz="1600" dirty="0">
                <a:solidFill>
                  <a:schemeClr val="bg2">
                    <a:lumMod val="50000"/>
                  </a:schemeClr>
                </a:solidFill>
              </a:rPr>
              <a:t>, city, state, </a:t>
            </a:r>
            <a:r>
              <a:rPr lang="en-US" sz="1600" dirty="0" err="1">
                <a:solidFill>
                  <a:schemeClr val="bg2">
                    <a:lumMod val="50000"/>
                  </a:schemeClr>
                </a:solidFill>
              </a:rPr>
              <a:t>zip_code</a:t>
            </a:r>
            <a:r>
              <a:rPr lang="en-US" sz="1600" dirty="0">
                <a:solidFill>
                  <a:schemeClr val="bg2">
                    <a:lumMod val="50000"/>
                  </a:schemeClr>
                </a:solidFill>
              </a:rPr>
              <a:t>, </a:t>
            </a:r>
            <a:r>
              <a:rPr lang="en-US" sz="1600" dirty="0" err="1">
                <a:solidFill>
                  <a:schemeClr val="bg2">
                    <a:lumMod val="50000"/>
                  </a:schemeClr>
                </a:solidFill>
              </a:rPr>
              <a:t>date_of_birth</a:t>
            </a:r>
            <a:r>
              <a:rPr lang="en-US" sz="1600" dirty="0">
                <a:solidFill>
                  <a:schemeClr val="bg2">
                    <a:lumMod val="50000"/>
                  </a:schemeClr>
                </a:solidFill>
              </a:rPr>
              <a:t>)</a:t>
            </a:r>
          </a:p>
        </p:txBody>
      </p:sp>
      <p:pic>
        <p:nvPicPr>
          <p:cNvPr id="5" name="Picture 4">
            <a:extLst>
              <a:ext uri="{FF2B5EF4-FFF2-40B4-BE49-F238E27FC236}">
                <a16:creationId xmlns:a16="http://schemas.microsoft.com/office/drawing/2014/main" id="{3CC08887-D043-8337-EC42-23940CB62931}"/>
              </a:ext>
            </a:extLst>
          </p:cNvPr>
          <p:cNvPicPr>
            <a:picLocks noChangeAspect="1"/>
          </p:cNvPicPr>
          <p:nvPr/>
        </p:nvPicPr>
        <p:blipFill>
          <a:blip r:embed="rId3"/>
          <a:stretch>
            <a:fillRect/>
          </a:stretch>
        </p:blipFill>
        <p:spPr>
          <a:xfrm>
            <a:off x="6647974" y="1434632"/>
            <a:ext cx="2276876" cy="4826199"/>
          </a:xfrm>
          <a:prstGeom prst="rect">
            <a:avLst/>
          </a:prstGeom>
        </p:spPr>
      </p:pic>
    </p:spTree>
    <p:extLst>
      <p:ext uri="{BB962C8B-B14F-4D97-AF65-F5344CB8AC3E}">
        <p14:creationId xmlns:p14="http://schemas.microsoft.com/office/powerpoint/2010/main" val="2630628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Representing Multivalued Attributes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1199" y="1194000"/>
            <a:ext cx="8140701"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A multivalued attribute </a:t>
            </a:r>
            <a:r>
              <a:rPr lang="en-US" sz="2000" i="1" dirty="0">
                <a:solidFill>
                  <a:schemeClr val="bg2">
                    <a:lumMod val="50000"/>
                  </a:schemeClr>
                </a:solidFill>
              </a:rPr>
              <a:t>M</a:t>
            </a:r>
            <a:r>
              <a:rPr lang="en-US" sz="2000" dirty="0">
                <a:solidFill>
                  <a:schemeClr val="bg2">
                    <a:lumMod val="50000"/>
                  </a:schemeClr>
                </a:solidFill>
              </a:rPr>
              <a:t> of an entity </a:t>
            </a:r>
            <a:r>
              <a:rPr lang="en-US" sz="2000" i="1" dirty="0">
                <a:solidFill>
                  <a:schemeClr val="bg2">
                    <a:lumMod val="50000"/>
                  </a:schemeClr>
                </a:solidFill>
              </a:rPr>
              <a:t>E</a:t>
            </a:r>
            <a:r>
              <a:rPr lang="en-US" sz="2000" dirty="0">
                <a:solidFill>
                  <a:schemeClr val="bg2">
                    <a:lumMod val="50000"/>
                  </a:schemeClr>
                </a:solidFill>
              </a:rPr>
              <a:t> is represented by a separate schema </a:t>
            </a:r>
            <a:r>
              <a:rPr lang="en-US" sz="2000" i="1" dirty="0">
                <a:solidFill>
                  <a:schemeClr val="bg2">
                    <a:lumMod val="50000"/>
                  </a:schemeClr>
                </a:solidFill>
              </a:rPr>
              <a:t>EM</a:t>
            </a:r>
          </a:p>
          <a:p>
            <a:pPr marL="342900"/>
            <a:r>
              <a:rPr lang="en-US" sz="2000" dirty="0">
                <a:solidFill>
                  <a:schemeClr val="bg2">
                    <a:lumMod val="50000"/>
                  </a:schemeClr>
                </a:solidFill>
              </a:rPr>
              <a:t>Schema </a:t>
            </a:r>
            <a:r>
              <a:rPr lang="en-US" sz="2000" i="1" dirty="0">
                <a:solidFill>
                  <a:schemeClr val="bg2">
                    <a:lumMod val="50000"/>
                  </a:schemeClr>
                </a:solidFill>
              </a:rPr>
              <a:t>EM</a:t>
            </a:r>
            <a:r>
              <a:rPr lang="en-US" sz="2000" dirty="0">
                <a:solidFill>
                  <a:schemeClr val="bg2">
                    <a:lumMod val="50000"/>
                  </a:schemeClr>
                </a:solidFill>
              </a:rPr>
              <a:t> has attributes corresponding to the primary key of </a:t>
            </a:r>
            <a:r>
              <a:rPr lang="en-US" sz="2000" i="1" dirty="0">
                <a:solidFill>
                  <a:schemeClr val="bg2">
                    <a:lumMod val="50000"/>
                  </a:schemeClr>
                </a:solidFill>
              </a:rPr>
              <a:t>E</a:t>
            </a:r>
            <a:r>
              <a:rPr lang="en-US" sz="2000" dirty="0">
                <a:solidFill>
                  <a:schemeClr val="bg2">
                    <a:lumMod val="50000"/>
                  </a:schemeClr>
                </a:solidFill>
              </a:rPr>
              <a:t> and an attribute corresponding to multivalued attribute </a:t>
            </a:r>
            <a:r>
              <a:rPr lang="en-US" sz="2000" i="1" dirty="0">
                <a:solidFill>
                  <a:schemeClr val="bg2">
                    <a:lumMod val="50000"/>
                  </a:schemeClr>
                </a:solidFill>
              </a:rPr>
              <a:t>M</a:t>
            </a:r>
          </a:p>
          <a:p>
            <a:pPr marL="342900"/>
            <a:r>
              <a:rPr lang="en-US" sz="2000" dirty="0">
                <a:solidFill>
                  <a:schemeClr val="bg2">
                    <a:lumMod val="50000"/>
                  </a:schemeClr>
                </a:solidFill>
              </a:rPr>
              <a:t>Example: Multivalued attribute </a:t>
            </a:r>
            <a:r>
              <a:rPr lang="en-US" sz="2000" i="1" dirty="0" err="1">
                <a:solidFill>
                  <a:schemeClr val="bg2">
                    <a:lumMod val="50000"/>
                  </a:schemeClr>
                </a:solidFill>
              </a:rPr>
              <a:t>phone_number</a:t>
            </a:r>
            <a:r>
              <a:rPr lang="en-US" sz="2000" i="1" dirty="0">
                <a:solidFill>
                  <a:schemeClr val="bg2">
                    <a:lumMod val="50000"/>
                  </a:schemeClr>
                </a:solidFill>
              </a:rPr>
              <a:t> </a:t>
            </a:r>
            <a:r>
              <a:rPr lang="en-US" sz="2000" dirty="0">
                <a:solidFill>
                  <a:schemeClr val="bg2">
                    <a:lumMod val="50000"/>
                  </a:schemeClr>
                </a:solidFill>
              </a:rPr>
              <a:t>of </a:t>
            </a:r>
            <a:r>
              <a:rPr lang="en-US" sz="2000" i="1" dirty="0">
                <a:solidFill>
                  <a:schemeClr val="bg2">
                    <a:lumMod val="50000"/>
                  </a:schemeClr>
                </a:solidFill>
              </a:rPr>
              <a:t>instructor</a:t>
            </a:r>
            <a:r>
              <a:rPr lang="en-US" sz="2000" dirty="0">
                <a:solidFill>
                  <a:schemeClr val="bg2">
                    <a:lumMod val="50000"/>
                  </a:schemeClr>
                </a:solidFill>
              </a:rPr>
              <a:t> is represented by a schema:</a:t>
            </a:r>
          </a:p>
          <a:p>
            <a:pPr marL="482600" lvl="1" indent="0">
              <a:buNone/>
            </a:pPr>
            <a:r>
              <a:rPr lang="en-US" sz="1600" dirty="0" err="1">
                <a:solidFill>
                  <a:schemeClr val="bg2">
                    <a:lumMod val="50000"/>
                  </a:schemeClr>
                </a:solidFill>
              </a:rPr>
              <a:t>inst_phone</a:t>
            </a:r>
            <a:r>
              <a:rPr lang="en-US" sz="1600" dirty="0">
                <a:solidFill>
                  <a:schemeClr val="bg2">
                    <a:lumMod val="50000"/>
                  </a:schemeClr>
                </a:solidFill>
              </a:rPr>
              <a:t>= ( ID, </a:t>
            </a:r>
            <a:r>
              <a:rPr lang="en-US" sz="1600" dirty="0" err="1">
                <a:solidFill>
                  <a:schemeClr val="bg2">
                    <a:lumMod val="50000"/>
                  </a:schemeClr>
                </a:solidFill>
              </a:rPr>
              <a:t>phone_number</a:t>
            </a:r>
            <a:r>
              <a:rPr lang="en-US" sz="1600" dirty="0">
                <a:solidFill>
                  <a:schemeClr val="bg2">
                    <a:lumMod val="50000"/>
                  </a:schemeClr>
                </a:solidFill>
              </a:rPr>
              <a:t>)</a:t>
            </a:r>
          </a:p>
          <a:p>
            <a:pPr marL="311150" indent="-285750"/>
            <a:r>
              <a:rPr lang="en-US" sz="2000" dirty="0">
                <a:solidFill>
                  <a:schemeClr val="bg2">
                    <a:lumMod val="50000"/>
                  </a:schemeClr>
                </a:solidFill>
              </a:rPr>
              <a:t>Each value of the multivalued attribute maps to a separate tuple of the relation on schema </a:t>
            </a:r>
            <a:r>
              <a:rPr lang="en-US" sz="2000" i="1" dirty="0">
                <a:solidFill>
                  <a:schemeClr val="bg2">
                    <a:lumMod val="50000"/>
                  </a:schemeClr>
                </a:solidFill>
              </a:rPr>
              <a:t>EM</a:t>
            </a:r>
          </a:p>
          <a:p>
            <a:pPr marL="768350" lvl="1" indent="-285750"/>
            <a:r>
              <a:rPr lang="en-US" sz="1600" dirty="0">
                <a:solidFill>
                  <a:schemeClr val="bg2">
                    <a:lumMod val="50000"/>
                  </a:schemeClr>
                </a:solidFill>
              </a:rPr>
              <a:t>For example, an instructor entity with primary key 22222 and phone numbers 456-7890 and 123-4567 maps to two tuples: (22222, 456-7890) and (22222, 123-4567)</a:t>
            </a:r>
          </a:p>
        </p:txBody>
      </p:sp>
    </p:spTree>
    <p:extLst>
      <p:ext uri="{BB962C8B-B14F-4D97-AF65-F5344CB8AC3E}">
        <p14:creationId xmlns:p14="http://schemas.microsoft.com/office/powerpoint/2010/main" val="274191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Representing Relationship Sets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1199" y="1194000"/>
            <a:ext cx="8140701"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A binary many-to-many relationship set is represented as a schema with attributes for the primary keys of the two participating entity sets, and any descriptive attributes of the relationship set</a:t>
            </a:r>
          </a:p>
          <a:p>
            <a:pPr marL="342900"/>
            <a:endParaRPr lang="en-US" sz="2000" dirty="0">
              <a:solidFill>
                <a:schemeClr val="bg2">
                  <a:lumMod val="50000"/>
                </a:schemeClr>
              </a:solidFill>
            </a:endParaRPr>
          </a:p>
          <a:p>
            <a:pPr marL="342900"/>
            <a:r>
              <a:rPr lang="en-US" sz="2000" dirty="0">
                <a:solidFill>
                  <a:schemeClr val="bg2">
                    <a:lumMod val="50000"/>
                  </a:schemeClr>
                </a:solidFill>
              </a:rPr>
              <a:t>Example: schema for relationship set advisor</a:t>
            </a:r>
          </a:p>
          <a:p>
            <a:pPr marL="482600" lvl="1" indent="0">
              <a:buNone/>
            </a:pPr>
            <a:r>
              <a:rPr lang="en-US" sz="1600" dirty="0">
                <a:solidFill>
                  <a:schemeClr val="bg2">
                    <a:lumMod val="50000"/>
                  </a:schemeClr>
                </a:solidFill>
              </a:rPr>
              <a:t>advisor = (</a:t>
            </a:r>
            <a:r>
              <a:rPr lang="en-US" sz="1600" u="sng" dirty="0" err="1">
                <a:solidFill>
                  <a:schemeClr val="bg2">
                    <a:lumMod val="50000"/>
                  </a:schemeClr>
                </a:solidFill>
              </a:rPr>
              <a:t>s_id</a:t>
            </a:r>
            <a:r>
              <a:rPr lang="en-US" sz="1600" dirty="0">
                <a:solidFill>
                  <a:schemeClr val="bg2">
                    <a:lumMod val="50000"/>
                  </a:schemeClr>
                </a:solidFill>
              </a:rPr>
              <a:t>, </a:t>
            </a:r>
            <a:r>
              <a:rPr lang="en-US" sz="1600" u="sng" dirty="0" err="1">
                <a:solidFill>
                  <a:schemeClr val="bg2">
                    <a:lumMod val="50000"/>
                  </a:schemeClr>
                </a:solidFill>
              </a:rPr>
              <a:t>i_id</a:t>
            </a:r>
            <a:r>
              <a:rPr lang="en-US" sz="1600" dirty="0">
                <a:solidFill>
                  <a:schemeClr val="bg2">
                    <a:lumMod val="50000"/>
                  </a:schemeClr>
                </a:solidFill>
              </a:rPr>
              <a:t>)</a:t>
            </a:r>
          </a:p>
        </p:txBody>
      </p:sp>
      <p:pic>
        <p:nvPicPr>
          <p:cNvPr id="6" name="Picture 5">
            <a:extLst>
              <a:ext uri="{FF2B5EF4-FFF2-40B4-BE49-F238E27FC236}">
                <a16:creationId xmlns:a16="http://schemas.microsoft.com/office/drawing/2014/main" id="{C2EAF8C1-363A-5FC9-6531-477B2A4B7D72}"/>
              </a:ext>
            </a:extLst>
          </p:cNvPr>
          <p:cNvPicPr>
            <a:picLocks noChangeAspect="1"/>
          </p:cNvPicPr>
          <p:nvPr/>
        </p:nvPicPr>
        <p:blipFill>
          <a:blip r:embed="rId3"/>
          <a:stretch>
            <a:fillRect/>
          </a:stretch>
        </p:blipFill>
        <p:spPr>
          <a:xfrm>
            <a:off x="977900" y="4082866"/>
            <a:ext cx="7188200" cy="1987028"/>
          </a:xfrm>
          <a:prstGeom prst="rect">
            <a:avLst/>
          </a:prstGeom>
        </p:spPr>
      </p:pic>
    </p:spTree>
    <p:extLst>
      <p:ext uri="{BB962C8B-B14F-4D97-AF65-F5344CB8AC3E}">
        <p14:creationId xmlns:p14="http://schemas.microsoft.com/office/powerpoint/2010/main" val="20203719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Representing Relationship Sets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1199" y="1194000"/>
            <a:ext cx="8140701"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For a binary one-to-one relationship set, the primary key of either entity set can be chosen as the primary key. The choice can be made arbitrarily</a:t>
            </a:r>
          </a:p>
          <a:p>
            <a:pPr marL="342900"/>
            <a:r>
              <a:rPr lang="en-US" sz="2000" dirty="0">
                <a:solidFill>
                  <a:schemeClr val="bg2">
                    <a:lumMod val="50000"/>
                  </a:schemeClr>
                </a:solidFill>
              </a:rPr>
              <a:t>For a binary many-to-one or one-to-many relationship set, the primary key of the entity set on the “many” side of the relationship set serves as the primary key</a:t>
            </a:r>
          </a:p>
          <a:p>
            <a:pPr marL="342900"/>
            <a:r>
              <a:rPr lang="en-US" sz="2000" dirty="0">
                <a:solidFill>
                  <a:schemeClr val="bg2">
                    <a:lumMod val="50000"/>
                  </a:schemeClr>
                </a:solidFill>
              </a:rPr>
              <a:t>For a non-binary relationship set without any arrows on its edges, the union of the primary key-attributes from the participating entity sets becomes the primary key</a:t>
            </a:r>
          </a:p>
          <a:p>
            <a:pPr marL="342900"/>
            <a:r>
              <a:rPr lang="en-US" sz="2000" dirty="0">
                <a:solidFill>
                  <a:schemeClr val="bg2">
                    <a:lumMod val="50000"/>
                  </a:schemeClr>
                </a:solidFill>
              </a:rPr>
              <a:t>For a non-binary relationship set with an arrow on one of its edges, the primary keys of the rest of the entity sets are included in the union to serve as the primary key for the schema. Recall that there is at most one arrow allowed.</a:t>
            </a:r>
          </a:p>
        </p:txBody>
      </p:sp>
    </p:spTree>
    <p:extLst>
      <p:ext uri="{BB962C8B-B14F-4D97-AF65-F5344CB8AC3E}">
        <p14:creationId xmlns:p14="http://schemas.microsoft.com/office/powerpoint/2010/main" val="9682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Design Phase</a:t>
            </a:r>
            <a:endParaRPr sz="3000" dirty="0"/>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buNone/>
            </a:pPr>
            <a:r>
              <a:rPr lang="en-US" sz="2000" dirty="0">
                <a:solidFill>
                  <a:schemeClr val="bg2">
                    <a:lumMod val="50000"/>
                  </a:schemeClr>
                </a:solidFill>
              </a:rPr>
              <a:t>The process of moving from an abstract data model to the implementation of the database proceeds in two final design phases.</a:t>
            </a:r>
            <a:endParaRPr lang="en-US" sz="2000" dirty="0">
              <a:solidFill>
                <a:srgbClr val="FF0000"/>
              </a:solidFill>
            </a:endParaRPr>
          </a:p>
          <a:p>
            <a:pPr marL="342900"/>
            <a:endParaRPr lang="en-US" sz="2400" dirty="0">
              <a:solidFill>
                <a:schemeClr val="bg2">
                  <a:lumMod val="50000"/>
                </a:schemeClr>
              </a:solidFill>
            </a:endParaRPr>
          </a:p>
          <a:p>
            <a:pPr marL="342900"/>
            <a:r>
              <a:rPr lang="en-US" sz="2000" dirty="0">
                <a:solidFill>
                  <a:schemeClr val="tx1"/>
                </a:solidFill>
              </a:rPr>
              <a:t>Logical Design </a:t>
            </a:r>
            <a:r>
              <a:rPr lang="en-US" sz="2000" dirty="0">
                <a:solidFill>
                  <a:schemeClr val="bg2">
                    <a:lumMod val="50000"/>
                  </a:schemeClr>
                </a:solidFill>
              </a:rPr>
              <a:t>– Deciding on the database schema. Database design requires that we find a “good” collection of relation schemas.</a:t>
            </a:r>
          </a:p>
          <a:p>
            <a:pPr marL="800100" lvl="1"/>
            <a:r>
              <a:rPr lang="en-US" sz="1600" dirty="0">
                <a:solidFill>
                  <a:schemeClr val="bg2">
                    <a:lumMod val="50000"/>
                  </a:schemeClr>
                </a:solidFill>
              </a:rPr>
              <a:t>Business decision – What attributes should we record in the database?</a:t>
            </a:r>
          </a:p>
          <a:p>
            <a:pPr marL="800100" lvl="1"/>
            <a:r>
              <a:rPr lang="en-US" sz="1600" dirty="0">
                <a:solidFill>
                  <a:schemeClr val="bg2">
                    <a:lumMod val="50000"/>
                  </a:schemeClr>
                </a:solidFill>
              </a:rPr>
              <a:t>Computer Science decision – What relation schemas should we have and how should the attributes be distributed among the various relation schemas?</a:t>
            </a:r>
          </a:p>
          <a:p>
            <a:pPr marL="800100" lvl="1"/>
            <a:endParaRPr lang="en-US" sz="1600" dirty="0">
              <a:solidFill>
                <a:schemeClr val="bg2">
                  <a:lumMod val="50000"/>
                </a:schemeClr>
              </a:solidFill>
            </a:endParaRPr>
          </a:p>
          <a:p>
            <a:pPr marL="342900"/>
            <a:r>
              <a:rPr lang="en-US" sz="2000" dirty="0">
                <a:solidFill>
                  <a:schemeClr val="tx1"/>
                </a:solidFill>
              </a:rPr>
              <a:t>Physical Design </a:t>
            </a:r>
            <a:r>
              <a:rPr lang="en-US" sz="2000" dirty="0">
                <a:solidFill>
                  <a:schemeClr val="bg2">
                    <a:lumMod val="50000"/>
                  </a:schemeClr>
                </a:solidFill>
              </a:rPr>
              <a:t>– Deciding on the physical layout of the database</a:t>
            </a:r>
            <a:endParaRPr lang="en-US" sz="2000" dirty="0">
              <a:solidFill>
                <a:srgbClr val="FF0000"/>
              </a:solidFill>
            </a:endParaRPr>
          </a:p>
        </p:txBody>
      </p:sp>
    </p:spTree>
    <p:extLst>
      <p:ext uri="{BB962C8B-B14F-4D97-AF65-F5344CB8AC3E}">
        <p14:creationId xmlns:p14="http://schemas.microsoft.com/office/powerpoint/2010/main" val="3006282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Redundancy of Schemas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1199" y="1194000"/>
            <a:ext cx="8140701"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Many-to-one and one-to-many relationship sets that are total on the many-side can be represented by adding an extra attribute to the “many” side, containing the primary key of the “one” side</a:t>
            </a:r>
          </a:p>
          <a:p>
            <a:pPr marL="800100" lvl="1"/>
            <a:r>
              <a:rPr lang="en-US" sz="1600" dirty="0">
                <a:solidFill>
                  <a:schemeClr val="bg2">
                    <a:lumMod val="50000"/>
                  </a:schemeClr>
                </a:solidFill>
              </a:rPr>
              <a:t>Example: Instead of creating a schema for relationship set </a:t>
            </a:r>
            <a:r>
              <a:rPr lang="en-US" sz="1600" dirty="0" err="1">
                <a:solidFill>
                  <a:schemeClr val="bg2">
                    <a:lumMod val="50000"/>
                  </a:schemeClr>
                </a:solidFill>
              </a:rPr>
              <a:t>inst_dept</a:t>
            </a:r>
            <a:r>
              <a:rPr lang="en-US" sz="1600" dirty="0">
                <a:solidFill>
                  <a:schemeClr val="bg2">
                    <a:lumMod val="50000"/>
                  </a:schemeClr>
                </a:solidFill>
              </a:rPr>
              <a:t> or </a:t>
            </a:r>
            <a:r>
              <a:rPr lang="en-US" sz="1600" dirty="0" err="1">
                <a:solidFill>
                  <a:schemeClr val="bg2">
                    <a:lumMod val="50000"/>
                  </a:schemeClr>
                </a:solidFill>
              </a:rPr>
              <a:t>stud_dept</a:t>
            </a:r>
            <a:r>
              <a:rPr lang="en-US" sz="1600" dirty="0">
                <a:solidFill>
                  <a:schemeClr val="bg2">
                    <a:lumMod val="50000"/>
                  </a:schemeClr>
                </a:solidFill>
              </a:rPr>
              <a:t>, add an attribute </a:t>
            </a:r>
            <a:r>
              <a:rPr lang="en-US" sz="1600" dirty="0" err="1">
                <a:solidFill>
                  <a:schemeClr val="bg2">
                    <a:lumMod val="50000"/>
                  </a:schemeClr>
                </a:solidFill>
              </a:rPr>
              <a:t>dept_name</a:t>
            </a:r>
            <a:r>
              <a:rPr lang="en-US" sz="1600" dirty="0">
                <a:solidFill>
                  <a:schemeClr val="bg2">
                    <a:lumMod val="50000"/>
                  </a:schemeClr>
                </a:solidFill>
              </a:rPr>
              <a:t> to the schema arising from entity set instructor or student</a:t>
            </a:r>
          </a:p>
          <a:p>
            <a:pPr marL="800100" lvl="1"/>
            <a:endParaRPr lang="en-US" sz="1600" dirty="0">
              <a:solidFill>
                <a:schemeClr val="bg2">
                  <a:lumMod val="50000"/>
                </a:schemeClr>
              </a:solidFill>
            </a:endParaRPr>
          </a:p>
        </p:txBody>
      </p:sp>
      <p:pic>
        <p:nvPicPr>
          <p:cNvPr id="6" name="Picture 5">
            <a:extLst>
              <a:ext uri="{FF2B5EF4-FFF2-40B4-BE49-F238E27FC236}">
                <a16:creationId xmlns:a16="http://schemas.microsoft.com/office/drawing/2014/main" id="{F421D808-3B7C-9191-38A4-5FDC10C15FDD}"/>
              </a:ext>
            </a:extLst>
          </p:cNvPr>
          <p:cNvPicPr>
            <a:picLocks noChangeAspect="1"/>
          </p:cNvPicPr>
          <p:nvPr/>
        </p:nvPicPr>
        <p:blipFill>
          <a:blip r:embed="rId3"/>
          <a:stretch>
            <a:fillRect/>
          </a:stretch>
        </p:blipFill>
        <p:spPr>
          <a:xfrm>
            <a:off x="1019870" y="3429000"/>
            <a:ext cx="7104259" cy="3169280"/>
          </a:xfrm>
          <a:prstGeom prst="rect">
            <a:avLst/>
          </a:prstGeom>
        </p:spPr>
      </p:pic>
    </p:spTree>
    <p:extLst>
      <p:ext uri="{BB962C8B-B14F-4D97-AF65-F5344CB8AC3E}">
        <p14:creationId xmlns:p14="http://schemas.microsoft.com/office/powerpoint/2010/main" val="38033755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Redundancy of Schemas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41199" y="1194000"/>
            <a:ext cx="8140701"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For one-to-one relationship sets, either side can be chosen to act as the “many” side</a:t>
            </a:r>
          </a:p>
          <a:p>
            <a:pPr marL="800100" lvl="1"/>
            <a:r>
              <a:rPr lang="en-US" sz="1600" dirty="0">
                <a:solidFill>
                  <a:schemeClr val="bg2">
                    <a:lumMod val="50000"/>
                  </a:schemeClr>
                </a:solidFill>
              </a:rPr>
              <a:t>i.e., an extra attribute can be added to either of the tables corresponding to the two entity sets</a:t>
            </a:r>
          </a:p>
          <a:p>
            <a:pPr marL="342900"/>
            <a:r>
              <a:rPr lang="en-US" sz="2000" dirty="0">
                <a:solidFill>
                  <a:schemeClr val="bg2">
                    <a:lumMod val="50000"/>
                  </a:schemeClr>
                </a:solidFill>
              </a:rPr>
              <a:t>If participation is </a:t>
            </a:r>
            <a:r>
              <a:rPr lang="en-US" sz="2000" dirty="0">
                <a:solidFill>
                  <a:schemeClr val="accent3"/>
                </a:solidFill>
              </a:rPr>
              <a:t>partial</a:t>
            </a:r>
            <a:r>
              <a:rPr lang="en-US" sz="2000" dirty="0">
                <a:solidFill>
                  <a:schemeClr val="bg2">
                    <a:lumMod val="50000"/>
                  </a:schemeClr>
                </a:solidFill>
              </a:rPr>
              <a:t> on the “many” side, replacing a schema by an extra attribute in the schema corresponding to the “many” side could result in </a:t>
            </a:r>
            <a:r>
              <a:rPr lang="en-US" sz="2000" dirty="0">
                <a:solidFill>
                  <a:schemeClr val="accent3"/>
                </a:solidFill>
              </a:rPr>
              <a:t>null</a:t>
            </a:r>
            <a:r>
              <a:rPr lang="en-US" sz="2000" dirty="0">
                <a:solidFill>
                  <a:schemeClr val="bg2">
                    <a:lumMod val="50000"/>
                  </a:schemeClr>
                </a:solidFill>
              </a:rPr>
              <a:t> values</a:t>
            </a:r>
          </a:p>
        </p:txBody>
      </p:sp>
    </p:spTree>
    <p:extLst>
      <p:ext uri="{BB962C8B-B14F-4D97-AF65-F5344CB8AC3E}">
        <p14:creationId xmlns:p14="http://schemas.microsoft.com/office/powerpoint/2010/main" val="20151154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Redundancy of Schemas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mc:AlternateContent xmlns:mc="http://schemas.openxmlformats.org/markup-compatibility/2006" xmlns:a14="http://schemas.microsoft.com/office/drawing/2010/main">
        <mc:Choice Requires="a14">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344299" y="1194000"/>
                <a:ext cx="8334501"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The redundant relations in the E-R diagram</a:t>
                </a:r>
              </a:p>
              <a:p>
                <a:pPr marL="800100" lvl="1"/>
                <a:r>
                  <a:rPr lang="en-US" sz="1600" dirty="0" err="1">
                    <a:solidFill>
                      <a:schemeClr val="bg2">
                        <a:lumMod val="50000"/>
                      </a:schemeClr>
                    </a:solidFill>
                  </a:rPr>
                  <a:t>inst_dept</a:t>
                </a:r>
                <a:r>
                  <a:rPr lang="en-US" sz="1600" dirty="0">
                    <a:solidFill>
                      <a:schemeClr val="bg2">
                        <a:lumMod val="50000"/>
                      </a:schemeClr>
                    </a:solidFill>
                  </a:rPr>
                  <a:t> </a:t>
                </a:r>
                <a14:m>
                  <m:oMath xmlns:m="http://schemas.openxmlformats.org/officeDocument/2006/math">
                    <m:r>
                      <a:rPr lang="en-US" sz="1600" i="1" smtClean="0">
                        <a:solidFill>
                          <a:schemeClr val="bg2">
                            <a:lumMod val="50000"/>
                          </a:schemeClr>
                        </a:solidFill>
                        <a:latin typeface="Cambria Math" panose="02040503050406030204" pitchFamily="18" charset="0"/>
                        <a:ea typeface="Cambria Math" panose="02040503050406030204" pitchFamily="18" charset="0"/>
                      </a:rPr>
                      <m:t>→</m:t>
                    </m:r>
                  </m:oMath>
                </a14:m>
                <a:r>
                  <a:rPr lang="en-US" sz="1600" dirty="0">
                    <a:solidFill>
                      <a:schemeClr val="bg2">
                        <a:lumMod val="50000"/>
                      </a:schemeClr>
                    </a:solidFill>
                  </a:rPr>
                  <a:t> instructor: {ID, name, dept_name, salary}</a:t>
                </a:r>
              </a:p>
              <a:p>
                <a:pPr marL="800100" lvl="1"/>
                <a:endParaRPr lang="en-US" sz="1600" dirty="0">
                  <a:solidFill>
                    <a:schemeClr val="bg2">
                      <a:lumMod val="50000"/>
                    </a:schemeClr>
                  </a:solidFill>
                </a:endParaRPr>
              </a:p>
              <a:p>
                <a:pPr marL="800100" lvl="1"/>
                <a:r>
                  <a:rPr lang="en-US" sz="1600" dirty="0">
                    <a:solidFill>
                      <a:schemeClr val="bg2">
                        <a:lumMod val="50000"/>
                      </a:schemeClr>
                    </a:solidFill>
                  </a:rPr>
                  <a:t>stud_dept </a:t>
                </a:r>
                <a14:m>
                  <m:oMath xmlns:m="http://schemas.openxmlformats.org/officeDocument/2006/math">
                    <m:r>
                      <a:rPr lang="en-US" sz="1600" i="1" smtClean="0">
                        <a:solidFill>
                          <a:schemeClr val="bg2">
                            <a:lumMod val="50000"/>
                          </a:schemeClr>
                        </a:solidFill>
                        <a:latin typeface="Cambria Math" panose="02040503050406030204" pitchFamily="18" charset="0"/>
                        <a:ea typeface="Cambria Math" panose="02040503050406030204" pitchFamily="18" charset="0"/>
                      </a:rPr>
                      <m:t>→</m:t>
                    </m:r>
                  </m:oMath>
                </a14:m>
                <a:r>
                  <a:rPr lang="en-US" sz="1600" dirty="0">
                    <a:solidFill>
                      <a:schemeClr val="bg2">
                        <a:lumMod val="50000"/>
                      </a:schemeClr>
                    </a:solidFill>
                  </a:rPr>
                  <a:t> student: {ID, name, </a:t>
                </a:r>
                <a:r>
                  <a:rPr lang="en-US" sz="1600" dirty="0" err="1">
                    <a:solidFill>
                      <a:schemeClr val="bg2">
                        <a:lumMod val="50000"/>
                      </a:schemeClr>
                    </a:solidFill>
                  </a:rPr>
                  <a:t>dept_name</a:t>
                </a:r>
                <a:r>
                  <a:rPr lang="en-US" sz="1600" dirty="0">
                    <a:solidFill>
                      <a:schemeClr val="bg2">
                        <a:lumMod val="50000"/>
                      </a:schemeClr>
                    </a:solidFill>
                  </a:rPr>
                  <a:t>, </a:t>
                </a:r>
                <a:r>
                  <a:rPr lang="en-US" sz="1600" dirty="0" err="1">
                    <a:solidFill>
                      <a:schemeClr val="bg2">
                        <a:lumMod val="50000"/>
                      </a:schemeClr>
                    </a:solidFill>
                  </a:rPr>
                  <a:t>tot_cred</a:t>
                </a:r>
                <a:r>
                  <a:rPr lang="en-US" sz="1600" dirty="0">
                    <a:solidFill>
                      <a:schemeClr val="bg2">
                        <a:lumMod val="50000"/>
                      </a:schemeClr>
                    </a:solidFill>
                  </a:rPr>
                  <a:t>}</a:t>
                </a:r>
              </a:p>
              <a:p>
                <a:pPr marL="800100" lvl="1"/>
                <a:endParaRPr lang="en-US" sz="1600" dirty="0">
                  <a:solidFill>
                    <a:schemeClr val="bg2">
                      <a:lumMod val="50000"/>
                    </a:schemeClr>
                  </a:solidFill>
                </a:endParaRPr>
              </a:p>
              <a:p>
                <a:pPr marL="800100" lvl="1"/>
                <a:r>
                  <a:rPr lang="en-US" sz="1600" dirty="0" err="1">
                    <a:solidFill>
                      <a:schemeClr val="bg2">
                        <a:lumMod val="50000"/>
                      </a:schemeClr>
                    </a:solidFill>
                  </a:rPr>
                  <a:t>course_dept</a:t>
                </a:r>
                <a:r>
                  <a:rPr lang="en-US" sz="1600" dirty="0">
                    <a:solidFill>
                      <a:schemeClr val="bg2">
                        <a:lumMod val="50000"/>
                      </a:schemeClr>
                    </a:solidFill>
                  </a:rPr>
                  <a:t> </a:t>
                </a:r>
                <a14:m>
                  <m:oMath xmlns:m="http://schemas.openxmlformats.org/officeDocument/2006/math">
                    <m:r>
                      <a:rPr lang="en-US" sz="1600" i="1" smtClean="0">
                        <a:solidFill>
                          <a:schemeClr val="bg2">
                            <a:lumMod val="50000"/>
                          </a:schemeClr>
                        </a:solidFill>
                        <a:latin typeface="Cambria Math" panose="02040503050406030204" pitchFamily="18" charset="0"/>
                        <a:ea typeface="Cambria Math" panose="02040503050406030204" pitchFamily="18" charset="0"/>
                      </a:rPr>
                      <m:t>→</m:t>
                    </m:r>
                  </m:oMath>
                </a14:m>
                <a:r>
                  <a:rPr lang="en-US" sz="1600" dirty="0">
                    <a:solidFill>
                      <a:schemeClr val="bg2">
                        <a:lumMod val="50000"/>
                      </a:schemeClr>
                    </a:solidFill>
                  </a:rPr>
                  <a:t> course: {</a:t>
                </a:r>
                <a:r>
                  <a:rPr lang="en-US" sz="1600" dirty="0" err="1">
                    <a:solidFill>
                      <a:schemeClr val="bg2">
                        <a:lumMod val="50000"/>
                      </a:schemeClr>
                    </a:solidFill>
                  </a:rPr>
                  <a:t>course_id</a:t>
                </a:r>
                <a:r>
                  <a:rPr lang="en-US" sz="1600" dirty="0">
                    <a:solidFill>
                      <a:schemeClr val="bg2">
                        <a:lumMod val="50000"/>
                      </a:schemeClr>
                    </a:solidFill>
                  </a:rPr>
                  <a:t>, title, </a:t>
                </a:r>
                <a:r>
                  <a:rPr lang="en-US" sz="1600" dirty="0" err="1">
                    <a:solidFill>
                      <a:schemeClr val="bg2">
                        <a:lumMod val="50000"/>
                      </a:schemeClr>
                    </a:solidFill>
                  </a:rPr>
                  <a:t>dept_name</a:t>
                </a:r>
                <a:r>
                  <a:rPr lang="en-US" sz="1600" dirty="0">
                    <a:solidFill>
                      <a:schemeClr val="bg2">
                        <a:lumMod val="50000"/>
                      </a:schemeClr>
                    </a:solidFill>
                  </a:rPr>
                  <a:t>, credits}</a:t>
                </a:r>
              </a:p>
              <a:p>
                <a:pPr marL="800100" lvl="1"/>
                <a:endParaRPr lang="en-US" sz="1600" dirty="0">
                  <a:solidFill>
                    <a:schemeClr val="bg2">
                      <a:lumMod val="50000"/>
                    </a:schemeClr>
                  </a:solidFill>
                </a:endParaRPr>
              </a:p>
              <a:p>
                <a:pPr marL="800100" lvl="1"/>
                <a:r>
                  <a:rPr lang="en-US" sz="1600" dirty="0" err="1">
                    <a:solidFill>
                      <a:schemeClr val="bg2">
                        <a:lumMod val="50000"/>
                      </a:schemeClr>
                    </a:solidFill>
                  </a:rPr>
                  <a:t>sec_class</a:t>
                </a:r>
                <a:r>
                  <a:rPr lang="en-US" sz="1600" dirty="0">
                    <a:solidFill>
                      <a:schemeClr val="bg2">
                        <a:lumMod val="50000"/>
                      </a:schemeClr>
                    </a:solidFill>
                  </a:rPr>
                  <a:t> </a:t>
                </a:r>
                <a14:m>
                  <m:oMath xmlns:m="http://schemas.openxmlformats.org/officeDocument/2006/math">
                    <m:r>
                      <a:rPr lang="en-US" sz="1600" i="1" smtClean="0">
                        <a:solidFill>
                          <a:schemeClr val="bg2">
                            <a:lumMod val="50000"/>
                          </a:schemeClr>
                        </a:solidFill>
                        <a:latin typeface="Cambria Math" panose="02040503050406030204" pitchFamily="18" charset="0"/>
                        <a:ea typeface="Cambria Math" panose="02040503050406030204" pitchFamily="18" charset="0"/>
                      </a:rPr>
                      <m:t>→</m:t>
                    </m:r>
                  </m:oMath>
                </a14:m>
                <a:r>
                  <a:rPr lang="en-US" sz="1600" dirty="0">
                    <a:solidFill>
                      <a:schemeClr val="bg2">
                        <a:lumMod val="50000"/>
                      </a:schemeClr>
                    </a:solidFill>
                  </a:rPr>
                  <a:t> section: {</a:t>
                </a:r>
                <a:r>
                  <a:rPr lang="en-US" sz="1600" dirty="0" err="1">
                    <a:solidFill>
                      <a:schemeClr val="bg2">
                        <a:lumMod val="50000"/>
                      </a:schemeClr>
                    </a:solidFill>
                  </a:rPr>
                  <a:t>course_id</a:t>
                </a:r>
                <a:r>
                  <a:rPr lang="en-US" sz="1600" dirty="0">
                    <a:solidFill>
                      <a:schemeClr val="bg2">
                        <a:lumMod val="50000"/>
                      </a:schemeClr>
                    </a:solidFill>
                  </a:rPr>
                  <a:t>, </a:t>
                </a:r>
                <a:r>
                  <a:rPr lang="en-US" sz="1600" dirty="0" err="1">
                    <a:solidFill>
                      <a:schemeClr val="bg2">
                        <a:lumMod val="50000"/>
                      </a:schemeClr>
                    </a:solidFill>
                  </a:rPr>
                  <a:t>sec_id</a:t>
                </a:r>
                <a:r>
                  <a:rPr lang="en-US" sz="1600" dirty="0">
                    <a:solidFill>
                      <a:schemeClr val="bg2">
                        <a:lumMod val="50000"/>
                      </a:schemeClr>
                    </a:solidFill>
                  </a:rPr>
                  <a:t>, semester, year, building, </a:t>
                </a:r>
                <a:r>
                  <a:rPr lang="en-US" sz="1600" dirty="0" err="1">
                    <a:solidFill>
                      <a:schemeClr val="bg2">
                        <a:lumMod val="50000"/>
                      </a:schemeClr>
                    </a:solidFill>
                  </a:rPr>
                  <a:t>room_number</a:t>
                </a:r>
                <a:r>
                  <a:rPr lang="en-US" sz="1600" dirty="0">
                    <a:solidFill>
                      <a:schemeClr val="bg2">
                        <a:lumMod val="50000"/>
                      </a:schemeClr>
                    </a:solidFill>
                  </a:rPr>
                  <a:t>}</a:t>
                </a:r>
              </a:p>
              <a:p>
                <a:pPr marL="800100" lvl="1"/>
                <a:endParaRPr lang="en-US" sz="1600" dirty="0">
                  <a:solidFill>
                    <a:schemeClr val="bg2">
                      <a:lumMod val="50000"/>
                    </a:schemeClr>
                  </a:solidFill>
                </a:endParaRPr>
              </a:p>
              <a:p>
                <a:pPr marL="800100" lvl="1"/>
                <a:r>
                  <a:rPr lang="en-US" sz="1600" dirty="0" err="1">
                    <a:solidFill>
                      <a:schemeClr val="bg2">
                        <a:lumMod val="50000"/>
                      </a:schemeClr>
                    </a:solidFill>
                  </a:rPr>
                  <a:t>sec_time_slot</a:t>
                </a:r>
                <a:r>
                  <a:rPr lang="en-US" sz="1600" dirty="0">
                    <a:solidFill>
                      <a:schemeClr val="bg2">
                        <a:lumMod val="50000"/>
                      </a:schemeClr>
                    </a:solidFill>
                  </a:rPr>
                  <a:t> </a:t>
                </a:r>
                <a14:m>
                  <m:oMath xmlns:m="http://schemas.openxmlformats.org/officeDocument/2006/math">
                    <m:r>
                      <a:rPr lang="en-US" sz="1600" i="1" smtClean="0">
                        <a:solidFill>
                          <a:schemeClr val="bg2">
                            <a:lumMod val="50000"/>
                          </a:schemeClr>
                        </a:solidFill>
                        <a:latin typeface="Cambria Math" panose="02040503050406030204" pitchFamily="18" charset="0"/>
                        <a:ea typeface="Cambria Math" panose="02040503050406030204" pitchFamily="18" charset="0"/>
                      </a:rPr>
                      <m:t>→</m:t>
                    </m:r>
                  </m:oMath>
                </a14:m>
                <a:r>
                  <a:rPr lang="en-US" sz="1600" dirty="0">
                    <a:solidFill>
                      <a:schemeClr val="bg2">
                        <a:lumMod val="50000"/>
                      </a:schemeClr>
                    </a:solidFill>
                  </a:rPr>
                  <a:t> section: {</a:t>
                </a:r>
                <a:r>
                  <a:rPr lang="en-US" sz="1600" dirty="0" err="1">
                    <a:solidFill>
                      <a:schemeClr val="bg2">
                        <a:lumMod val="50000"/>
                      </a:schemeClr>
                    </a:solidFill>
                  </a:rPr>
                  <a:t>course_id</a:t>
                </a:r>
                <a:r>
                  <a:rPr lang="en-US" sz="1600" dirty="0">
                    <a:solidFill>
                      <a:schemeClr val="bg2">
                        <a:lumMod val="50000"/>
                      </a:schemeClr>
                    </a:solidFill>
                  </a:rPr>
                  <a:t>, </a:t>
                </a:r>
                <a:r>
                  <a:rPr lang="en-US" sz="1600" dirty="0" err="1">
                    <a:solidFill>
                      <a:schemeClr val="bg2">
                        <a:lumMod val="50000"/>
                      </a:schemeClr>
                    </a:solidFill>
                  </a:rPr>
                  <a:t>sec_id</a:t>
                </a:r>
                <a:r>
                  <a:rPr lang="en-US" sz="1600" dirty="0">
                    <a:solidFill>
                      <a:schemeClr val="bg2">
                        <a:lumMod val="50000"/>
                      </a:schemeClr>
                    </a:solidFill>
                  </a:rPr>
                  <a:t>, semester, year, building, 				       </a:t>
                </a:r>
                <a:r>
                  <a:rPr lang="en-US" sz="1600" dirty="0" err="1">
                    <a:solidFill>
                      <a:schemeClr val="bg2">
                        <a:lumMod val="50000"/>
                      </a:schemeClr>
                    </a:solidFill>
                  </a:rPr>
                  <a:t>room_number</a:t>
                </a:r>
                <a:r>
                  <a:rPr lang="en-US" sz="1600" dirty="0">
                    <a:solidFill>
                      <a:schemeClr val="bg2">
                        <a:lumMod val="50000"/>
                      </a:schemeClr>
                    </a:solidFill>
                  </a:rPr>
                  <a:t>, </a:t>
                </a:r>
                <a:r>
                  <a:rPr lang="en-US" sz="1600" dirty="0" err="1">
                    <a:solidFill>
                      <a:schemeClr val="bg2">
                        <a:lumMod val="50000"/>
                      </a:schemeClr>
                    </a:solidFill>
                  </a:rPr>
                  <a:t>time_slot_id</a:t>
                </a:r>
                <a:r>
                  <a:rPr lang="en-US" sz="1600" dirty="0">
                    <a:solidFill>
                      <a:schemeClr val="bg2">
                        <a:lumMod val="50000"/>
                      </a:schemeClr>
                    </a:solidFill>
                  </a:rPr>
                  <a:t>}</a:t>
                </a:r>
              </a:p>
              <a:p>
                <a:pPr marL="800100" lvl="1"/>
                <a:endParaRPr lang="en-US" sz="1600" dirty="0">
                  <a:solidFill>
                    <a:schemeClr val="bg2">
                      <a:lumMod val="50000"/>
                    </a:schemeClr>
                  </a:solidFill>
                </a:endParaRPr>
              </a:p>
            </p:txBody>
          </p:sp>
        </mc:Choice>
        <mc:Fallback xmlns="">
          <p:sp>
            <p:nvSpPr>
              <p:cNvPr id="2" name="Google Shape;91;p16">
                <a:extLst>
                  <a:ext uri="{FF2B5EF4-FFF2-40B4-BE49-F238E27FC236}">
                    <a16:creationId xmlns:a16="http://schemas.microsoft.com/office/drawing/2014/main" id="{9F5CB7BC-6E08-BFA1-58A8-7073043B0D20}"/>
                  </a:ext>
                </a:extLst>
              </p:cNvPr>
              <p:cNvSpPr txBox="1">
                <a:spLocks noRot="1" noChangeAspect="1" noMove="1" noResize="1" noEditPoints="1" noAdjustHandles="1" noChangeArrowheads="1" noChangeShapeType="1" noTextEdit="1"/>
              </p:cNvSpPr>
              <p:nvPr/>
            </p:nvSpPr>
            <p:spPr>
              <a:xfrm>
                <a:off x="344299" y="1194000"/>
                <a:ext cx="8334501" cy="5591531"/>
              </a:xfrm>
              <a:prstGeom prst="rect">
                <a:avLst/>
              </a:prstGeom>
              <a:blipFill>
                <a:blip r:embed="rId3"/>
                <a:stretch>
                  <a:fillRect l="-43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6820362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Redundancy of Schemas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344299" y="1194000"/>
            <a:ext cx="8334501"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The schema corresponding to a relationship set linking a weak entity set to its identifying strong entity set is redundant</a:t>
            </a:r>
          </a:p>
          <a:p>
            <a:pPr marL="800100" lvl="1"/>
            <a:r>
              <a:rPr lang="en-US" sz="1600" dirty="0">
                <a:solidFill>
                  <a:schemeClr val="bg2">
                    <a:lumMod val="50000"/>
                  </a:schemeClr>
                </a:solidFill>
              </a:rPr>
              <a:t>Example: The </a:t>
            </a:r>
            <a:r>
              <a:rPr lang="en-US" sz="1600" i="1" dirty="0">
                <a:solidFill>
                  <a:schemeClr val="bg2">
                    <a:lumMod val="50000"/>
                  </a:schemeClr>
                </a:solidFill>
              </a:rPr>
              <a:t>section</a:t>
            </a:r>
            <a:r>
              <a:rPr lang="en-US" sz="1600" dirty="0">
                <a:solidFill>
                  <a:schemeClr val="bg2">
                    <a:lumMod val="50000"/>
                  </a:schemeClr>
                </a:solidFill>
              </a:rPr>
              <a:t> schema already contains the attributes that would appear in the </a:t>
            </a:r>
            <a:r>
              <a:rPr lang="en-US" sz="1600" i="1" dirty="0" err="1">
                <a:solidFill>
                  <a:schemeClr val="bg2">
                    <a:lumMod val="50000"/>
                  </a:schemeClr>
                </a:solidFill>
              </a:rPr>
              <a:t>sec_course</a:t>
            </a:r>
            <a:r>
              <a:rPr lang="en-US" sz="1600" i="1" dirty="0">
                <a:solidFill>
                  <a:schemeClr val="bg2">
                    <a:lumMod val="50000"/>
                  </a:schemeClr>
                </a:solidFill>
              </a:rPr>
              <a:t> </a:t>
            </a:r>
            <a:r>
              <a:rPr lang="en-US" sz="1600" dirty="0">
                <a:solidFill>
                  <a:schemeClr val="bg2">
                    <a:lumMod val="50000"/>
                  </a:schemeClr>
                </a:solidFill>
              </a:rPr>
              <a:t>schema</a:t>
            </a:r>
          </a:p>
        </p:txBody>
      </p:sp>
      <p:pic>
        <p:nvPicPr>
          <p:cNvPr id="4" name="Picture 3">
            <a:extLst>
              <a:ext uri="{FF2B5EF4-FFF2-40B4-BE49-F238E27FC236}">
                <a16:creationId xmlns:a16="http://schemas.microsoft.com/office/drawing/2014/main" id="{A685D061-9189-B64F-FFA2-0463992C6387}"/>
              </a:ext>
            </a:extLst>
          </p:cNvPr>
          <p:cNvPicPr>
            <a:picLocks noChangeAspect="1"/>
          </p:cNvPicPr>
          <p:nvPr/>
        </p:nvPicPr>
        <p:blipFill>
          <a:blip r:embed="rId3"/>
          <a:stretch>
            <a:fillRect/>
          </a:stretch>
        </p:blipFill>
        <p:spPr>
          <a:xfrm>
            <a:off x="564204" y="3961660"/>
            <a:ext cx="8015591" cy="1702340"/>
          </a:xfrm>
          <a:prstGeom prst="rect">
            <a:avLst/>
          </a:prstGeom>
        </p:spPr>
      </p:pic>
    </p:spTree>
    <p:extLst>
      <p:ext uri="{BB962C8B-B14F-4D97-AF65-F5344CB8AC3E}">
        <p14:creationId xmlns:p14="http://schemas.microsoft.com/office/powerpoint/2010/main" val="29786757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460950" y="2753800"/>
            <a:ext cx="8222100" cy="135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Extended E-R Features</a:t>
            </a:r>
            <a:endParaRPr dirty="0"/>
          </a:p>
        </p:txBody>
      </p:sp>
      <p:sp>
        <p:nvSpPr>
          <p:cNvPr id="77" name="Google Shape;77;p14"/>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Tree>
    <p:extLst>
      <p:ext uri="{BB962C8B-B14F-4D97-AF65-F5344CB8AC3E}">
        <p14:creationId xmlns:p14="http://schemas.microsoft.com/office/powerpoint/2010/main" val="42110567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Specialization</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344299" y="1194000"/>
            <a:ext cx="8334501"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An entity set may include subgroupings of entities that are distinct from other entities in the set (e.g., some attributes that are not shared by all the entities in the entity set)</a:t>
            </a:r>
          </a:p>
          <a:p>
            <a:pPr marL="342900"/>
            <a:r>
              <a:rPr lang="en-US" sz="2000" dirty="0">
                <a:solidFill>
                  <a:schemeClr val="bg2">
                    <a:lumMod val="50000"/>
                  </a:schemeClr>
                </a:solidFill>
              </a:rPr>
              <a:t>These sub-groupings become lower-level entity sets that have attributes or participate in relationships that do not apply to the higher-level entity set</a:t>
            </a:r>
          </a:p>
          <a:p>
            <a:pPr marL="342900"/>
            <a:r>
              <a:rPr lang="en-US" sz="2000" dirty="0">
                <a:solidFill>
                  <a:schemeClr val="bg2">
                    <a:lumMod val="50000"/>
                  </a:schemeClr>
                </a:solidFill>
              </a:rPr>
              <a:t>The process of designating subgroupings within an entity set is called specialization</a:t>
            </a:r>
          </a:p>
          <a:p>
            <a:pPr marL="342900"/>
            <a:r>
              <a:rPr lang="en-US" sz="2000" dirty="0">
                <a:solidFill>
                  <a:schemeClr val="bg2">
                    <a:lumMod val="50000"/>
                  </a:schemeClr>
                </a:solidFill>
              </a:rPr>
              <a:t>Depicted by a triangle component labeled ISA (e.g., instructor “is a” person)</a:t>
            </a:r>
          </a:p>
          <a:p>
            <a:pPr marL="342900"/>
            <a:r>
              <a:rPr lang="en-US" sz="2000" dirty="0">
                <a:solidFill>
                  <a:schemeClr val="tx1">
                    <a:lumMod val="50000"/>
                  </a:schemeClr>
                </a:solidFill>
              </a:rPr>
              <a:t>Attribute inheritance </a:t>
            </a:r>
            <a:r>
              <a:rPr lang="en-US" sz="2000" dirty="0">
                <a:solidFill>
                  <a:schemeClr val="bg2">
                    <a:lumMod val="50000"/>
                  </a:schemeClr>
                </a:solidFill>
              </a:rPr>
              <a:t>– a lower-level entity set inherits all the attributes and relationship participation of the higher-level entity set to which it is linked.</a:t>
            </a:r>
          </a:p>
          <a:p>
            <a:pPr marL="342900"/>
            <a:r>
              <a:rPr lang="en-US" sz="2000" dirty="0">
                <a:solidFill>
                  <a:schemeClr val="bg2">
                    <a:lumMod val="50000"/>
                  </a:schemeClr>
                </a:solidFill>
              </a:rPr>
              <a:t>Higher- and lower-level entity sets also may be designated by the terms superclass and subclass,</a:t>
            </a:r>
            <a:endParaRPr lang="en-US" sz="1600" dirty="0">
              <a:solidFill>
                <a:schemeClr val="bg2">
                  <a:lumMod val="50000"/>
                </a:schemeClr>
              </a:solidFill>
            </a:endParaRPr>
          </a:p>
        </p:txBody>
      </p:sp>
    </p:spTree>
    <p:extLst>
      <p:ext uri="{BB962C8B-B14F-4D97-AF65-F5344CB8AC3E}">
        <p14:creationId xmlns:p14="http://schemas.microsoft.com/office/powerpoint/2010/main" val="620295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Specialization</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344299" y="1194000"/>
            <a:ext cx="8334501"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the entity set person may be further classified as:</a:t>
            </a:r>
          </a:p>
          <a:p>
            <a:pPr marL="800100" lvl="1"/>
            <a:r>
              <a:rPr lang="en-US" sz="1600" dirty="0">
                <a:solidFill>
                  <a:schemeClr val="bg2">
                    <a:lumMod val="50000"/>
                  </a:schemeClr>
                </a:solidFill>
              </a:rPr>
              <a:t>employee</a:t>
            </a:r>
          </a:p>
          <a:p>
            <a:pPr marL="800100" lvl="1"/>
            <a:r>
              <a:rPr lang="en-US" sz="1600" dirty="0">
                <a:solidFill>
                  <a:schemeClr val="bg2">
                    <a:lumMod val="50000"/>
                  </a:schemeClr>
                </a:solidFill>
              </a:rPr>
              <a:t>student</a:t>
            </a:r>
          </a:p>
        </p:txBody>
      </p:sp>
      <p:pic>
        <p:nvPicPr>
          <p:cNvPr id="5" name="Picture 4">
            <a:extLst>
              <a:ext uri="{FF2B5EF4-FFF2-40B4-BE49-F238E27FC236}">
                <a16:creationId xmlns:a16="http://schemas.microsoft.com/office/drawing/2014/main" id="{1E754F8C-DB79-5A32-B8AA-00CDCE9CE0A9}"/>
              </a:ext>
            </a:extLst>
          </p:cNvPr>
          <p:cNvPicPr>
            <a:picLocks noChangeAspect="1"/>
          </p:cNvPicPr>
          <p:nvPr/>
        </p:nvPicPr>
        <p:blipFill>
          <a:blip r:embed="rId3"/>
          <a:stretch>
            <a:fillRect/>
          </a:stretch>
        </p:blipFill>
        <p:spPr>
          <a:xfrm>
            <a:off x="1638142" y="3135008"/>
            <a:ext cx="4824919" cy="3229583"/>
          </a:xfrm>
          <a:prstGeom prst="rect">
            <a:avLst/>
          </a:prstGeom>
        </p:spPr>
      </p:pic>
    </p:spTree>
    <p:extLst>
      <p:ext uri="{BB962C8B-B14F-4D97-AF65-F5344CB8AC3E}">
        <p14:creationId xmlns:p14="http://schemas.microsoft.com/office/powerpoint/2010/main" val="42223310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Specialization</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344299" y="1194000"/>
            <a:ext cx="8334501"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university employees may be further classified as:</a:t>
            </a:r>
          </a:p>
          <a:p>
            <a:pPr marL="800100" lvl="1"/>
            <a:r>
              <a:rPr lang="en-US" sz="1600" dirty="0">
                <a:solidFill>
                  <a:schemeClr val="bg2">
                    <a:lumMod val="50000"/>
                  </a:schemeClr>
                </a:solidFill>
              </a:rPr>
              <a:t>instructor</a:t>
            </a:r>
          </a:p>
          <a:p>
            <a:pPr marL="800100" lvl="1"/>
            <a:r>
              <a:rPr lang="en-US" sz="1600" dirty="0">
                <a:solidFill>
                  <a:schemeClr val="bg2">
                    <a:lumMod val="50000"/>
                  </a:schemeClr>
                </a:solidFill>
              </a:rPr>
              <a:t>secretary</a:t>
            </a:r>
          </a:p>
        </p:txBody>
      </p:sp>
      <p:pic>
        <p:nvPicPr>
          <p:cNvPr id="7" name="Picture 6">
            <a:extLst>
              <a:ext uri="{FF2B5EF4-FFF2-40B4-BE49-F238E27FC236}">
                <a16:creationId xmlns:a16="http://schemas.microsoft.com/office/drawing/2014/main" id="{7FE700D6-B909-F8E9-F9E5-B2636A29C6F1}"/>
              </a:ext>
            </a:extLst>
          </p:cNvPr>
          <p:cNvPicPr>
            <a:picLocks noChangeAspect="1"/>
          </p:cNvPicPr>
          <p:nvPr/>
        </p:nvPicPr>
        <p:blipFill>
          <a:blip r:embed="rId3"/>
          <a:stretch>
            <a:fillRect/>
          </a:stretch>
        </p:blipFill>
        <p:spPr>
          <a:xfrm>
            <a:off x="2162968" y="2992437"/>
            <a:ext cx="4818063" cy="3390489"/>
          </a:xfrm>
          <a:prstGeom prst="rect">
            <a:avLst/>
          </a:prstGeom>
        </p:spPr>
      </p:pic>
    </p:spTree>
    <p:extLst>
      <p:ext uri="{BB962C8B-B14F-4D97-AF65-F5344CB8AC3E}">
        <p14:creationId xmlns:p14="http://schemas.microsoft.com/office/powerpoint/2010/main" val="31791345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Specialization example</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344299" y="1194000"/>
            <a:ext cx="4786501"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Overlapping</a:t>
            </a:r>
          </a:p>
          <a:p>
            <a:pPr marL="800100" lvl="1"/>
            <a:r>
              <a:rPr lang="en-US" sz="1600" dirty="0">
                <a:solidFill>
                  <a:schemeClr val="bg2">
                    <a:lumMod val="50000"/>
                  </a:schemeClr>
                </a:solidFill>
              </a:rPr>
              <a:t>An entity may belong to multiple specialized entity sets</a:t>
            </a:r>
          </a:p>
          <a:p>
            <a:pPr marL="800100" lvl="1"/>
            <a:r>
              <a:rPr lang="en-US" sz="1600" dirty="0">
                <a:solidFill>
                  <a:schemeClr val="bg2">
                    <a:lumMod val="50000"/>
                  </a:schemeClr>
                </a:solidFill>
              </a:rPr>
              <a:t>Example: </a:t>
            </a:r>
            <a:r>
              <a:rPr lang="en-US" sz="1600" i="1" dirty="0">
                <a:solidFill>
                  <a:schemeClr val="bg2">
                    <a:lumMod val="50000"/>
                  </a:schemeClr>
                </a:solidFill>
              </a:rPr>
              <a:t>employee</a:t>
            </a:r>
            <a:r>
              <a:rPr lang="en-US" sz="1600" dirty="0">
                <a:solidFill>
                  <a:schemeClr val="bg2">
                    <a:lumMod val="50000"/>
                  </a:schemeClr>
                </a:solidFill>
              </a:rPr>
              <a:t> and </a:t>
            </a:r>
            <a:r>
              <a:rPr lang="en-US" sz="1600" i="1" dirty="0">
                <a:solidFill>
                  <a:schemeClr val="bg2">
                    <a:lumMod val="50000"/>
                  </a:schemeClr>
                </a:solidFill>
              </a:rPr>
              <a:t>student</a:t>
            </a:r>
          </a:p>
          <a:p>
            <a:pPr marL="342900"/>
            <a:r>
              <a:rPr lang="en-US" sz="2000" dirty="0">
                <a:solidFill>
                  <a:schemeClr val="bg2">
                    <a:lumMod val="50000"/>
                  </a:schemeClr>
                </a:solidFill>
              </a:rPr>
              <a:t>Disjoint</a:t>
            </a:r>
          </a:p>
          <a:p>
            <a:pPr marL="800100" lvl="1"/>
            <a:r>
              <a:rPr lang="en-US" sz="1600" dirty="0">
                <a:solidFill>
                  <a:schemeClr val="bg2">
                    <a:lumMod val="50000"/>
                  </a:schemeClr>
                </a:solidFill>
              </a:rPr>
              <a:t>Entities must belong to at most one specialized entity set</a:t>
            </a:r>
          </a:p>
          <a:p>
            <a:pPr marL="800100" lvl="1"/>
            <a:r>
              <a:rPr lang="en-US" sz="1600" i="1" dirty="0">
                <a:solidFill>
                  <a:schemeClr val="bg2">
                    <a:lumMod val="50000"/>
                  </a:schemeClr>
                </a:solidFill>
              </a:rPr>
              <a:t>instructor</a:t>
            </a:r>
            <a:r>
              <a:rPr lang="en-US" sz="1600" dirty="0">
                <a:solidFill>
                  <a:schemeClr val="bg2">
                    <a:lumMod val="50000"/>
                  </a:schemeClr>
                </a:solidFill>
              </a:rPr>
              <a:t> and </a:t>
            </a:r>
            <a:r>
              <a:rPr lang="en-US" sz="1600" i="1" dirty="0">
                <a:solidFill>
                  <a:schemeClr val="bg2">
                    <a:lumMod val="50000"/>
                  </a:schemeClr>
                </a:solidFill>
              </a:rPr>
              <a:t>secretary</a:t>
            </a:r>
          </a:p>
        </p:txBody>
      </p:sp>
      <p:pic>
        <p:nvPicPr>
          <p:cNvPr id="4" name="Picture 3">
            <a:extLst>
              <a:ext uri="{FF2B5EF4-FFF2-40B4-BE49-F238E27FC236}">
                <a16:creationId xmlns:a16="http://schemas.microsoft.com/office/drawing/2014/main" id="{3AF13FFA-4E7D-2D66-81CC-6809C1B3F3ED}"/>
              </a:ext>
            </a:extLst>
          </p:cNvPr>
          <p:cNvPicPr>
            <a:picLocks noChangeAspect="1"/>
          </p:cNvPicPr>
          <p:nvPr/>
        </p:nvPicPr>
        <p:blipFill>
          <a:blip r:embed="rId3"/>
          <a:stretch>
            <a:fillRect/>
          </a:stretch>
        </p:blipFill>
        <p:spPr>
          <a:xfrm>
            <a:off x="5130800" y="1927999"/>
            <a:ext cx="3794050" cy="3916439"/>
          </a:xfrm>
          <a:prstGeom prst="rect">
            <a:avLst/>
          </a:prstGeom>
        </p:spPr>
      </p:pic>
    </p:spTree>
    <p:extLst>
      <p:ext uri="{BB962C8B-B14F-4D97-AF65-F5344CB8AC3E}">
        <p14:creationId xmlns:p14="http://schemas.microsoft.com/office/powerpoint/2010/main" val="4215451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Aggregation</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82379" y="1172800"/>
            <a:ext cx="8179242"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Consider the trinary relationship </a:t>
            </a:r>
            <a:r>
              <a:rPr lang="en-US" sz="2000" i="1" dirty="0" err="1">
                <a:solidFill>
                  <a:schemeClr val="bg2">
                    <a:lumMod val="50000"/>
                  </a:schemeClr>
                </a:solidFill>
              </a:rPr>
              <a:t>proj_guide</a:t>
            </a:r>
            <a:r>
              <a:rPr lang="en-US" sz="2000" dirty="0">
                <a:solidFill>
                  <a:schemeClr val="bg2">
                    <a:lumMod val="50000"/>
                  </a:schemeClr>
                </a:solidFill>
              </a:rPr>
              <a:t>, which we saw earlier</a:t>
            </a:r>
          </a:p>
          <a:p>
            <a:pPr marL="342900"/>
            <a:r>
              <a:rPr lang="en-US" sz="2000" dirty="0">
                <a:solidFill>
                  <a:schemeClr val="bg2">
                    <a:lumMod val="50000"/>
                  </a:schemeClr>
                </a:solidFill>
              </a:rPr>
              <a:t>Suppose we want to record monthly evaluation reports of a student by a guide on a project</a:t>
            </a:r>
            <a:endParaRPr lang="en-US" sz="1600" i="1" dirty="0">
              <a:solidFill>
                <a:schemeClr val="bg2">
                  <a:lumMod val="50000"/>
                </a:schemeClr>
              </a:solidFill>
            </a:endParaRPr>
          </a:p>
        </p:txBody>
      </p:sp>
      <p:pic>
        <p:nvPicPr>
          <p:cNvPr id="7" name="Picture 6">
            <a:extLst>
              <a:ext uri="{FF2B5EF4-FFF2-40B4-BE49-F238E27FC236}">
                <a16:creationId xmlns:a16="http://schemas.microsoft.com/office/drawing/2014/main" id="{A1FAB0FD-390B-D5DF-31D1-9D164C6ECCDA}"/>
              </a:ext>
            </a:extLst>
          </p:cNvPr>
          <p:cNvPicPr>
            <a:picLocks noChangeAspect="1"/>
          </p:cNvPicPr>
          <p:nvPr/>
        </p:nvPicPr>
        <p:blipFill>
          <a:blip r:embed="rId3"/>
          <a:stretch>
            <a:fillRect/>
          </a:stretch>
        </p:blipFill>
        <p:spPr>
          <a:xfrm>
            <a:off x="1683560" y="2657213"/>
            <a:ext cx="5638800" cy="3603618"/>
          </a:xfrm>
          <a:prstGeom prst="rect">
            <a:avLst/>
          </a:prstGeom>
        </p:spPr>
      </p:pic>
    </p:spTree>
    <p:extLst>
      <p:ext uri="{BB962C8B-B14F-4D97-AF65-F5344CB8AC3E}">
        <p14:creationId xmlns:p14="http://schemas.microsoft.com/office/powerpoint/2010/main" val="266814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Design Approaches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tx1"/>
                </a:solidFill>
              </a:rPr>
              <a:t>Entity Relationship Model </a:t>
            </a:r>
            <a:r>
              <a:rPr lang="en-US" sz="2000" dirty="0">
                <a:solidFill>
                  <a:schemeClr val="bg2">
                    <a:lumMod val="50000"/>
                  </a:schemeClr>
                </a:solidFill>
              </a:rPr>
              <a:t>– (Lecture 3) </a:t>
            </a:r>
            <a:endParaRPr lang="en-US" sz="1600" dirty="0">
              <a:solidFill>
                <a:schemeClr val="bg2">
                  <a:lumMod val="50000"/>
                </a:schemeClr>
              </a:solidFill>
            </a:endParaRPr>
          </a:p>
          <a:p>
            <a:pPr marL="800100" lvl="1"/>
            <a:r>
              <a:rPr lang="en-US" sz="1800" dirty="0">
                <a:solidFill>
                  <a:schemeClr val="bg2">
                    <a:lumMod val="50000"/>
                  </a:schemeClr>
                </a:solidFill>
              </a:rPr>
              <a:t>Models an enterprise as a collection of </a:t>
            </a:r>
            <a:r>
              <a:rPr lang="en-US" sz="1800" i="1" dirty="0">
                <a:solidFill>
                  <a:srgbClr val="FF0000"/>
                </a:solidFill>
              </a:rPr>
              <a:t>entities</a:t>
            </a:r>
            <a:r>
              <a:rPr lang="en-US" sz="1800" dirty="0">
                <a:solidFill>
                  <a:schemeClr val="bg2">
                    <a:lumMod val="50000"/>
                  </a:schemeClr>
                </a:solidFill>
              </a:rPr>
              <a:t> and </a:t>
            </a:r>
            <a:r>
              <a:rPr lang="en-US" sz="1800" i="1" dirty="0">
                <a:solidFill>
                  <a:srgbClr val="FF0000"/>
                </a:solidFill>
              </a:rPr>
              <a:t>relationships</a:t>
            </a:r>
          </a:p>
          <a:p>
            <a:pPr marL="1257300" lvl="2"/>
            <a:r>
              <a:rPr lang="en-US" sz="1800" dirty="0">
                <a:solidFill>
                  <a:srgbClr val="FF0000"/>
                </a:solidFill>
              </a:rPr>
              <a:t>Entity</a:t>
            </a:r>
            <a:r>
              <a:rPr lang="en-US" sz="1800" dirty="0">
                <a:solidFill>
                  <a:schemeClr val="bg2">
                    <a:lumMod val="50000"/>
                  </a:schemeClr>
                </a:solidFill>
              </a:rPr>
              <a:t>: a “thing” or “object” in the enterprise that is distinguishable from other objects, described by a set of attributes</a:t>
            </a:r>
          </a:p>
          <a:p>
            <a:pPr marL="1257300" lvl="2"/>
            <a:r>
              <a:rPr lang="en-US" sz="1800" dirty="0">
                <a:solidFill>
                  <a:srgbClr val="FF0000"/>
                </a:solidFill>
              </a:rPr>
              <a:t>Relationship</a:t>
            </a:r>
            <a:r>
              <a:rPr lang="en-US" sz="1800" dirty="0">
                <a:solidFill>
                  <a:schemeClr val="bg2">
                    <a:lumMod val="50000"/>
                  </a:schemeClr>
                </a:solidFill>
              </a:rPr>
              <a:t>: an association among several entities</a:t>
            </a:r>
          </a:p>
          <a:p>
            <a:pPr marL="800100" lvl="1"/>
            <a:r>
              <a:rPr lang="en-US" sz="1800" dirty="0">
                <a:solidFill>
                  <a:schemeClr val="bg2">
                    <a:lumMod val="50000"/>
                  </a:schemeClr>
                </a:solidFill>
              </a:rPr>
              <a:t>Represented by an entity-relationship diagram</a:t>
            </a:r>
            <a:endParaRPr lang="en-US" sz="1800" dirty="0">
              <a:solidFill>
                <a:srgbClr val="FF0000"/>
              </a:solidFill>
            </a:endParaRPr>
          </a:p>
          <a:p>
            <a:pPr marL="800100" lvl="1"/>
            <a:endParaRPr lang="en-US" sz="1800" dirty="0">
              <a:solidFill>
                <a:schemeClr val="bg2">
                  <a:lumMod val="50000"/>
                </a:schemeClr>
              </a:solidFill>
            </a:endParaRPr>
          </a:p>
          <a:p>
            <a:pPr marL="342900"/>
            <a:r>
              <a:rPr lang="en-US" sz="2000" dirty="0">
                <a:solidFill>
                  <a:schemeClr val="tx1"/>
                </a:solidFill>
              </a:rPr>
              <a:t>Normalization Theory </a:t>
            </a:r>
            <a:r>
              <a:rPr lang="en-US" sz="2000" dirty="0">
                <a:solidFill>
                  <a:schemeClr val="bg2">
                    <a:lumMod val="50000"/>
                  </a:schemeClr>
                </a:solidFill>
              </a:rPr>
              <a:t>– (Lecture 4)</a:t>
            </a:r>
          </a:p>
          <a:p>
            <a:pPr marL="800100" lvl="1"/>
            <a:r>
              <a:rPr lang="en-US" sz="1600" dirty="0">
                <a:solidFill>
                  <a:schemeClr val="bg2">
                    <a:lumMod val="50000"/>
                  </a:schemeClr>
                </a:solidFill>
              </a:rPr>
              <a:t>Formalize what designs are bad and how to look for them</a:t>
            </a:r>
            <a:endParaRPr lang="en-US" sz="1200" dirty="0">
              <a:solidFill>
                <a:schemeClr val="bg2">
                  <a:lumMod val="50000"/>
                </a:schemeClr>
              </a:solidFill>
            </a:endParaRPr>
          </a:p>
        </p:txBody>
      </p:sp>
    </p:spTree>
    <p:extLst>
      <p:ext uri="{BB962C8B-B14F-4D97-AF65-F5344CB8AC3E}">
        <p14:creationId xmlns:p14="http://schemas.microsoft.com/office/powerpoint/2010/main" val="3376353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Aggregation</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82379" y="1172800"/>
            <a:ext cx="8179242"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Relationship sets </a:t>
            </a:r>
            <a:r>
              <a:rPr lang="en-US" sz="2000" i="1" dirty="0" err="1">
                <a:solidFill>
                  <a:schemeClr val="bg2">
                    <a:lumMod val="50000"/>
                  </a:schemeClr>
                </a:solidFill>
              </a:rPr>
              <a:t>eval_for</a:t>
            </a:r>
            <a:r>
              <a:rPr lang="en-US" sz="2000" dirty="0">
                <a:solidFill>
                  <a:schemeClr val="bg2">
                    <a:lumMod val="50000"/>
                  </a:schemeClr>
                </a:solidFill>
              </a:rPr>
              <a:t> and </a:t>
            </a:r>
            <a:r>
              <a:rPr lang="en-US" sz="2000" i="1" dirty="0" err="1">
                <a:solidFill>
                  <a:schemeClr val="bg2">
                    <a:lumMod val="50000"/>
                  </a:schemeClr>
                </a:solidFill>
              </a:rPr>
              <a:t>proj_guide</a:t>
            </a:r>
            <a:r>
              <a:rPr lang="en-US" sz="2000" i="1" dirty="0">
                <a:solidFill>
                  <a:schemeClr val="bg2">
                    <a:lumMod val="50000"/>
                  </a:schemeClr>
                </a:solidFill>
              </a:rPr>
              <a:t> </a:t>
            </a:r>
            <a:r>
              <a:rPr lang="en-US" sz="2000" dirty="0">
                <a:solidFill>
                  <a:schemeClr val="bg2">
                    <a:lumMod val="50000"/>
                  </a:schemeClr>
                </a:solidFill>
              </a:rPr>
              <a:t>share overlapping information</a:t>
            </a:r>
          </a:p>
          <a:p>
            <a:pPr marL="800100" lvl="1"/>
            <a:r>
              <a:rPr lang="en-US" sz="1600" dirty="0">
                <a:solidFill>
                  <a:schemeClr val="bg2">
                    <a:lumMod val="50000"/>
                  </a:schemeClr>
                </a:solidFill>
              </a:rPr>
              <a:t>Every </a:t>
            </a:r>
            <a:r>
              <a:rPr lang="en-US" sz="1600" i="1" dirty="0" err="1">
                <a:solidFill>
                  <a:schemeClr val="bg2">
                    <a:lumMod val="50000"/>
                  </a:schemeClr>
                </a:solidFill>
              </a:rPr>
              <a:t>eval_for</a:t>
            </a:r>
            <a:r>
              <a:rPr lang="en-US" sz="1600" i="1" dirty="0">
                <a:solidFill>
                  <a:schemeClr val="bg2">
                    <a:lumMod val="50000"/>
                  </a:schemeClr>
                </a:solidFill>
              </a:rPr>
              <a:t> </a:t>
            </a:r>
            <a:r>
              <a:rPr lang="en-US" sz="1600" dirty="0">
                <a:solidFill>
                  <a:schemeClr val="bg2">
                    <a:lumMod val="50000"/>
                  </a:schemeClr>
                </a:solidFill>
              </a:rPr>
              <a:t>relationship corresponds to a </a:t>
            </a:r>
            <a:r>
              <a:rPr lang="en-US" sz="1600" i="1" dirty="0" err="1">
                <a:solidFill>
                  <a:schemeClr val="bg2">
                    <a:lumMod val="50000"/>
                  </a:schemeClr>
                </a:solidFill>
              </a:rPr>
              <a:t>proj_guide</a:t>
            </a:r>
            <a:r>
              <a:rPr lang="en-US" sz="1600" i="1" dirty="0">
                <a:solidFill>
                  <a:schemeClr val="bg2">
                    <a:lumMod val="50000"/>
                  </a:schemeClr>
                </a:solidFill>
              </a:rPr>
              <a:t> </a:t>
            </a:r>
            <a:r>
              <a:rPr lang="en-US" sz="1600" dirty="0">
                <a:solidFill>
                  <a:schemeClr val="bg2">
                    <a:lumMod val="50000"/>
                  </a:schemeClr>
                </a:solidFill>
              </a:rPr>
              <a:t>relationship</a:t>
            </a:r>
          </a:p>
          <a:p>
            <a:pPr marL="800100" lvl="1"/>
            <a:r>
              <a:rPr lang="en-US" sz="1600" dirty="0">
                <a:solidFill>
                  <a:schemeClr val="bg2">
                    <a:lumMod val="50000"/>
                  </a:schemeClr>
                </a:solidFill>
              </a:rPr>
              <a:t>However, some </a:t>
            </a:r>
            <a:r>
              <a:rPr lang="en-US" sz="1600" dirty="0" err="1">
                <a:solidFill>
                  <a:schemeClr val="bg2">
                    <a:lumMod val="50000"/>
                  </a:schemeClr>
                </a:solidFill>
              </a:rPr>
              <a:t>proj_guide</a:t>
            </a:r>
            <a:r>
              <a:rPr lang="en-US" sz="1600" dirty="0">
                <a:solidFill>
                  <a:schemeClr val="bg2">
                    <a:lumMod val="50000"/>
                  </a:schemeClr>
                </a:solidFill>
              </a:rPr>
              <a:t> relationships may not correspond to any </a:t>
            </a:r>
            <a:r>
              <a:rPr lang="en-US" sz="1600" dirty="0" err="1">
                <a:solidFill>
                  <a:schemeClr val="bg2">
                    <a:lumMod val="50000"/>
                  </a:schemeClr>
                </a:solidFill>
              </a:rPr>
              <a:t>eval_for</a:t>
            </a:r>
            <a:r>
              <a:rPr lang="en-US" sz="1600" dirty="0">
                <a:solidFill>
                  <a:schemeClr val="bg2">
                    <a:lumMod val="50000"/>
                  </a:schemeClr>
                </a:solidFill>
              </a:rPr>
              <a:t> relationships</a:t>
            </a:r>
          </a:p>
          <a:p>
            <a:pPr marL="1257300" lvl="2"/>
            <a:r>
              <a:rPr lang="en-US" sz="1600" dirty="0">
                <a:solidFill>
                  <a:schemeClr val="bg2">
                    <a:lumMod val="50000"/>
                  </a:schemeClr>
                </a:solidFill>
              </a:rPr>
              <a:t>So, we can’t discard the </a:t>
            </a:r>
            <a:r>
              <a:rPr lang="en-US" sz="1600" i="1" dirty="0" err="1">
                <a:solidFill>
                  <a:schemeClr val="bg2">
                    <a:lumMod val="50000"/>
                  </a:schemeClr>
                </a:solidFill>
              </a:rPr>
              <a:t>proj_guide</a:t>
            </a:r>
            <a:r>
              <a:rPr lang="en-US" sz="1600" i="1" dirty="0">
                <a:solidFill>
                  <a:schemeClr val="bg2">
                    <a:lumMod val="50000"/>
                  </a:schemeClr>
                </a:solidFill>
              </a:rPr>
              <a:t> </a:t>
            </a:r>
            <a:r>
              <a:rPr lang="en-US" sz="1600" dirty="0">
                <a:solidFill>
                  <a:schemeClr val="bg2">
                    <a:lumMod val="50000"/>
                  </a:schemeClr>
                </a:solidFill>
              </a:rPr>
              <a:t>relationship</a:t>
            </a:r>
          </a:p>
          <a:p>
            <a:pPr marL="342900"/>
            <a:endParaRPr lang="en-US" sz="2000" dirty="0">
              <a:solidFill>
                <a:schemeClr val="bg2">
                  <a:lumMod val="50000"/>
                </a:schemeClr>
              </a:solidFill>
            </a:endParaRPr>
          </a:p>
          <a:p>
            <a:pPr marL="342900"/>
            <a:r>
              <a:rPr lang="en-US" sz="2000" dirty="0">
                <a:solidFill>
                  <a:schemeClr val="bg2">
                    <a:lumMod val="50000"/>
                  </a:schemeClr>
                </a:solidFill>
              </a:rPr>
              <a:t>Eliminate this redundancy via aggregation</a:t>
            </a:r>
          </a:p>
          <a:p>
            <a:pPr marL="800100" lvl="1"/>
            <a:r>
              <a:rPr lang="en-US" sz="1600" dirty="0">
                <a:solidFill>
                  <a:schemeClr val="bg2">
                    <a:lumMod val="50000"/>
                  </a:schemeClr>
                </a:solidFill>
              </a:rPr>
              <a:t>Treat a relationship as an abstract entity</a:t>
            </a:r>
          </a:p>
          <a:p>
            <a:pPr marL="800100" lvl="1"/>
            <a:r>
              <a:rPr lang="en-US" sz="1600" dirty="0">
                <a:solidFill>
                  <a:schemeClr val="bg2">
                    <a:lumMod val="50000"/>
                  </a:schemeClr>
                </a:solidFill>
              </a:rPr>
              <a:t>Allows relationships between relationships</a:t>
            </a:r>
          </a:p>
          <a:p>
            <a:pPr marL="800100" lvl="1"/>
            <a:r>
              <a:rPr lang="en-US" sz="1600" dirty="0">
                <a:solidFill>
                  <a:schemeClr val="bg2">
                    <a:lumMod val="50000"/>
                  </a:schemeClr>
                </a:solidFill>
              </a:rPr>
              <a:t>Abstraction of relationship into new entity</a:t>
            </a:r>
          </a:p>
        </p:txBody>
      </p:sp>
    </p:spTree>
    <p:extLst>
      <p:ext uri="{BB962C8B-B14F-4D97-AF65-F5344CB8AC3E}">
        <p14:creationId xmlns:p14="http://schemas.microsoft.com/office/powerpoint/2010/main" val="19156373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Aggregation</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61</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82379" y="1172800"/>
            <a:ext cx="8179242"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Eliminate this redundancy via aggregation without introducing redundancy, the following diagram represents</a:t>
            </a:r>
          </a:p>
          <a:p>
            <a:pPr marL="800100" lvl="1"/>
            <a:r>
              <a:rPr lang="en-US" sz="1600" dirty="0">
                <a:solidFill>
                  <a:schemeClr val="bg2">
                    <a:lumMod val="50000"/>
                  </a:schemeClr>
                </a:solidFill>
              </a:rPr>
              <a:t>A student is guided by a particular instructor on a particular project</a:t>
            </a:r>
          </a:p>
          <a:p>
            <a:pPr marL="800100" lvl="1"/>
            <a:r>
              <a:rPr lang="en-US" sz="1600" dirty="0">
                <a:solidFill>
                  <a:schemeClr val="bg2">
                    <a:lumMod val="50000"/>
                  </a:schemeClr>
                </a:solidFill>
              </a:rPr>
              <a:t>A student, instructor, project combination may have an associated evaluation</a:t>
            </a:r>
          </a:p>
          <a:p>
            <a:pPr marL="0" indent="0">
              <a:buNone/>
            </a:pPr>
            <a:endParaRPr lang="en-US" sz="2000" dirty="0">
              <a:solidFill>
                <a:schemeClr val="bg2">
                  <a:lumMod val="50000"/>
                </a:schemeClr>
              </a:solidFill>
            </a:endParaRPr>
          </a:p>
        </p:txBody>
      </p:sp>
      <p:pic>
        <p:nvPicPr>
          <p:cNvPr id="6" name="Picture 5">
            <a:extLst>
              <a:ext uri="{FF2B5EF4-FFF2-40B4-BE49-F238E27FC236}">
                <a16:creationId xmlns:a16="http://schemas.microsoft.com/office/drawing/2014/main" id="{0256B200-D961-51E2-B7B5-93B078066633}"/>
              </a:ext>
            </a:extLst>
          </p:cNvPr>
          <p:cNvPicPr>
            <a:picLocks noChangeAspect="1"/>
          </p:cNvPicPr>
          <p:nvPr/>
        </p:nvPicPr>
        <p:blipFill>
          <a:blip r:embed="rId3"/>
          <a:stretch>
            <a:fillRect/>
          </a:stretch>
        </p:blipFill>
        <p:spPr>
          <a:xfrm>
            <a:off x="2449170" y="3077750"/>
            <a:ext cx="4245660" cy="3445431"/>
          </a:xfrm>
          <a:prstGeom prst="rect">
            <a:avLst/>
          </a:prstGeom>
        </p:spPr>
      </p:pic>
    </p:spTree>
    <p:extLst>
      <p:ext uri="{BB962C8B-B14F-4D97-AF65-F5344CB8AC3E}">
        <p14:creationId xmlns:p14="http://schemas.microsoft.com/office/powerpoint/2010/main" val="30236176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Representing Aggregation via Schemas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62</a:t>
            </a:fld>
            <a:endParaRPr/>
          </a:p>
        </p:txBody>
      </p:sp>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82379" y="1172800"/>
            <a:ext cx="8179242"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To represent aggregation, create a schema containing</a:t>
            </a:r>
          </a:p>
          <a:p>
            <a:pPr marL="800100" lvl="1"/>
            <a:r>
              <a:rPr lang="en-US" sz="1600" dirty="0">
                <a:solidFill>
                  <a:schemeClr val="bg2">
                    <a:lumMod val="50000"/>
                  </a:schemeClr>
                </a:solidFill>
              </a:rPr>
              <a:t>Primary key of the aggregated relationship </a:t>
            </a:r>
          </a:p>
          <a:p>
            <a:pPr marL="939800" lvl="2" indent="0">
              <a:buNone/>
            </a:pPr>
            <a:r>
              <a:rPr lang="en-US" sz="1600" dirty="0">
                <a:solidFill>
                  <a:schemeClr val="bg2">
                    <a:lumMod val="50000"/>
                  </a:schemeClr>
                </a:solidFill>
              </a:rPr>
              <a:t>(No separate relation is required to represent the aggregation; the relation created from the defining relationship is used instead.)</a:t>
            </a:r>
          </a:p>
          <a:p>
            <a:pPr marL="768350" lvl="1" indent="-285750"/>
            <a:r>
              <a:rPr lang="en-US" sz="1600" dirty="0">
                <a:solidFill>
                  <a:schemeClr val="bg2">
                    <a:lumMod val="50000"/>
                  </a:schemeClr>
                </a:solidFill>
              </a:rPr>
              <a:t>The primary key of the associated entity set</a:t>
            </a:r>
          </a:p>
          <a:p>
            <a:pPr marL="768350" lvl="1" indent="-285750"/>
            <a:r>
              <a:rPr lang="en-US" sz="1600" dirty="0">
                <a:solidFill>
                  <a:schemeClr val="bg2">
                    <a:lumMod val="50000"/>
                  </a:schemeClr>
                </a:solidFill>
              </a:rPr>
              <a:t>Any descriptive attributes</a:t>
            </a:r>
          </a:p>
          <a:p>
            <a:pPr marL="311150" indent="-285750"/>
            <a:endParaRPr lang="en-US" sz="2000" dirty="0">
              <a:solidFill>
                <a:schemeClr val="bg2">
                  <a:lumMod val="50000"/>
                </a:schemeClr>
              </a:solidFill>
            </a:endParaRPr>
          </a:p>
          <a:p>
            <a:pPr marL="311150" indent="-285750"/>
            <a:r>
              <a:rPr lang="en-US" sz="2000" dirty="0">
                <a:solidFill>
                  <a:schemeClr val="bg2">
                    <a:lumMod val="50000"/>
                  </a:schemeClr>
                </a:solidFill>
              </a:rPr>
              <a:t>In our example:</a:t>
            </a:r>
          </a:p>
          <a:p>
            <a:pPr marL="768350" lvl="1" indent="-285750"/>
            <a:r>
              <a:rPr lang="en-US" sz="1600" dirty="0">
                <a:solidFill>
                  <a:schemeClr val="bg2">
                    <a:lumMod val="50000"/>
                  </a:schemeClr>
                </a:solidFill>
              </a:rPr>
              <a:t>The schema evaluation is:</a:t>
            </a:r>
          </a:p>
          <a:p>
            <a:pPr marL="1225550" lvl="2" indent="-285750"/>
            <a:r>
              <a:rPr lang="en-US" sz="1600" dirty="0">
                <a:solidFill>
                  <a:schemeClr val="bg2">
                    <a:lumMod val="50000"/>
                  </a:schemeClr>
                </a:solidFill>
              </a:rPr>
              <a:t>evaluation (</a:t>
            </a:r>
            <a:r>
              <a:rPr lang="en-US" sz="1600" dirty="0" err="1">
                <a:solidFill>
                  <a:schemeClr val="bg2">
                    <a:lumMod val="50000"/>
                  </a:schemeClr>
                </a:solidFill>
              </a:rPr>
              <a:t>evaluation_id</a:t>
            </a:r>
            <a:r>
              <a:rPr lang="en-US" sz="1600" dirty="0">
                <a:solidFill>
                  <a:schemeClr val="bg2">
                    <a:lumMod val="50000"/>
                  </a:schemeClr>
                </a:solidFill>
              </a:rPr>
              <a:t>, report)</a:t>
            </a:r>
          </a:p>
          <a:p>
            <a:pPr marL="768350" lvl="1" indent="-285750"/>
            <a:r>
              <a:rPr lang="en-US" sz="1600" dirty="0">
                <a:solidFill>
                  <a:schemeClr val="bg2">
                    <a:lumMod val="50000"/>
                  </a:schemeClr>
                </a:solidFill>
              </a:rPr>
              <a:t>The schema </a:t>
            </a:r>
            <a:r>
              <a:rPr lang="en-US" sz="1600" dirty="0" err="1">
                <a:solidFill>
                  <a:schemeClr val="bg2">
                    <a:lumMod val="50000"/>
                  </a:schemeClr>
                </a:solidFill>
              </a:rPr>
              <a:t>eval_for</a:t>
            </a:r>
            <a:r>
              <a:rPr lang="en-US" sz="1600" dirty="0">
                <a:solidFill>
                  <a:schemeClr val="bg2">
                    <a:lumMod val="50000"/>
                  </a:schemeClr>
                </a:solidFill>
              </a:rPr>
              <a:t> is:</a:t>
            </a:r>
          </a:p>
          <a:p>
            <a:pPr marL="1225550" lvl="2" indent="-285750"/>
            <a:r>
              <a:rPr lang="en-US" sz="1600" dirty="0" err="1">
                <a:solidFill>
                  <a:schemeClr val="bg2">
                    <a:lumMod val="50000"/>
                  </a:schemeClr>
                </a:solidFill>
              </a:rPr>
              <a:t>eval_for</a:t>
            </a:r>
            <a:r>
              <a:rPr lang="en-US" sz="1600" dirty="0">
                <a:solidFill>
                  <a:schemeClr val="bg2">
                    <a:lumMod val="50000"/>
                  </a:schemeClr>
                </a:solidFill>
              </a:rPr>
              <a:t> (</a:t>
            </a:r>
            <a:r>
              <a:rPr lang="en-US" sz="1600" dirty="0" err="1">
                <a:solidFill>
                  <a:schemeClr val="bg2">
                    <a:lumMod val="50000"/>
                  </a:schemeClr>
                </a:solidFill>
              </a:rPr>
              <a:t>s_ID</a:t>
            </a:r>
            <a:r>
              <a:rPr lang="en-US" sz="1600" dirty="0">
                <a:solidFill>
                  <a:schemeClr val="bg2">
                    <a:lumMod val="50000"/>
                  </a:schemeClr>
                </a:solidFill>
              </a:rPr>
              <a:t>, </a:t>
            </a:r>
            <a:r>
              <a:rPr lang="en-US" sz="1600" dirty="0" err="1">
                <a:solidFill>
                  <a:schemeClr val="bg2">
                    <a:lumMod val="50000"/>
                  </a:schemeClr>
                </a:solidFill>
              </a:rPr>
              <a:t>project_id</a:t>
            </a:r>
            <a:r>
              <a:rPr lang="en-US" sz="1600" dirty="0">
                <a:solidFill>
                  <a:schemeClr val="bg2">
                    <a:lumMod val="50000"/>
                  </a:schemeClr>
                </a:solidFill>
              </a:rPr>
              <a:t>, </a:t>
            </a:r>
            <a:r>
              <a:rPr lang="en-US" sz="1600" dirty="0" err="1">
                <a:solidFill>
                  <a:schemeClr val="bg2">
                    <a:lumMod val="50000"/>
                  </a:schemeClr>
                </a:solidFill>
              </a:rPr>
              <a:t>i_ID</a:t>
            </a:r>
            <a:r>
              <a:rPr lang="en-US" sz="1600" dirty="0">
                <a:solidFill>
                  <a:schemeClr val="bg2">
                    <a:lumMod val="50000"/>
                  </a:schemeClr>
                </a:solidFill>
              </a:rPr>
              <a:t>, </a:t>
            </a:r>
            <a:r>
              <a:rPr lang="en-US" sz="1600" dirty="0" err="1">
                <a:solidFill>
                  <a:schemeClr val="bg2">
                    <a:lumMod val="50000"/>
                  </a:schemeClr>
                </a:solidFill>
              </a:rPr>
              <a:t>evaluation_id</a:t>
            </a:r>
            <a:r>
              <a:rPr lang="en-US" sz="1600" dirty="0">
                <a:solidFill>
                  <a:schemeClr val="bg2">
                    <a:lumMod val="50000"/>
                  </a:schemeClr>
                </a:solidFill>
              </a:rPr>
              <a:t>)</a:t>
            </a:r>
          </a:p>
        </p:txBody>
      </p:sp>
    </p:spTree>
    <p:extLst>
      <p:ext uri="{BB962C8B-B14F-4D97-AF65-F5344CB8AC3E}">
        <p14:creationId xmlns:p14="http://schemas.microsoft.com/office/powerpoint/2010/main" val="1916144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Converting Relationships to Binary Form</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63</a:t>
            </a:fld>
            <a:endParaRPr/>
          </a:p>
        </p:txBody>
      </p:sp>
      <mc:AlternateContent xmlns:mc="http://schemas.openxmlformats.org/markup-compatibility/2006" xmlns:a14="http://schemas.microsoft.com/office/drawing/2010/main">
        <mc:Choice Requires="a14">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34739" y="1194000"/>
                <a:ext cx="8153621"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In general, any non-binary relationship can be represented using binary relationships by creating an artificial entity set.</a:t>
                </a:r>
              </a:p>
              <a:p>
                <a:pPr marL="800100" lvl="1"/>
                <a:r>
                  <a:rPr lang="en-US" sz="1600" dirty="0">
                    <a:solidFill>
                      <a:schemeClr val="bg2">
                        <a:lumMod val="50000"/>
                      </a:schemeClr>
                    </a:solidFill>
                  </a:rPr>
                  <a:t>Replace </a:t>
                </a:r>
                <a:r>
                  <a:rPr lang="en-US" sz="1600" i="1" dirty="0">
                    <a:solidFill>
                      <a:schemeClr val="bg2">
                        <a:lumMod val="50000"/>
                      </a:schemeClr>
                    </a:solidFill>
                  </a:rPr>
                  <a:t>R </a:t>
                </a:r>
                <a:r>
                  <a:rPr lang="en-US" sz="1600" dirty="0">
                    <a:solidFill>
                      <a:schemeClr val="bg2">
                        <a:lumMod val="50000"/>
                      </a:schemeClr>
                    </a:solidFill>
                  </a:rPr>
                  <a:t>between entity sets </a:t>
                </a:r>
                <a:r>
                  <a:rPr lang="en-US" sz="1600" i="1" dirty="0">
                    <a:solidFill>
                      <a:schemeClr val="bg2">
                        <a:lumMod val="50000"/>
                      </a:schemeClr>
                    </a:solidFill>
                  </a:rPr>
                  <a:t>A</a:t>
                </a:r>
                <a:r>
                  <a:rPr lang="en-US" sz="1600" dirty="0">
                    <a:solidFill>
                      <a:schemeClr val="bg2">
                        <a:lumMod val="50000"/>
                      </a:schemeClr>
                    </a:solidFill>
                  </a:rPr>
                  <a:t>, </a:t>
                </a:r>
                <a:r>
                  <a:rPr lang="en-US" sz="1600" i="1" dirty="0">
                    <a:solidFill>
                      <a:schemeClr val="bg2">
                        <a:lumMod val="50000"/>
                      </a:schemeClr>
                    </a:solidFill>
                  </a:rPr>
                  <a:t>B </a:t>
                </a:r>
                <a:r>
                  <a:rPr lang="en-US" sz="1600" dirty="0">
                    <a:solidFill>
                      <a:schemeClr val="bg2">
                        <a:lumMod val="50000"/>
                      </a:schemeClr>
                    </a:solidFill>
                  </a:rPr>
                  <a:t>and </a:t>
                </a:r>
                <a:r>
                  <a:rPr lang="en-US" sz="1600" i="1" dirty="0">
                    <a:solidFill>
                      <a:schemeClr val="bg2">
                        <a:lumMod val="50000"/>
                      </a:schemeClr>
                    </a:solidFill>
                  </a:rPr>
                  <a:t>C </a:t>
                </a:r>
                <a:r>
                  <a:rPr lang="en-US" sz="1600" dirty="0">
                    <a:solidFill>
                      <a:schemeClr val="bg2">
                        <a:lumMod val="50000"/>
                      </a:schemeClr>
                    </a:solidFill>
                  </a:rPr>
                  <a:t>by an entity set </a:t>
                </a:r>
                <a:r>
                  <a:rPr lang="en-US" sz="1600" i="1" dirty="0">
                    <a:solidFill>
                      <a:schemeClr val="tx1">
                        <a:lumMod val="50000"/>
                      </a:schemeClr>
                    </a:solidFill>
                  </a:rPr>
                  <a:t>E</a:t>
                </a:r>
                <a:r>
                  <a:rPr lang="en-US" sz="1600" dirty="0">
                    <a:solidFill>
                      <a:schemeClr val="bg2">
                        <a:lumMod val="50000"/>
                      </a:schemeClr>
                    </a:solidFill>
                  </a:rPr>
                  <a:t>, and three relationship sets:</a:t>
                </a:r>
              </a:p>
              <a:p>
                <a:pPr marL="825500" lvl="1" indent="-342900">
                  <a:buFont typeface="+mj-lt"/>
                  <a:buAutoNum type="arabicPeriod"/>
                </a:pPr>
                <a14:m>
                  <m:oMath xmlns:m="http://schemas.openxmlformats.org/officeDocument/2006/math">
                    <m:sSub>
                      <m:sSubPr>
                        <m:ctrlPr>
                          <a:rPr lang="en-US" sz="1600" i="1" dirty="0" smtClean="0">
                            <a:solidFill>
                              <a:schemeClr val="bg2">
                                <a:lumMod val="50000"/>
                              </a:schemeClr>
                            </a:solidFill>
                            <a:latin typeface="Cambria Math" panose="02040503050406030204" pitchFamily="18" charset="0"/>
                          </a:rPr>
                        </m:ctrlPr>
                      </m:sSubPr>
                      <m:e>
                        <m:r>
                          <a:rPr lang="en-US" sz="1600" b="0" i="1" dirty="0" smtClean="0">
                            <a:solidFill>
                              <a:schemeClr val="bg2">
                                <a:lumMod val="50000"/>
                              </a:schemeClr>
                            </a:solidFill>
                            <a:latin typeface="Cambria Math" panose="02040503050406030204" pitchFamily="18" charset="0"/>
                          </a:rPr>
                          <m:t>𝑅</m:t>
                        </m:r>
                      </m:e>
                      <m:sub>
                        <m:r>
                          <a:rPr lang="en-US" sz="1600" b="0" i="1" dirty="0" smtClean="0">
                            <a:solidFill>
                              <a:schemeClr val="bg2">
                                <a:lumMod val="50000"/>
                              </a:schemeClr>
                            </a:solidFill>
                            <a:latin typeface="Cambria Math" panose="02040503050406030204" pitchFamily="18" charset="0"/>
                          </a:rPr>
                          <m:t>𝐴</m:t>
                        </m:r>
                      </m:sub>
                    </m:sSub>
                  </m:oMath>
                </a14:m>
                <a:r>
                  <a:rPr lang="en-US" sz="1600" dirty="0">
                    <a:solidFill>
                      <a:schemeClr val="bg2">
                        <a:lumMod val="50000"/>
                      </a:schemeClr>
                    </a:solidFill>
                  </a:rPr>
                  <a:t>, relating E and A</a:t>
                </a:r>
              </a:p>
              <a:p>
                <a:pPr marL="825500" lvl="1" indent="-342900">
                  <a:buFont typeface="+mj-lt"/>
                  <a:buAutoNum type="arabicPeriod"/>
                </a:pPr>
                <a14:m>
                  <m:oMath xmlns:m="http://schemas.openxmlformats.org/officeDocument/2006/math">
                    <m:sSub>
                      <m:sSubPr>
                        <m:ctrlPr>
                          <a:rPr lang="en-US" sz="1600" i="1" dirty="0" smtClean="0">
                            <a:solidFill>
                              <a:schemeClr val="bg2">
                                <a:lumMod val="50000"/>
                              </a:schemeClr>
                            </a:solidFill>
                            <a:latin typeface="Cambria Math" panose="02040503050406030204" pitchFamily="18" charset="0"/>
                          </a:rPr>
                        </m:ctrlPr>
                      </m:sSubPr>
                      <m:e>
                        <m:r>
                          <a:rPr lang="en-US" sz="1600" b="0" i="1" dirty="0" smtClean="0">
                            <a:solidFill>
                              <a:schemeClr val="bg2">
                                <a:lumMod val="50000"/>
                              </a:schemeClr>
                            </a:solidFill>
                            <a:latin typeface="Cambria Math" panose="02040503050406030204" pitchFamily="18" charset="0"/>
                          </a:rPr>
                          <m:t>𝑅</m:t>
                        </m:r>
                      </m:e>
                      <m:sub>
                        <m:r>
                          <a:rPr lang="en-US" sz="1600" b="0" i="1" dirty="0" smtClean="0">
                            <a:solidFill>
                              <a:schemeClr val="bg2">
                                <a:lumMod val="50000"/>
                              </a:schemeClr>
                            </a:solidFill>
                            <a:latin typeface="Cambria Math" panose="02040503050406030204" pitchFamily="18" charset="0"/>
                          </a:rPr>
                          <m:t>𝐵</m:t>
                        </m:r>
                      </m:sub>
                    </m:sSub>
                  </m:oMath>
                </a14:m>
                <a:r>
                  <a:rPr lang="en-US" sz="1600" dirty="0">
                    <a:solidFill>
                      <a:schemeClr val="bg2">
                        <a:lumMod val="50000"/>
                      </a:schemeClr>
                    </a:solidFill>
                  </a:rPr>
                  <a:t>, relating E and B</a:t>
                </a:r>
              </a:p>
              <a:p>
                <a:pPr marL="825500" lvl="1" indent="-342900">
                  <a:buFont typeface="+mj-lt"/>
                  <a:buAutoNum type="arabicPeriod"/>
                </a:pPr>
                <a14:m>
                  <m:oMath xmlns:m="http://schemas.openxmlformats.org/officeDocument/2006/math">
                    <m:sSub>
                      <m:sSubPr>
                        <m:ctrlPr>
                          <a:rPr lang="en-US" sz="1600" i="1" dirty="0" smtClean="0">
                            <a:solidFill>
                              <a:schemeClr val="bg2">
                                <a:lumMod val="50000"/>
                              </a:schemeClr>
                            </a:solidFill>
                            <a:latin typeface="Cambria Math" panose="02040503050406030204" pitchFamily="18" charset="0"/>
                          </a:rPr>
                        </m:ctrlPr>
                      </m:sSubPr>
                      <m:e>
                        <m:r>
                          <a:rPr lang="en-US" sz="1600" b="0" i="1" dirty="0" smtClean="0">
                            <a:solidFill>
                              <a:schemeClr val="bg2">
                                <a:lumMod val="50000"/>
                              </a:schemeClr>
                            </a:solidFill>
                            <a:latin typeface="Cambria Math" panose="02040503050406030204" pitchFamily="18" charset="0"/>
                          </a:rPr>
                          <m:t>𝑅</m:t>
                        </m:r>
                      </m:e>
                      <m:sub>
                        <m:r>
                          <a:rPr lang="en-US" sz="1600" b="0" i="1" dirty="0" smtClean="0">
                            <a:solidFill>
                              <a:schemeClr val="bg2">
                                <a:lumMod val="50000"/>
                              </a:schemeClr>
                            </a:solidFill>
                            <a:latin typeface="Cambria Math" panose="02040503050406030204" pitchFamily="18" charset="0"/>
                          </a:rPr>
                          <m:t>𝐶</m:t>
                        </m:r>
                      </m:sub>
                    </m:sSub>
                  </m:oMath>
                </a14:m>
                <a:r>
                  <a:rPr lang="en-US" sz="1600" dirty="0">
                    <a:solidFill>
                      <a:schemeClr val="bg2">
                        <a:lumMod val="50000"/>
                      </a:schemeClr>
                    </a:solidFill>
                  </a:rPr>
                  <a:t>, relating E and C</a:t>
                </a:r>
              </a:p>
              <a:p>
                <a:pPr marL="368300"/>
                <a:endParaRPr lang="en-US" sz="1600" dirty="0">
                  <a:solidFill>
                    <a:schemeClr val="bg2">
                      <a:lumMod val="50000"/>
                    </a:schemeClr>
                  </a:solidFill>
                </a:endParaRPr>
              </a:p>
            </p:txBody>
          </p:sp>
        </mc:Choice>
        <mc:Fallback xmlns="">
          <p:sp>
            <p:nvSpPr>
              <p:cNvPr id="2" name="Google Shape;91;p16">
                <a:extLst>
                  <a:ext uri="{FF2B5EF4-FFF2-40B4-BE49-F238E27FC236}">
                    <a16:creationId xmlns:a16="http://schemas.microsoft.com/office/drawing/2014/main" id="{9F5CB7BC-6E08-BFA1-58A8-7073043B0D20}"/>
                  </a:ext>
                </a:extLst>
              </p:cNvPr>
              <p:cNvSpPr txBox="1">
                <a:spLocks noRot="1" noChangeAspect="1" noMove="1" noResize="1" noEditPoints="1" noAdjustHandles="1" noChangeArrowheads="1" noChangeShapeType="1" noTextEdit="1"/>
              </p:cNvSpPr>
              <p:nvPr/>
            </p:nvSpPr>
            <p:spPr>
              <a:xfrm>
                <a:off x="434739" y="1194000"/>
                <a:ext cx="8153621" cy="5591531"/>
              </a:xfrm>
              <a:prstGeom prst="rect">
                <a:avLst/>
              </a:prstGeom>
              <a:blipFill>
                <a:blip r:embed="rId3"/>
                <a:stretch>
                  <a:fillRect l="-44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9166281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Converting Relationships to Binary Form</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64</a:t>
            </a:fld>
            <a:endParaRPr/>
          </a:p>
        </p:txBody>
      </p:sp>
      <mc:AlternateContent xmlns:mc="http://schemas.openxmlformats.org/markup-compatibility/2006" xmlns:a14="http://schemas.microsoft.com/office/drawing/2010/main">
        <mc:Choice Requires="a14">
          <p:sp>
            <p:nvSpPr>
              <p:cNvPr id="2" name="Google Shape;91;p16">
                <a:extLst>
                  <a:ext uri="{FF2B5EF4-FFF2-40B4-BE49-F238E27FC236}">
                    <a16:creationId xmlns:a16="http://schemas.microsoft.com/office/drawing/2014/main" id="{9F5CB7BC-6E08-BFA1-58A8-7073043B0D20}"/>
                  </a:ext>
                </a:extLst>
              </p:cNvPr>
              <p:cNvSpPr txBox="1">
                <a:spLocks/>
              </p:cNvSpPr>
              <p:nvPr/>
            </p:nvSpPr>
            <p:spPr>
              <a:xfrm>
                <a:off x="434739" y="1194000"/>
                <a:ext cx="8153621"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68300"/>
                <a:r>
                  <a:rPr lang="en-US" sz="2000" dirty="0">
                    <a:solidFill>
                      <a:schemeClr val="bg2">
                        <a:lumMod val="50000"/>
                      </a:schemeClr>
                    </a:solidFill>
                  </a:rPr>
                  <a:t>Create an identifying attribute for E and add any attributes of </a:t>
                </a:r>
                <a:r>
                  <a:rPr lang="en-US" sz="2000" i="1" dirty="0">
                    <a:solidFill>
                      <a:schemeClr val="bg2">
                        <a:lumMod val="50000"/>
                      </a:schemeClr>
                    </a:solidFill>
                  </a:rPr>
                  <a:t>R</a:t>
                </a:r>
                <a:r>
                  <a:rPr lang="en-US" sz="2000" dirty="0">
                    <a:solidFill>
                      <a:schemeClr val="bg2">
                        <a:lumMod val="50000"/>
                      </a:schemeClr>
                    </a:solidFill>
                  </a:rPr>
                  <a:t> to </a:t>
                </a:r>
                <a:r>
                  <a:rPr lang="en-US" sz="2000" i="1" dirty="0">
                    <a:solidFill>
                      <a:schemeClr val="tx1">
                        <a:lumMod val="50000"/>
                      </a:schemeClr>
                    </a:solidFill>
                  </a:rPr>
                  <a:t>E</a:t>
                </a:r>
              </a:p>
              <a:p>
                <a:pPr marL="368300"/>
                <a:endParaRPr lang="en-US" sz="2000" i="1" dirty="0">
                  <a:solidFill>
                    <a:schemeClr val="tx1">
                      <a:lumMod val="50000"/>
                    </a:schemeClr>
                  </a:solidFill>
                </a:endParaRPr>
              </a:p>
              <a:p>
                <a:pPr marL="368300"/>
                <a:r>
                  <a:rPr lang="en-US" sz="2000" dirty="0">
                    <a:solidFill>
                      <a:schemeClr val="bg2">
                        <a:lumMod val="50000"/>
                      </a:schemeClr>
                    </a:solidFill>
                  </a:rPr>
                  <a:t>For each relationship (</a:t>
                </a:r>
                <a14:m>
                  <m:oMath xmlns:m="http://schemas.openxmlformats.org/officeDocument/2006/math">
                    <m:sSub>
                      <m:sSubPr>
                        <m:ctrlPr>
                          <a:rPr lang="en-US" sz="2000" i="1" dirty="0" smtClean="0">
                            <a:solidFill>
                              <a:schemeClr val="bg2">
                                <a:lumMod val="50000"/>
                              </a:schemeClr>
                            </a:solidFill>
                            <a:latin typeface="Cambria Math" panose="02040503050406030204" pitchFamily="18" charset="0"/>
                          </a:rPr>
                        </m:ctrlPr>
                      </m:sSubPr>
                      <m:e>
                        <m:r>
                          <a:rPr lang="en-US" sz="2000" b="0" i="1" dirty="0" smtClean="0">
                            <a:solidFill>
                              <a:schemeClr val="bg2">
                                <a:lumMod val="50000"/>
                              </a:schemeClr>
                            </a:solidFill>
                            <a:latin typeface="Cambria Math" panose="02040503050406030204" pitchFamily="18" charset="0"/>
                          </a:rPr>
                          <m:t>𝑎</m:t>
                        </m:r>
                      </m:e>
                      <m:sub>
                        <m:r>
                          <a:rPr lang="en-US" sz="2000" b="0" i="1" dirty="0" smtClean="0">
                            <a:solidFill>
                              <a:schemeClr val="bg2">
                                <a:lumMod val="50000"/>
                              </a:schemeClr>
                            </a:solidFill>
                            <a:latin typeface="Cambria Math" panose="02040503050406030204" pitchFamily="18" charset="0"/>
                          </a:rPr>
                          <m:t>𝑖</m:t>
                        </m:r>
                      </m:sub>
                    </m:sSub>
                  </m:oMath>
                </a14:m>
                <a:r>
                  <a:rPr lang="en-US" sz="2000" dirty="0">
                    <a:solidFill>
                      <a:schemeClr val="bg2">
                        <a:lumMod val="50000"/>
                      </a:schemeClr>
                    </a:solidFill>
                  </a:rPr>
                  <a:t> , </a:t>
                </a:r>
                <a14:m>
                  <m:oMath xmlns:m="http://schemas.openxmlformats.org/officeDocument/2006/math">
                    <m:sSub>
                      <m:sSubPr>
                        <m:ctrlPr>
                          <a:rPr lang="en-US" sz="2000" i="1" dirty="0">
                            <a:solidFill>
                              <a:schemeClr val="bg2">
                                <a:lumMod val="50000"/>
                              </a:schemeClr>
                            </a:solidFill>
                            <a:latin typeface="Cambria Math" panose="02040503050406030204" pitchFamily="18" charset="0"/>
                          </a:rPr>
                        </m:ctrlPr>
                      </m:sSubPr>
                      <m:e>
                        <m:r>
                          <a:rPr lang="en-US" sz="2000" b="0" i="1" dirty="0" smtClean="0">
                            <a:solidFill>
                              <a:schemeClr val="bg2">
                                <a:lumMod val="50000"/>
                              </a:schemeClr>
                            </a:solidFill>
                            <a:latin typeface="Cambria Math" panose="02040503050406030204" pitchFamily="18" charset="0"/>
                          </a:rPr>
                          <m:t>𝑏</m:t>
                        </m:r>
                      </m:e>
                      <m:sub>
                        <m:r>
                          <a:rPr lang="en-US" sz="2000" i="1" dirty="0">
                            <a:solidFill>
                              <a:schemeClr val="bg2">
                                <a:lumMod val="50000"/>
                              </a:schemeClr>
                            </a:solidFill>
                            <a:latin typeface="Cambria Math" panose="02040503050406030204" pitchFamily="18" charset="0"/>
                          </a:rPr>
                          <m:t>𝑖</m:t>
                        </m:r>
                      </m:sub>
                    </m:sSub>
                  </m:oMath>
                </a14:m>
                <a:r>
                  <a:rPr lang="en-US" sz="2000" dirty="0">
                    <a:solidFill>
                      <a:schemeClr val="bg2">
                        <a:lumMod val="50000"/>
                      </a:schemeClr>
                    </a:solidFill>
                  </a:rPr>
                  <a:t> , </a:t>
                </a:r>
                <a14:m>
                  <m:oMath xmlns:m="http://schemas.openxmlformats.org/officeDocument/2006/math">
                    <m:sSub>
                      <m:sSubPr>
                        <m:ctrlPr>
                          <a:rPr lang="en-US" sz="2000" i="1" dirty="0">
                            <a:solidFill>
                              <a:schemeClr val="bg2">
                                <a:lumMod val="50000"/>
                              </a:schemeClr>
                            </a:solidFill>
                            <a:latin typeface="Cambria Math" panose="02040503050406030204" pitchFamily="18" charset="0"/>
                          </a:rPr>
                        </m:ctrlPr>
                      </m:sSubPr>
                      <m:e>
                        <m:r>
                          <a:rPr lang="en-US" sz="2000" b="0" i="1" dirty="0" smtClean="0">
                            <a:solidFill>
                              <a:schemeClr val="bg2">
                                <a:lumMod val="50000"/>
                              </a:schemeClr>
                            </a:solidFill>
                            <a:latin typeface="Cambria Math" panose="02040503050406030204" pitchFamily="18" charset="0"/>
                          </a:rPr>
                          <m:t>𝑐</m:t>
                        </m:r>
                      </m:e>
                      <m:sub>
                        <m:r>
                          <a:rPr lang="en-US" sz="2000" i="1" dirty="0">
                            <a:solidFill>
                              <a:schemeClr val="bg2">
                                <a:lumMod val="50000"/>
                              </a:schemeClr>
                            </a:solidFill>
                            <a:latin typeface="Cambria Math" panose="02040503050406030204" pitchFamily="18" charset="0"/>
                          </a:rPr>
                          <m:t>𝑖</m:t>
                        </m:r>
                      </m:sub>
                    </m:sSub>
                  </m:oMath>
                </a14:m>
                <a:r>
                  <a:rPr lang="en-US" sz="2000" dirty="0">
                    <a:solidFill>
                      <a:schemeClr val="bg2">
                        <a:lumMod val="50000"/>
                      </a:schemeClr>
                    </a:solidFill>
                  </a:rPr>
                  <a:t>) in </a:t>
                </a:r>
                <a:r>
                  <a:rPr lang="en-US" sz="2000" i="1" dirty="0">
                    <a:solidFill>
                      <a:schemeClr val="bg2">
                        <a:lumMod val="50000"/>
                      </a:schemeClr>
                    </a:solidFill>
                  </a:rPr>
                  <a:t>R</a:t>
                </a:r>
                <a:r>
                  <a:rPr lang="en-US" sz="2000" dirty="0">
                    <a:solidFill>
                      <a:schemeClr val="bg2">
                        <a:lumMod val="50000"/>
                      </a:schemeClr>
                    </a:solidFill>
                  </a:rPr>
                  <a:t>, create</a:t>
                </a:r>
              </a:p>
              <a:p>
                <a:pPr marL="482600" indent="-457200">
                  <a:buFont typeface="+mj-lt"/>
                  <a:buAutoNum type="arabicPeriod"/>
                </a:pPr>
                <a:r>
                  <a:rPr lang="en-US" sz="2000" dirty="0">
                    <a:solidFill>
                      <a:schemeClr val="bg2">
                        <a:lumMod val="50000"/>
                      </a:schemeClr>
                    </a:solidFill>
                  </a:rPr>
                  <a:t>a new entity </a:t>
                </a:r>
                <a14:m>
                  <m:oMath xmlns:m="http://schemas.openxmlformats.org/officeDocument/2006/math">
                    <m:sSub>
                      <m:sSubPr>
                        <m:ctrlPr>
                          <a:rPr lang="en-US" sz="2000" i="1" dirty="0" smtClean="0">
                            <a:solidFill>
                              <a:schemeClr val="bg2">
                                <a:lumMod val="50000"/>
                              </a:schemeClr>
                            </a:solidFill>
                            <a:latin typeface="Cambria Math" panose="02040503050406030204" pitchFamily="18" charset="0"/>
                          </a:rPr>
                        </m:ctrlPr>
                      </m:sSubPr>
                      <m:e>
                        <m:r>
                          <a:rPr lang="en-US" sz="2000" b="0" i="1" dirty="0" smtClean="0">
                            <a:solidFill>
                              <a:schemeClr val="bg2">
                                <a:lumMod val="50000"/>
                              </a:schemeClr>
                            </a:solidFill>
                            <a:latin typeface="Cambria Math" panose="02040503050406030204" pitchFamily="18" charset="0"/>
                          </a:rPr>
                          <m:t>𝑒</m:t>
                        </m:r>
                      </m:e>
                      <m:sub>
                        <m:r>
                          <a:rPr lang="en-US" sz="2000" b="0" i="1" dirty="0" smtClean="0">
                            <a:solidFill>
                              <a:schemeClr val="bg2">
                                <a:lumMod val="50000"/>
                              </a:schemeClr>
                            </a:solidFill>
                            <a:latin typeface="Cambria Math" panose="02040503050406030204" pitchFamily="18" charset="0"/>
                          </a:rPr>
                          <m:t>𝑖</m:t>
                        </m:r>
                      </m:sub>
                    </m:sSub>
                  </m:oMath>
                </a14:m>
                <a:r>
                  <a:rPr lang="en-US" sz="2000" dirty="0">
                    <a:solidFill>
                      <a:schemeClr val="bg2">
                        <a:lumMod val="50000"/>
                      </a:schemeClr>
                    </a:solidFill>
                  </a:rPr>
                  <a:t> in the entity set E</a:t>
                </a:r>
              </a:p>
              <a:p>
                <a:pPr marL="482600" indent="-457200">
                  <a:buFont typeface="+mj-lt"/>
                  <a:buAutoNum type="arabicPeriod"/>
                </a:pPr>
                <a:r>
                  <a:rPr lang="it-IT" sz="2000" dirty="0">
                    <a:solidFill>
                      <a:schemeClr val="bg2">
                        <a:lumMod val="50000"/>
                      </a:schemeClr>
                    </a:solidFill>
                  </a:rPr>
                  <a:t>add (</a:t>
                </a:r>
                <a14:m>
                  <m:oMath xmlns:m="http://schemas.openxmlformats.org/officeDocument/2006/math">
                    <m:sSub>
                      <m:sSubPr>
                        <m:ctrlPr>
                          <a:rPr lang="en-US" sz="2000" i="1" dirty="0" smtClean="0">
                            <a:solidFill>
                              <a:schemeClr val="bg2">
                                <a:lumMod val="50000"/>
                              </a:schemeClr>
                            </a:solidFill>
                            <a:latin typeface="Cambria Math" panose="02040503050406030204" pitchFamily="18" charset="0"/>
                          </a:rPr>
                        </m:ctrlPr>
                      </m:sSubPr>
                      <m:e>
                        <m:r>
                          <a:rPr lang="en-US" sz="2000" b="0" i="1" dirty="0" smtClean="0">
                            <a:solidFill>
                              <a:schemeClr val="bg2">
                                <a:lumMod val="50000"/>
                              </a:schemeClr>
                            </a:solidFill>
                            <a:latin typeface="Cambria Math" panose="02040503050406030204" pitchFamily="18" charset="0"/>
                          </a:rPr>
                          <m:t>𝑒</m:t>
                        </m:r>
                      </m:e>
                      <m:sub>
                        <m:r>
                          <a:rPr lang="en-US" sz="2000" b="0" i="1" dirty="0" smtClean="0">
                            <a:solidFill>
                              <a:schemeClr val="bg2">
                                <a:lumMod val="50000"/>
                              </a:schemeClr>
                            </a:solidFill>
                            <a:latin typeface="Cambria Math" panose="02040503050406030204" pitchFamily="18" charset="0"/>
                          </a:rPr>
                          <m:t>𝑖</m:t>
                        </m:r>
                      </m:sub>
                    </m:sSub>
                  </m:oMath>
                </a14:m>
                <a:r>
                  <a:rPr lang="it-IT" sz="2000" dirty="0">
                    <a:solidFill>
                      <a:schemeClr val="bg2">
                        <a:lumMod val="50000"/>
                      </a:schemeClr>
                    </a:solidFill>
                  </a:rPr>
                  <a:t> , </a:t>
                </a:r>
                <a14:m>
                  <m:oMath xmlns:m="http://schemas.openxmlformats.org/officeDocument/2006/math">
                    <m:sSub>
                      <m:sSubPr>
                        <m:ctrlPr>
                          <a:rPr lang="en-US" sz="2000" i="1" dirty="0">
                            <a:solidFill>
                              <a:schemeClr val="bg2">
                                <a:lumMod val="50000"/>
                              </a:schemeClr>
                            </a:solidFill>
                            <a:latin typeface="Cambria Math" panose="02040503050406030204" pitchFamily="18" charset="0"/>
                          </a:rPr>
                        </m:ctrlPr>
                      </m:sSubPr>
                      <m:e>
                        <m:r>
                          <a:rPr lang="en-US" sz="2000" b="0" i="1" dirty="0" smtClean="0">
                            <a:solidFill>
                              <a:schemeClr val="bg2">
                                <a:lumMod val="50000"/>
                              </a:schemeClr>
                            </a:solidFill>
                            <a:latin typeface="Cambria Math" panose="02040503050406030204" pitchFamily="18" charset="0"/>
                          </a:rPr>
                          <m:t>𝑎</m:t>
                        </m:r>
                      </m:e>
                      <m:sub>
                        <m:r>
                          <a:rPr lang="en-US" sz="2000" i="1" dirty="0">
                            <a:solidFill>
                              <a:schemeClr val="bg2">
                                <a:lumMod val="50000"/>
                              </a:schemeClr>
                            </a:solidFill>
                            <a:latin typeface="Cambria Math" panose="02040503050406030204" pitchFamily="18" charset="0"/>
                          </a:rPr>
                          <m:t>𝑖</m:t>
                        </m:r>
                      </m:sub>
                    </m:sSub>
                  </m:oMath>
                </a14:m>
                <a:r>
                  <a:rPr lang="it-IT" sz="2000" dirty="0">
                    <a:solidFill>
                      <a:schemeClr val="bg2">
                        <a:lumMod val="50000"/>
                      </a:schemeClr>
                    </a:solidFill>
                  </a:rPr>
                  <a:t>) to </a:t>
                </a:r>
                <a14:m>
                  <m:oMath xmlns:m="http://schemas.openxmlformats.org/officeDocument/2006/math">
                    <m:sSub>
                      <m:sSubPr>
                        <m:ctrlPr>
                          <a:rPr lang="en-US" sz="2000" i="1" dirty="0">
                            <a:solidFill>
                              <a:schemeClr val="bg2">
                                <a:lumMod val="50000"/>
                              </a:schemeClr>
                            </a:solidFill>
                            <a:latin typeface="Cambria Math" panose="02040503050406030204" pitchFamily="18" charset="0"/>
                          </a:rPr>
                        </m:ctrlPr>
                      </m:sSubPr>
                      <m:e>
                        <m:r>
                          <a:rPr lang="en-US" sz="2000" b="0" i="1" dirty="0" smtClean="0">
                            <a:solidFill>
                              <a:schemeClr val="bg2">
                                <a:lumMod val="50000"/>
                              </a:schemeClr>
                            </a:solidFill>
                            <a:latin typeface="Cambria Math" panose="02040503050406030204" pitchFamily="18" charset="0"/>
                          </a:rPr>
                          <m:t>𝑅</m:t>
                        </m:r>
                      </m:e>
                      <m:sub>
                        <m:r>
                          <a:rPr lang="en-US" sz="2000" b="0" i="1" dirty="0" smtClean="0">
                            <a:solidFill>
                              <a:schemeClr val="bg2">
                                <a:lumMod val="50000"/>
                              </a:schemeClr>
                            </a:solidFill>
                            <a:latin typeface="Cambria Math" panose="02040503050406030204" pitchFamily="18" charset="0"/>
                          </a:rPr>
                          <m:t>𝐴</m:t>
                        </m:r>
                      </m:sub>
                    </m:sSub>
                  </m:oMath>
                </a14:m>
                <a:endParaRPr lang="en-US" sz="2000" dirty="0">
                  <a:solidFill>
                    <a:schemeClr val="bg2">
                      <a:lumMod val="50000"/>
                    </a:schemeClr>
                  </a:solidFill>
                </a:endParaRPr>
              </a:p>
              <a:p>
                <a:pPr marL="482600" indent="-457200">
                  <a:buFont typeface="+mj-lt"/>
                  <a:buAutoNum type="arabicPeriod"/>
                </a:pPr>
                <a:r>
                  <a:rPr lang="it-IT" sz="2000" dirty="0">
                    <a:solidFill>
                      <a:schemeClr val="bg2">
                        <a:lumMod val="50000"/>
                      </a:schemeClr>
                    </a:solidFill>
                  </a:rPr>
                  <a:t>add (</a:t>
                </a:r>
                <a14:m>
                  <m:oMath xmlns:m="http://schemas.openxmlformats.org/officeDocument/2006/math">
                    <m:sSub>
                      <m:sSubPr>
                        <m:ctrlPr>
                          <a:rPr lang="en-US" sz="2000" i="1" dirty="0" smtClean="0">
                            <a:solidFill>
                              <a:schemeClr val="bg2">
                                <a:lumMod val="50000"/>
                              </a:schemeClr>
                            </a:solidFill>
                            <a:latin typeface="Cambria Math" panose="02040503050406030204" pitchFamily="18" charset="0"/>
                          </a:rPr>
                        </m:ctrlPr>
                      </m:sSubPr>
                      <m:e>
                        <m:r>
                          <a:rPr lang="en-US" sz="2000" b="0" i="1" dirty="0" smtClean="0">
                            <a:solidFill>
                              <a:schemeClr val="bg2">
                                <a:lumMod val="50000"/>
                              </a:schemeClr>
                            </a:solidFill>
                            <a:latin typeface="Cambria Math" panose="02040503050406030204" pitchFamily="18" charset="0"/>
                          </a:rPr>
                          <m:t>𝑒</m:t>
                        </m:r>
                      </m:e>
                      <m:sub>
                        <m:r>
                          <a:rPr lang="en-US" sz="2000" b="0" i="1" dirty="0" smtClean="0">
                            <a:solidFill>
                              <a:schemeClr val="bg2">
                                <a:lumMod val="50000"/>
                              </a:schemeClr>
                            </a:solidFill>
                            <a:latin typeface="Cambria Math" panose="02040503050406030204" pitchFamily="18" charset="0"/>
                          </a:rPr>
                          <m:t>𝑖</m:t>
                        </m:r>
                      </m:sub>
                    </m:sSub>
                  </m:oMath>
                </a14:m>
                <a:r>
                  <a:rPr lang="it-IT" sz="2000" dirty="0">
                    <a:solidFill>
                      <a:schemeClr val="bg2">
                        <a:lumMod val="50000"/>
                      </a:schemeClr>
                    </a:solidFill>
                  </a:rPr>
                  <a:t> , </a:t>
                </a:r>
                <a14:m>
                  <m:oMath xmlns:m="http://schemas.openxmlformats.org/officeDocument/2006/math">
                    <m:sSub>
                      <m:sSubPr>
                        <m:ctrlPr>
                          <a:rPr lang="en-US" sz="2000" i="1" dirty="0">
                            <a:solidFill>
                              <a:schemeClr val="bg2">
                                <a:lumMod val="50000"/>
                              </a:schemeClr>
                            </a:solidFill>
                            <a:latin typeface="Cambria Math" panose="02040503050406030204" pitchFamily="18" charset="0"/>
                          </a:rPr>
                        </m:ctrlPr>
                      </m:sSubPr>
                      <m:e>
                        <m:r>
                          <a:rPr lang="en-US" sz="2000" b="0" i="1" dirty="0" smtClean="0">
                            <a:solidFill>
                              <a:schemeClr val="bg2">
                                <a:lumMod val="50000"/>
                              </a:schemeClr>
                            </a:solidFill>
                            <a:latin typeface="Cambria Math" panose="02040503050406030204" pitchFamily="18" charset="0"/>
                          </a:rPr>
                          <m:t>𝑏</m:t>
                        </m:r>
                      </m:e>
                      <m:sub>
                        <m:r>
                          <a:rPr lang="en-US" sz="2000" i="1" dirty="0">
                            <a:solidFill>
                              <a:schemeClr val="bg2">
                                <a:lumMod val="50000"/>
                              </a:schemeClr>
                            </a:solidFill>
                            <a:latin typeface="Cambria Math" panose="02040503050406030204" pitchFamily="18" charset="0"/>
                          </a:rPr>
                          <m:t>𝑖</m:t>
                        </m:r>
                      </m:sub>
                    </m:sSub>
                  </m:oMath>
                </a14:m>
                <a:r>
                  <a:rPr lang="it-IT" sz="2000" dirty="0">
                    <a:solidFill>
                      <a:schemeClr val="bg2">
                        <a:lumMod val="50000"/>
                      </a:schemeClr>
                    </a:solidFill>
                  </a:rPr>
                  <a:t>) to </a:t>
                </a:r>
                <a14:m>
                  <m:oMath xmlns:m="http://schemas.openxmlformats.org/officeDocument/2006/math">
                    <m:sSub>
                      <m:sSubPr>
                        <m:ctrlPr>
                          <a:rPr lang="en-US" sz="2000" i="1" dirty="0">
                            <a:solidFill>
                              <a:schemeClr val="bg2">
                                <a:lumMod val="50000"/>
                              </a:schemeClr>
                            </a:solidFill>
                            <a:latin typeface="Cambria Math" panose="02040503050406030204" pitchFamily="18" charset="0"/>
                          </a:rPr>
                        </m:ctrlPr>
                      </m:sSubPr>
                      <m:e>
                        <m:r>
                          <a:rPr lang="en-US" sz="2000" b="0" i="1" dirty="0" smtClean="0">
                            <a:solidFill>
                              <a:schemeClr val="bg2">
                                <a:lumMod val="50000"/>
                              </a:schemeClr>
                            </a:solidFill>
                            <a:latin typeface="Cambria Math" panose="02040503050406030204" pitchFamily="18" charset="0"/>
                          </a:rPr>
                          <m:t>𝑅</m:t>
                        </m:r>
                      </m:e>
                      <m:sub>
                        <m:r>
                          <a:rPr lang="en-US" sz="2000" b="0" i="1" dirty="0" smtClean="0">
                            <a:solidFill>
                              <a:schemeClr val="bg2">
                                <a:lumMod val="50000"/>
                              </a:schemeClr>
                            </a:solidFill>
                            <a:latin typeface="Cambria Math" panose="02040503050406030204" pitchFamily="18" charset="0"/>
                          </a:rPr>
                          <m:t>𝐵</m:t>
                        </m:r>
                      </m:sub>
                    </m:sSub>
                  </m:oMath>
                </a14:m>
                <a:endParaRPr lang="en-US" sz="2000" dirty="0">
                  <a:solidFill>
                    <a:schemeClr val="bg2">
                      <a:lumMod val="50000"/>
                    </a:schemeClr>
                  </a:solidFill>
                </a:endParaRPr>
              </a:p>
              <a:p>
                <a:pPr marL="482600" indent="-457200">
                  <a:buFont typeface="+mj-lt"/>
                  <a:buAutoNum type="arabicPeriod"/>
                </a:pPr>
                <a:r>
                  <a:rPr lang="it-IT" sz="2000" dirty="0">
                    <a:solidFill>
                      <a:schemeClr val="bg2">
                        <a:lumMod val="50000"/>
                      </a:schemeClr>
                    </a:solidFill>
                  </a:rPr>
                  <a:t>add (</a:t>
                </a:r>
                <a14:m>
                  <m:oMath xmlns:m="http://schemas.openxmlformats.org/officeDocument/2006/math">
                    <m:sSub>
                      <m:sSubPr>
                        <m:ctrlPr>
                          <a:rPr lang="en-US" sz="2000" i="1" dirty="0" smtClean="0">
                            <a:solidFill>
                              <a:schemeClr val="bg2">
                                <a:lumMod val="50000"/>
                              </a:schemeClr>
                            </a:solidFill>
                            <a:latin typeface="Cambria Math" panose="02040503050406030204" pitchFamily="18" charset="0"/>
                          </a:rPr>
                        </m:ctrlPr>
                      </m:sSubPr>
                      <m:e>
                        <m:r>
                          <a:rPr lang="en-US" sz="2000" b="0" i="1" dirty="0" smtClean="0">
                            <a:solidFill>
                              <a:schemeClr val="bg2">
                                <a:lumMod val="50000"/>
                              </a:schemeClr>
                            </a:solidFill>
                            <a:latin typeface="Cambria Math" panose="02040503050406030204" pitchFamily="18" charset="0"/>
                          </a:rPr>
                          <m:t>𝑒</m:t>
                        </m:r>
                      </m:e>
                      <m:sub>
                        <m:r>
                          <a:rPr lang="en-US" sz="2000" b="0" i="1" dirty="0" smtClean="0">
                            <a:solidFill>
                              <a:schemeClr val="bg2">
                                <a:lumMod val="50000"/>
                              </a:schemeClr>
                            </a:solidFill>
                            <a:latin typeface="Cambria Math" panose="02040503050406030204" pitchFamily="18" charset="0"/>
                          </a:rPr>
                          <m:t>𝑖</m:t>
                        </m:r>
                      </m:sub>
                    </m:sSub>
                  </m:oMath>
                </a14:m>
                <a:r>
                  <a:rPr lang="it-IT" sz="2000" dirty="0">
                    <a:solidFill>
                      <a:schemeClr val="bg2">
                        <a:lumMod val="50000"/>
                      </a:schemeClr>
                    </a:solidFill>
                  </a:rPr>
                  <a:t> , </a:t>
                </a:r>
                <a14:m>
                  <m:oMath xmlns:m="http://schemas.openxmlformats.org/officeDocument/2006/math">
                    <m:sSub>
                      <m:sSubPr>
                        <m:ctrlPr>
                          <a:rPr lang="en-US" sz="2000" i="1" dirty="0">
                            <a:solidFill>
                              <a:schemeClr val="bg2">
                                <a:lumMod val="50000"/>
                              </a:schemeClr>
                            </a:solidFill>
                            <a:latin typeface="Cambria Math" panose="02040503050406030204" pitchFamily="18" charset="0"/>
                          </a:rPr>
                        </m:ctrlPr>
                      </m:sSubPr>
                      <m:e>
                        <m:r>
                          <a:rPr lang="en-US" sz="2000" b="0" i="1" dirty="0" smtClean="0">
                            <a:solidFill>
                              <a:schemeClr val="bg2">
                                <a:lumMod val="50000"/>
                              </a:schemeClr>
                            </a:solidFill>
                            <a:latin typeface="Cambria Math" panose="02040503050406030204" pitchFamily="18" charset="0"/>
                          </a:rPr>
                          <m:t>𝑐</m:t>
                        </m:r>
                      </m:e>
                      <m:sub>
                        <m:r>
                          <a:rPr lang="en-US" sz="2000" i="1" dirty="0">
                            <a:solidFill>
                              <a:schemeClr val="bg2">
                                <a:lumMod val="50000"/>
                              </a:schemeClr>
                            </a:solidFill>
                            <a:latin typeface="Cambria Math" panose="02040503050406030204" pitchFamily="18" charset="0"/>
                          </a:rPr>
                          <m:t>𝑖</m:t>
                        </m:r>
                      </m:sub>
                    </m:sSub>
                  </m:oMath>
                </a14:m>
                <a:r>
                  <a:rPr lang="it-IT" sz="2000" dirty="0">
                    <a:solidFill>
                      <a:schemeClr val="bg2">
                        <a:lumMod val="50000"/>
                      </a:schemeClr>
                    </a:solidFill>
                  </a:rPr>
                  <a:t>) to </a:t>
                </a:r>
                <a14:m>
                  <m:oMath xmlns:m="http://schemas.openxmlformats.org/officeDocument/2006/math">
                    <m:sSub>
                      <m:sSubPr>
                        <m:ctrlPr>
                          <a:rPr lang="en-US" sz="2000" i="1" dirty="0">
                            <a:solidFill>
                              <a:schemeClr val="bg2">
                                <a:lumMod val="50000"/>
                              </a:schemeClr>
                            </a:solidFill>
                            <a:latin typeface="Cambria Math" panose="02040503050406030204" pitchFamily="18" charset="0"/>
                          </a:rPr>
                        </m:ctrlPr>
                      </m:sSubPr>
                      <m:e>
                        <m:r>
                          <a:rPr lang="en-US" sz="2000" b="0" i="1" dirty="0" smtClean="0">
                            <a:solidFill>
                              <a:schemeClr val="bg2">
                                <a:lumMod val="50000"/>
                              </a:schemeClr>
                            </a:solidFill>
                            <a:latin typeface="Cambria Math" panose="02040503050406030204" pitchFamily="18" charset="0"/>
                          </a:rPr>
                          <m:t>𝑅</m:t>
                        </m:r>
                      </m:e>
                      <m:sub>
                        <m:r>
                          <a:rPr lang="en-US" sz="2000" b="0" i="1" dirty="0" smtClean="0">
                            <a:solidFill>
                              <a:schemeClr val="bg2">
                                <a:lumMod val="50000"/>
                              </a:schemeClr>
                            </a:solidFill>
                            <a:latin typeface="Cambria Math" panose="02040503050406030204" pitchFamily="18" charset="0"/>
                          </a:rPr>
                          <m:t>𝐶</m:t>
                        </m:r>
                      </m:sub>
                    </m:sSub>
                  </m:oMath>
                </a14:m>
                <a:endParaRPr lang="en-US" sz="2000" dirty="0">
                  <a:solidFill>
                    <a:schemeClr val="bg2">
                      <a:lumMod val="50000"/>
                    </a:schemeClr>
                  </a:solidFill>
                </a:endParaRPr>
              </a:p>
              <a:p>
                <a:pPr marL="368300"/>
                <a:endParaRPr lang="en-US" sz="1600" dirty="0">
                  <a:solidFill>
                    <a:schemeClr val="bg2">
                      <a:lumMod val="50000"/>
                    </a:schemeClr>
                  </a:solidFill>
                </a:endParaRPr>
              </a:p>
            </p:txBody>
          </p:sp>
        </mc:Choice>
        <mc:Fallback xmlns="">
          <p:sp>
            <p:nvSpPr>
              <p:cNvPr id="2" name="Google Shape;91;p16">
                <a:extLst>
                  <a:ext uri="{FF2B5EF4-FFF2-40B4-BE49-F238E27FC236}">
                    <a16:creationId xmlns:a16="http://schemas.microsoft.com/office/drawing/2014/main" id="{9F5CB7BC-6E08-BFA1-58A8-7073043B0D20}"/>
                  </a:ext>
                </a:extLst>
              </p:cNvPr>
              <p:cNvSpPr txBox="1">
                <a:spLocks noRot="1" noChangeAspect="1" noMove="1" noResize="1" noEditPoints="1" noAdjustHandles="1" noChangeArrowheads="1" noChangeShapeType="1" noTextEdit="1"/>
              </p:cNvSpPr>
              <p:nvPr/>
            </p:nvSpPr>
            <p:spPr>
              <a:xfrm>
                <a:off x="434739" y="1194000"/>
                <a:ext cx="8153621" cy="5591531"/>
              </a:xfrm>
              <a:prstGeom prst="rect">
                <a:avLst/>
              </a:prstGeom>
              <a:blipFill>
                <a:blip r:embed="rId3"/>
                <a:stretch>
                  <a:fillRect l="-299"/>
                </a:stretch>
              </a:blipFill>
              <a:ln>
                <a:noFill/>
              </a:ln>
            </p:spPr>
            <p:txBody>
              <a:bodyPr/>
              <a:lstStyle/>
              <a:p>
                <a:r>
                  <a:rPr lang="en-US">
                    <a:noFill/>
                  </a:rPr>
                  <a:t> </a:t>
                </a:r>
              </a:p>
            </p:txBody>
          </p:sp>
        </mc:Fallback>
      </mc:AlternateContent>
      <p:pic>
        <p:nvPicPr>
          <p:cNvPr id="6" name="Picture 5">
            <a:extLst>
              <a:ext uri="{FF2B5EF4-FFF2-40B4-BE49-F238E27FC236}">
                <a16:creationId xmlns:a16="http://schemas.microsoft.com/office/drawing/2014/main" id="{F050DC16-3B89-B1B6-E11C-100052989D27}"/>
              </a:ext>
            </a:extLst>
          </p:cNvPr>
          <p:cNvPicPr>
            <a:picLocks noChangeAspect="1"/>
          </p:cNvPicPr>
          <p:nvPr/>
        </p:nvPicPr>
        <p:blipFill>
          <a:blip r:embed="rId4"/>
          <a:stretch>
            <a:fillRect/>
          </a:stretch>
        </p:blipFill>
        <p:spPr>
          <a:xfrm>
            <a:off x="824163" y="3854222"/>
            <a:ext cx="7495674" cy="2668959"/>
          </a:xfrm>
          <a:prstGeom prst="rect">
            <a:avLst/>
          </a:prstGeom>
        </p:spPr>
      </p:pic>
    </p:spTree>
    <p:extLst>
      <p:ext uri="{BB962C8B-B14F-4D97-AF65-F5344CB8AC3E}">
        <p14:creationId xmlns:p14="http://schemas.microsoft.com/office/powerpoint/2010/main" val="5766817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body" idx="4294967295"/>
          </p:nvPr>
        </p:nvSpPr>
        <p:spPr>
          <a:xfrm>
            <a:off x="460950" y="1605675"/>
            <a:ext cx="8222100" cy="4730100"/>
          </a:xfrm>
          <a:prstGeom prst="rect">
            <a:avLst/>
          </a:prstGeom>
        </p:spPr>
        <p:txBody>
          <a:bodyPr spcFirstLastPara="1" wrap="square" lIns="91425" tIns="91425" rIns="91425" bIns="91425" anchor="t" anchorCtr="0">
            <a:noAutofit/>
          </a:bodyPr>
          <a:lstStyle/>
          <a:p>
            <a:pPr marL="285750" indent="-285750"/>
            <a:r>
              <a:rPr lang="en-US" dirty="0">
                <a:hlinkClick r:id="rId3"/>
              </a:rPr>
              <a:t>Database System Concepts - 6th edition (db-book.com)</a:t>
            </a:r>
            <a:endParaRPr lang="en-US" dirty="0"/>
          </a:p>
          <a:p>
            <a:pPr marL="0" indent="0">
              <a:buNone/>
            </a:pPr>
            <a:endParaRPr lang="en-US" sz="2400" dirty="0"/>
          </a:p>
          <a:p>
            <a:pPr marL="285750" indent="-285750"/>
            <a:endParaRPr lang="en-US" sz="2400" dirty="0"/>
          </a:p>
        </p:txBody>
      </p:sp>
      <p:sp>
        <p:nvSpPr>
          <p:cNvPr id="181" name="Google Shape;181;p28"/>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References</a:t>
            </a:r>
            <a:endParaRPr sz="3000" dirty="0"/>
          </a:p>
        </p:txBody>
      </p:sp>
      <p:sp>
        <p:nvSpPr>
          <p:cNvPr id="182" name="Google Shape;182;p28"/>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65</a:t>
            </a:fld>
            <a:endParaRPr/>
          </a:p>
        </p:txBody>
      </p:sp>
    </p:spTree>
    <p:extLst>
      <p:ext uri="{BB962C8B-B14F-4D97-AF65-F5344CB8AC3E}">
        <p14:creationId xmlns:p14="http://schemas.microsoft.com/office/powerpoint/2010/main" val="77839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ER model – Database Modeling</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bg2">
                    <a:lumMod val="50000"/>
                  </a:schemeClr>
                </a:solidFill>
              </a:rPr>
              <a:t>The ER data model was developed to facilitate database design by allowing specification of an </a:t>
            </a:r>
            <a:r>
              <a:rPr lang="en-US" sz="2000" dirty="0">
                <a:solidFill>
                  <a:schemeClr val="tx1"/>
                </a:solidFill>
              </a:rPr>
              <a:t>enterprise schema </a:t>
            </a:r>
            <a:r>
              <a:rPr lang="en-US" sz="2000" dirty="0">
                <a:solidFill>
                  <a:schemeClr val="bg2">
                    <a:lumMod val="50000"/>
                  </a:schemeClr>
                </a:solidFill>
              </a:rPr>
              <a:t>that represents the overall logical structure of a database.</a:t>
            </a:r>
          </a:p>
          <a:p>
            <a:pPr marL="342900"/>
            <a:endParaRPr lang="en-US" sz="2000" dirty="0">
              <a:solidFill>
                <a:schemeClr val="bg2">
                  <a:lumMod val="50000"/>
                </a:schemeClr>
              </a:solidFill>
            </a:endParaRPr>
          </a:p>
          <a:p>
            <a:pPr marL="342900"/>
            <a:endParaRPr lang="en-US" sz="1800" dirty="0">
              <a:solidFill>
                <a:schemeClr val="bg2">
                  <a:lumMod val="50000"/>
                </a:schemeClr>
              </a:solidFill>
            </a:endParaRPr>
          </a:p>
          <a:p>
            <a:pPr marL="342900"/>
            <a:r>
              <a:rPr lang="en-US" sz="2000" dirty="0">
                <a:solidFill>
                  <a:schemeClr val="bg2">
                    <a:lumMod val="50000"/>
                  </a:schemeClr>
                </a:solidFill>
              </a:rPr>
              <a:t>The ER model is very useful in mapping the meanings and interactions of real-world enterprises to a conceptual schema. As a result, many database-design tools rely on concepts from the ER model.</a:t>
            </a:r>
            <a:endParaRPr lang="en-US" sz="1200" dirty="0">
              <a:solidFill>
                <a:schemeClr val="bg2">
                  <a:lumMod val="50000"/>
                </a:schemeClr>
              </a:solidFill>
            </a:endParaRPr>
          </a:p>
        </p:txBody>
      </p:sp>
    </p:spTree>
    <p:extLst>
      <p:ext uri="{BB962C8B-B14F-4D97-AF65-F5344CB8AC3E}">
        <p14:creationId xmlns:p14="http://schemas.microsoft.com/office/powerpoint/2010/main" val="20204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Major Issues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buNone/>
            </a:pPr>
            <a:r>
              <a:rPr lang="en-US" sz="2000" dirty="0">
                <a:solidFill>
                  <a:schemeClr val="bg2">
                    <a:lumMod val="50000"/>
                  </a:schemeClr>
                </a:solidFill>
              </a:rPr>
              <a:t>In designing a database schema, we must ensure that we avoid two major pitfalls:</a:t>
            </a:r>
          </a:p>
          <a:p>
            <a:pPr marL="342900"/>
            <a:endParaRPr lang="en-US" sz="1800" dirty="0">
              <a:solidFill>
                <a:schemeClr val="bg2">
                  <a:lumMod val="50000"/>
                </a:schemeClr>
              </a:solidFill>
            </a:endParaRPr>
          </a:p>
          <a:p>
            <a:pPr marL="342900"/>
            <a:r>
              <a:rPr lang="en-US" sz="2000" dirty="0">
                <a:solidFill>
                  <a:schemeClr val="tx1"/>
                </a:solidFill>
              </a:rPr>
              <a:t>Redundancy</a:t>
            </a:r>
            <a:r>
              <a:rPr lang="en-US" sz="2000" dirty="0">
                <a:solidFill>
                  <a:schemeClr val="bg2">
                    <a:lumMod val="50000"/>
                  </a:schemeClr>
                </a:solidFill>
              </a:rPr>
              <a:t>: A bad design may repeat information.</a:t>
            </a:r>
            <a:r>
              <a:rPr lang="en-US" sz="1200" dirty="0">
                <a:solidFill>
                  <a:schemeClr val="bg2">
                    <a:lumMod val="50000"/>
                  </a:schemeClr>
                </a:solidFill>
              </a:rPr>
              <a:t> </a:t>
            </a:r>
          </a:p>
          <a:p>
            <a:pPr marL="0" indent="0">
              <a:buNone/>
            </a:pPr>
            <a:r>
              <a:rPr lang="en-US" sz="1600" dirty="0">
                <a:solidFill>
                  <a:schemeClr val="bg2">
                    <a:lumMod val="50000"/>
                  </a:schemeClr>
                </a:solidFill>
              </a:rPr>
              <a:t>Example: if we store the course identifier and title of a course with each course being offered, the title would be stored redundantly. It is enough to store only the course identifier with each course, and to associate the title with the course identifier only once, in a course entity</a:t>
            </a:r>
          </a:p>
          <a:p>
            <a:pPr marL="0" indent="0">
              <a:buNone/>
            </a:pPr>
            <a:endParaRPr lang="en-US" sz="1600" dirty="0">
              <a:solidFill>
                <a:schemeClr val="bg2">
                  <a:lumMod val="50000"/>
                </a:schemeClr>
              </a:solidFill>
            </a:endParaRPr>
          </a:p>
          <a:p>
            <a:pPr marL="342900"/>
            <a:r>
              <a:rPr lang="en-US" sz="2000" dirty="0">
                <a:solidFill>
                  <a:schemeClr val="tx1"/>
                </a:solidFill>
              </a:rPr>
              <a:t>Incompleteness</a:t>
            </a:r>
            <a:r>
              <a:rPr lang="en-US" sz="2000" dirty="0">
                <a:solidFill>
                  <a:schemeClr val="bg2">
                    <a:lumMod val="50000"/>
                  </a:schemeClr>
                </a:solidFill>
              </a:rPr>
              <a:t>: A bad design may make certain aspects of the enterprise difficult or impossible to model.</a:t>
            </a:r>
            <a:r>
              <a:rPr lang="en-US" sz="1200" dirty="0">
                <a:solidFill>
                  <a:schemeClr val="bg2">
                    <a:lumMod val="50000"/>
                  </a:schemeClr>
                </a:solidFill>
              </a:rPr>
              <a:t> </a:t>
            </a:r>
          </a:p>
          <a:p>
            <a:pPr marL="0" indent="0">
              <a:buNone/>
            </a:pPr>
            <a:r>
              <a:rPr lang="en-US" sz="1600" dirty="0">
                <a:solidFill>
                  <a:schemeClr val="bg2">
                    <a:lumMod val="50000"/>
                  </a:schemeClr>
                </a:solidFill>
              </a:rPr>
              <a:t>Example: if we only have entities corresponding to sections, without having an entity corresponding to courses and repeat all the course information once for each section, it would then be impossible to represent information about a new course, unless that course is offered.</a:t>
            </a:r>
          </a:p>
        </p:txBody>
      </p:sp>
    </p:spTree>
    <p:extLst>
      <p:ext uri="{BB962C8B-B14F-4D97-AF65-F5344CB8AC3E}">
        <p14:creationId xmlns:p14="http://schemas.microsoft.com/office/powerpoint/2010/main" val="74323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ER model - Database Modeling</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400" dirty="0">
                <a:solidFill>
                  <a:schemeClr val="bg2">
                    <a:lumMod val="50000"/>
                  </a:schemeClr>
                </a:solidFill>
              </a:rPr>
              <a:t>The ER data model employs three basic concepts:</a:t>
            </a:r>
          </a:p>
          <a:p>
            <a:pPr marL="800100" lvl="1"/>
            <a:r>
              <a:rPr lang="en-US" sz="1800" dirty="0">
                <a:solidFill>
                  <a:schemeClr val="bg2">
                    <a:lumMod val="50000"/>
                  </a:schemeClr>
                </a:solidFill>
              </a:rPr>
              <a:t>Entity sets</a:t>
            </a:r>
          </a:p>
          <a:p>
            <a:pPr marL="800100" lvl="1"/>
            <a:r>
              <a:rPr lang="en-US" sz="1800" dirty="0">
                <a:solidFill>
                  <a:schemeClr val="bg2">
                    <a:lumMod val="50000"/>
                  </a:schemeClr>
                </a:solidFill>
              </a:rPr>
              <a:t>Relationship sets</a:t>
            </a:r>
          </a:p>
          <a:p>
            <a:pPr marL="800100" lvl="1"/>
            <a:r>
              <a:rPr lang="en-US" sz="1800" dirty="0">
                <a:solidFill>
                  <a:schemeClr val="bg2">
                    <a:lumMod val="50000"/>
                  </a:schemeClr>
                </a:solidFill>
              </a:rPr>
              <a:t>Attributes</a:t>
            </a:r>
          </a:p>
          <a:p>
            <a:pPr marL="800100" lvl="1"/>
            <a:endParaRPr lang="en-US" sz="1800" dirty="0">
              <a:solidFill>
                <a:schemeClr val="bg2">
                  <a:lumMod val="50000"/>
                </a:schemeClr>
              </a:solidFill>
            </a:endParaRPr>
          </a:p>
          <a:p>
            <a:pPr marL="342900"/>
            <a:r>
              <a:rPr lang="en-US" sz="2000" dirty="0">
                <a:solidFill>
                  <a:schemeClr val="bg2">
                    <a:lumMod val="50000"/>
                  </a:schemeClr>
                </a:solidFill>
              </a:rPr>
              <a:t>The ER model also has an associated diagrammatic representation, the ER diagram, which can express the overall logical structure of a database graphically.</a:t>
            </a:r>
            <a:endParaRPr lang="en-US" sz="1600" dirty="0">
              <a:solidFill>
                <a:schemeClr val="bg2">
                  <a:lumMod val="50000"/>
                </a:schemeClr>
              </a:solidFill>
            </a:endParaRPr>
          </a:p>
        </p:txBody>
      </p:sp>
    </p:spTree>
    <p:extLst>
      <p:ext uri="{BB962C8B-B14F-4D97-AF65-F5344CB8AC3E}">
        <p14:creationId xmlns:p14="http://schemas.microsoft.com/office/powerpoint/2010/main" val="218668820"/>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85994D796D54547BD337DC00B5283BA" ma:contentTypeVersion="13" ma:contentTypeDescription="Create a new document." ma:contentTypeScope="" ma:versionID="c5a1df38d56e5dd4b1dbeb80f09a7d02">
  <xsd:schema xmlns:xsd="http://www.w3.org/2001/XMLSchema" xmlns:xs="http://www.w3.org/2001/XMLSchema" xmlns:p="http://schemas.microsoft.com/office/2006/metadata/properties" xmlns:ns3="a1d04e03-b8e8-40a9-a9e6-2ee5e7db92b0" xmlns:ns4="64354bba-83dd-4a64-8de3-d8c6ca7669ed" targetNamespace="http://schemas.microsoft.com/office/2006/metadata/properties" ma:root="true" ma:fieldsID="5a2ca386908f212d8aa2e2b115899d9c" ns3:_="" ns4:_="">
    <xsd:import namespace="a1d04e03-b8e8-40a9-a9e6-2ee5e7db92b0"/>
    <xsd:import namespace="64354bba-83dd-4a64-8de3-d8c6ca7669e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d04e03-b8e8-40a9-a9e6-2ee5e7db92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4354bba-83dd-4a64-8de3-d8c6ca7669e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63E372-BA5F-4322-9F86-75F27571AA10}">
  <ds:schemaRefs>
    <ds:schemaRef ds:uri="http://schemas.microsoft.com/sharepoint/v3/contenttype/forms"/>
  </ds:schemaRefs>
</ds:datastoreItem>
</file>

<file path=customXml/itemProps2.xml><?xml version="1.0" encoding="utf-8"?>
<ds:datastoreItem xmlns:ds="http://schemas.openxmlformats.org/officeDocument/2006/customXml" ds:itemID="{E52E9CFE-47D8-4709-949D-D03D138A5A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d04e03-b8e8-40a9-a9e6-2ee5e7db92b0"/>
    <ds:schemaRef ds:uri="64354bba-83dd-4a64-8de3-d8c6ca7669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E3750E-F0EA-4863-9142-CFCE7A87C447}">
  <ds:schemaRefs>
    <ds:schemaRef ds:uri="64354bba-83dd-4a64-8de3-d8c6ca7669ed"/>
    <ds:schemaRef ds:uri="http://schemas.microsoft.com/office/2006/metadata/properties"/>
    <ds:schemaRef ds:uri="http://purl.org/dc/elements/1.1/"/>
    <ds:schemaRef ds:uri="a1d04e03-b8e8-40a9-a9e6-2ee5e7db92b0"/>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L01 - MDM Fall 22</Template>
  <TotalTime>850</TotalTime>
  <Words>3785</Words>
  <Application>Microsoft Office PowerPoint</Application>
  <PresentationFormat>On-screen Show (4:3)</PresentationFormat>
  <Paragraphs>455</Paragraphs>
  <Slides>65</Slides>
  <Notes>65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Roboto</vt:lpstr>
      <vt:lpstr>Cambria Math</vt:lpstr>
      <vt:lpstr>Material</vt:lpstr>
      <vt:lpstr>Multimedia Data Management</vt:lpstr>
      <vt:lpstr>What is the roadmap to design a database?</vt:lpstr>
      <vt:lpstr>Database Design</vt:lpstr>
      <vt:lpstr>Design Phase</vt:lpstr>
      <vt:lpstr>Design Phase</vt:lpstr>
      <vt:lpstr>Design Approaches</vt:lpstr>
      <vt:lpstr>ER model – Database Modeling</vt:lpstr>
      <vt:lpstr>Major Issues</vt:lpstr>
      <vt:lpstr>ER model - Database Modeling</vt:lpstr>
      <vt:lpstr>Entity</vt:lpstr>
      <vt:lpstr>Attributes</vt:lpstr>
      <vt:lpstr>Entity Sets - instructor and student</vt:lpstr>
      <vt:lpstr>Relationship</vt:lpstr>
      <vt:lpstr>Relationship Set advisor</vt:lpstr>
      <vt:lpstr>Descriptive Attributes</vt:lpstr>
      <vt:lpstr>Degree of a Relationship Set</vt:lpstr>
      <vt:lpstr>Mapping Cardinality Constraints</vt:lpstr>
      <vt:lpstr>Mapping Cardinalities</vt:lpstr>
      <vt:lpstr>Participation</vt:lpstr>
      <vt:lpstr>Designing Attributes</vt:lpstr>
      <vt:lpstr>Composite Attributes</vt:lpstr>
      <vt:lpstr>Designing Attributes</vt:lpstr>
      <vt:lpstr>Redundant Attributes</vt:lpstr>
      <vt:lpstr>Section Scenario</vt:lpstr>
      <vt:lpstr>Weak Entity Sets</vt:lpstr>
      <vt:lpstr>Weak Entity Sets</vt:lpstr>
      <vt:lpstr>Recap</vt:lpstr>
      <vt:lpstr>Recap</vt:lpstr>
      <vt:lpstr>How to represent our E-R model?</vt:lpstr>
      <vt:lpstr>Entity Sets</vt:lpstr>
      <vt:lpstr>Relationship Sets</vt:lpstr>
      <vt:lpstr>Relationship Sets - Attributes</vt:lpstr>
      <vt:lpstr>Cardinality Constraints</vt:lpstr>
      <vt:lpstr>Cardinality Constraints</vt:lpstr>
      <vt:lpstr>Total vs. Partial Participation</vt:lpstr>
      <vt:lpstr>Complex Constraints</vt:lpstr>
      <vt:lpstr>Complex Attributes</vt:lpstr>
      <vt:lpstr>Weak Entity Sets</vt:lpstr>
      <vt:lpstr>Roles</vt:lpstr>
      <vt:lpstr>Trinary Relationship Sets</vt:lpstr>
      <vt:lpstr>E-R Diagram for a University Enterprise</vt:lpstr>
      <vt:lpstr>Reduction to Relation Schemas</vt:lpstr>
      <vt:lpstr>Representing Entity Sets</vt:lpstr>
      <vt:lpstr>Representing Entity Sets</vt:lpstr>
      <vt:lpstr>Representing Weak Entity Sets</vt:lpstr>
      <vt:lpstr>Representing Composite Attributes</vt:lpstr>
      <vt:lpstr>Representing Multivalued Attributes</vt:lpstr>
      <vt:lpstr>Representing Relationship Sets</vt:lpstr>
      <vt:lpstr>Representing Relationship Sets</vt:lpstr>
      <vt:lpstr>Redundancy of Schemas</vt:lpstr>
      <vt:lpstr>Redundancy of Schemas</vt:lpstr>
      <vt:lpstr>Redundancy of Schemas</vt:lpstr>
      <vt:lpstr>Redundancy of Schemas</vt:lpstr>
      <vt:lpstr>Extended E-R Features</vt:lpstr>
      <vt:lpstr>Specialization</vt:lpstr>
      <vt:lpstr>Specialization</vt:lpstr>
      <vt:lpstr>Specialization</vt:lpstr>
      <vt:lpstr>Specialization example</vt:lpstr>
      <vt:lpstr>Aggregation</vt:lpstr>
      <vt:lpstr>Aggregation</vt:lpstr>
      <vt:lpstr>Aggregation</vt:lpstr>
      <vt:lpstr>Representing Aggregation via Schemas</vt:lpstr>
      <vt:lpstr>Converting Relationships to Binary Form</vt:lpstr>
      <vt:lpstr>Converting Relationships to Binary Form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Data Management</dc:title>
  <dc:creator>Mohammad Mahdi Heydari Dastjerdi</dc:creator>
  <cp:lastModifiedBy>Mohammad Mahdi Heydari Dastjerdi</cp:lastModifiedBy>
  <cp:revision>8</cp:revision>
  <dcterms:created xsi:type="dcterms:W3CDTF">2022-09-14T20:13:14Z</dcterms:created>
  <dcterms:modified xsi:type="dcterms:W3CDTF">2022-12-06T18:08:06Z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0x010100A85994D796D54547BD337DC00B5283BA</vt:lpwstr>
  </property>
</Properties>
</file>