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9" r:id="rId27"/>
    <p:sldId id="280" r:id="rId28"/>
    <p:sldId id="281" r:id="rId29"/>
    <p:sldId id="285" r:id="rId30"/>
    <p:sldId id="282" r:id="rId31"/>
    <p:sldId id="284"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8" r:id="rId57"/>
    <p:sldId id="319" r:id="rId58"/>
    <p:sldId id="312" r:id="rId59"/>
    <p:sldId id="314" r:id="rId60"/>
    <p:sldId id="320" r:id="rId61"/>
    <p:sldId id="321" r:id="rId62"/>
    <p:sldId id="316" r:id="rId63"/>
    <p:sldId id="317" r:id="rId64"/>
    <p:sldId id="322" r:id="rId65"/>
  </p:sldIdLst>
  <p:sldSz cx="9144000" cy="6858000" type="screen4x3"/>
  <p:notesSz cx="6858000" cy="9144000"/>
  <p:embeddedFontLst>
    <p:embeddedFont>
      <p:font typeface="Cambria Math" panose="02040503050406030204" pitchFamily="18" charset="0"/>
      <p:regular r:id="rId67"/>
    </p:embeddedFont>
    <p:embeddedFont>
      <p:font typeface="MS PGothic" panose="020B0600070205080204" pitchFamily="34" charset="-128"/>
      <p:regular r:id="rId68"/>
    </p:embeddedFont>
    <p:embeddedFont>
      <p:font typeface="Roboto" panose="02000000000000000000" pitchFamily="2"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DA266CB-E250-4EF6-990F-827234A52B7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7"/>
            <p14:sldId id="278"/>
            <p14:sldId id="279"/>
            <p14:sldId id="280"/>
            <p14:sldId id="281"/>
            <p14:sldId id="285"/>
            <p14:sldId id="282"/>
            <p14:sldId id="284"/>
            <p14:sldId id="286"/>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8"/>
            <p14:sldId id="319"/>
            <p14:sldId id="312"/>
            <p14:sldId id="314"/>
            <p14:sldId id="320"/>
            <p14:sldId id="321"/>
            <p14:sldId id="316"/>
            <p14:sldId id="317"/>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7779D-1A38-467F-9C14-4AFA86D0CA7E}" v="244" dt="2022-09-22T17:27:47.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72330" autoAdjust="0"/>
  </p:normalViewPr>
  <p:slideViewPr>
    <p:cSldViewPr snapToGrid="0">
      <p:cViewPr varScale="1">
        <p:scale>
          <a:sx n="52" d="100"/>
          <a:sy n="52" d="100"/>
        </p:scale>
        <p:origin x="188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font" Target="fonts/font2.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font" Target="fonts/font3.fntdata"/><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6.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1.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4.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5.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Mahdi Heydari Dastjerdi" userId="S::mohammadheydari@cmail.carleton.ca::e9b44567-4499-4cbf-b455-8c54534b3ec1" providerId="AD" clId="Web-{419CF1F6-2567-987B-4DE0-6FC226BAA345}"/>
    <pc:docChg chg="modSld">
      <pc:chgData name="Mohammad Mahdi Heydari Dastjerdi" userId="S::mohammadheydari@cmail.carleton.ca::e9b44567-4499-4cbf-b455-8c54534b3ec1" providerId="AD" clId="Web-{419CF1F6-2567-987B-4DE0-6FC226BAA345}" dt="2022-09-15T22:56:36.369" v="1" actId="1076"/>
      <pc:docMkLst>
        <pc:docMk/>
      </pc:docMkLst>
      <pc:sldChg chg="modSp">
        <pc:chgData name="Mohammad Mahdi Heydari Dastjerdi" userId="S::mohammadheydari@cmail.carleton.ca::e9b44567-4499-4cbf-b455-8c54534b3ec1" providerId="AD" clId="Web-{419CF1F6-2567-987B-4DE0-6FC226BAA345}" dt="2022-09-15T22:56:36.369" v="1" actId="1076"/>
        <pc:sldMkLst>
          <pc:docMk/>
          <pc:sldMk cId="2993350912" sldId="260"/>
        </pc:sldMkLst>
        <pc:spChg chg="mod">
          <ac:chgData name="Mohammad Mahdi Heydari Dastjerdi" userId="S::mohammadheydari@cmail.carleton.ca::e9b44567-4499-4cbf-b455-8c54534b3ec1" providerId="AD" clId="Web-{419CF1F6-2567-987B-4DE0-6FC226BAA345}" dt="2022-09-15T22:56:36.369" v="1" actId="1076"/>
          <ac:spMkLst>
            <pc:docMk/>
            <pc:sldMk cId="2993350912" sldId="260"/>
            <ac:spMk id="91" creationId="{00000000-0000-0000-0000-000000000000}"/>
          </ac:spMkLst>
        </pc:spChg>
      </pc:sldChg>
    </pc:docChg>
  </pc:docChgLst>
  <pc:docChgLst>
    <pc:chgData name="Mohammad Mahdi Heydari Dastjerdi" userId="e9b44567-4499-4cbf-b455-8c54534b3ec1" providerId="ADAL" clId="{8DE7779D-1A38-467F-9C14-4AFA86D0CA7E}"/>
    <pc:docChg chg="undo redo custSel addSld delSld modSld sldOrd">
      <pc:chgData name="Mohammad Mahdi Heydari Dastjerdi" userId="e9b44567-4499-4cbf-b455-8c54534b3ec1" providerId="ADAL" clId="{8DE7779D-1A38-467F-9C14-4AFA86D0CA7E}" dt="2022-09-22T17:28:26.768" v="2071" actId="1076"/>
      <pc:docMkLst>
        <pc:docMk/>
      </pc:docMkLst>
      <pc:sldChg chg="modNotesTx">
        <pc:chgData name="Mohammad Mahdi Heydari Dastjerdi" userId="e9b44567-4499-4cbf-b455-8c54534b3ec1" providerId="ADAL" clId="{8DE7779D-1A38-467F-9C14-4AFA86D0CA7E}" dt="2022-09-22T16:56:47.880" v="1434" actId="20577"/>
        <pc:sldMkLst>
          <pc:docMk/>
          <pc:sldMk cId="0" sldId="257"/>
        </pc:sldMkLst>
      </pc:sldChg>
      <pc:sldChg chg="modSp mod">
        <pc:chgData name="Mohammad Mahdi Heydari Dastjerdi" userId="e9b44567-4499-4cbf-b455-8c54534b3ec1" providerId="ADAL" clId="{8DE7779D-1A38-467F-9C14-4AFA86D0CA7E}" dt="2022-09-22T13:10:57.585" v="73" actId="20577"/>
        <pc:sldMkLst>
          <pc:docMk/>
          <pc:sldMk cId="743237035" sldId="267"/>
        </pc:sldMkLst>
        <pc:spChg chg="mod">
          <ac:chgData name="Mohammad Mahdi Heydari Dastjerdi" userId="e9b44567-4499-4cbf-b455-8c54534b3ec1" providerId="ADAL" clId="{8DE7779D-1A38-467F-9C14-4AFA86D0CA7E}" dt="2022-09-22T13:10:57.585" v="73" actId="20577"/>
          <ac:spMkLst>
            <pc:docMk/>
            <pc:sldMk cId="743237035" sldId="267"/>
            <ac:spMk id="82" creationId="{00000000-0000-0000-0000-000000000000}"/>
          </ac:spMkLst>
        </pc:spChg>
      </pc:sldChg>
      <pc:sldChg chg="modSp mod">
        <pc:chgData name="Mohammad Mahdi Heydari Dastjerdi" userId="e9b44567-4499-4cbf-b455-8c54534b3ec1" providerId="ADAL" clId="{8DE7779D-1A38-467F-9C14-4AFA86D0CA7E}" dt="2022-09-22T13:10:44.437" v="70" actId="20577"/>
        <pc:sldMkLst>
          <pc:docMk/>
          <pc:sldMk cId="700868240" sldId="273"/>
        </pc:sldMkLst>
        <pc:spChg chg="mod">
          <ac:chgData name="Mohammad Mahdi Heydari Dastjerdi" userId="e9b44567-4499-4cbf-b455-8c54534b3ec1" providerId="ADAL" clId="{8DE7779D-1A38-467F-9C14-4AFA86D0CA7E}" dt="2022-09-22T13:10:44.437" v="70" actId="20577"/>
          <ac:spMkLst>
            <pc:docMk/>
            <pc:sldMk cId="700868240" sldId="273"/>
            <ac:spMk id="82" creationId="{00000000-0000-0000-0000-000000000000}"/>
          </ac:spMkLst>
        </pc:spChg>
      </pc:sldChg>
      <pc:sldChg chg="del">
        <pc:chgData name="Mohammad Mahdi Heydari Dastjerdi" userId="e9b44567-4499-4cbf-b455-8c54534b3ec1" providerId="ADAL" clId="{8DE7779D-1A38-467F-9C14-4AFA86D0CA7E}" dt="2022-09-22T13:06:19.715" v="0" actId="2696"/>
        <pc:sldMkLst>
          <pc:docMk/>
          <pc:sldMk cId="2187988422" sldId="279"/>
        </pc:sldMkLst>
      </pc:sldChg>
      <pc:sldChg chg="modSp mod">
        <pc:chgData name="Mohammad Mahdi Heydari Dastjerdi" userId="e9b44567-4499-4cbf-b455-8c54534b3ec1" providerId="ADAL" clId="{8DE7779D-1A38-467F-9C14-4AFA86D0CA7E}" dt="2022-09-22T13:10:16.078" v="67" actId="20577"/>
        <pc:sldMkLst>
          <pc:docMk/>
          <pc:sldMk cId="2756831726" sldId="285"/>
        </pc:sldMkLst>
        <pc:spChg chg="mod">
          <ac:chgData name="Mohammad Mahdi Heydari Dastjerdi" userId="e9b44567-4499-4cbf-b455-8c54534b3ec1" providerId="ADAL" clId="{8DE7779D-1A38-467F-9C14-4AFA86D0CA7E}" dt="2022-09-22T13:10:16.078" v="67" actId="20577"/>
          <ac:spMkLst>
            <pc:docMk/>
            <pc:sldMk cId="2756831726" sldId="285"/>
            <ac:spMk id="82" creationId="{00000000-0000-0000-0000-000000000000}"/>
          </ac:spMkLst>
        </pc:spChg>
      </pc:sldChg>
      <pc:sldChg chg="modSp mod">
        <pc:chgData name="Mohammad Mahdi Heydari Dastjerdi" userId="e9b44567-4499-4cbf-b455-8c54534b3ec1" providerId="ADAL" clId="{8DE7779D-1A38-467F-9C14-4AFA86D0CA7E}" dt="2022-09-22T13:10:13.417" v="66" actId="20577"/>
        <pc:sldMkLst>
          <pc:docMk/>
          <pc:sldMk cId="2358373992" sldId="286"/>
        </pc:sldMkLst>
        <pc:spChg chg="mod">
          <ac:chgData name="Mohammad Mahdi Heydari Dastjerdi" userId="e9b44567-4499-4cbf-b455-8c54534b3ec1" providerId="ADAL" clId="{8DE7779D-1A38-467F-9C14-4AFA86D0CA7E}" dt="2022-09-22T13:10:13.417" v="66" actId="20577"/>
          <ac:spMkLst>
            <pc:docMk/>
            <pc:sldMk cId="2358373992" sldId="286"/>
            <ac:spMk id="82" creationId="{00000000-0000-0000-0000-000000000000}"/>
          </ac:spMkLst>
        </pc:spChg>
      </pc:sldChg>
      <pc:sldChg chg="addSp modSp add mod ord">
        <pc:chgData name="Mohammad Mahdi Heydari Dastjerdi" userId="e9b44567-4499-4cbf-b455-8c54534b3ec1" providerId="ADAL" clId="{8DE7779D-1A38-467F-9C14-4AFA86D0CA7E}" dt="2022-09-22T13:12:24.376" v="82" actId="1076"/>
        <pc:sldMkLst>
          <pc:docMk/>
          <pc:sldMk cId="1515451094" sldId="289"/>
        </pc:sldMkLst>
        <pc:spChg chg="mod">
          <ac:chgData name="Mohammad Mahdi Heydari Dastjerdi" userId="e9b44567-4499-4cbf-b455-8c54534b3ec1" providerId="ADAL" clId="{8DE7779D-1A38-467F-9C14-4AFA86D0CA7E}" dt="2022-09-22T13:12:13.712" v="80"/>
          <ac:spMkLst>
            <pc:docMk/>
            <pc:sldMk cId="1515451094" sldId="289"/>
            <ac:spMk id="2" creationId="{9F5CB7BC-6E08-BFA1-58A8-7073043B0D20}"/>
          </ac:spMkLst>
        </pc:spChg>
        <pc:spChg chg="mod">
          <ac:chgData name="Mohammad Mahdi Heydari Dastjerdi" userId="e9b44567-4499-4cbf-b455-8c54534b3ec1" providerId="ADAL" clId="{8DE7779D-1A38-467F-9C14-4AFA86D0CA7E}" dt="2022-09-22T13:10:05.951" v="65" actId="20577"/>
          <ac:spMkLst>
            <pc:docMk/>
            <pc:sldMk cId="1515451094" sldId="289"/>
            <ac:spMk id="82" creationId="{00000000-0000-0000-0000-000000000000}"/>
          </ac:spMkLst>
        </pc:spChg>
        <pc:picChg chg="add mod">
          <ac:chgData name="Mohammad Mahdi Heydari Dastjerdi" userId="e9b44567-4499-4cbf-b455-8c54534b3ec1" providerId="ADAL" clId="{8DE7779D-1A38-467F-9C14-4AFA86D0CA7E}" dt="2022-09-22T13:12:24.376" v="82" actId="1076"/>
          <ac:picMkLst>
            <pc:docMk/>
            <pc:sldMk cId="1515451094" sldId="289"/>
            <ac:picMk id="4" creationId="{F88B1348-D868-7F23-3716-3C14E90DC549}"/>
          </ac:picMkLst>
        </pc:picChg>
      </pc:sldChg>
      <pc:sldChg chg="addSp delSp modSp add mod">
        <pc:chgData name="Mohammad Mahdi Heydari Dastjerdi" userId="e9b44567-4499-4cbf-b455-8c54534b3ec1" providerId="ADAL" clId="{8DE7779D-1A38-467F-9C14-4AFA86D0CA7E}" dt="2022-09-22T13:14:18.407" v="116" actId="1076"/>
        <pc:sldMkLst>
          <pc:docMk/>
          <pc:sldMk cId="885645323" sldId="290"/>
        </pc:sldMkLst>
        <pc:spChg chg="mod">
          <ac:chgData name="Mohammad Mahdi Heydari Dastjerdi" userId="e9b44567-4499-4cbf-b455-8c54534b3ec1" providerId="ADAL" clId="{8DE7779D-1A38-467F-9C14-4AFA86D0CA7E}" dt="2022-09-22T13:13:11.029" v="110" actId="20577"/>
          <ac:spMkLst>
            <pc:docMk/>
            <pc:sldMk cId="885645323" sldId="290"/>
            <ac:spMk id="2" creationId="{9F5CB7BC-6E08-BFA1-58A8-7073043B0D20}"/>
          </ac:spMkLst>
        </pc:spChg>
        <pc:spChg chg="mod">
          <ac:chgData name="Mohammad Mahdi Heydari Dastjerdi" userId="e9b44567-4499-4cbf-b455-8c54534b3ec1" providerId="ADAL" clId="{8DE7779D-1A38-467F-9C14-4AFA86D0CA7E}" dt="2022-09-22T13:12:52.823" v="105" actId="20577"/>
          <ac:spMkLst>
            <pc:docMk/>
            <pc:sldMk cId="885645323" sldId="290"/>
            <ac:spMk id="82" creationId="{00000000-0000-0000-0000-000000000000}"/>
          </ac:spMkLst>
        </pc:spChg>
        <pc:picChg chg="add del">
          <ac:chgData name="Mohammad Mahdi Heydari Dastjerdi" userId="e9b44567-4499-4cbf-b455-8c54534b3ec1" providerId="ADAL" clId="{8DE7779D-1A38-467F-9C14-4AFA86D0CA7E}" dt="2022-09-22T13:13:16.231" v="112" actId="22"/>
          <ac:picMkLst>
            <pc:docMk/>
            <pc:sldMk cId="885645323" sldId="290"/>
            <ac:picMk id="4" creationId="{64227D13-781D-A861-BE6E-BA3AB89A8262}"/>
          </ac:picMkLst>
        </pc:picChg>
        <pc:picChg chg="add mod">
          <ac:chgData name="Mohammad Mahdi Heydari Dastjerdi" userId="e9b44567-4499-4cbf-b455-8c54534b3ec1" providerId="ADAL" clId="{8DE7779D-1A38-467F-9C14-4AFA86D0CA7E}" dt="2022-09-22T13:14:18.407" v="116" actId="1076"/>
          <ac:picMkLst>
            <pc:docMk/>
            <pc:sldMk cId="885645323" sldId="290"/>
            <ac:picMk id="6" creationId="{14050001-88AB-EFF6-23F8-51B9509EE143}"/>
          </ac:picMkLst>
        </pc:picChg>
      </pc:sldChg>
      <pc:sldChg chg="modSp add mod ord modNotesTx">
        <pc:chgData name="Mohammad Mahdi Heydari Dastjerdi" userId="e9b44567-4499-4cbf-b455-8c54534b3ec1" providerId="ADAL" clId="{8DE7779D-1A38-467F-9C14-4AFA86D0CA7E}" dt="2022-09-22T16:56:32.877" v="1433" actId="20577"/>
        <pc:sldMkLst>
          <pc:docMk/>
          <pc:sldMk cId="75513026" sldId="291"/>
        </pc:sldMkLst>
        <pc:spChg chg="mod">
          <ac:chgData name="Mohammad Mahdi Heydari Dastjerdi" userId="e9b44567-4499-4cbf-b455-8c54534b3ec1" providerId="ADAL" clId="{8DE7779D-1A38-467F-9C14-4AFA86D0CA7E}" dt="2022-09-22T13:09:48.326" v="60" actId="20577"/>
          <ac:spMkLst>
            <pc:docMk/>
            <pc:sldMk cId="75513026" sldId="291"/>
            <ac:spMk id="76" creationId="{00000000-0000-0000-0000-000000000000}"/>
          </ac:spMkLst>
        </pc:spChg>
      </pc:sldChg>
      <pc:sldChg chg="addSp delSp modSp add mod">
        <pc:chgData name="Mohammad Mahdi Heydari Dastjerdi" userId="e9b44567-4499-4cbf-b455-8c54534b3ec1" providerId="ADAL" clId="{8DE7779D-1A38-467F-9C14-4AFA86D0CA7E}" dt="2022-09-22T13:31:31.536" v="230" actId="20577"/>
        <pc:sldMkLst>
          <pc:docMk/>
          <pc:sldMk cId="1651761288" sldId="292"/>
        </pc:sldMkLst>
        <pc:spChg chg="mod">
          <ac:chgData name="Mohammad Mahdi Heydari Dastjerdi" userId="e9b44567-4499-4cbf-b455-8c54534b3ec1" providerId="ADAL" clId="{8DE7779D-1A38-467F-9C14-4AFA86D0CA7E}" dt="2022-09-22T13:31:31.536" v="230" actId="20577"/>
          <ac:spMkLst>
            <pc:docMk/>
            <pc:sldMk cId="1651761288" sldId="292"/>
            <ac:spMk id="2" creationId="{9F5CB7BC-6E08-BFA1-58A8-7073043B0D20}"/>
          </ac:spMkLst>
        </pc:spChg>
        <pc:spChg chg="mod">
          <ac:chgData name="Mohammad Mahdi Heydari Dastjerdi" userId="e9b44567-4499-4cbf-b455-8c54534b3ec1" providerId="ADAL" clId="{8DE7779D-1A38-467F-9C14-4AFA86D0CA7E}" dt="2022-09-22T13:15:30.073" v="137" actId="20577"/>
          <ac:spMkLst>
            <pc:docMk/>
            <pc:sldMk cId="1651761288" sldId="292"/>
            <ac:spMk id="82" creationId="{00000000-0000-0000-0000-000000000000}"/>
          </ac:spMkLst>
        </pc:spChg>
        <pc:picChg chg="add del">
          <ac:chgData name="Mohammad Mahdi Heydari Dastjerdi" userId="e9b44567-4499-4cbf-b455-8c54534b3ec1" providerId="ADAL" clId="{8DE7779D-1A38-467F-9C14-4AFA86D0CA7E}" dt="2022-09-22T13:20:10.523" v="139" actId="22"/>
          <ac:picMkLst>
            <pc:docMk/>
            <pc:sldMk cId="1651761288" sldId="292"/>
            <ac:picMk id="4" creationId="{F91FBFB8-8D10-F620-A097-3C034A5F675B}"/>
          </ac:picMkLst>
        </pc:picChg>
        <pc:picChg chg="add del mod">
          <ac:chgData name="Mohammad Mahdi Heydari Dastjerdi" userId="e9b44567-4499-4cbf-b455-8c54534b3ec1" providerId="ADAL" clId="{8DE7779D-1A38-467F-9C14-4AFA86D0CA7E}" dt="2022-09-22T13:21:26.474" v="145" actId="478"/>
          <ac:picMkLst>
            <pc:docMk/>
            <pc:sldMk cId="1651761288" sldId="292"/>
            <ac:picMk id="5" creationId="{594945B6-4176-835E-609B-A5E2A02B54DC}"/>
          </ac:picMkLst>
        </pc:picChg>
        <pc:picChg chg="del">
          <ac:chgData name="Mohammad Mahdi Heydari Dastjerdi" userId="e9b44567-4499-4cbf-b455-8c54534b3ec1" providerId="ADAL" clId="{8DE7779D-1A38-467F-9C14-4AFA86D0CA7E}" dt="2022-09-22T13:20:50.146" v="140" actId="21"/>
          <ac:picMkLst>
            <pc:docMk/>
            <pc:sldMk cId="1651761288" sldId="292"/>
            <ac:picMk id="6" creationId="{14050001-88AB-EFF6-23F8-51B9509EE143}"/>
          </ac:picMkLst>
        </pc:picChg>
        <pc:picChg chg="add del mod">
          <ac:chgData name="Mohammad Mahdi Heydari Dastjerdi" userId="e9b44567-4499-4cbf-b455-8c54534b3ec1" providerId="ADAL" clId="{8DE7779D-1A38-467F-9C14-4AFA86D0CA7E}" dt="2022-09-22T13:21:24.563" v="143" actId="478"/>
          <ac:picMkLst>
            <pc:docMk/>
            <pc:sldMk cId="1651761288" sldId="292"/>
            <ac:picMk id="7" creationId="{8E88CE75-1AF4-750D-50BA-79D8574B038C}"/>
          </ac:picMkLst>
        </pc:picChg>
        <pc:picChg chg="add mod">
          <ac:chgData name="Mohammad Mahdi Heydari Dastjerdi" userId="e9b44567-4499-4cbf-b455-8c54534b3ec1" providerId="ADAL" clId="{8DE7779D-1A38-467F-9C14-4AFA86D0CA7E}" dt="2022-09-22T13:21:38.857" v="148" actId="1076"/>
          <ac:picMkLst>
            <pc:docMk/>
            <pc:sldMk cId="1651761288" sldId="292"/>
            <ac:picMk id="9" creationId="{BC1D9C15-C836-D2CA-F453-059F0C9303F4}"/>
          </ac:picMkLst>
        </pc:picChg>
      </pc:sldChg>
      <pc:sldChg chg="addSp delSp modSp add mod modNotesTx">
        <pc:chgData name="Mohammad Mahdi Heydari Dastjerdi" userId="e9b44567-4499-4cbf-b455-8c54534b3ec1" providerId="ADAL" clId="{8DE7779D-1A38-467F-9C14-4AFA86D0CA7E}" dt="2022-09-22T13:55:02.976" v="380" actId="20577"/>
        <pc:sldMkLst>
          <pc:docMk/>
          <pc:sldMk cId="1191225428" sldId="293"/>
        </pc:sldMkLst>
        <pc:spChg chg="mod">
          <ac:chgData name="Mohammad Mahdi Heydari Dastjerdi" userId="e9b44567-4499-4cbf-b455-8c54534b3ec1" providerId="ADAL" clId="{8DE7779D-1A38-467F-9C14-4AFA86D0CA7E}" dt="2022-09-22T13:55:02.976" v="380" actId="20577"/>
          <ac:spMkLst>
            <pc:docMk/>
            <pc:sldMk cId="1191225428" sldId="293"/>
            <ac:spMk id="2" creationId="{9F5CB7BC-6E08-BFA1-58A8-7073043B0D20}"/>
          </ac:spMkLst>
        </pc:spChg>
        <pc:spChg chg="mod">
          <ac:chgData name="Mohammad Mahdi Heydari Dastjerdi" userId="e9b44567-4499-4cbf-b455-8c54534b3ec1" providerId="ADAL" clId="{8DE7779D-1A38-467F-9C14-4AFA86D0CA7E}" dt="2022-09-22T13:32:02.290" v="259" actId="20577"/>
          <ac:spMkLst>
            <pc:docMk/>
            <pc:sldMk cId="1191225428" sldId="293"/>
            <ac:spMk id="82" creationId="{00000000-0000-0000-0000-000000000000}"/>
          </ac:spMkLst>
        </pc:spChg>
        <pc:picChg chg="add mod">
          <ac:chgData name="Mohammad Mahdi Heydari Dastjerdi" userId="e9b44567-4499-4cbf-b455-8c54534b3ec1" providerId="ADAL" clId="{8DE7779D-1A38-467F-9C14-4AFA86D0CA7E}" dt="2022-09-22T13:43:02.303" v="348" actId="1076"/>
          <ac:picMkLst>
            <pc:docMk/>
            <pc:sldMk cId="1191225428" sldId="293"/>
            <ac:picMk id="4" creationId="{CC0455D9-53F8-2479-E6DE-5928C448EF28}"/>
          </ac:picMkLst>
        </pc:picChg>
        <pc:picChg chg="del">
          <ac:chgData name="Mohammad Mahdi Heydari Dastjerdi" userId="e9b44567-4499-4cbf-b455-8c54534b3ec1" providerId="ADAL" clId="{8DE7779D-1A38-467F-9C14-4AFA86D0CA7E}" dt="2022-09-22T13:40:49.962" v="291" actId="478"/>
          <ac:picMkLst>
            <pc:docMk/>
            <pc:sldMk cId="1191225428" sldId="293"/>
            <ac:picMk id="6" creationId="{14050001-88AB-EFF6-23F8-51B9509EE143}"/>
          </ac:picMkLst>
        </pc:picChg>
      </pc:sldChg>
      <pc:sldChg chg="modSp add del mod">
        <pc:chgData name="Mohammad Mahdi Heydari Dastjerdi" userId="e9b44567-4499-4cbf-b455-8c54534b3ec1" providerId="ADAL" clId="{8DE7779D-1A38-467F-9C14-4AFA86D0CA7E}" dt="2022-09-22T13:44:33.808" v="364" actId="2696"/>
        <pc:sldMkLst>
          <pc:docMk/>
          <pc:sldMk cId="1235322173" sldId="294"/>
        </pc:sldMkLst>
        <pc:spChg chg="mod">
          <ac:chgData name="Mohammad Mahdi Heydari Dastjerdi" userId="e9b44567-4499-4cbf-b455-8c54534b3ec1" providerId="ADAL" clId="{8DE7779D-1A38-467F-9C14-4AFA86D0CA7E}" dt="2022-09-22T13:44:28.444" v="363" actId="114"/>
          <ac:spMkLst>
            <pc:docMk/>
            <pc:sldMk cId="1235322173" sldId="294"/>
            <ac:spMk id="2" creationId="{9F5CB7BC-6E08-BFA1-58A8-7073043B0D20}"/>
          </ac:spMkLst>
        </pc:spChg>
      </pc:sldChg>
      <pc:sldChg chg="addSp delSp modSp add mod modNotesTx">
        <pc:chgData name="Mohammad Mahdi Heydari Dastjerdi" userId="e9b44567-4499-4cbf-b455-8c54534b3ec1" providerId="ADAL" clId="{8DE7779D-1A38-467F-9C14-4AFA86D0CA7E}" dt="2022-09-22T14:38:06.863" v="593" actId="20577"/>
        <pc:sldMkLst>
          <pc:docMk/>
          <pc:sldMk cId="4274313784" sldId="295"/>
        </pc:sldMkLst>
        <pc:spChg chg="mod">
          <ac:chgData name="Mohammad Mahdi Heydari Dastjerdi" userId="e9b44567-4499-4cbf-b455-8c54534b3ec1" providerId="ADAL" clId="{8DE7779D-1A38-467F-9C14-4AFA86D0CA7E}" dt="2022-09-22T13:56:20.584" v="386" actId="114"/>
          <ac:spMkLst>
            <pc:docMk/>
            <pc:sldMk cId="4274313784" sldId="295"/>
            <ac:spMk id="2" creationId="{9F5CB7BC-6E08-BFA1-58A8-7073043B0D20}"/>
          </ac:spMkLst>
        </pc:spChg>
        <pc:picChg chg="del">
          <ac:chgData name="Mohammad Mahdi Heydari Dastjerdi" userId="e9b44567-4499-4cbf-b455-8c54534b3ec1" providerId="ADAL" clId="{8DE7779D-1A38-467F-9C14-4AFA86D0CA7E}" dt="2022-09-22T13:56:40.334" v="387" actId="478"/>
          <ac:picMkLst>
            <pc:docMk/>
            <pc:sldMk cId="4274313784" sldId="295"/>
            <ac:picMk id="4" creationId="{CC0455D9-53F8-2479-E6DE-5928C448EF28}"/>
          </ac:picMkLst>
        </pc:picChg>
        <pc:picChg chg="add mod">
          <ac:chgData name="Mohammad Mahdi Heydari Dastjerdi" userId="e9b44567-4499-4cbf-b455-8c54534b3ec1" providerId="ADAL" clId="{8DE7779D-1A38-467F-9C14-4AFA86D0CA7E}" dt="2022-09-22T13:57:06.519" v="390" actId="1076"/>
          <ac:picMkLst>
            <pc:docMk/>
            <pc:sldMk cId="4274313784" sldId="295"/>
            <ac:picMk id="5" creationId="{7F9B3E95-B853-49A7-9F45-92CCF7B5E3F6}"/>
          </ac:picMkLst>
        </pc:picChg>
      </pc:sldChg>
      <pc:sldChg chg="addSp delSp modSp add mod modNotesTx">
        <pc:chgData name="Mohammad Mahdi Heydari Dastjerdi" userId="e9b44567-4499-4cbf-b455-8c54534b3ec1" providerId="ADAL" clId="{8DE7779D-1A38-467F-9C14-4AFA86D0CA7E}" dt="2022-09-22T14:52:04.724" v="680" actId="20577"/>
        <pc:sldMkLst>
          <pc:docMk/>
          <pc:sldMk cId="2274800660" sldId="296"/>
        </pc:sldMkLst>
        <pc:spChg chg="mod">
          <ac:chgData name="Mohammad Mahdi Heydari Dastjerdi" userId="e9b44567-4499-4cbf-b455-8c54534b3ec1" providerId="ADAL" clId="{8DE7779D-1A38-467F-9C14-4AFA86D0CA7E}" dt="2022-09-22T14:52:04.724" v="680" actId="20577"/>
          <ac:spMkLst>
            <pc:docMk/>
            <pc:sldMk cId="2274800660" sldId="296"/>
            <ac:spMk id="2" creationId="{9F5CB7BC-6E08-BFA1-58A8-7073043B0D20}"/>
          </ac:spMkLst>
        </pc:spChg>
        <pc:spChg chg="mod">
          <ac:chgData name="Mohammad Mahdi Heydari Dastjerdi" userId="e9b44567-4499-4cbf-b455-8c54534b3ec1" providerId="ADAL" clId="{8DE7779D-1A38-467F-9C14-4AFA86D0CA7E}" dt="2022-09-22T13:59:00.991" v="422" actId="20577"/>
          <ac:spMkLst>
            <pc:docMk/>
            <pc:sldMk cId="2274800660" sldId="296"/>
            <ac:spMk id="82" creationId="{00000000-0000-0000-0000-000000000000}"/>
          </ac:spMkLst>
        </pc:spChg>
        <pc:picChg chg="add mod">
          <ac:chgData name="Mohammad Mahdi Heydari Dastjerdi" userId="e9b44567-4499-4cbf-b455-8c54534b3ec1" providerId="ADAL" clId="{8DE7779D-1A38-467F-9C14-4AFA86D0CA7E}" dt="2022-09-22T14:03:24.164" v="503" actId="1076"/>
          <ac:picMkLst>
            <pc:docMk/>
            <pc:sldMk cId="2274800660" sldId="296"/>
            <ac:picMk id="4" creationId="{CB01FBA1-8AD3-77C0-634B-1ED40E7B526D}"/>
          </ac:picMkLst>
        </pc:picChg>
        <pc:picChg chg="del">
          <ac:chgData name="Mohammad Mahdi Heydari Dastjerdi" userId="e9b44567-4499-4cbf-b455-8c54534b3ec1" providerId="ADAL" clId="{8DE7779D-1A38-467F-9C14-4AFA86D0CA7E}" dt="2022-09-22T14:01:20.393" v="440" actId="478"/>
          <ac:picMkLst>
            <pc:docMk/>
            <pc:sldMk cId="2274800660" sldId="296"/>
            <ac:picMk id="5" creationId="{7F9B3E95-B853-49A7-9F45-92CCF7B5E3F6}"/>
          </ac:picMkLst>
        </pc:picChg>
      </pc:sldChg>
      <pc:sldChg chg="addSp delSp modSp add mod modNotesTx">
        <pc:chgData name="Mohammad Mahdi Heydari Dastjerdi" userId="e9b44567-4499-4cbf-b455-8c54534b3ec1" providerId="ADAL" clId="{8DE7779D-1A38-467F-9C14-4AFA86D0CA7E}" dt="2022-09-22T14:54:43.524" v="752" actId="20577"/>
        <pc:sldMkLst>
          <pc:docMk/>
          <pc:sldMk cId="3118886176" sldId="297"/>
        </pc:sldMkLst>
        <pc:spChg chg="mod">
          <ac:chgData name="Mohammad Mahdi Heydari Dastjerdi" userId="e9b44567-4499-4cbf-b455-8c54534b3ec1" providerId="ADAL" clId="{8DE7779D-1A38-467F-9C14-4AFA86D0CA7E}" dt="2022-09-22T14:36:36.439" v="571" actId="20577"/>
          <ac:spMkLst>
            <pc:docMk/>
            <pc:sldMk cId="3118886176" sldId="297"/>
            <ac:spMk id="2" creationId="{9F5CB7BC-6E08-BFA1-58A8-7073043B0D20}"/>
          </ac:spMkLst>
        </pc:spChg>
        <pc:spChg chg="mod">
          <ac:chgData name="Mohammad Mahdi Heydari Dastjerdi" userId="e9b44567-4499-4cbf-b455-8c54534b3ec1" providerId="ADAL" clId="{8DE7779D-1A38-467F-9C14-4AFA86D0CA7E}" dt="2022-09-22T14:54:43.524" v="752" actId="20577"/>
          <ac:spMkLst>
            <pc:docMk/>
            <pc:sldMk cId="3118886176" sldId="297"/>
            <ac:spMk id="82" creationId="{00000000-0000-0000-0000-000000000000}"/>
          </ac:spMkLst>
        </pc:spChg>
        <pc:picChg chg="del">
          <ac:chgData name="Mohammad Mahdi Heydari Dastjerdi" userId="e9b44567-4499-4cbf-b455-8c54534b3ec1" providerId="ADAL" clId="{8DE7779D-1A38-467F-9C14-4AFA86D0CA7E}" dt="2022-09-22T14:37:29.918" v="572" actId="478"/>
          <ac:picMkLst>
            <pc:docMk/>
            <pc:sldMk cId="3118886176" sldId="297"/>
            <ac:picMk id="4" creationId="{CB01FBA1-8AD3-77C0-634B-1ED40E7B526D}"/>
          </ac:picMkLst>
        </pc:picChg>
        <pc:picChg chg="add mod">
          <ac:chgData name="Mohammad Mahdi Heydari Dastjerdi" userId="e9b44567-4499-4cbf-b455-8c54534b3ec1" providerId="ADAL" clId="{8DE7779D-1A38-467F-9C14-4AFA86D0CA7E}" dt="2022-09-22T14:37:37.786" v="575" actId="1076"/>
          <ac:picMkLst>
            <pc:docMk/>
            <pc:sldMk cId="3118886176" sldId="297"/>
            <ac:picMk id="5" creationId="{0B598BAD-16E4-0B64-A7C3-7BD4542E48F9}"/>
          </ac:picMkLst>
        </pc:picChg>
      </pc:sldChg>
      <pc:sldChg chg="add del">
        <pc:chgData name="Mohammad Mahdi Heydari Dastjerdi" userId="e9b44567-4499-4cbf-b455-8c54534b3ec1" providerId="ADAL" clId="{8DE7779D-1A38-467F-9C14-4AFA86D0CA7E}" dt="2022-09-22T14:51:52.067" v="678" actId="2696"/>
        <pc:sldMkLst>
          <pc:docMk/>
          <pc:sldMk cId="1821442905" sldId="298"/>
        </pc:sldMkLst>
      </pc:sldChg>
      <pc:sldChg chg="addSp delSp modSp add mod modNotesTx">
        <pc:chgData name="Mohammad Mahdi Heydari Dastjerdi" userId="e9b44567-4499-4cbf-b455-8c54534b3ec1" providerId="ADAL" clId="{8DE7779D-1A38-467F-9C14-4AFA86D0CA7E}" dt="2022-09-22T14:54:28.813" v="746" actId="20577"/>
        <pc:sldMkLst>
          <pc:docMk/>
          <pc:sldMk cId="1361777878" sldId="299"/>
        </pc:sldMkLst>
        <pc:spChg chg="mod">
          <ac:chgData name="Mohammad Mahdi Heydari Dastjerdi" userId="e9b44567-4499-4cbf-b455-8c54534b3ec1" providerId="ADAL" clId="{8DE7779D-1A38-467F-9C14-4AFA86D0CA7E}" dt="2022-09-22T14:52:54.110" v="734" actId="20577"/>
          <ac:spMkLst>
            <pc:docMk/>
            <pc:sldMk cId="1361777878" sldId="299"/>
            <ac:spMk id="2" creationId="{9F5CB7BC-6E08-BFA1-58A8-7073043B0D20}"/>
          </ac:spMkLst>
        </pc:spChg>
        <pc:spChg chg="mod">
          <ac:chgData name="Mohammad Mahdi Heydari Dastjerdi" userId="e9b44567-4499-4cbf-b455-8c54534b3ec1" providerId="ADAL" clId="{8DE7779D-1A38-467F-9C14-4AFA86D0CA7E}" dt="2022-09-22T14:54:28.813" v="746" actId="20577"/>
          <ac:spMkLst>
            <pc:docMk/>
            <pc:sldMk cId="1361777878" sldId="299"/>
            <ac:spMk id="82" creationId="{00000000-0000-0000-0000-000000000000}"/>
          </ac:spMkLst>
        </pc:spChg>
        <pc:picChg chg="add mod">
          <ac:chgData name="Mohammad Mahdi Heydari Dastjerdi" userId="e9b44567-4499-4cbf-b455-8c54534b3ec1" providerId="ADAL" clId="{8DE7779D-1A38-467F-9C14-4AFA86D0CA7E}" dt="2022-09-22T14:53:12.836" v="741" actId="14100"/>
          <ac:picMkLst>
            <pc:docMk/>
            <pc:sldMk cId="1361777878" sldId="299"/>
            <ac:picMk id="4" creationId="{4A486FD2-C402-974D-DC55-C26CD7A31F52}"/>
          </ac:picMkLst>
        </pc:picChg>
        <pc:picChg chg="del">
          <ac:chgData name="Mohammad Mahdi Heydari Dastjerdi" userId="e9b44567-4499-4cbf-b455-8c54534b3ec1" providerId="ADAL" clId="{8DE7779D-1A38-467F-9C14-4AFA86D0CA7E}" dt="2022-09-22T14:53:02.433" v="735" actId="478"/>
          <ac:picMkLst>
            <pc:docMk/>
            <pc:sldMk cId="1361777878" sldId="299"/>
            <ac:picMk id="5" creationId="{0B598BAD-16E4-0B64-A7C3-7BD4542E48F9}"/>
          </ac:picMkLst>
        </pc:picChg>
      </pc:sldChg>
      <pc:sldChg chg="addSp delSp modSp add mod">
        <pc:chgData name="Mohammad Mahdi Heydari Dastjerdi" userId="e9b44567-4499-4cbf-b455-8c54534b3ec1" providerId="ADAL" clId="{8DE7779D-1A38-467F-9C14-4AFA86D0CA7E}" dt="2022-09-22T14:58:03.773" v="801" actId="1076"/>
        <pc:sldMkLst>
          <pc:docMk/>
          <pc:sldMk cId="4255673349" sldId="300"/>
        </pc:sldMkLst>
        <pc:spChg chg="mod">
          <ac:chgData name="Mohammad Mahdi Heydari Dastjerdi" userId="e9b44567-4499-4cbf-b455-8c54534b3ec1" providerId="ADAL" clId="{8DE7779D-1A38-467F-9C14-4AFA86D0CA7E}" dt="2022-09-22T14:57:38.658" v="798" actId="207"/>
          <ac:spMkLst>
            <pc:docMk/>
            <pc:sldMk cId="4255673349" sldId="300"/>
            <ac:spMk id="2" creationId="{9F5CB7BC-6E08-BFA1-58A8-7073043B0D20}"/>
          </ac:spMkLst>
        </pc:spChg>
        <pc:spChg chg="mod">
          <ac:chgData name="Mohammad Mahdi Heydari Dastjerdi" userId="e9b44567-4499-4cbf-b455-8c54534b3ec1" providerId="ADAL" clId="{8DE7779D-1A38-467F-9C14-4AFA86D0CA7E}" dt="2022-09-22T14:55:03.212" v="768" actId="20577"/>
          <ac:spMkLst>
            <pc:docMk/>
            <pc:sldMk cId="4255673349" sldId="300"/>
            <ac:spMk id="82" creationId="{00000000-0000-0000-0000-000000000000}"/>
          </ac:spMkLst>
        </pc:spChg>
        <pc:picChg chg="del">
          <ac:chgData name="Mohammad Mahdi Heydari Dastjerdi" userId="e9b44567-4499-4cbf-b455-8c54534b3ec1" providerId="ADAL" clId="{8DE7779D-1A38-467F-9C14-4AFA86D0CA7E}" dt="2022-09-22T14:55:07.781" v="769" actId="478"/>
          <ac:picMkLst>
            <pc:docMk/>
            <pc:sldMk cId="4255673349" sldId="300"/>
            <ac:picMk id="4" creationId="{4A486FD2-C402-974D-DC55-C26CD7A31F52}"/>
          </ac:picMkLst>
        </pc:picChg>
        <pc:picChg chg="add mod">
          <ac:chgData name="Mohammad Mahdi Heydari Dastjerdi" userId="e9b44567-4499-4cbf-b455-8c54534b3ec1" providerId="ADAL" clId="{8DE7779D-1A38-467F-9C14-4AFA86D0CA7E}" dt="2022-09-22T14:58:03.773" v="801" actId="1076"/>
          <ac:picMkLst>
            <pc:docMk/>
            <pc:sldMk cId="4255673349" sldId="300"/>
            <ac:picMk id="5" creationId="{E461BEE0-493E-7C5A-1B9A-5370E0E468F3}"/>
          </ac:picMkLst>
        </pc:picChg>
      </pc:sldChg>
      <pc:sldChg chg="addSp delSp modSp add mod">
        <pc:chgData name="Mohammad Mahdi Heydari Dastjerdi" userId="e9b44567-4499-4cbf-b455-8c54534b3ec1" providerId="ADAL" clId="{8DE7779D-1A38-467F-9C14-4AFA86D0CA7E}" dt="2022-09-22T15:01:07.355" v="843" actId="1076"/>
        <pc:sldMkLst>
          <pc:docMk/>
          <pc:sldMk cId="187921403" sldId="301"/>
        </pc:sldMkLst>
        <pc:spChg chg="mod">
          <ac:chgData name="Mohammad Mahdi Heydari Dastjerdi" userId="e9b44567-4499-4cbf-b455-8c54534b3ec1" providerId="ADAL" clId="{8DE7779D-1A38-467F-9C14-4AFA86D0CA7E}" dt="2022-09-22T15:00:30.560" v="838" actId="20577"/>
          <ac:spMkLst>
            <pc:docMk/>
            <pc:sldMk cId="187921403" sldId="301"/>
            <ac:spMk id="2" creationId="{9F5CB7BC-6E08-BFA1-58A8-7073043B0D20}"/>
          </ac:spMkLst>
        </pc:spChg>
        <pc:spChg chg="mod">
          <ac:chgData name="Mohammad Mahdi Heydari Dastjerdi" userId="e9b44567-4499-4cbf-b455-8c54534b3ec1" providerId="ADAL" clId="{8DE7779D-1A38-467F-9C14-4AFA86D0CA7E}" dt="2022-09-22T14:58:33.993" v="806" actId="20577"/>
          <ac:spMkLst>
            <pc:docMk/>
            <pc:sldMk cId="187921403" sldId="301"/>
            <ac:spMk id="82" creationId="{00000000-0000-0000-0000-000000000000}"/>
          </ac:spMkLst>
        </pc:spChg>
        <pc:picChg chg="add del">
          <ac:chgData name="Mohammad Mahdi Heydari Dastjerdi" userId="e9b44567-4499-4cbf-b455-8c54534b3ec1" providerId="ADAL" clId="{8DE7779D-1A38-467F-9C14-4AFA86D0CA7E}" dt="2022-09-22T15:00:34.303" v="840" actId="22"/>
          <ac:picMkLst>
            <pc:docMk/>
            <pc:sldMk cId="187921403" sldId="301"/>
            <ac:picMk id="4" creationId="{99E2DEC9-B13F-18DA-D61F-5E7EEA6EAD52}"/>
          </ac:picMkLst>
        </pc:picChg>
        <pc:picChg chg="add mod">
          <ac:chgData name="Mohammad Mahdi Heydari Dastjerdi" userId="e9b44567-4499-4cbf-b455-8c54534b3ec1" providerId="ADAL" clId="{8DE7779D-1A38-467F-9C14-4AFA86D0CA7E}" dt="2022-09-22T15:01:07.355" v="843" actId="1076"/>
          <ac:picMkLst>
            <pc:docMk/>
            <pc:sldMk cId="187921403" sldId="301"/>
            <ac:picMk id="6" creationId="{85BD04CC-6DB6-1902-354B-BB32E9CCD7E2}"/>
          </ac:picMkLst>
        </pc:picChg>
      </pc:sldChg>
      <pc:sldChg chg="addSp delSp modSp add mod modNotesTx">
        <pc:chgData name="Mohammad Mahdi Heydari Dastjerdi" userId="e9b44567-4499-4cbf-b455-8c54534b3ec1" providerId="ADAL" clId="{8DE7779D-1A38-467F-9C14-4AFA86D0CA7E}" dt="2022-09-22T15:15:09.872" v="961" actId="20577"/>
        <pc:sldMkLst>
          <pc:docMk/>
          <pc:sldMk cId="1899455017" sldId="302"/>
        </pc:sldMkLst>
        <pc:spChg chg="mod">
          <ac:chgData name="Mohammad Mahdi Heydari Dastjerdi" userId="e9b44567-4499-4cbf-b455-8c54534b3ec1" providerId="ADAL" clId="{8DE7779D-1A38-467F-9C14-4AFA86D0CA7E}" dt="2022-09-22T15:10:08.614" v="875" actId="114"/>
          <ac:spMkLst>
            <pc:docMk/>
            <pc:sldMk cId="1899455017" sldId="302"/>
            <ac:spMk id="2" creationId="{9F5CB7BC-6E08-BFA1-58A8-7073043B0D20}"/>
          </ac:spMkLst>
        </pc:spChg>
        <pc:spChg chg="mod">
          <ac:chgData name="Mohammad Mahdi Heydari Dastjerdi" userId="e9b44567-4499-4cbf-b455-8c54534b3ec1" providerId="ADAL" clId="{8DE7779D-1A38-467F-9C14-4AFA86D0CA7E}" dt="2022-09-22T15:09:37.886" v="869" actId="20577"/>
          <ac:spMkLst>
            <pc:docMk/>
            <pc:sldMk cId="1899455017" sldId="302"/>
            <ac:spMk id="82" creationId="{00000000-0000-0000-0000-000000000000}"/>
          </ac:spMkLst>
        </pc:spChg>
        <pc:picChg chg="add mod">
          <ac:chgData name="Mohammad Mahdi Heydari Dastjerdi" userId="e9b44567-4499-4cbf-b455-8c54534b3ec1" providerId="ADAL" clId="{8DE7779D-1A38-467F-9C14-4AFA86D0CA7E}" dt="2022-09-22T15:11:59.379" v="881" actId="1076"/>
          <ac:picMkLst>
            <pc:docMk/>
            <pc:sldMk cId="1899455017" sldId="302"/>
            <ac:picMk id="4" creationId="{13940F04-5C75-D917-0707-4DF7FC1E54F2}"/>
          </ac:picMkLst>
        </pc:picChg>
        <pc:picChg chg="del">
          <ac:chgData name="Mohammad Mahdi Heydari Dastjerdi" userId="e9b44567-4499-4cbf-b455-8c54534b3ec1" providerId="ADAL" clId="{8DE7779D-1A38-467F-9C14-4AFA86D0CA7E}" dt="2022-09-22T15:11:45.802" v="876" actId="21"/>
          <ac:picMkLst>
            <pc:docMk/>
            <pc:sldMk cId="1899455017" sldId="302"/>
            <ac:picMk id="6" creationId="{85BD04CC-6DB6-1902-354B-BB32E9CCD7E2}"/>
          </ac:picMkLst>
        </pc:picChg>
      </pc:sldChg>
      <pc:sldChg chg="addSp delSp modSp add mod modNotesTx">
        <pc:chgData name="Mohammad Mahdi Heydari Dastjerdi" userId="e9b44567-4499-4cbf-b455-8c54534b3ec1" providerId="ADAL" clId="{8DE7779D-1A38-467F-9C14-4AFA86D0CA7E}" dt="2022-09-22T15:39:52.994" v="976" actId="478"/>
        <pc:sldMkLst>
          <pc:docMk/>
          <pc:sldMk cId="1325721366" sldId="303"/>
        </pc:sldMkLst>
        <pc:spChg chg="del mod">
          <ac:chgData name="Mohammad Mahdi Heydari Dastjerdi" userId="e9b44567-4499-4cbf-b455-8c54534b3ec1" providerId="ADAL" clId="{8DE7779D-1A38-467F-9C14-4AFA86D0CA7E}" dt="2022-09-22T15:39:52.994" v="976" actId="478"/>
          <ac:spMkLst>
            <pc:docMk/>
            <pc:sldMk cId="1325721366" sldId="303"/>
            <ac:spMk id="2" creationId="{9F5CB7BC-6E08-BFA1-58A8-7073043B0D20}"/>
          </ac:spMkLst>
        </pc:spChg>
        <pc:spChg chg="mod">
          <ac:chgData name="Mohammad Mahdi Heydari Dastjerdi" userId="e9b44567-4499-4cbf-b455-8c54534b3ec1" providerId="ADAL" clId="{8DE7779D-1A38-467F-9C14-4AFA86D0CA7E}" dt="2022-09-22T15:39:26.416" v="969"/>
          <ac:spMkLst>
            <pc:docMk/>
            <pc:sldMk cId="1325721366" sldId="303"/>
            <ac:spMk id="82" creationId="{00000000-0000-0000-0000-000000000000}"/>
          </ac:spMkLst>
        </pc:spChg>
        <pc:picChg chg="del">
          <ac:chgData name="Mohammad Mahdi Heydari Dastjerdi" userId="e9b44567-4499-4cbf-b455-8c54534b3ec1" providerId="ADAL" clId="{8DE7779D-1A38-467F-9C14-4AFA86D0CA7E}" dt="2022-09-22T15:39:16.603" v="965" actId="478"/>
          <ac:picMkLst>
            <pc:docMk/>
            <pc:sldMk cId="1325721366" sldId="303"/>
            <ac:picMk id="4" creationId="{13940F04-5C75-D917-0707-4DF7FC1E54F2}"/>
          </ac:picMkLst>
        </pc:picChg>
        <pc:picChg chg="add mod">
          <ac:chgData name="Mohammad Mahdi Heydari Dastjerdi" userId="e9b44567-4499-4cbf-b455-8c54534b3ec1" providerId="ADAL" clId="{8DE7779D-1A38-467F-9C14-4AFA86D0CA7E}" dt="2022-09-22T15:39:47.776" v="975" actId="1076"/>
          <ac:picMkLst>
            <pc:docMk/>
            <pc:sldMk cId="1325721366" sldId="303"/>
            <ac:picMk id="5" creationId="{D7F40105-195D-29EB-1A57-3457CF9301A1}"/>
          </ac:picMkLst>
        </pc:picChg>
      </pc:sldChg>
      <pc:sldChg chg="delSp modSp add mod ord">
        <pc:chgData name="Mohammad Mahdi Heydari Dastjerdi" userId="e9b44567-4499-4cbf-b455-8c54534b3ec1" providerId="ADAL" clId="{8DE7779D-1A38-467F-9C14-4AFA86D0CA7E}" dt="2022-09-22T16:11:00.064" v="993"/>
        <pc:sldMkLst>
          <pc:docMk/>
          <pc:sldMk cId="355040704" sldId="304"/>
        </pc:sldMkLst>
        <pc:spChg chg="mod">
          <ac:chgData name="Mohammad Mahdi Heydari Dastjerdi" userId="e9b44567-4499-4cbf-b455-8c54534b3ec1" providerId="ADAL" clId="{8DE7779D-1A38-467F-9C14-4AFA86D0CA7E}" dt="2022-09-22T16:11:00.064" v="993"/>
          <ac:spMkLst>
            <pc:docMk/>
            <pc:sldMk cId="355040704" sldId="304"/>
            <ac:spMk id="2" creationId="{9F5CB7BC-6E08-BFA1-58A8-7073043B0D20}"/>
          </ac:spMkLst>
        </pc:spChg>
        <pc:spChg chg="mod">
          <ac:chgData name="Mohammad Mahdi Heydari Dastjerdi" userId="e9b44567-4499-4cbf-b455-8c54534b3ec1" providerId="ADAL" clId="{8DE7779D-1A38-467F-9C14-4AFA86D0CA7E}" dt="2022-09-22T15:46:31.170" v="980"/>
          <ac:spMkLst>
            <pc:docMk/>
            <pc:sldMk cId="355040704" sldId="304"/>
            <ac:spMk id="82" creationId="{00000000-0000-0000-0000-000000000000}"/>
          </ac:spMkLst>
        </pc:spChg>
        <pc:picChg chg="del">
          <ac:chgData name="Mohammad Mahdi Heydari Dastjerdi" userId="e9b44567-4499-4cbf-b455-8c54534b3ec1" providerId="ADAL" clId="{8DE7779D-1A38-467F-9C14-4AFA86D0CA7E}" dt="2022-09-22T16:09:41.065" v="981" actId="478"/>
          <ac:picMkLst>
            <pc:docMk/>
            <pc:sldMk cId="355040704" sldId="304"/>
            <ac:picMk id="6" creationId="{85BD04CC-6DB6-1902-354B-BB32E9CCD7E2}"/>
          </ac:picMkLst>
        </pc:picChg>
      </pc:sldChg>
      <pc:sldChg chg="addSp delSp modSp add mod">
        <pc:chgData name="Mohammad Mahdi Heydari Dastjerdi" userId="e9b44567-4499-4cbf-b455-8c54534b3ec1" providerId="ADAL" clId="{8DE7779D-1A38-467F-9C14-4AFA86D0CA7E}" dt="2022-09-22T16:15:06.499" v="1025" actId="115"/>
        <pc:sldMkLst>
          <pc:docMk/>
          <pc:sldMk cId="1671352770" sldId="305"/>
        </pc:sldMkLst>
        <pc:spChg chg="mod">
          <ac:chgData name="Mohammad Mahdi Heydari Dastjerdi" userId="e9b44567-4499-4cbf-b455-8c54534b3ec1" providerId="ADAL" clId="{8DE7779D-1A38-467F-9C14-4AFA86D0CA7E}" dt="2022-09-22T16:15:06.499" v="1025" actId="115"/>
          <ac:spMkLst>
            <pc:docMk/>
            <pc:sldMk cId="1671352770" sldId="305"/>
            <ac:spMk id="2" creationId="{9F5CB7BC-6E08-BFA1-58A8-7073043B0D20}"/>
          </ac:spMkLst>
        </pc:spChg>
        <pc:spChg chg="mod">
          <ac:chgData name="Mohammad Mahdi Heydari Dastjerdi" userId="e9b44567-4499-4cbf-b455-8c54534b3ec1" providerId="ADAL" clId="{8DE7779D-1A38-467F-9C14-4AFA86D0CA7E}" dt="2022-09-22T16:11:33.525" v="995"/>
          <ac:spMkLst>
            <pc:docMk/>
            <pc:sldMk cId="1671352770" sldId="305"/>
            <ac:spMk id="82" creationId="{00000000-0000-0000-0000-000000000000}"/>
          </ac:spMkLst>
        </pc:spChg>
        <pc:picChg chg="add del mod">
          <ac:chgData name="Mohammad Mahdi Heydari Dastjerdi" userId="e9b44567-4499-4cbf-b455-8c54534b3ec1" providerId="ADAL" clId="{8DE7779D-1A38-467F-9C14-4AFA86D0CA7E}" dt="2022-09-22T16:12:19.033" v="1007" actId="478"/>
          <ac:picMkLst>
            <pc:docMk/>
            <pc:sldMk cId="1671352770" sldId="305"/>
            <ac:picMk id="4" creationId="{3B5E35AD-4C18-1AF2-7C61-6A9510B67290}"/>
          </ac:picMkLst>
        </pc:picChg>
        <pc:picChg chg="add mod">
          <ac:chgData name="Mohammad Mahdi Heydari Dastjerdi" userId="e9b44567-4499-4cbf-b455-8c54534b3ec1" providerId="ADAL" clId="{8DE7779D-1A38-467F-9C14-4AFA86D0CA7E}" dt="2022-09-22T16:12:55.985" v="1010" actId="1076"/>
          <ac:picMkLst>
            <pc:docMk/>
            <pc:sldMk cId="1671352770" sldId="305"/>
            <ac:picMk id="6" creationId="{FC33AA2D-990B-329B-04D1-C2F20F35176E}"/>
          </ac:picMkLst>
        </pc:picChg>
      </pc:sldChg>
      <pc:sldChg chg="addSp delSp modSp add mod">
        <pc:chgData name="Mohammad Mahdi Heydari Dastjerdi" userId="e9b44567-4499-4cbf-b455-8c54534b3ec1" providerId="ADAL" clId="{8DE7779D-1A38-467F-9C14-4AFA86D0CA7E}" dt="2022-09-22T16:13:51.701" v="1020" actId="1076"/>
        <pc:sldMkLst>
          <pc:docMk/>
          <pc:sldMk cId="3424814555" sldId="306"/>
        </pc:sldMkLst>
        <pc:spChg chg="del mod">
          <ac:chgData name="Mohammad Mahdi Heydari Dastjerdi" userId="e9b44567-4499-4cbf-b455-8c54534b3ec1" providerId="ADAL" clId="{8DE7779D-1A38-467F-9C14-4AFA86D0CA7E}" dt="2022-09-22T16:13:41.670" v="1017" actId="478"/>
          <ac:spMkLst>
            <pc:docMk/>
            <pc:sldMk cId="3424814555" sldId="306"/>
            <ac:spMk id="2" creationId="{9F5CB7BC-6E08-BFA1-58A8-7073043B0D20}"/>
          </ac:spMkLst>
        </pc:spChg>
        <pc:picChg chg="add mod">
          <ac:chgData name="Mohammad Mahdi Heydari Dastjerdi" userId="e9b44567-4499-4cbf-b455-8c54534b3ec1" providerId="ADAL" clId="{8DE7779D-1A38-467F-9C14-4AFA86D0CA7E}" dt="2022-09-22T16:13:51.701" v="1020" actId="1076"/>
          <ac:picMkLst>
            <pc:docMk/>
            <pc:sldMk cId="3424814555" sldId="306"/>
            <ac:picMk id="4" creationId="{A201FD74-C5CE-7E42-304A-BDDBBAE7F5AC}"/>
          </ac:picMkLst>
        </pc:picChg>
        <pc:picChg chg="del">
          <ac:chgData name="Mohammad Mahdi Heydari Dastjerdi" userId="e9b44567-4499-4cbf-b455-8c54534b3ec1" providerId="ADAL" clId="{8DE7779D-1A38-467F-9C14-4AFA86D0CA7E}" dt="2022-09-22T16:13:39.180" v="1014" actId="478"/>
          <ac:picMkLst>
            <pc:docMk/>
            <pc:sldMk cId="3424814555" sldId="306"/>
            <ac:picMk id="6" creationId="{FC33AA2D-990B-329B-04D1-C2F20F35176E}"/>
          </ac:picMkLst>
        </pc:picChg>
      </pc:sldChg>
      <pc:sldChg chg="addSp delSp modSp add mod ord">
        <pc:chgData name="Mohammad Mahdi Heydari Dastjerdi" userId="e9b44567-4499-4cbf-b455-8c54534b3ec1" providerId="ADAL" clId="{8DE7779D-1A38-467F-9C14-4AFA86D0CA7E}" dt="2022-09-22T16:17:05.661" v="1042" actId="20577"/>
        <pc:sldMkLst>
          <pc:docMk/>
          <pc:sldMk cId="3921914169" sldId="307"/>
        </pc:sldMkLst>
        <pc:spChg chg="mod">
          <ac:chgData name="Mohammad Mahdi Heydari Dastjerdi" userId="e9b44567-4499-4cbf-b455-8c54534b3ec1" providerId="ADAL" clId="{8DE7779D-1A38-467F-9C14-4AFA86D0CA7E}" dt="2022-09-22T16:15:31.792" v="1028" actId="20577"/>
          <ac:spMkLst>
            <pc:docMk/>
            <pc:sldMk cId="3921914169" sldId="307"/>
            <ac:spMk id="2" creationId="{9F5CB7BC-6E08-BFA1-58A8-7073043B0D20}"/>
          </ac:spMkLst>
        </pc:spChg>
        <pc:spChg chg="mod">
          <ac:chgData name="Mohammad Mahdi Heydari Dastjerdi" userId="e9b44567-4499-4cbf-b455-8c54534b3ec1" providerId="ADAL" clId="{8DE7779D-1A38-467F-9C14-4AFA86D0CA7E}" dt="2022-09-22T16:17:05.661" v="1042" actId="20577"/>
          <ac:spMkLst>
            <pc:docMk/>
            <pc:sldMk cId="3921914169" sldId="307"/>
            <ac:spMk id="82" creationId="{00000000-0000-0000-0000-000000000000}"/>
          </ac:spMkLst>
        </pc:spChg>
        <pc:picChg chg="add mod">
          <ac:chgData name="Mohammad Mahdi Heydari Dastjerdi" userId="e9b44567-4499-4cbf-b455-8c54534b3ec1" providerId="ADAL" clId="{8DE7779D-1A38-467F-9C14-4AFA86D0CA7E}" dt="2022-09-22T16:15:43.314" v="1031" actId="1076"/>
          <ac:picMkLst>
            <pc:docMk/>
            <pc:sldMk cId="3921914169" sldId="307"/>
            <ac:picMk id="4" creationId="{049FF074-25FC-8142-8071-20331FA8358B}"/>
          </ac:picMkLst>
        </pc:picChg>
        <pc:picChg chg="del">
          <ac:chgData name="Mohammad Mahdi Heydari Dastjerdi" userId="e9b44567-4499-4cbf-b455-8c54534b3ec1" providerId="ADAL" clId="{8DE7779D-1A38-467F-9C14-4AFA86D0CA7E}" dt="2022-09-22T16:15:34.983" v="1029" actId="478"/>
          <ac:picMkLst>
            <pc:docMk/>
            <pc:sldMk cId="3921914169" sldId="307"/>
            <ac:picMk id="6" creationId="{FC33AA2D-990B-329B-04D1-C2F20F35176E}"/>
          </ac:picMkLst>
        </pc:picChg>
      </pc:sldChg>
      <pc:sldChg chg="addSp delSp modSp add mod">
        <pc:chgData name="Mohammad Mahdi Heydari Dastjerdi" userId="e9b44567-4499-4cbf-b455-8c54534b3ec1" providerId="ADAL" clId="{8DE7779D-1A38-467F-9C14-4AFA86D0CA7E}" dt="2022-09-22T16:23:45.508" v="1092"/>
        <pc:sldMkLst>
          <pc:docMk/>
          <pc:sldMk cId="2630628202" sldId="308"/>
        </pc:sldMkLst>
        <pc:spChg chg="mod">
          <ac:chgData name="Mohammad Mahdi Heydari Dastjerdi" userId="e9b44567-4499-4cbf-b455-8c54534b3ec1" providerId="ADAL" clId="{8DE7779D-1A38-467F-9C14-4AFA86D0CA7E}" dt="2022-09-22T16:23:45.508" v="1092"/>
          <ac:spMkLst>
            <pc:docMk/>
            <pc:sldMk cId="2630628202" sldId="308"/>
            <ac:spMk id="2" creationId="{9F5CB7BC-6E08-BFA1-58A8-7073043B0D20}"/>
          </ac:spMkLst>
        </pc:spChg>
        <pc:spChg chg="mod">
          <ac:chgData name="Mohammad Mahdi Heydari Dastjerdi" userId="e9b44567-4499-4cbf-b455-8c54534b3ec1" providerId="ADAL" clId="{8DE7779D-1A38-467F-9C14-4AFA86D0CA7E}" dt="2022-09-22T16:18:20.305" v="1061" actId="20577"/>
          <ac:spMkLst>
            <pc:docMk/>
            <pc:sldMk cId="2630628202" sldId="308"/>
            <ac:spMk id="82" creationId="{00000000-0000-0000-0000-000000000000}"/>
          </ac:spMkLst>
        </pc:spChg>
        <pc:picChg chg="del">
          <ac:chgData name="Mohammad Mahdi Heydari Dastjerdi" userId="e9b44567-4499-4cbf-b455-8c54534b3ec1" providerId="ADAL" clId="{8DE7779D-1A38-467F-9C14-4AFA86D0CA7E}" dt="2022-09-22T16:19:43.454" v="1076" actId="478"/>
          <ac:picMkLst>
            <pc:docMk/>
            <pc:sldMk cId="2630628202" sldId="308"/>
            <ac:picMk id="4" creationId="{049FF074-25FC-8142-8071-20331FA8358B}"/>
          </ac:picMkLst>
        </pc:picChg>
        <pc:picChg chg="add mod">
          <ac:chgData name="Mohammad Mahdi Heydari Dastjerdi" userId="e9b44567-4499-4cbf-b455-8c54534b3ec1" providerId="ADAL" clId="{8DE7779D-1A38-467F-9C14-4AFA86D0CA7E}" dt="2022-09-22T16:20:02.245" v="1082" actId="1076"/>
          <ac:picMkLst>
            <pc:docMk/>
            <pc:sldMk cId="2630628202" sldId="308"/>
            <ac:picMk id="5" creationId="{3CC08887-D043-8337-EC42-23940CB62931}"/>
          </ac:picMkLst>
        </pc:picChg>
      </pc:sldChg>
      <pc:sldChg chg="delSp modSp add mod">
        <pc:chgData name="Mohammad Mahdi Heydari Dastjerdi" userId="e9b44567-4499-4cbf-b455-8c54534b3ec1" providerId="ADAL" clId="{8DE7779D-1A38-467F-9C14-4AFA86D0CA7E}" dt="2022-09-22T16:28:56.653" v="1148" actId="1076"/>
        <pc:sldMkLst>
          <pc:docMk/>
          <pc:sldMk cId="274191573" sldId="309"/>
        </pc:sldMkLst>
        <pc:spChg chg="mod">
          <ac:chgData name="Mohammad Mahdi Heydari Dastjerdi" userId="e9b44567-4499-4cbf-b455-8c54534b3ec1" providerId="ADAL" clId="{8DE7779D-1A38-467F-9C14-4AFA86D0CA7E}" dt="2022-09-22T16:28:56.653" v="1148" actId="1076"/>
          <ac:spMkLst>
            <pc:docMk/>
            <pc:sldMk cId="274191573" sldId="309"/>
            <ac:spMk id="2" creationId="{9F5CB7BC-6E08-BFA1-58A8-7073043B0D20}"/>
          </ac:spMkLst>
        </pc:spChg>
        <pc:spChg chg="mod">
          <ac:chgData name="Mohammad Mahdi Heydari Dastjerdi" userId="e9b44567-4499-4cbf-b455-8c54534b3ec1" providerId="ADAL" clId="{8DE7779D-1A38-467F-9C14-4AFA86D0CA7E}" dt="2022-09-22T16:24:23.807" v="1094"/>
          <ac:spMkLst>
            <pc:docMk/>
            <pc:sldMk cId="274191573" sldId="309"/>
            <ac:spMk id="82" creationId="{00000000-0000-0000-0000-000000000000}"/>
          </ac:spMkLst>
        </pc:spChg>
        <pc:picChg chg="del">
          <ac:chgData name="Mohammad Mahdi Heydari Dastjerdi" userId="e9b44567-4499-4cbf-b455-8c54534b3ec1" providerId="ADAL" clId="{8DE7779D-1A38-467F-9C14-4AFA86D0CA7E}" dt="2022-09-22T16:24:27.487" v="1095" actId="478"/>
          <ac:picMkLst>
            <pc:docMk/>
            <pc:sldMk cId="274191573" sldId="309"/>
            <ac:picMk id="5" creationId="{3CC08887-D043-8337-EC42-23940CB62931}"/>
          </ac:picMkLst>
        </pc:picChg>
      </pc:sldChg>
      <pc:sldChg chg="addSp delSp modSp add mod">
        <pc:chgData name="Mohammad Mahdi Heydari Dastjerdi" userId="e9b44567-4499-4cbf-b455-8c54534b3ec1" providerId="ADAL" clId="{8DE7779D-1A38-467F-9C14-4AFA86D0CA7E}" dt="2022-09-22T16:31:28.898" v="1167" actId="1076"/>
        <pc:sldMkLst>
          <pc:docMk/>
          <pc:sldMk cId="2020371998" sldId="310"/>
        </pc:sldMkLst>
        <pc:spChg chg="mod">
          <ac:chgData name="Mohammad Mahdi Heydari Dastjerdi" userId="e9b44567-4499-4cbf-b455-8c54534b3ec1" providerId="ADAL" clId="{8DE7779D-1A38-467F-9C14-4AFA86D0CA7E}" dt="2022-09-22T16:30:49.256" v="1162" actId="115"/>
          <ac:spMkLst>
            <pc:docMk/>
            <pc:sldMk cId="2020371998" sldId="310"/>
            <ac:spMk id="2" creationId="{9F5CB7BC-6E08-BFA1-58A8-7073043B0D20}"/>
          </ac:spMkLst>
        </pc:spChg>
        <pc:spChg chg="mod">
          <ac:chgData name="Mohammad Mahdi Heydari Dastjerdi" userId="e9b44567-4499-4cbf-b455-8c54534b3ec1" providerId="ADAL" clId="{8DE7779D-1A38-467F-9C14-4AFA86D0CA7E}" dt="2022-09-22T16:29:30.497" v="1150"/>
          <ac:spMkLst>
            <pc:docMk/>
            <pc:sldMk cId="2020371998" sldId="310"/>
            <ac:spMk id="82" creationId="{00000000-0000-0000-0000-000000000000}"/>
          </ac:spMkLst>
        </pc:spChg>
        <pc:picChg chg="add del">
          <ac:chgData name="Mohammad Mahdi Heydari Dastjerdi" userId="e9b44567-4499-4cbf-b455-8c54534b3ec1" providerId="ADAL" clId="{8DE7779D-1A38-467F-9C14-4AFA86D0CA7E}" dt="2022-09-22T16:30:54.753" v="1164" actId="22"/>
          <ac:picMkLst>
            <pc:docMk/>
            <pc:sldMk cId="2020371998" sldId="310"/>
            <ac:picMk id="4" creationId="{C2AAD831-2983-8CD7-034C-C48CB6CE315C}"/>
          </ac:picMkLst>
        </pc:picChg>
        <pc:picChg chg="add mod">
          <ac:chgData name="Mohammad Mahdi Heydari Dastjerdi" userId="e9b44567-4499-4cbf-b455-8c54534b3ec1" providerId="ADAL" clId="{8DE7779D-1A38-467F-9C14-4AFA86D0CA7E}" dt="2022-09-22T16:31:28.898" v="1167" actId="1076"/>
          <ac:picMkLst>
            <pc:docMk/>
            <pc:sldMk cId="2020371998" sldId="310"/>
            <ac:picMk id="6" creationId="{C2EAF8C1-363A-5FC9-6531-477B2A4B7D72}"/>
          </ac:picMkLst>
        </pc:picChg>
      </pc:sldChg>
      <pc:sldChg chg="delSp modSp add mod">
        <pc:chgData name="Mohammad Mahdi Heydari Dastjerdi" userId="e9b44567-4499-4cbf-b455-8c54534b3ec1" providerId="ADAL" clId="{8DE7779D-1A38-467F-9C14-4AFA86D0CA7E}" dt="2022-09-22T16:38:00.282" v="1265" actId="20577"/>
        <pc:sldMkLst>
          <pc:docMk/>
          <pc:sldMk cId="96820219" sldId="311"/>
        </pc:sldMkLst>
        <pc:spChg chg="mod">
          <ac:chgData name="Mohammad Mahdi Heydari Dastjerdi" userId="e9b44567-4499-4cbf-b455-8c54534b3ec1" providerId="ADAL" clId="{8DE7779D-1A38-467F-9C14-4AFA86D0CA7E}" dt="2022-09-22T16:38:00.282" v="1265" actId="20577"/>
          <ac:spMkLst>
            <pc:docMk/>
            <pc:sldMk cId="96820219" sldId="311"/>
            <ac:spMk id="2" creationId="{9F5CB7BC-6E08-BFA1-58A8-7073043B0D20}"/>
          </ac:spMkLst>
        </pc:spChg>
        <pc:picChg chg="del">
          <ac:chgData name="Mohammad Mahdi Heydari Dastjerdi" userId="e9b44567-4499-4cbf-b455-8c54534b3ec1" providerId="ADAL" clId="{8DE7779D-1A38-467F-9C14-4AFA86D0CA7E}" dt="2022-09-22T16:33:00.714" v="1169" actId="478"/>
          <ac:picMkLst>
            <pc:docMk/>
            <pc:sldMk cId="96820219" sldId="311"/>
            <ac:picMk id="6" creationId="{C2EAF8C1-363A-5FC9-6531-477B2A4B7D72}"/>
          </ac:picMkLst>
        </pc:picChg>
      </pc:sldChg>
      <pc:sldChg chg="addSp delSp modSp add mod">
        <pc:chgData name="Mohammad Mahdi Heydari Dastjerdi" userId="e9b44567-4499-4cbf-b455-8c54534b3ec1" providerId="ADAL" clId="{8DE7779D-1A38-467F-9C14-4AFA86D0CA7E}" dt="2022-09-22T16:39:52.300" v="1279" actId="1076"/>
        <pc:sldMkLst>
          <pc:docMk/>
          <pc:sldMk cId="3803375574" sldId="312"/>
        </pc:sldMkLst>
        <pc:spChg chg="mod">
          <ac:chgData name="Mohammad Mahdi Heydari Dastjerdi" userId="e9b44567-4499-4cbf-b455-8c54534b3ec1" providerId="ADAL" clId="{8DE7779D-1A38-467F-9C14-4AFA86D0CA7E}" dt="2022-09-22T16:39:08.006" v="1272" actId="20577"/>
          <ac:spMkLst>
            <pc:docMk/>
            <pc:sldMk cId="3803375574" sldId="312"/>
            <ac:spMk id="2" creationId="{9F5CB7BC-6E08-BFA1-58A8-7073043B0D20}"/>
          </ac:spMkLst>
        </pc:spChg>
        <pc:spChg chg="mod">
          <ac:chgData name="Mohammad Mahdi Heydari Dastjerdi" userId="e9b44567-4499-4cbf-b455-8c54534b3ec1" providerId="ADAL" clId="{8DE7779D-1A38-467F-9C14-4AFA86D0CA7E}" dt="2022-09-22T16:38:40.582" v="1267"/>
          <ac:spMkLst>
            <pc:docMk/>
            <pc:sldMk cId="3803375574" sldId="312"/>
            <ac:spMk id="82" creationId="{00000000-0000-0000-0000-000000000000}"/>
          </ac:spMkLst>
        </pc:spChg>
        <pc:picChg chg="add del">
          <ac:chgData name="Mohammad Mahdi Heydari Dastjerdi" userId="e9b44567-4499-4cbf-b455-8c54534b3ec1" providerId="ADAL" clId="{8DE7779D-1A38-467F-9C14-4AFA86D0CA7E}" dt="2022-09-22T16:39:13.497" v="1274" actId="22"/>
          <ac:picMkLst>
            <pc:docMk/>
            <pc:sldMk cId="3803375574" sldId="312"/>
            <ac:picMk id="4" creationId="{44ED7C1D-C602-67B0-8CA1-20342D0B06B2}"/>
          </ac:picMkLst>
        </pc:picChg>
        <pc:picChg chg="add mod">
          <ac:chgData name="Mohammad Mahdi Heydari Dastjerdi" userId="e9b44567-4499-4cbf-b455-8c54534b3ec1" providerId="ADAL" clId="{8DE7779D-1A38-467F-9C14-4AFA86D0CA7E}" dt="2022-09-22T16:39:52.300" v="1279" actId="1076"/>
          <ac:picMkLst>
            <pc:docMk/>
            <pc:sldMk cId="3803375574" sldId="312"/>
            <ac:picMk id="6" creationId="{F421D808-3B7C-9191-38A4-5FDC10C15FDD}"/>
          </ac:picMkLst>
        </pc:picChg>
      </pc:sldChg>
      <pc:sldChg chg="delSp modSp add mod">
        <pc:chgData name="Mohammad Mahdi Heydari Dastjerdi" userId="e9b44567-4499-4cbf-b455-8c54534b3ec1" providerId="ADAL" clId="{8DE7779D-1A38-467F-9C14-4AFA86D0CA7E}" dt="2022-09-22T16:44:19.645" v="1295" actId="207"/>
        <pc:sldMkLst>
          <pc:docMk/>
          <pc:sldMk cId="2015115440" sldId="313"/>
        </pc:sldMkLst>
        <pc:spChg chg="mod">
          <ac:chgData name="Mohammad Mahdi Heydari Dastjerdi" userId="e9b44567-4499-4cbf-b455-8c54534b3ec1" providerId="ADAL" clId="{8DE7779D-1A38-467F-9C14-4AFA86D0CA7E}" dt="2022-09-22T16:44:19.645" v="1295" actId="207"/>
          <ac:spMkLst>
            <pc:docMk/>
            <pc:sldMk cId="2015115440" sldId="313"/>
            <ac:spMk id="2" creationId="{9F5CB7BC-6E08-BFA1-58A8-7073043B0D20}"/>
          </ac:spMkLst>
        </pc:spChg>
        <pc:picChg chg="del">
          <ac:chgData name="Mohammad Mahdi Heydari Dastjerdi" userId="e9b44567-4499-4cbf-b455-8c54534b3ec1" providerId="ADAL" clId="{8DE7779D-1A38-467F-9C14-4AFA86D0CA7E}" dt="2022-09-22T16:40:42.212" v="1286" actId="478"/>
          <ac:picMkLst>
            <pc:docMk/>
            <pc:sldMk cId="2015115440" sldId="313"/>
            <ac:picMk id="6" creationId="{F421D808-3B7C-9191-38A4-5FDC10C15FDD}"/>
          </ac:picMkLst>
        </pc:picChg>
      </pc:sldChg>
      <pc:sldChg chg="modSp add mod">
        <pc:chgData name="Mohammad Mahdi Heydari Dastjerdi" userId="e9b44567-4499-4cbf-b455-8c54534b3ec1" providerId="ADAL" clId="{8DE7779D-1A38-467F-9C14-4AFA86D0CA7E}" dt="2022-09-22T16:52:23.925" v="1413" actId="20577"/>
        <pc:sldMkLst>
          <pc:docMk/>
          <pc:sldMk cId="1682036296" sldId="314"/>
        </pc:sldMkLst>
        <pc:spChg chg="mod">
          <ac:chgData name="Mohammad Mahdi Heydari Dastjerdi" userId="e9b44567-4499-4cbf-b455-8c54534b3ec1" providerId="ADAL" clId="{8DE7779D-1A38-467F-9C14-4AFA86D0CA7E}" dt="2022-09-22T16:52:23.925" v="1413" actId="20577"/>
          <ac:spMkLst>
            <pc:docMk/>
            <pc:sldMk cId="1682036296" sldId="314"/>
            <ac:spMk id="2" creationId="{9F5CB7BC-6E08-BFA1-58A8-7073043B0D20}"/>
          </ac:spMkLst>
        </pc:spChg>
      </pc:sldChg>
      <pc:sldChg chg="addSp modSp add mod">
        <pc:chgData name="Mohammad Mahdi Heydari Dastjerdi" userId="e9b44567-4499-4cbf-b455-8c54534b3ec1" providerId="ADAL" clId="{8DE7779D-1A38-467F-9C14-4AFA86D0CA7E}" dt="2022-09-22T16:53:48.367" v="1423" actId="114"/>
        <pc:sldMkLst>
          <pc:docMk/>
          <pc:sldMk cId="2978675718" sldId="315"/>
        </pc:sldMkLst>
        <pc:spChg chg="mod">
          <ac:chgData name="Mohammad Mahdi Heydari Dastjerdi" userId="e9b44567-4499-4cbf-b455-8c54534b3ec1" providerId="ADAL" clId="{8DE7779D-1A38-467F-9C14-4AFA86D0CA7E}" dt="2022-09-22T16:53:48.367" v="1423" actId="114"/>
          <ac:spMkLst>
            <pc:docMk/>
            <pc:sldMk cId="2978675718" sldId="315"/>
            <ac:spMk id="2" creationId="{9F5CB7BC-6E08-BFA1-58A8-7073043B0D20}"/>
          </ac:spMkLst>
        </pc:spChg>
        <pc:picChg chg="add mod">
          <ac:chgData name="Mohammad Mahdi Heydari Dastjerdi" userId="e9b44567-4499-4cbf-b455-8c54534b3ec1" providerId="ADAL" clId="{8DE7779D-1A38-467F-9C14-4AFA86D0CA7E}" dt="2022-09-22T16:53:35.562" v="1421" actId="1076"/>
          <ac:picMkLst>
            <pc:docMk/>
            <pc:sldMk cId="2978675718" sldId="315"/>
            <ac:picMk id="4" creationId="{A685D061-9189-B64F-FFA2-0463992C6387}"/>
          </ac:picMkLst>
        </pc:picChg>
      </pc:sldChg>
      <pc:sldChg chg="delSp modSp add mod">
        <pc:chgData name="Mohammad Mahdi Heydari Dastjerdi" userId="e9b44567-4499-4cbf-b455-8c54534b3ec1" providerId="ADAL" clId="{8DE7779D-1A38-467F-9C14-4AFA86D0CA7E}" dt="2022-09-22T16:58:57.346" v="1471" actId="207"/>
        <pc:sldMkLst>
          <pc:docMk/>
          <pc:sldMk cId="620295353" sldId="316"/>
        </pc:sldMkLst>
        <pc:spChg chg="mod">
          <ac:chgData name="Mohammad Mahdi Heydari Dastjerdi" userId="e9b44567-4499-4cbf-b455-8c54534b3ec1" providerId="ADAL" clId="{8DE7779D-1A38-467F-9C14-4AFA86D0CA7E}" dt="2022-09-22T16:58:57.346" v="1471" actId="207"/>
          <ac:spMkLst>
            <pc:docMk/>
            <pc:sldMk cId="620295353" sldId="316"/>
            <ac:spMk id="2" creationId="{9F5CB7BC-6E08-BFA1-58A8-7073043B0D20}"/>
          </ac:spMkLst>
        </pc:spChg>
        <pc:spChg chg="mod">
          <ac:chgData name="Mohammad Mahdi Heydari Dastjerdi" userId="e9b44567-4499-4cbf-b455-8c54534b3ec1" providerId="ADAL" clId="{8DE7779D-1A38-467F-9C14-4AFA86D0CA7E}" dt="2022-09-22T16:55:34.897" v="1425"/>
          <ac:spMkLst>
            <pc:docMk/>
            <pc:sldMk cId="620295353" sldId="316"/>
            <ac:spMk id="82" creationId="{00000000-0000-0000-0000-000000000000}"/>
          </ac:spMkLst>
        </pc:spChg>
        <pc:picChg chg="del">
          <ac:chgData name="Mohammad Mahdi Heydari Dastjerdi" userId="e9b44567-4499-4cbf-b455-8c54534b3ec1" providerId="ADAL" clId="{8DE7779D-1A38-467F-9C14-4AFA86D0CA7E}" dt="2022-09-22T16:57:20.565" v="1456" actId="478"/>
          <ac:picMkLst>
            <pc:docMk/>
            <pc:sldMk cId="620295353" sldId="316"/>
            <ac:picMk id="4" creationId="{A685D061-9189-B64F-FFA2-0463992C6387}"/>
          </ac:picMkLst>
        </pc:picChg>
      </pc:sldChg>
      <pc:sldChg chg="addSp delSp modSp add mod">
        <pc:chgData name="Mohammad Mahdi Heydari Dastjerdi" userId="e9b44567-4499-4cbf-b455-8c54534b3ec1" providerId="ADAL" clId="{8DE7779D-1A38-467F-9C14-4AFA86D0CA7E}" dt="2022-09-22T17:00:00.027" v="1513" actId="1076"/>
        <pc:sldMkLst>
          <pc:docMk/>
          <pc:sldMk cId="4222331067" sldId="317"/>
        </pc:sldMkLst>
        <pc:spChg chg="mod">
          <ac:chgData name="Mohammad Mahdi Heydari Dastjerdi" userId="e9b44567-4499-4cbf-b455-8c54534b3ec1" providerId="ADAL" clId="{8DE7779D-1A38-467F-9C14-4AFA86D0CA7E}" dt="2022-09-22T16:59:46.417" v="1510" actId="20577"/>
          <ac:spMkLst>
            <pc:docMk/>
            <pc:sldMk cId="4222331067" sldId="317"/>
            <ac:spMk id="2" creationId="{9F5CB7BC-6E08-BFA1-58A8-7073043B0D20}"/>
          </ac:spMkLst>
        </pc:spChg>
        <pc:picChg chg="del">
          <ac:chgData name="Mohammad Mahdi Heydari Dastjerdi" userId="e9b44567-4499-4cbf-b455-8c54534b3ec1" providerId="ADAL" clId="{8DE7779D-1A38-467F-9C14-4AFA86D0CA7E}" dt="2022-09-22T16:59:51.671" v="1511" actId="478"/>
          <ac:picMkLst>
            <pc:docMk/>
            <pc:sldMk cId="4222331067" sldId="317"/>
            <ac:picMk id="4" creationId="{A685D061-9189-B64F-FFA2-0463992C6387}"/>
          </ac:picMkLst>
        </pc:picChg>
        <pc:picChg chg="add mod">
          <ac:chgData name="Mohammad Mahdi Heydari Dastjerdi" userId="e9b44567-4499-4cbf-b455-8c54534b3ec1" providerId="ADAL" clId="{8DE7779D-1A38-467F-9C14-4AFA86D0CA7E}" dt="2022-09-22T17:00:00.027" v="1513" actId="1076"/>
          <ac:picMkLst>
            <pc:docMk/>
            <pc:sldMk cId="4222331067" sldId="317"/>
            <ac:picMk id="5" creationId="{1E754F8C-DB79-5A32-B8AA-00CDCE9CE0A9}"/>
          </ac:picMkLst>
        </pc:picChg>
      </pc:sldChg>
      <pc:sldChg chg="modSp add mod ord modNotesTx">
        <pc:chgData name="Mohammad Mahdi Heydari Dastjerdi" userId="e9b44567-4499-4cbf-b455-8c54534b3ec1" providerId="ADAL" clId="{8DE7779D-1A38-467F-9C14-4AFA86D0CA7E}" dt="2022-09-22T16:57:08.094" v="1455" actId="20577"/>
        <pc:sldMkLst>
          <pc:docMk/>
          <pc:sldMk cId="4211056769" sldId="318"/>
        </pc:sldMkLst>
        <pc:spChg chg="mod">
          <ac:chgData name="Mohammad Mahdi Heydari Dastjerdi" userId="e9b44567-4499-4cbf-b455-8c54534b3ec1" providerId="ADAL" clId="{8DE7779D-1A38-467F-9C14-4AFA86D0CA7E}" dt="2022-09-22T16:57:08.094" v="1455" actId="20577"/>
          <ac:spMkLst>
            <pc:docMk/>
            <pc:sldMk cId="4211056769" sldId="318"/>
            <ac:spMk id="76" creationId="{00000000-0000-0000-0000-000000000000}"/>
          </ac:spMkLst>
        </pc:spChg>
      </pc:sldChg>
      <pc:sldChg chg="addSp delSp modSp add mod">
        <pc:chgData name="Mohammad Mahdi Heydari Dastjerdi" userId="e9b44567-4499-4cbf-b455-8c54534b3ec1" providerId="ADAL" clId="{8DE7779D-1A38-467F-9C14-4AFA86D0CA7E}" dt="2022-09-22T17:01:03.579" v="1549" actId="1076"/>
        <pc:sldMkLst>
          <pc:docMk/>
          <pc:sldMk cId="3179134509" sldId="319"/>
        </pc:sldMkLst>
        <pc:spChg chg="mod">
          <ac:chgData name="Mohammad Mahdi Heydari Dastjerdi" userId="e9b44567-4499-4cbf-b455-8c54534b3ec1" providerId="ADAL" clId="{8DE7779D-1A38-467F-9C14-4AFA86D0CA7E}" dt="2022-09-22T17:00:28.054" v="1542" actId="20577"/>
          <ac:spMkLst>
            <pc:docMk/>
            <pc:sldMk cId="3179134509" sldId="319"/>
            <ac:spMk id="2" creationId="{9F5CB7BC-6E08-BFA1-58A8-7073043B0D20}"/>
          </ac:spMkLst>
        </pc:spChg>
        <pc:picChg chg="add del mod">
          <ac:chgData name="Mohammad Mahdi Heydari Dastjerdi" userId="e9b44567-4499-4cbf-b455-8c54534b3ec1" providerId="ADAL" clId="{8DE7779D-1A38-467F-9C14-4AFA86D0CA7E}" dt="2022-09-22T17:00:38.542" v="1546" actId="478"/>
          <ac:picMkLst>
            <pc:docMk/>
            <pc:sldMk cId="3179134509" sldId="319"/>
            <ac:picMk id="4" creationId="{BAB33728-745A-8294-649B-8D0CC7D35470}"/>
          </ac:picMkLst>
        </pc:picChg>
        <pc:picChg chg="del">
          <ac:chgData name="Mohammad Mahdi Heydari Dastjerdi" userId="e9b44567-4499-4cbf-b455-8c54534b3ec1" providerId="ADAL" clId="{8DE7779D-1A38-467F-9C14-4AFA86D0CA7E}" dt="2022-09-22T17:00:33.395" v="1543" actId="478"/>
          <ac:picMkLst>
            <pc:docMk/>
            <pc:sldMk cId="3179134509" sldId="319"/>
            <ac:picMk id="5" creationId="{1E754F8C-DB79-5A32-B8AA-00CDCE9CE0A9}"/>
          </ac:picMkLst>
        </pc:picChg>
        <pc:picChg chg="add mod">
          <ac:chgData name="Mohammad Mahdi Heydari Dastjerdi" userId="e9b44567-4499-4cbf-b455-8c54534b3ec1" providerId="ADAL" clId="{8DE7779D-1A38-467F-9C14-4AFA86D0CA7E}" dt="2022-09-22T17:01:03.579" v="1549" actId="1076"/>
          <ac:picMkLst>
            <pc:docMk/>
            <pc:sldMk cId="3179134509" sldId="319"/>
            <ac:picMk id="7" creationId="{7FE700D6-B909-F8E9-F9E5-B2636A29C6F1}"/>
          </ac:picMkLst>
        </pc:picChg>
      </pc:sldChg>
      <pc:sldChg chg="addSp delSp modSp add mod modNotesTx">
        <pc:chgData name="Mohammad Mahdi Heydari Dastjerdi" userId="e9b44567-4499-4cbf-b455-8c54534b3ec1" providerId="ADAL" clId="{8DE7779D-1A38-467F-9C14-4AFA86D0CA7E}" dt="2022-09-22T17:15:38.452" v="1747" actId="20577"/>
        <pc:sldMkLst>
          <pc:docMk/>
          <pc:sldMk cId="421545131" sldId="320"/>
        </pc:sldMkLst>
        <pc:spChg chg="mod">
          <ac:chgData name="Mohammad Mahdi Heydari Dastjerdi" userId="e9b44567-4499-4cbf-b455-8c54534b3ec1" providerId="ADAL" clId="{8DE7779D-1A38-467F-9C14-4AFA86D0CA7E}" dt="2022-09-22T17:03:59.720" v="1597" actId="14100"/>
          <ac:spMkLst>
            <pc:docMk/>
            <pc:sldMk cId="421545131" sldId="320"/>
            <ac:spMk id="2" creationId="{9F5CB7BC-6E08-BFA1-58A8-7073043B0D20}"/>
          </ac:spMkLst>
        </pc:spChg>
        <pc:spChg chg="mod">
          <ac:chgData name="Mohammad Mahdi Heydari Dastjerdi" userId="e9b44567-4499-4cbf-b455-8c54534b3ec1" providerId="ADAL" clId="{8DE7779D-1A38-467F-9C14-4AFA86D0CA7E}" dt="2022-09-22T17:02:27.597" v="1566" actId="20577"/>
          <ac:spMkLst>
            <pc:docMk/>
            <pc:sldMk cId="421545131" sldId="320"/>
            <ac:spMk id="82" creationId="{00000000-0000-0000-0000-000000000000}"/>
          </ac:spMkLst>
        </pc:spChg>
        <pc:picChg chg="add mod">
          <ac:chgData name="Mohammad Mahdi Heydari Dastjerdi" userId="e9b44567-4499-4cbf-b455-8c54534b3ec1" providerId="ADAL" clId="{8DE7779D-1A38-467F-9C14-4AFA86D0CA7E}" dt="2022-09-22T17:04:04.325" v="1599" actId="14100"/>
          <ac:picMkLst>
            <pc:docMk/>
            <pc:sldMk cId="421545131" sldId="320"/>
            <ac:picMk id="4" creationId="{3AF13FFA-4E7D-2D66-81CC-6809C1B3F3ED}"/>
          </ac:picMkLst>
        </pc:picChg>
        <pc:picChg chg="del">
          <ac:chgData name="Mohammad Mahdi Heydari Dastjerdi" userId="e9b44567-4499-4cbf-b455-8c54534b3ec1" providerId="ADAL" clId="{8DE7779D-1A38-467F-9C14-4AFA86D0CA7E}" dt="2022-09-22T17:03:09.866" v="1583" actId="478"/>
          <ac:picMkLst>
            <pc:docMk/>
            <pc:sldMk cId="421545131" sldId="320"/>
            <ac:picMk id="7" creationId="{7FE700D6-B909-F8E9-F9E5-B2636A29C6F1}"/>
          </ac:picMkLst>
        </pc:picChg>
      </pc:sldChg>
      <pc:sldChg chg="addSp delSp modSp add mod modNotesTx">
        <pc:chgData name="Mohammad Mahdi Heydari Dastjerdi" userId="e9b44567-4499-4cbf-b455-8c54534b3ec1" providerId="ADAL" clId="{8DE7779D-1A38-467F-9C14-4AFA86D0CA7E}" dt="2022-09-22T17:15:32.244" v="1745" actId="20577"/>
        <pc:sldMkLst>
          <pc:docMk/>
          <pc:sldMk cId="2668146220" sldId="321"/>
        </pc:sldMkLst>
        <pc:spChg chg="mod">
          <ac:chgData name="Mohammad Mahdi Heydari Dastjerdi" userId="e9b44567-4499-4cbf-b455-8c54534b3ec1" providerId="ADAL" clId="{8DE7779D-1A38-467F-9C14-4AFA86D0CA7E}" dt="2022-09-22T17:07:49.715" v="1648"/>
          <ac:spMkLst>
            <pc:docMk/>
            <pc:sldMk cId="2668146220" sldId="321"/>
            <ac:spMk id="2" creationId="{9F5CB7BC-6E08-BFA1-58A8-7073043B0D20}"/>
          </ac:spMkLst>
        </pc:spChg>
        <pc:spChg chg="mod">
          <ac:chgData name="Mohammad Mahdi Heydari Dastjerdi" userId="e9b44567-4499-4cbf-b455-8c54534b3ec1" providerId="ADAL" clId="{8DE7779D-1A38-467F-9C14-4AFA86D0CA7E}" dt="2022-09-22T17:06:24.687" v="1637" actId="20577"/>
          <ac:spMkLst>
            <pc:docMk/>
            <pc:sldMk cId="2668146220" sldId="321"/>
            <ac:spMk id="82" creationId="{00000000-0000-0000-0000-000000000000}"/>
          </ac:spMkLst>
        </pc:spChg>
        <pc:picChg chg="del">
          <ac:chgData name="Mohammad Mahdi Heydari Dastjerdi" userId="e9b44567-4499-4cbf-b455-8c54534b3ec1" providerId="ADAL" clId="{8DE7779D-1A38-467F-9C14-4AFA86D0CA7E}" dt="2022-09-22T17:07:09.396" v="1638" actId="478"/>
          <ac:picMkLst>
            <pc:docMk/>
            <pc:sldMk cId="2668146220" sldId="321"/>
            <ac:picMk id="4" creationId="{3AF13FFA-4E7D-2D66-81CC-6809C1B3F3ED}"/>
          </ac:picMkLst>
        </pc:picChg>
        <pc:picChg chg="add del">
          <ac:chgData name="Mohammad Mahdi Heydari Dastjerdi" userId="e9b44567-4499-4cbf-b455-8c54534b3ec1" providerId="ADAL" clId="{8DE7779D-1A38-467F-9C14-4AFA86D0CA7E}" dt="2022-09-22T17:07:59.088" v="1650" actId="22"/>
          <ac:picMkLst>
            <pc:docMk/>
            <pc:sldMk cId="2668146220" sldId="321"/>
            <ac:picMk id="5" creationId="{8028E77F-427D-CE9A-A1C1-AA72D203164F}"/>
          </ac:picMkLst>
        </pc:picChg>
        <pc:picChg chg="add mod">
          <ac:chgData name="Mohammad Mahdi Heydari Dastjerdi" userId="e9b44567-4499-4cbf-b455-8c54534b3ec1" providerId="ADAL" clId="{8DE7779D-1A38-467F-9C14-4AFA86D0CA7E}" dt="2022-09-22T17:08:34.215" v="1653" actId="1076"/>
          <ac:picMkLst>
            <pc:docMk/>
            <pc:sldMk cId="2668146220" sldId="321"/>
            <ac:picMk id="7" creationId="{A1FAB0FD-390B-D5DF-31D1-9D164C6ECCDA}"/>
          </ac:picMkLst>
        </pc:picChg>
      </pc:sldChg>
      <pc:sldChg chg="addSp delSp modSp add mod modNotesTx">
        <pc:chgData name="Mohammad Mahdi Heydari Dastjerdi" userId="e9b44567-4499-4cbf-b455-8c54534b3ec1" providerId="ADAL" clId="{8DE7779D-1A38-467F-9C14-4AFA86D0CA7E}" dt="2022-09-22T17:15:26.621" v="1743" actId="20577"/>
        <pc:sldMkLst>
          <pc:docMk/>
          <pc:sldMk cId="3023617640" sldId="322"/>
        </pc:sldMkLst>
        <pc:spChg chg="mod">
          <ac:chgData name="Mohammad Mahdi Heydari Dastjerdi" userId="e9b44567-4499-4cbf-b455-8c54534b3ec1" providerId="ADAL" clId="{8DE7779D-1A38-467F-9C14-4AFA86D0CA7E}" dt="2022-09-22T17:14:09.195" v="1733" actId="5793"/>
          <ac:spMkLst>
            <pc:docMk/>
            <pc:sldMk cId="3023617640" sldId="322"/>
            <ac:spMk id="2" creationId="{9F5CB7BC-6E08-BFA1-58A8-7073043B0D20}"/>
          </ac:spMkLst>
        </pc:spChg>
        <pc:picChg chg="add del">
          <ac:chgData name="Mohammad Mahdi Heydari Dastjerdi" userId="e9b44567-4499-4cbf-b455-8c54534b3ec1" providerId="ADAL" clId="{8DE7779D-1A38-467F-9C14-4AFA86D0CA7E}" dt="2022-09-22T17:14:12.594" v="1735" actId="22"/>
          <ac:picMkLst>
            <pc:docMk/>
            <pc:sldMk cId="3023617640" sldId="322"/>
            <ac:picMk id="4" creationId="{9307CDFA-429A-A6A9-3C74-A327810D5A75}"/>
          </ac:picMkLst>
        </pc:picChg>
        <pc:picChg chg="add mod">
          <ac:chgData name="Mohammad Mahdi Heydari Dastjerdi" userId="e9b44567-4499-4cbf-b455-8c54534b3ec1" providerId="ADAL" clId="{8DE7779D-1A38-467F-9C14-4AFA86D0CA7E}" dt="2022-09-22T17:15:22.823" v="1742" actId="1076"/>
          <ac:picMkLst>
            <pc:docMk/>
            <pc:sldMk cId="3023617640" sldId="322"/>
            <ac:picMk id="6" creationId="{0256B200-D961-51E2-B7B5-93B078066633}"/>
          </ac:picMkLst>
        </pc:picChg>
        <pc:picChg chg="del">
          <ac:chgData name="Mohammad Mahdi Heydari Dastjerdi" userId="e9b44567-4499-4cbf-b455-8c54534b3ec1" providerId="ADAL" clId="{8DE7779D-1A38-467F-9C14-4AFA86D0CA7E}" dt="2022-09-22T17:09:20.818" v="1660" actId="478"/>
          <ac:picMkLst>
            <pc:docMk/>
            <pc:sldMk cId="3023617640" sldId="322"/>
            <ac:picMk id="7" creationId="{A1FAB0FD-390B-D5DF-31D1-9D164C6ECCDA}"/>
          </ac:picMkLst>
        </pc:picChg>
      </pc:sldChg>
      <pc:sldChg chg="add ord modNotesTx">
        <pc:chgData name="Mohammad Mahdi Heydari Dastjerdi" userId="e9b44567-4499-4cbf-b455-8c54534b3ec1" providerId="ADAL" clId="{8DE7779D-1A38-467F-9C14-4AFA86D0CA7E}" dt="2022-09-22T17:15:29.935" v="1744" actId="20577"/>
        <pc:sldMkLst>
          <pc:docMk/>
          <pc:sldMk cId="1915637324" sldId="323"/>
        </pc:sldMkLst>
      </pc:sldChg>
      <pc:sldChg chg="delSp modSp add mod">
        <pc:chgData name="Mohammad Mahdi Heydari Dastjerdi" userId="e9b44567-4499-4cbf-b455-8c54534b3ec1" providerId="ADAL" clId="{8DE7779D-1A38-467F-9C14-4AFA86D0CA7E}" dt="2022-09-22T17:18:28.343" v="1808"/>
        <pc:sldMkLst>
          <pc:docMk/>
          <pc:sldMk cId="191614445" sldId="324"/>
        </pc:sldMkLst>
        <pc:spChg chg="mod">
          <ac:chgData name="Mohammad Mahdi Heydari Dastjerdi" userId="e9b44567-4499-4cbf-b455-8c54534b3ec1" providerId="ADAL" clId="{8DE7779D-1A38-467F-9C14-4AFA86D0CA7E}" dt="2022-09-22T17:18:28.343" v="1808"/>
          <ac:spMkLst>
            <pc:docMk/>
            <pc:sldMk cId="191614445" sldId="324"/>
            <ac:spMk id="2" creationId="{9F5CB7BC-6E08-BFA1-58A8-7073043B0D20}"/>
          </ac:spMkLst>
        </pc:spChg>
        <pc:spChg chg="mod">
          <ac:chgData name="Mohammad Mahdi Heydari Dastjerdi" userId="e9b44567-4499-4cbf-b455-8c54534b3ec1" providerId="ADAL" clId="{8DE7779D-1A38-467F-9C14-4AFA86D0CA7E}" dt="2022-09-22T17:15:58.856" v="1749"/>
          <ac:spMkLst>
            <pc:docMk/>
            <pc:sldMk cId="191614445" sldId="324"/>
            <ac:spMk id="82" creationId="{00000000-0000-0000-0000-000000000000}"/>
          </ac:spMkLst>
        </pc:spChg>
        <pc:picChg chg="del">
          <ac:chgData name="Mohammad Mahdi Heydari Dastjerdi" userId="e9b44567-4499-4cbf-b455-8c54534b3ec1" providerId="ADAL" clId="{8DE7779D-1A38-467F-9C14-4AFA86D0CA7E}" dt="2022-09-22T17:16:46.901" v="1750" actId="478"/>
          <ac:picMkLst>
            <pc:docMk/>
            <pc:sldMk cId="191614445" sldId="324"/>
            <ac:picMk id="6" creationId="{0256B200-D961-51E2-B7B5-93B078066633}"/>
          </ac:picMkLst>
        </pc:picChg>
      </pc:sldChg>
      <pc:sldChg chg="modSp add mod">
        <pc:chgData name="Mohammad Mahdi Heydari Dastjerdi" userId="e9b44567-4499-4cbf-b455-8c54534b3ec1" providerId="ADAL" clId="{8DE7779D-1A38-467F-9C14-4AFA86D0CA7E}" dt="2022-09-22T17:25:43.187" v="1892" actId="20577"/>
        <pc:sldMkLst>
          <pc:docMk/>
          <pc:sldMk cId="1916628120" sldId="325"/>
        </pc:sldMkLst>
        <pc:spChg chg="mod">
          <ac:chgData name="Mohammad Mahdi Heydari Dastjerdi" userId="e9b44567-4499-4cbf-b455-8c54534b3ec1" providerId="ADAL" clId="{8DE7779D-1A38-467F-9C14-4AFA86D0CA7E}" dt="2022-09-22T17:25:43.187" v="1892" actId="20577"/>
          <ac:spMkLst>
            <pc:docMk/>
            <pc:sldMk cId="1916628120" sldId="325"/>
            <ac:spMk id="2" creationId="{9F5CB7BC-6E08-BFA1-58A8-7073043B0D20}"/>
          </ac:spMkLst>
        </pc:spChg>
        <pc:spChg chg="mod">
          <ac:chgData name="Mohammad Mahdi Heydari Dastjerdi" userId="e9b44567-4499-4cbf-b455-8c54534b3ec1" providerId="ADAL" clId="{8DE7779D-1A38-467F-9C14-4AFA86D0CA7E}" dt="2022-09-22T17:20:54.792" v="1813" actId="20577"/>
          <ac:spMkLst>
            <pc:docMk/>
            <pc:sldMk cId="1916628120" sldId="325"/>
            <ac:spMk id="82" creationId="{00000000-0000-0000-0000-000000000000}"/>
          </ac:spMkLst>
        </pc:spChg>
      </pc:sldChg>
      <pc:sldChg chg="addSp delSp modSp add mod">
        <pc:chgData name="Mohammad Mahdi Heydari Dastjerdi" userId="e9b44567-4499-4cbf-b455-8c54534b3ec1" providerId="ADAL" clId="{8DE7779D-1A38-467F-9C14-4AFA86D0CA7E}" dt="2022-09-22T17:28:26.768" v="2071" actId="1076"/>
        <pc:sldMkLst>
          <pc:docMk/>
          <pc:sldMk cId="576681717" sldId="326"/>
        </pc:sldMkLst>
        <pc:spChg chg="mod">
          <ac:chgData name="Mohammad Mahdi Heydari Dastjerdi" userId="e9b44567-4499-4cbf-b455-8c54534b3ec1" providerId="ADAL" clId="{8DE7779D-1A38-467F-9C14-4AFA86D0CA7E}" dt="2022-09-22T17:27:47.735" v="2066" actId="20577"/>
          <ac:spMkLst>
            <pc:docMk/>
            <pc:sldMk cId="576681717" sldId="326"/>
            <ac:spMk id="2" creationId="{9F5CB7BC-6E08-BFA1-58A8-7073043B0D20}"/>
          </ac:spMkLst>
        </pc:spChg>
        <pc:picChg chg="add del">
          <ac:chgData name="Mohammad Mahdi Heydari Dastjerdi" userId="e9b44567-4499-4cbf-b455-8c54534b3ec1" providerId="ADAL" clId="{8DE7779D-1A38-467F-9C14-4AFA86D0CA7E}" dt="2022-09-22T17:27:54.344" v="2068" actId="22"/>
          <ac:picMkLst>
            <pc:docMk/>
            <pc:sldMk cId="576681717" sldId="326"/>
            <ac:picMk id="4" creationId="{B30B6594-F2EA-A575-42FE-8839C30A298A}"/>
          </ac:picMkLst>
        </pc:picChg>
        <pc:picChg chg="add mod">
          <ac:chgData name="Mohammad Mahdi Heydari Dastjerdi" userId="e9b44567-4499-4cbf-b455-8c54534b3ec1" providerId="ADAL" clId="{8DE7779D-1A38-467F-9C14-4AFA86D0CA7E}" dt="2022-09-22T17:28:26.768" v="2071" actId="1076"/>
          <ac:picMkLst>
            <pc:docMk/>
            <pc:sldMk cId="576681717" sldId="326"/>
            <ac:picMk id="6" creationId="{F050DC16-3B89-B1B6-E11C-100052989D27}"/>
          </ac:picMkLst>
        </pc:picChg>
      </pc:sldChg>
    </pc:docChg>
  </pc:docChgLst>
  <pc:docChgLst>
    <pc:chgData name="Mohammad Mahdi Heydari Dastjerdi" userId="e9b44567-4499-4cbf-b455-8c54534b3ec1" providerId="ADAL" clId="{059F7557-A66A-4989-9F01-ACA033E81FB2}"/>
    <pc:docChg chg="modSld">
      <pc:chgData name="Mohammad Mahdi Heydari Dastjerdi" userId="e9b44567-4499-4cbf-b455-8c54534b3ec1" providerId="ADAL" clId="{059F7557-A66A-4989-9F01-ACA033E81FB2}" dt="2022-09-15T23:00:18.402" v="9" actId="20577"/>
      <pc:docMkLst>
        <pc:docMk/>
      </pc:docMkLst>
      <pc:sldChg chg="modSp mod">
        <pc:chgData name="Mohammad Mahdi Heydari Dastjerdi" userId="e9b44567-4499-4cbf-b455-8c54534b3ec1" providerId="ADAL" clId="{059F7557-A66A-4989-9F01-ACA033E81FB2}" dt="2022-09-15T22:58:43.519" v="0" actId="20577"/>
        <pc:sldMkLst>
          <pc:docMk/>
          <pc:sldMk cId="2625049419" sldId="261"/>
        </pc:sldMkLst>
        <pc:spChg chg="mod">
          <ac:chgData name="Mohammad Mahdi Heydari Dastjerdi" userId="e9b44567-4499-4cbf-b455-8c54534b3ec1" providerId="ADAL" clId="{059F7557-A66A-4989-9F01-ACA033E81FB2}" dt="2022-09-15T22:58:43.519" v="0" actId="20577"/>
          <ac:spMkLst>
            <pc:docMk/>
            <pc:sldMk cId="2625049419" sldId="261"/>
            <ac:spMk id="91" creationId="{00000000-0000-0000-0000-000000000000}"/>
          </ac:spMkLst>
        </pc:spChg>
      </pc:sldChg>
      <pc:sldChg chg="modSp mod">
        <pc:chgData name="Mohammad Mahdi Heydari Dastjerdi" userId="e9b44567-4499-4cbf-b455-8c54534b3ec1" providerId="ADAL" clId="{059F7557-A66A-4989-9F01-ACA033E81FB2}" dt="2022-09-15T22:59:16.765" v="7" actId="20577"/>
        <pc:sldMkLst>
          <pc:docMk/>
          <pc:sldMk cId="4102761134" sldId="279"/>
        </pc:sldMkLst>
        <pc:spChg chg="mod">
          <ac:chgData name="Mohammad Mahdi Heydari Dastjerdi" userId="e9b44567-4499-4cbf-b455-8c54534b3ec1" providerId="ADAL" clId="{059F7557-A66A-4989-9F01-ACA033E81FB2}" dt="2022-09-15T22:59:16.765" v="7" actId="20577"/>
          <ac:spMkLst>
            <pc:docMk/>
            <pc:sldMk cId="4102761134" sldId="279"/>
            <ac:spMk id="91" creationId="{00000000-0000-0000-0000-000000000000}"/>
          </ac:spMkLst>
        </pc:spChg>
      </pc:sldChg>
      <pc:sldChg chg="modSp mod">
        <pc:chgData name="Mohammad Mahdi Heydari Dastjerdi" userId="e9b44567-4499-4cbf-b455-8c54534b3ec1" providerId="ADAL" clId="{059F7557-A66A-4989-9F01-ACA033E81FB2}" dt="2022-09-15T23:00:18.402" v="9" actId="20577"/>
        <pc:sldMkLst>
          <pc:docMk/>
          <pc:sldMk cId="155976181" sldId="293"/>
        </pc:sldMkLst>
        <pc:spChg chg="mod">
          <ac:chgData name="Mohammad Mahdi Heydari Dastjerdi" userId="e9b44567-4499-4cbf-b455-8c54534b3ec1" providerId="ADAL" clId="{059F7557-A66A-4989-9F01-ACA033E81FB2}" dt="2022-09-15T23:00:18.402" v="9" actId="20577"/>
          <ac:spMkLst>
            <pc:docMk/>
            <pc:sldMk cId="155976181" sldId="293"/>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2577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However, the database application still treats the domain as atomic, if it does not attempt to split the identifier and interpret parts of the identifier as a department abbreviation. The course schema stores the department name as a separate attribute, and the database application can use this attribute value to find the department of a course, instead of interpreting particular characters of the course identifier. Thus, our university schema can be in first normal form.</a:t>
            </a:r>
            <a:endParaRPr dirty="0"/>
          </a:p>
        </p:txBody>
      </p:sp>
    </p:spTree>
    <p:extLst>
      <p:ext uri="{BB962C8B-B14F-4D97-AF65-F5344CB8AC3E}">
        <p14:creationId xmlns:p14="http://schemas.microsoft.com/office/powerpoint/2010/main" val="1680113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62038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394565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167154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Consider r(A,B ) with the following instance of r.</a:t>
                </a:r>
              </a:p>
              <a:p>
                <a:pPr marL="139700" indent="0">
                  <a:buNone/>
                </a:pPr>
                <a:r>
                  <a:rPr lang="en-US" dirty="0"/>
                  <a:t>(1, 4) (1, 5) (3, 7)</a:t>
                </a:r>
              </a:p>
              <a:p>
                <a:pPr marL="139700" indent="0">
                  <a:buNone/>
                </a:pPr>
                <a:r>
                  <a:rPr lang="en-US" dirty="0"/>
                  <a:t>On this instance, 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 does NOT hold, but B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 does hold.</a:t>
                </a:r>
                <a:endParaRPr dirty="0"/>
              </a:p>
            </p:txBody>
          </p:sp>
        </mc:Choice>
        <mc:Fallback xmlns="">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Consider r(A,B ) with the following instance of r.</a:t>
                </a:r>
              </a:p>
              <a:p>
                <a:pPr marL="139700" indent="0">
                  <a:buNone/>
                </a:pPr>
                <a:r>
                  <a:rPr lang="en-US" dirty="0"/>
                  <a:t>(1, 4) (1, 5) (3, 7)</a:t>
                </a:r>
              </a:p>
              <a:p>
                <a:pPr marL="139700" indent="0">
                  <a:buNone/>
                </a:pPr>
                <a:r>
                  <a:rPr lang="en-US" dirty="0"/>
                  <a:t>On this instance, A </a:t>
                </a:r>
                <a:r>
                  <a:rPr lang="en-US" i="0">
                    <a:latin typeface="Cambria Math" panose="02040503050406030204" pitchFamily="18" charset="0"/>
                    <a:ea typeface="Cambria Math" panose="02040503050406030204" pitchFamily="18" charset="0"/>
                  </a:rPr>
                  <a:t>→</a:t>
                </a:r>
                <a:r>
                  <a:rPr lang="en-US" dirty="0"/>
                  <a:t> B does NOT hold, but B </a:t>
                </a:r>
                <a:r>
                  <a:rPr lang="en-US" i="0">
                    <a:latin typeface="Cambria Math" panose="02040503050406030204" pitchFamily="18" charset="0"/>
                    <a:ea typeface="Cambria Math" panose="02040503050406030204" pitchFamily="18" charset="0"/>
                  </a:rPr>
                  <a:t>→</a:t>
                </a:r>
                <a:r>
                  <a:rPr lang="en-US" dirty="0"/>
                  <a:t> A does hold.</a:t>
                </a:r>
                <a:endParaRPr dirty="0"/>
              </a:p>
            </p:txBody>
          </p:sp>
        </mc:Fallback>
      </mc:AlternateContent>
    </p:spTree>
    <p:extLst>
      <p:ext uri="{BB962C8B-B14F-4D97-AF65-F5344CB8AC3E}">
        <p14:creationId xmlns:p14="http://schemas.microsoft.com/office/powerpoint/2010/main" val="155147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02736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144490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3219347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198409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19934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199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287741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4166828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3082866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436619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418281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by transitivity from </a:t>
                </a:r>
                <a:r>
                  <a:rPr lang="en-US" sz="1800" b="0" i="1" u="none" strike="noStrike" baseline="0" dirty="0">
                    <a:latin typeface="Arial" panose="020B0604020202020204" pitchFamily="34" charset="0"/>
                  </a:rPr>
                  <a:t>A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B and B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H </a:t>
                </a: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by augmenting </a:t>
                </a:r>
                <a:r>
                  <a:rPr lang="en-US" sz="1800" b="0" i="1" u="none" strike="noStrike" baseline="0" dirty="0">
                    <a:latin typeface="Arial" panose="020B0604020202020204" pitchFamily="34" charset="0"/>
                  </a:rPr>
                  <a:t>A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 </a:t>
                </a:r>
                <a:r>
                  <a:rPr lang="en-US" sz="1800" b="0" i="0" u="none" strike="noStrike" baseline="0" dirty="0">
                    <a:latin typeface="Arial" panose="020B0604020202020204" pitchFamily="34" charset="0"/>
                  </a:rPr>
                  <a:t>with G, to get </a:t>
                </a:r>
                <a:r>
                  <a:rPr lang="en-US" sz="1800" b="0" i="1" u="none" strike="noStrike" baseline="0" dirty="0">
                    <a:latin typeface="Arial" panose="020B0604020202020204" pitchFamily="34" charset="0"/>
                  </a:rPr>
                  <a:t>AG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CG </a:t>
                </a:r>
                <a:r>
                  <a:rPr lang="en-US" sz="1800" b="0" i="0" u="none" strike="noStrike" baseline="0" dirty="0">
                    <a:latin typeface="Arial" panose="020B0604020202020204" pitchFamily="34" charset="0"/>
                  </a:rPr>
                  <a:t>and then transitivity with </a:t>
                </a:r>
                <a:r>
                  <a:rPr lang="en-US" sz="1800" b="0" i="1" u="none" strike="noStrike" baseline="0" dirty="0">
                    <a:latin typeface="Arial" panose="020B0604020202020204" pitchFamily="34" charset="0"/>
                  </a:rPr>
                  <a:t>CG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I </a:t>
                </a:r>
                <a:endParaRPr lang="en-US" sz="1800" b="0" i="0" u="none" strike="noStrike" baseline="0" dirty="0">
                  <a:latin typeface="Arial" panose="020B0604020202020204" pitchFamily="34" charset="0"/>
                </a:endParaRPr>
              </a:p>
              <a:p>
                <a:pPr marL="139700" indent="0">
                  <a:buNone/>
                </a:pPr>
                <a:endParaRPr dirty="0"/>
              </a:p>
            </p:txBody>
          </p:sp>
        </mc:Choice>
        <mc:Fallback xmlns="">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by transitivity from </a:t>
                </a:r>
                <a:r>
                  <a:rPr lang="en-US" sz="1800" b="0" i="1" u="none" strike="noStrike" baseline="0" dirty="0">
                    <a:latin typeface="Arial" panose="020B0604020202020204" pitchFamily="34" charset="0"/>
                  </a:rPr>
                  <a:t>A </a:t>
                </a:r>
                <a:r>
                  <a:rPr lang="en-US" sz="1800" i="0">
                    <a:solidFill>
                      <a:schemeClr val="accent4">
                        <a:lumMod val="10000"/>
                      </a:schemeClr>
                    </a:solidFill>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B and B </a:t>
                </a:r>
                <a:r>
                  <a:rPr lang="en-US" sz="1800" i="0">
                    <a:solidFill>
                      <a:schemeClr val="accent4">
                        <a:lumMod val="10000"/>
                      </a:schemeClr>
                    </a:solidFill>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H </a:t>
                </a: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by augmenting </a:t>
                </a:r>
                <a:r>
                  <a:rPr lang="en-US" sz="1800" b="0" i="1" u="none" strike="noStrike" baseline="0" dirty="0">
                    <a:latin typeface="Arial" panose="020B0604020202020204" pitchFamily="34" charset="0"/>
                  </a:rPr>
                  <a:t>A </a:t>
                </a:r>
                <a:r>
                  <a:rPr lang="en-US" sz="1800" i="0">
                    <a:solidFill>
                      <a:schemeClr val="accent4">
                        <a:lumMod val="10000"/>
                      </a:schemeClr>
                    </a:solidFill>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 </a:t>
                </a:r>
                <a:r>
                  <a:rPr lang="en-US" sz="1800" b="0" i="0" u="none" strike="noStrike" baseline="0" dirty="0">
                    <a:latin typeface="Arial" panose="020B0604020202020204" pitchFamily="34" charset="0"/>
                  </a:rPr>
                  <a:t>with G, to get </a:t>
                </a:r>
                <a:r>
                  <a:rPr lang="en-US" sz="1800" b="0" i="1" u="none" strike="noStrike" baseline="0" dirty="0">
                    <a:latin typeface="Arial" panose="020B0604020202020204" pitchFamily="34" charset="0"/>
                  </a:rPr>
                  <a:t>AG </a:t>
                </a:r>
                <a:r>
                  <a:rPr lang="en-US" sz="1800" i="0">
                    <a:solidFill>
                      <a:schemeClr val="accent4">
                        <a:lumMod val="10000"/>
                      </a:schemeClr>
                    </a:solidFill>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CG </a:t>
                </a:r>
                <a:r>
                  <a:rPr lang="en-US" sz="1800" b="0" i="0" u="none" strike="noStrike" baseline="0" dirty="0">
                    <a:latin typeface="Arial" panose="020B0604020202020204" pitchFamily="34" charset="0"/>
                  </a:rPr>
                  <a:t>and then transitivity with </a:t>
                </a:r>
                <a:r>
                  <a:rPr lang="en-US" sz="1800" b="0" i="1" u="none" strike="noStrike" baseline="0" dirty="0">
                    <a:latin typeface="Arial" panose="020B0604020202020204" pitchFamily="34" charset="0"/>
                  </a:rPr>
                  <a:t>CG </a:t>
                </a:r>
                <a:r>
                  <a:rPr lang="en-US" sz="1800" i="0">
                    <a:solidFill>
                      <a:schemeClr val="accent4">
                        <a:lumMod val="10000"/>
                      </a:schemeClr>
                    </a:solidFill>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I </a:t>
                </a:r>
                <a:endParaRPr lang="en-US" sz="1800" b="0" i="0" u="none" strike="noStrike" baseline="0" dirty="0">
                  <a:latin typeface="Arial" panose="020B0604020202020204" pitchFamily="34" charset="0"/>
                </a:endParaRPr>
              </a:p>
              <a:p>
                <a:pPr marL="139700" indent="0">
                  <a:buNone/>
                </a:pPr>
                <a:endParaRPr dirty="0"/>
              </a:p>
            </p:txBody>
          </p:sp>
        </mc:Fallback>
      </mc:AlternateContent>
    </p:spTree>
    <p:extLst>
      <p:ext uri="{BB962C8B-B14F-4D97-AF65-F5344CB8AC3E}">
        <p14:creationId xmlns:p14="http://schemas.microsoft.com/office/powerpoint/2010/main" val="661398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pPr marL="139700" indent="0">
              <a:buNone/>
            </a:pPr>
            <a:r>
              <a:rPr lang="en-US" sz="1800" b="0" i="0" u="none" strike="noStrike" baseline="0" dirty="0">
                <a:latin typeface="Arial" panose="020B0604020202020204" pitchFamily="34" charset="0"/>
              </a:rPr>
              <a:t>Is it a good algorithm?</a:t>
            </a:r>
          </a:p>
          <a:p>
            <a:pPr marL="139700" indent="0">
              <a:buNone/>
            </a:pPr>
            <a:endParaRPr dirty="0"/>
          </a:p>
        </p:txBody>
      </p:sp>
    </p:spTree>
    <p:extLst>
      <p:ext uri="{BB962C8B-B14F-4D97-AF65-F5344CB8AC3E}">
        <p14:creationId xmlns:p14="http://schemas.microsoft.com/office/powerpoint/2010/main" val="3086854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latin typeface="Arial" panose="020B0604020202020204" pitchFamily="34" charset="0"/>
              </a:rPr>
              <a:t>The above rules can be inferred from Armstrong</a:t>
            </a:r>
            <a:r>
              <a:rPr lang="en-US" sz="1800" b="0" i="0" u="none" strike="noStrike" baseline="0" dirty="0">
                <a:latin typeface="MS PGothic" panose="020B0600070205080204" pitchFamily="34" charset="-128"/>
              </a:rPr>
              <a:t>’</a:t>
            </a:r>
            <a:r>
              <a:rPr lang="en-US" sz="1800" b="0" i="0" u="none" strike="noStrike" baseline="0" dirty="0">
                <a:latin typeface="Arial" panose="020B0604020202020204" pitchFamily="34" charset="0"/>
              </a:rPr>
              <a:t>s axioms </a:t>
            </a:r>
            <a:endParaRPr dirty="0"/>
          </a:p>
        </p:txBody>
      </p:sp>
    </p:spTree>
    <p:extLst>
      <p:ext uri="{BB962C8B-B14F-4D97-AF65-F5344CB8AC3E}">
        <p14:creationId xmlns:p14="http://schemas.microsoft.com/office/powerpoint/2010/main" val="4263251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pPr algn="l"/>
            <a:endParaRPr lang="en-US" sz="1800" b="0" i="0" u="none" strike="noStrike" baseline="0" dirty="0">
              <a:solidFill>
                <a:srgbClr val="000000"/>
              </a:solidFill>
              <a:latin typeface="Arial" panose="020B0604020202020204" pitchFamily="34" charset="0"/>
            </a:endParaRPr>
          </a:p>
          <a:p>
            <a:endParaRPr lang="en-US" sz="1800" b="0" i="0" u="none" strike="noStrike" baseline="0" dirty="0">
              <a:latin typeface="Arial" panose="020B0604020202020204" pitchFamily="34" charset="0"/>
            </a:endParaRPr>
          </a:p>
          <a:p>
            <a:r>
              <a:rPr lang="en-US" sz="1800" b="0" i="1" u="none" strike="noStrike" baseline="0" dirty="0">
                <a:latin typeface="Arial" panose="020B0604020202020204" pitchFamily="34" charset="0"/>
              </a:rPr>
              <a:t>A </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 =&gt; AG </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CG </a:t>
            </a:r>
            <a:r>
              <a:rPr lang="en-US" sz="1800" b="0" i="1" u="none" strike="noStrike" baseline="0" dirty="0" err="1">
                <a:latin typeface="Arial" panose="020B0604020202020204" pitchFamily="34" charset="0"/>
              </a:rPr>
              <a:t>CG</a:t>
            </a:r>
            <a:r>
              <a:rPr lang="en-US" sz="1800" b="0" i="1" u="none" strike="noStrike" baseline="0" dirty="0">
                <a:latin typeface="Arial" panose="020B0604020202020204" pitchFamily="34" charset="0"/>
              </a:rPr>
              <a:t> </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I </a:t>
            </a:r>
            <a:endParaRPr lang="en-US" sz="1800" b="0" i="0" u="none" strike="noStrike" baseline="0" dirty="0">
              <a:latin typeface="Arial" panose="020B0604020202020204" pitchFamily="34" charset="0"/>
            </a:endParaRPr>
          </a:p>
          <a:p>
            <a:endParaRPr lang="en-US" sz="1800" b="0" i="0" u="none" strike="noStrike" baseline="0" dirty="0">
              <a:latin typeface="Arial" panose="020B0604020202020204" pitchFamily="34" charset="0"/>
            </a:endParaRPr>
          </a:p>
          <a:p>
            <a:pPr marL="139700" indent="0">
              <a:buNone/>
            </a:pPr>
            <a:endParaRPr lang="en-US" sz="1100" b="0" i="0" u="none" strike="noStrike" cap="none" baseline="0" dirty="0">
              <a:solidFill>
                <a:srgbClr val="000000"/>
              </a:solidFill>
              <a:latin typeface="Arial"/>
              <a:ea typeface="Arial"/>
              <a:cs typeface="Arial"/>
              <a:sym typeface="Arial"/>
            </a:endParaRPr>
          </a:p>
          <a:p>
            <a:endParaRPr lang="en-US" sz="1100" b="0" i="0" u="none" strike="noStrike" cap="none" baseline="0" dirty="0">
              <a:solidFill>
                <a:srgbClr val="000000"/>
              </a:solidFill>
              <a:latin typeface="Arial"/>
              <a:ea typeface="Arial"/>
              <a:cs typeface="Arial"/>
              <a:sym typeface="Arial"/>
            </a:endParaRPr>
          </a:p>
          <a:p>
            <a:r>
              <a:rPr lang="en-US" sz="1100" b="0" i="0" u="none" strike="noStrike" cap="none" baseline="0" dirty="0">
                <a:solidFill>
                  <a:srgbClr val="000000"/>
                </a:solidFill>
                <a:latin typeface="Arial"/>
                <a:ea typeface="Arial"/>
                <a:cs typeface="Arial"/>
                <a:sym typeface="Arial"/>
              </a:rPr>
              <a:t>union with </a:t>
            </a:r>
            <a:r>
              <a:rPr lang="en-US" sz="1100" b="0" i="1" u="none" strike="noStrike" cap="none" baseline="0" dirty="0">
                <a:solidFill>
                  <a:srgbClr val="000000"/>
                </a:solidFill>
                <a:latin typeface="Arial"/>
                <a:ea typeface="Arial"/>
                <a:cs typeface="Arial"/>
                <a:sym typeface="Arial"/>
              </a:rPr>
              <a:t>CG </a:t>
            </a:r>
            <a:r>
              <a:rPr lang="en-US" sz="1100" b="0" i="0" u="none" strike="noStrike" cap="none" baseline="0" dirty="0">
                <a:solidFill>
                  <a:srgbClr val="000000"/>
                </a:solidFill>
                <a:latin typeface="Arial"/>
                <a:ea typeface="Arial"/>
                <a:cs typeface="Arial"/>
                <a:sym typeface="Arial"/>
              </a:rPr>
              <a:t> </a:t>
            </a:r>
            <a:r>
              <a:rPr lang="en-US" sz="1100" b="0" i="1" u="none" strike="noStrike" cap="none" baseline="0" dirty="0">
                <a:solidFill>
                  <a:srgbClr val="000000"/>
                </a:solidFill>
                <a:latin typeface="Arial"/>
                <a:ea typeface="Arial"/>
                <a:cs typeface="Arial"/>
                <a:sym typeface="Arial"/>
              </a:rPr>
              <a:t>H </a:t>
            </a:r>
            <a:r>
              <a:rPr lang="en-US" sz="1100" b="0" i="0" u="none" strike="noStrike" cap="none" baseline="0" dirty="0">
                <a:solidFill>
                  <a:srgbClr val="000000"/>
                </a:solidFill>
                <a:latin typeface="Arial"/>
                <a:ea typeface="Arial"/>
                <a:cs typeface="Arial"/>
                <a:sym typeface="Arial"/>
              </a:rPr>
              <a:t>and </a:t>
            </a:r>
            <a:r>
              <a:rPr lang="en-US" sz="1100" b="0" i="1" u="none" strike="noStrike" cap="none" baseline="0" dirty="0">
                <a:solidFill>
                  <a:srgbClr val="000000"/>
                </a:solidFill>
                <a:latin typeface="Arial"/>
                <a:ea typeface="Arial"/>
                <a:cs typeface="Arial"/>
                <a:sym typeface="Arial"/>
              </a:rPr>
              <a:t>CG </a:t>
            </a:r>
            <a:r>
              <a:rPr lang="en-US" sz="1100" b="0" i="0" u="none" strike="noStrike" cap="none" baseline="0" dirty="0">
                <a:solidFill>
                  <a:srgbClr val="000000"/>
                </a:solidFill>
                <a:latin typeface="Arial"/>
                <a:ea typeface="Arial"/>
                <a:cs typeface="Arial"/>
                <a:sym typeface="Arial"/>
              </a:rPr>
              <a:t> </a:t>
            </a:r>
            <a:r>
              <a:rPr lang="en-US" sz="1100" b="0" i="1" u="none" strike="noStrike" cap="none" baseline="0" dirty="0">
                <a:solidFill>
                  <a:srgbClr val="000000"/>
                </a:solidFill>
                <a:latin typeface="Arial"/>
                <a:ea typeface="Arial"/>
                <a:cs typeface="Arial"/>
                <a:sym typeface="Arial"/>
              </a:rPr>
              <a:t>I </a:t>
            </a:r>
            <a:endParaRPr lang="en-US" sz="1100" b="0" i="0" u="none" strike="noStrike" cap="none" baseline="0" dirty="0">
              <a:solidFill>
                <a:srgbClr val="000000"/>
              </a:solidFill>
              <a:latin typeface="Arial"/>
              <a:ea typeface="Arial"/>
              <a:cs typeface="Arial"/>
              <a:sym typeface="Arial"/>
            </a:endParaRPr>
          </a:p>
          <a:p>
            <a:pPr marL="139700" indent="0">
              <a:buNone/>
            </a:pPr>
            <a:endParaRPr dirty="0"/>
          </a:p>
        </p:txBody>
      </p:sp>
    </p:spTree>
    <p:extLst>
      <p:ext uri="{BB962C8B-B14F-4D97-AF65-F5344CB8AC3E}">
        <p14:creationId xmlns:p14="http://schemas.microsoft.com/office/powerpoint/2010/main" val="3290475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dirty="0"/>
          </a:p>
        </p:txBody>
      </p:sp>
    </p:spTree>
    <p:extLst>
      <p:ext uri="{BB962C8B-B14F-4D97-AF65-F5344CB8AC3E}">
        <p14:creationId xmlns:p14="http://schemas.microsoft.com/office/powerpoint/2010/main" val="332429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a:p>
                <a:r>
                  <a:rPr lang="en-US" sz="1800" b="0" i="1" u="none" strike="noStrike" baseline="0" dirty="0">
                    <a:latin typeface="Arial" panose="020B0604020202020204" pitchFamily="34" charset="0"/>
                  </a:rPr>
                  <a:t>result = AG </a:t>
                </a:r>
                <a:endParaRPr lang="en-US" sz="1800" b="0" i="0" u="none" strike="noStrike" baseline="0" dirty="0">
                  <a:latin typeface="Arial" panose="020B0604020202020204" pitchFamily="34" charset="0"/>
                </a:endParaRPr>
              </a:p>
              <a:p>
                <a:r>
                  <a:rPr lang="en-US" sz="1800" b="0" i="1" u="none" strike="noStrike" baseline="0" dirty="0">
                    <a:solidFill>
                      <a:srgbClr val="FF9932"/>
                    </a:solidFill>
                    <a:latin typeface="Arial" panose="020B0604020202020204" pitchFamily="34" charset="0"/>
                  </a:rPr>
                  <a:t>2.</a:t>
                </a:r>
                <a:r>
                  <a:rPr lang="en-US" sz="1800" b="0" i="1" u="none" strike="noStrike" baseline="0" dirty="0">
                    <a:solidFill>
                      <a:srgbClr val="000000"/>
                    </a:solidFill>
                    <a:latin typeface="Arial" panose="020B0604020202020204" pitchFamily="34" charset="0"/>
                  </a:rPr>
                  <a:t>result = ABCG (A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A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B) </a:t>
                </a:r>
                <a:endParaRPr lang="en-US" sz="1800" b="0" i="0" u="none" strike="noStrike" baseline="0" dirty="0">
                  <a:solidFill>
                    <a:srgbClr val="000000"/>
                  </a:solidFill>
                  <a:latin typeface="Arial" panose="020B0604020202020204" pitchFamily="34" charset="0"/>
                </a:endParaRPr>
              </a:p>
              <a:p>
                <a:r>
                  <a:rPr lang="en-US" sz="1800" b="0" i="1" u="none" strike="noStrike" baseline="0" dirty="0">
                    <a:solidFill>
                      <a:srgbClr val="FF9932"/>
                    </a:solidFill>
                    <a:latin typeface="Arial" panose="020B0604020202020204" pitchFamily="34" charset="0"/>
                  </a:rPr>
                  <a:t>3.</a:t>
                </a:r>
                <a:r>
                  <a:rPr lang="en-US" sz="1800" b="0" i="1" u="none" strike="noStrike" baseline="0" dirty="0">
                    <a:solidFill>
                      <a:srgbClr val="000000"/>
                    </a:solidFill>
                    <a:latin typeface="Arial" panose="020B0604020202020204" pitchFamily="34" charset="0"/>
                  </a:rPr>
                  <a:t>result = ABCGH (CG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H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AGBC) </a:t>
                </a:r>
                <a:endParaRPr lang="en-US" sz="1800" b="0" i="0" u="none" strike="noStrike" baseline="0" dirty="0">
                  <a:solidFill>
                    <a:srgbClr val="000000"/>
                  </a:solidFill>
                  <a:latin typeface="Arial" panose="020B0604020202020204" pitchFamily="34" charset="0"/>
                </a:endParaRPr>
              </a:p>
              <a:p>
                <a:r>
                  <a:rPr lang="en-US" sz="1800" b="0" i="1" u="none" strike="noStrike" baseline="0" dirty="0">
                    <a:solidFill>
                      <a:srgbClr val="FF9932"/>
                    </a:solidFill>
                    <a:latin typeface="Arial" panose="020B0604020202020204" pitchFamily="34" charset="0"/>
                  </a:rPr>
                  <a:t>4.</a:t>
                </a:r>
                <a:r>
                  <a:rPr lang="en-US" sz="1800" b="0" i="1" u="none" strike="noStrike" baseline="0" dirty="0">
                    <a:solidFill>
                      <a:srgbClr val="000000"/>
                    </a:solidFill>
                    <a:latin typeface="Arial" panose="020B0604020202020204" pitchFamily="34" charset="0"/>
                  </a:rPr>
                  <a:t>result = ABCGHI (CG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I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AGBCH) </a:t>
                </a:r>
                <a:endParaRPr lang="en-US" sz="1800" b="0" i="0" u="none" strike="noStrike" baseline="0" dirty="0">
                  <a:solidFill>
                    <a:srgbClr val="000000"/>
                  </a:solidFill>
                  <a:latin typeface="Arial" panose="020B0604020202020204" pitchFamily="34" charset="0"/>
                </a:endParaRPr>
              </a:p>
              <a:p>
                <a:pPr marL="139700" indent="0">
                  <a:buNone/>
                </a:pPr>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Is </a:t>
                </a:r>
                <a:r>
                  <a:rPr lang="en-US" sz="1800" b="0" i="1" u="none" strike="noStrike" baseline="0" dirty="0">
                    <a:latin typeface="Arial" panose="020B0604020202020204" pitchFamily="34" charset="0"/>
                  </a:rPr>
                  <a:t>AG </a:t>
                </a:r>
                <a:r>
                  <a:rPr lang="en-US" sz="1800" b="0" i="0" u="none" strike="noStrike" baseline="0" dirty="0">
                    <a:latin typeface="Arial" panose="020B0604020202020204" pitchFamily="34" charset="0"/>
                  </a:rPr>
                  <a:t>a candidate key? </a:t>
                </a:r>
              </a:p>
              <a:p>
                <a:pPr marL="139700" indent="0">
                  <a:buNone/>
                </a:pPr>
                <a:r>
                  <a:rPr lang="en-US" sz="1800" b="0" i="0" u="none" strike="noStrike" baseline="0" dirty="0">
                    <a:latin typeface="Arial" panose="020B0604020202020204" pitchFamily="34" charset="0"/>
                  </a:rPr>
                  <a:t>Does </a:t>
                </a:r>
                <a:r>
                  <a:rPr lang="en-US" sz="1800" b="0" i="1" u="none" strike="noStrike" baseline="0" dirty="0">
                    <a:latin typeface="Arial" panose="020B0604020202020204" pitchFamily="34" charset="0"/>
                  </a:rPr>
                  <a:t>AG </a:t>
                </a: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R? == </a:t>
                </a:r>
                <a:r>
                  <a:rPr lang="en-US" sz="1800" b="0" i="0" u="none" strike="noStrike" baseline="0" dirty="0">
                    <a:latin typeface="Arial" panose="020B0604020202020204" pitchFamily="34" charset="0"/>
                  </a:rPr>
                  <a:t>Is (AG)+ </a:t>
                </a:r>
                <a14:m>
                  <m:oMath xmlns:m="http://schemas.openxmlformats.org/officeDocument/2006/math">
                    <m:r>
                      <a:rPr lang="en-US" sz="1800" b="0" i="1" u="none" strike="noStrike" baseline="0" smtClean="0">
                        <a:latin typeface="Cambria Math" panose="02040503050406030204" pitchFamily="18" charset="0"/>
                        <a:ea typeface="Cambria Math" panose="02040503050406030204" pitchFamily="18" charset="0"/>
                      </a:rPr>
                      <m:t>⊇</m:t>
                    </m:r>
                  </m:oMath>
                </a14:m>
                <a:r>
                  <a:rPr lang="en-US" sz="1800" b="0" i="0" u="none" strike="noStrike" baseline="0" dirty="0">
                    <a:latin typeface="Arial" panose="020B0604020202020204" pitchFamily="34" charset="0"/>
                  </a:rPr>
                  <a:t> R </a:t>
                </a:r>
              </a:p>
              <a:p>
                <a:pPr marL="457200" indent="-317500"/>
                <a:r>
                  <a:rPr lang="en-US" sz="1800" b="0" i="0" u="none" strike="noStrike" baseline="0" dirty="0">
                    <a:latin typeface="Arial" panose="020B0604020202020204" pitchFamily="34" charset="0"/>
                  </a:rPr>
                  <a:t>Is any subset of AG a </a:t>
                </a:r>
                <a:r>
                  <a:rPr lang="en-US" sz="1800" b="0" i="0" u="none" strike="noStrike" baseline="0" dirty="0" err="1">
                    <a:latin typeface="Arial" panose="020B0604020202020204" pitchFamily="34" charset="0"/>
                  </a:rPr>
                  <a:t>superkey</a:t>
                </a:r>
                <a:r>
                  <a:rPr lang="en-US" sz="1800" b="0" i="0" u="none" strike="noStrike" baseline="0" dirty="0">
                    <a:latin typeface="Arial" panose="020B0604020202020204" pitchFamily="34" charset="0"/>
                  </a:rPr>
                  <a: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baseline="0" dirty="0">
                    <a:latin typeface="Arial" panose="020B0604020202020204" pitchFamily="34" charset="0"/>
                  </a:rPr>
                  <a:t>Does </a:t>
                </a:r>
                <a:r>
                  <a:rPr lang="en-US" sz="1100" b="0" i="1" u="none" strike="noStrike" baseline="0" dirty="0">
                    <a:latin typeface="Arial" panose="020B0604020202020204" pitchFamily="34" charset="0"/>
                  </a:rPr>
                  <a:t>A </a:t>
                </a:r>
                <a14:m>
                  <m:oMath xmlns:m="http://schemas.openxmlformats.org/officeDocument/2006/math">
                    <m:r>
                      <a:rPr lang="en-US" sz="1100" b="0" i="1" u="none" strike="noStrike" baseline="0" smtClean="0">
                        <a:latin typeface="Cambria Math" panose="02040503050406030204" pitchFamily="18" charset="0"/>
                        <a:ea typeface="Cambria Math" panose="02040503050406030204" pitchFamily="18" charset="0"/>
                      </a:rPr>
                      <m:t>→</m:t>
                    </m:r>
                  </m:oMath>
                </a14:m>
                <a:r>
                  <a:rPr lang="en-US" sz="1100" b="0" i="0" u="none" strike="noStrike" baseline="0" dirty="0">
                    <a:latin typeface="Arial" panose="020B0604020202020204" pitchFamily="34" charset="0"/>
                  </a:rPr>
                  <a:t> </a:t>
                </a:r>
                <a:r>
                  <a:rPr lang="en-US" sz="1100" b="0" i="1" u="none" strike="noStrike" baseline="0" dirty="0">
                    <a:latin typeface="Arial" panose="020B0604020202020204" pitchFamily="34" charset="0"/>
                  </a:rPr>
                  <a:t>R? == </a:t>
                </a:r>
                <a:r>
                  <a:rPr lang="en-US" sz="1100" b="0" i="0" u="none" strike="noStrike" baseline="0" dirty="0">
                    <a:latin typeface="Arial" panose="020B0604020202020204" pitchFamily="34" charset="0"/>
                  </a:rPr>
                  <a:t>Is (A)+ </a:t>
                </a:r>
                <a14:m>
                  <m:oMath xmlns:m="http://schemas.openxmlformats.org/officeDocument/2006/math">
                    <m:r>
                      <a:rPr lang="en-US" sz="1100" b="0" i="1" u="none" strike="noStrike" baseline="0" smtClean="0">
                        <a:latin typeface="Cambria Math" panose="02040503050406030204" pitchFamily="18" charset="0"/>
                        <a:ea typeface="Cambria Math" panose="02040503050406030204" pitchFamily="18" charset="0"/>
                      </a:rPr>
                      <m:t>⊇</m:t>
                    </m:r>
                  </m:oMath>
                </a14:m>
                <a:r>
                  <a:rPr lang="en-US" sz="1100" b="0" i="0" u="none" strike="noStrike" baseline="0" dirty="0">
                    <a:latin typeface="Arial" panose="020B0604020202020204" pitchFamily="34" charset="0"/>
                  </a:rPr>
                  <a:t> R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baseline="0" dirty="0">
                    <a:latin typeface="Arial" panose="020B0604020202020204" pitchFamily="34" charset="0"/>
                  </a:rPr>
                  <a:t>Does </a:t>
                </a:r>
                <a:r>
                  <a:rPr lang="en-US" sz="1100" b="0" i="1" u="none" strike="noStrike" baseline="0" dirty="0">
                    <a:latin typeface="Arial" panose="020B0604020202020204" pitchFamily="34" charset="0"/>
                  </a:rPr>
                  <a:t>G </a:t>
                </a:r>
                <a14:m>
                  <m:oMath xmlns:m="http://schemas.openxmlformats.org/officeDocument/2006/math">
                    <m:r>
                      <a:rPr lang="en-US" sz="1100" b="0" i="1" u="none" strike="noStrike" baseline="0" smtClean="0">
                        <a:latin typeface="Cambria Math" panose="02040503050406030204" pitchFamily="18" charset="0"/>
                        <a:ea typeface="Cambria Math" panose="02040503050406030204" pitchFamily="18" charset="0"/>
                      </a:rPr>
                      <m:t>→</m:t>
                    </m:r>
                  </m:oMath>
                </a14:m>
                <a:r>
                  <a:rPr lang="en-US" sz="1100" b="0" i="0" u="none" strike="noStrike" baseline="0" dirty="0">
                    <a:latin typeface="Arial" panose="020B0604020202020204" pitchFamily="34" charset="0"/>
                  </a:rPr>
                  <a:t> </a:t>
                </a:r>
                <a:r>
                  <a:rPr lang="en-US" sz="1100" b="0" i="1" u="none" strike="noStrike" baseline="0" dirty="0">
                    <a:latin typeface="Arial" panose="020B0604020202020204" pitchFamily="34" charset="0"/>
                  </a:rPr>
                  <a:t>R? == </a:t>
                </a:r>
                <a:r>
                  <a:rPr lang="en-US" sz="1100" b="0" i="0" u="none" strike="noStrike" baseline="0" dirty="0">
                    <a:latin typeface="Arial" panose="020B0604020202020204" pitchFamily="34" charset="0"/>
                  </a:rPr>
                  <a:t>Is (G)+ </a:t>
                </a:r>
                <a14:m>
                  <m:oMath xmlns:m="http://schemas.openxmlformats.org/officeDocument/2006/math">
                    <m:r>
                      <a:rPr lang="en-US" sz="1100" b="0" i="1" u="none" strike="noStrike" baseline="0" smtClean="0">
                        <a:latin typeface="Cambria Math" panose="02040503050406030204" pitchFamily="18" charset="0"/>
                        <a:ea typeface="Cambria Math" panose="02040503050406030204" pitchFamily="18" charset="0"/>
                      </a:rPr>
                      <m:t>⊇</m:t>
                    </m:r>
                  </m:oMath>
                </a14:m>
                <a:r>
                  <a:rPr lang="en-US" sz="1100" b="0" i="0" u="none" strike="noStrike" baseline="0" dirty="0">
                    <a:latin typeface="Arial" panose="020B0604020202020204" pitchFamily="34" charset="0"/>
                  </a:rPr>
                  <a:t> R </a:t>
                </a:r>
              </a:p>
              <a:p>
                <a:pPr marL="139700" indent="0">
                  <a:buNone/>
                </a:pPr>
                <a:endParaRPr dirty="0"/>
              </a:p>
            </p:txBody>
          </p:sp>
        </mc:Choice>
        <mc:Fallback xmlns="">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a:p>
                <a:r>
                  <a:rPr lang="en-US" sz="1800" b="0" i="1" u="none" strike="noStrike" baseline="0" dirty="0">
                    <a:latin typeface="Arial" panose="020B0604020202020204" pitchFamily="34" charset="0"/>
                  </a:rPr>
                  <a:t>result = AG </a:t>
                </a:r>
                <a:endParaRPr lang="en-US" sz="1800" b="0" i="0" u="none" strike="noStrike" baseline="0" dirty="0">
                  <a:latin typeface="Arial" panose="020B0604020202020204" pitchFamily="34" charset="0"/>
                </a:endParaRPr>
              </a:p>
              <a:p>
                <a:r>
                  <a:rPr lang="en-US" sz="1800" b="0" i="1" u="none" strike="noStrike" baseline="0" dirty="0">
                    <a:solidFill>
                      <a:srgbClr val="FF9932"/>
                    </a:solidFill>
                    <a:latin typeface="Arial" panose="020B0604020202020204" pitchFamily="34" charset="0"/>
                  </a:rPr>
                  <a:t>2.</a:t>
                </a:r>
                <a:r>
                  <a:rPr lang="en-US" sz="1800" b="0" i="1" u="none" strike="noStrike" baseline="0" dirty="0">
                    <a:solidFill>
                      <a:srgbClr val="000000"/>
                    </a:solidFill>
                    <a:latin typeface="Arial" panose="020B0604020202020204" pitchFamily="34" charset="0"/>
                  </a:rPr>
                  <a:t>result = ABCG (A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C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A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B) </a:t>
                </a:r>
                <a:endParaRPr lang="en-US" sz="1800" b="0" i="0" u="none" strike="noStrike" baseline="0" dirty="0">
                  <a:solidFill>
                    <a:srgbClr val="000000"/>
                  </a:solidFill>
                  <a:latin typeface="Arial" panose="020B0604020202020204" pitchFamily="34" charset="0"/>
                </a:endParaRPr>
              </a:p>
              <a:p>
                <a:r>
                  <a:rPr lang="en-US" sz="1800" b="0" i="1" u="none" strike="noStrike" baseline="0" dirty="0">
                    <a:solidFill>
                      <a:srgbClr val="FF9932"/>
                    </a:solidFill>
                    <a:latin typeface="Arial" panose="020B0604020202020204" pitchFamily="34" charset="0"/>
                  </a:rPr>
                  <a:t>3.</a:t>
                </a:r>
                <a:r>
                  <a:rPr lang="en-US" sz="1800" b="0" i="1" u="none" strike="noStrike" baseline="0" dirty="0">
                    <a:solidFill>
                      <a:srgbClr val="000000"/>
                    </a:solidFill>
                    <a:latin typeface="Arial" panose="020B0604020202020204" pitchFamily="34" charset="0"/>
                  </a:rPr>
                  <a:t>result = ABCGH (CG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H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AGBC) </a:t>
                </a:r>
                <a:endParaRPr lang="en-US" sz="1800" b="0" i="0" u="none" strike="noStrike" baseline="0" dirty="0">
                  <a:solidFill>
                    <a:srgbClr val="000000"/>
                  </a:solidFill>
                  <a:latin typeface="Arial" panose="020B0604020202020204" pitchFamily="34" charset="0"/>
                </a:endParaRPr>
              </a:p>
              <a:p>
                <a:r>
                  <a:rPr lang="en-US" sz="1800" b="0" i="1" u="none" strike="noStrike" baseline="0" dirty="0">
                    <a:solidFill>
                      <a:srgbClr val="FF9932"/>
                    </a:solidFill>
                    <a:latin typeface="Arial" panose="020B0604020202020204" pitchFamily="34" charset="0"/>
                  </a:rPr>
                  <a:t>4.</a:t>
                </a:r>
                <a:r>
                  <a:rPr lang="en-US" sz="1800" b="0" i="1" u="none" strike="noStrike" baseline="0" dirty="0">
                    <a:solidFill>
                      <a:srgbClr val="000000"/>
                    </a:solidFill>
                    <a:latin typeface="Arial" panose="020B0604020202020204" pitchFamily="34" charset="0"/>
                  </a:rPr>
                  <a:t>result = ABCGHI (CG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I </a:t>
                </a:r>
                <a:r>
                  <a:rPr lang="en-US" sz="1800" b="0" i="0" u="none" strike="noStrike" baseline="0" dirty="0">
                    <a:solidFill>
                      <a:srgbClr val="000000"/>
                    </a:solidFill>
                    <a:latin typeface="Arial" panose="020B0604020202020204" pitchFamily="34" charset="0"/>
                  </a:rPr>
                  <a:t>and </a:t>
                </a:r>
                <a:r>
                  <a:rPr lang="en-US" sz="1800" b="0" i="1" u="none" strike="noStrike" baseline="0" dirty="0">
                    <a:solidFill>
                      <a:srgbClr val="000000"/>
                    </a:solidFill>
                    <a:latin typeface="Arial" panose="020B0604020202020204" pitchFamily="34" charset="0"/>
                  </a:rPr>
                  <a:t>CG </a:t>
                </a:r>
                <a:r>
                  <a:rPr lang="en-US" sz="1800" b="0" i="0" u="none" strike="noStrike" baseline="0" dirty="0">
                    <a:solidFill>
                      <a:srgbClr val="000000"/>
                    </a:solidFill>
                    <a:latin typeface="Arial" panose="020B0604020202020204" pitchFamily="34" charset="0"/>
                  </a:rPr>
                  <a:t> </a:t>
                </a:r>
                <a:r>
                  <a:rPr lang="en-US" sz="1800" b="0" i="1" u="none" strike="noStrike" baseline="0" dirty="0">
                    <a:solidFill>
                      <a:srgbClr val="000000"/>
                    </a:solidFill>
                    <a:latin typeface="Arial" panose="020B0604020202020204" pitchFamily="34" charset="0"/>
                  </a:rPr>
                  <a:t>AGBCH) </a:t>
                </a:r>
                <a:endParaRPr lang="en-US" sz="1800" b="0" i="0" u="none" strike="noStrike" baseline="0" dirty="0">
                  <a:solidFill>
                    <a:srgbClr val="000000"/>
                  </a:solidFill>
                  <a:latin typeface="Arial" panose="020B0604020202020204" pitchFamily="34" charset="0"/>
                </a:endParaRPr>
              </a:p>
              <a:p>
                <a:pPr marL="139700" indent="0">
                  <a:buNone/>
                </a:pPr>
                <a:endParaRPr lang="en-US"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Is </a:t>
                </a:r>
                <a:r>
                  <a:rPr lang="en-US" sz="1800" b="0" i="1" u="none" strike="noStrike" baseline="0" dirty="0">
                    <a:latin typeface="Arial" panose="020B0604020202020204" pitchFamily="34" charset="0"/>
                  </a:rPr>
                  <a:t>AG </a:t>
                </a:r>
                <a:r>
                  <a:rPr lang="en-US" sz="1800" b="0" i="0" u="none" strike="noStrike" baseline="0" dirty="0">
                    <a:latin typeface="Arial" panose="020B0604020202020204" pitchFamily="34" charset="0"/>
                  </a:rPr>
                  <a:t>a candidate key? </a:t>
                </a:r>
              </a:p>
              <a:p>
                <a:pPr marL="139700" indent="0">
                  <a:buNone/>
                </a:pPr>
                <a:r>
                  <a:rPr lang="en-US" sz="1800" b="0" i="0" u="none" strike="noStrike" baseline="0" dirty="0">
                    <a:latin typeface="Arial" panose="020B0604020202020204" pitchFamily="34" charset="0"/>
                  </a:rPr>
                  <a:t>Does </a:t>
                </a:r>
                <a:r>
                  <a:rPr lang="en-US" sz="1800" b="0" i="1" u="none" strike="noStrike" baseline="0" dirty="0">
                    <a:latin typeface="Arial" panose="020B0604020202020204" pitchFamily="34" charset="0"/>
                  </a:rPr>
                  <a:t>AG </a:t>
                </a:r>
                <a:r>
                  <a:rPr lang="en-US" sz="1800" b="0" i="0" u="none" strike="noStrike" baseline="0">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R? == </a:t>
                </a:r>
                <a:r>
                  <a:rPr lang="en-US" sz="1800" b="0" i="0" u="none" strike="noStrike" baseline="0" dirty="0">
                    <a:latin typeface="Arial" panose="020B0604020202020204" pitchFamily="34" charset="0"/>
                  </a:rPr>
                  <a:t>Is (AG)+ </a:t>
                </a:r>
                <a:r>
                  <a:rPr lang="en-US" sz="1800" b="0" i="0" u="none" strike="noStrike" baseline="0">
                    <a:latin typeface="Cambria Math" panose="02040503050406030204" pitchFamily="18" charset="0"/>
                    <a:ea typeface="Cambria Math" panose="02040503050406030204" pitchFamily="18" charset="0"/>
                  </a:rPr>
                  <a:t>⊇</a:t>
                </a:r>
                <a:r>
                  <a:rPr lang="en-US" sz="1800" b="0" i="0" u="none" strike="noStrike" baseline="0" dirty="0">
                    <a:latin typeface="Arial" panose="020B0604020202020204" pitchFamily="34" charset="0"/>
                  </a:rPr>
                  <a:t> R </a:t>
                </a:r>
              </a:p>
              <a:p>
                <a:pPr marL="457200" indent="-317500"/>
                <a:r>
                  <a:rPr lang="en-US" sz="1800" b="0" i="0" u="none" strike="noStrike" baseline="0" dirty="0">
                    <a:latin typeface="Arial" panose="020B0604020202020204" pitchFamily="34" charset="0"/>
                  </a:rPr>
                  <a:t>Is any subset of AG a </a:t>
                </a:r>
                <a:r>
                  <a:rPr lang="en-US" sz="1800" b="0" i="0" u="none" strike="noStrike" baseline="0" dirty="0" err="1">
                    <a:latin typeface="Arial" panose="020B0604020202020204" pitchFamily="34" charset="0"/>
                  </a:rPr>
                  <a:t>superkey</a:t>
                </a:r>
                <a:r>
                  <a:rPr lang="en-US" sz="1800" b="0" i="0" u="none" strike="noStrike" baseline="0" dirty="0">
                    <a:latin typeface="Arial" panose="020B0604020202020204" pitchFamily="34" charset="0"/>
                  </a:rPr>
                  <a: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baseline="0" dirty="0">
                    <a:latin typeface="Arial" panose="020B0604020202020204" pitchFamily="34" charset="0"/>
                  </a:rPr>
                  <a:t>Does </a:t>
                </a:r>
                <a:r>
                  <a:rPr lang="en-US" sz="1100" b="0" i="1" u="none" strike="noStrike" baseline="0" dirty="0">
                    <a:latin typeface="Arial" panose="020B0604020202020204" pitchFamily="34" charset="0"/>
                  </a:rPr>
                  <a:t>A </a:t>
                </a:r>
                <a:r>
                  <a:rPr lang="en-US" sz="1100" b="0" i="0" u="none" strike="noStrike" baseline="0">
                    <a:latin typeface="Cambria Math" panose="02040503050406030204" pitchFamily="18" charset="0"/>
                    <a:ea typeface="Cambria Math" panose="02040503050406030204" pitchFamily="18" charset="0"/>
                  </a:rPr>
                  <a:t>→</a:t>
                </a:r>
                <a:r>
                  <a:rPr lang="en-US" sz="1100" b="0" i="0" u="none" strike="noStrike" baseline="0" dirty="0">
                    <a:latin typeface="Arial" panose="020B0604020202020204" pitchFamily="34" charset="0"/>
                  </a:rPr>
                  <a:t> </a:t>
                </a:r>
                <a:r>
                  <a:rPr lang="en-US" sz="1100" b="0" i="1" u="none" strike="noStrike" baseline="0" dirty="0">
                    <a:latin typeface="Arial" panose="020B0604020202020204" pitchFamily="34" charset="0"/>
                  </a:rPr>
                  <a:t>R? == </a:t>
                </a:r>
                <a:r>
                  <a:rPr lang="en-US" sz="1100" b="0" i="0" u="none" strike="noStrike" baseline="0" dirty="0">
                    <a:latin typeface="Arial" panose="020B0604020202020204" pitchFamily="34" charset="0"/>
                  </a:rPr>
                  <a:t>Is (A)+ </a:t>
                </a:r>
                <a:r>
                  <a:rPr lang="en-US" sz="1100" b="0" i="0" u="none" strike="noStrike" baseline="0">
                    <a:latin typeface="Cambria Math" panose="02040503050406030204" pitchFamily="18" charset="0"/>
                    <a:ea typeface="Cambria Math" panose="02040503050406030204" pitchFamily="18" charset="0"/>
                  </a:rPr>
                  <a:t>⊇</a:t>
                </a:r>
                <a:r>
                  <a:rPr lang="en-US" sz="1100" b="0" i="0" u="none" strike="noStrike" baseline="0" dirty="0">
                    <a:latin typeface="Arial" panose="020B0604020202020204" pitchFamily="34" charset="0"/>
                  </a:rPr>
                  <a:t> R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baseline="0" dirty="0">
                    <a:latin typeface="Arial" panose="020B0604020202020204" pitchFamily="34" charset="0"/>
                  </a:rPr>
                  <a:t>Does </a:t>
                </a:r>
                <a:r>
                  <a:rPr lang="en-US" sz="1100" b="0" i="1" u="none" strike="noStrike" baseline="0" dirty="0">
                    <a:latin typeface="Arial" panose="020B0604020202020204" pitchFamily="34" charset="0"/>
                  </a:rPr>
                  <a:t>G </a:t>
                </a:r>
                <a:r>
                  <a:rPr lang="en-US" sz="1100" b="0" i="0" u="none" strike="noStrike" baseline="0">
                    <a:latin typeface="Cambria Math" panose="02040503050406030204" pitchFamily="18" charset="0"/>
                    <a:ea typeface="Cambria Math" panose="02040503050406030204" pitchFamily="18" charset="0"/>
                  </a:rPr>
                  <a:t>→</a:t>
                </a:r>
                <a:r>
                  <a:rPr lang="en-US" sz="1100" b="0" i="0" u="none" strike="noStrike" baseline="0" dirty="0">
                    <a:latin typeface="Arial" panose="020B0604020202020204" pitchFamily="34" charset="0"/>
                  </a:rPr>
                  <a:t> </a:t>
                </a:r>
                <a:r>
                  <a:rPr lang="en-US" sz="1100" b="0" i="1" u="none" strike="noStrike" baseline="0" dirty="0">
                    <a:latin typeface="Arial" panose="020B0604020202020204" pitchFamily="34" charset="0"/>
                  </a:rPr>
                  <a:t>R? == </a:t>
                </a:r>
                <a:r>
                  <a:rPr lang="en-US" sz="1100" b="0" i="0" u="none" strike="noStrike" baseline="0" dirty="0">
                    <a:latin typeface="Arial" panose="020B0604020202020204" pitchFamily="34" charset="0"/>
                  </a:rPr>
                  <a:t>Is (G)+ </a:t>
                </a:r>
                <a:r>
                  <a:rPr lang="en-US" sz="1100" b="0" i="0" u="none" strike="noStrike" baseline="0">
                    <a:latin typeface="Cambria Math" panose="02040503050406030204" pitchFamily="18" charset="0"/>
                    <a:ea typeface="Cambria Math" panose="02040503050406030204" pitchFamily="18" charset="0"/>
                  </a:rPr>
                  <a:t>⊇</a:t>
                </a:r>
                <a:r>
                  <a:rPr lang="en-US" sz="1100" b="0" i="0" u="none" strike="noStrike" baseline="0" dirty="0">
                    <a:latin typeface="Arial" panose="020B0604020202020204" pitchFamily="34" charset="0"/>
                  </a:rPr>
                  <a:t> R </a:t>
                </a:r>
              </a:p>
              <a:p>
                <a:pPr marL="139700" indent="0">
                  <a:buNone/>
                </a:pPr>
                <a:endParaRPr dirty="0"/>
              </a:p>
            </p:txBody>
          </p:sp>
        </mc:Fallback>
      </mc:AlternateContent>
    </p:spTree>
    <p:extLst>
      <p:ext uri="{BB962C8B-B14F-4D97-AF65-F5344CB8AC3E}">
        <p14:creationId xmlns:p14="http://schemas.microsoft.com/office/powerpoint/2010/main" val="2803524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27544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latin typeface="Arial" panose="020B0604020202020204" pitchFamily="34" charset="0"/>
              </a:rPr>
              <a:t>because </a:t>
            </a:r>
            <a:r>
              <a:rPr lang="en-US" sz="1800" b="0" i="0" u="none" strike="noStrike" baseline="0" dirty="0" err="1">
                <a:latin typeface="Arial" panose="020B0604020202020204" pitchFamily="34" charset="0"/>
              </a:rPr>
              <a:t>dept_name</a:t>
            </a:r>
            <a:r>
              <a:rPr lang="en-US" sz="1800" b="0" i="0" u="none" strike="noStrike" baseline="0" dirty="0">
                <a:latin typeface="Arial" panose="020B0604020202020204" pitchFamily="34" charset="0"/>
              </a:rPr>
              <a:t> building, budget holds on </a:t>
            </a:r>
            <a:r>
              <a:rPr lang="en-US" sz="1800" b="0" i="0" u="none" strike="noStrike" baseline="0" dirty="0" err="1">
                <a:latin typeface="Arial" panose="020B0604020202020204" pitchFamily="34" charset="0"/>
              </a:rPr>
              <a:t>instr_dept</a:t>
            </a:r>
            <a:r>
              <a:rPr lang="en-US" sz="1800" b="0" i="0" u="none" strike="noStrike" baseline="0" dirty="0">
                <a:latin typeface="Arial" panose="020B0604020202020204" pitchFamily="34" charset="0"/>
              </a:rPr>
              <a:t>, but </a:t>
            </a:r>
            <a:r>
              <a:rPr lang="en-US" sz="1800" b="0" i="0" u="none" strike="noStrike" baseline="0" dirty="0" err="1">
                <a:latin typeface="Arial" panose="020B0604020202020204" pitchFamily="34" charset="0"/>
              </a:rPr>
              <a:t>dept_name</a:t>
            </a:r>
            <a:r>
              <a:rPr lang="en-US" sz="1800" b="0" i="0" u="none" strike="noStrike" baseline="0" dirty="0">
                <a:latin typeface="Arial" panose="020B0604020202020204" pitchFamily="34" charset="0"/>
              </a:rPr>
              <a:t> is not a </a:t>
            </a:r>
            <a:r>
              <a:rPr lang="en-US" sz="1800" b="0" i="0" u="none" strike="noStrike" baseline="0" dirty="0" err="1">
                <a:latin typeface="Arial" panose="020B0604020202020204" pitchFamily="34" charset="0"/>
              </a:rPr>
              <a:t>superkey</a:t>
            </a:r>
            <a:endParaRPr lang="en-US" sz="1800" b="0" i="0" u="none" strike="noStrike" baseline="0" dirty="0">
              <a:latin typeface="Arial" panose="020B0604020202020204" pitchFamily="34" charset="0"/>
            </a:endParaRPr>
          </a:p>
          <a:p>
            <a:pPr marL="139700" indent="0">
              <a:buNone/>
            </a:pPr>
            <a:endParaRPr lang="en-US" sz="1800" b="0" i="0" u="none" strike="noStrike" baseline="0" dirty="0">
              <a:latin typeface="Arial" panose="020B0604020202020204" pitchFamily="34" charset="0"/>
            </a:endParaRPr>
          </a:p>
          <a:p>
            <a:pPr marL="139700" indent="0">
              <a:buNone/>
            </a:pPr>
            <a:r>
              <a:rPr lang="en-US" sz="1800" b="0" i="0" u="none" strike="noStrike" baseline="0" dirty="0">
                <a:latin typeface="Arial" panose="020B0604020202020204" pitchFamily="34" charset="0"/>
              </a:rPr>
              <a:t>Because all of the nontrivial functional dependencies that hold, such as ID → name, </a:t>
            </a:r>
            <a:r>
              <a:rPr lang="en-US" sz="1800" b="0" i="0" u="none" strike="noStrike" baseline="0" dirty="0" err="1">
                <a:latin typeface="Arial" panose="020B0604020202020204" pitchFamily="34" charset="0"/>
              </a:rPr>
              <a:t>dept_name</a:t>
            </a:r>
            <a:r>
              <a:rPr lang="en-US" sz="1800" b="0" i="0" u="none" strike="noStrike" baseline="0" dirty="0">
                <a:latin typeface="Arial" panose="020B0604020202020204" pitchFamily="34" charset="0"/>
              </a:rPr>
              <a:t>, salary include ID on the left side of the arrow, and ID is a </a:t>
            </a:r>
            <a:r>
              <a:rPr lang="en-US" sz="1800" b="0" i="0" u="none" strike="noStrike" baseline="0" dirty="0" err="1">
                <a:latin typeface="Arial" panose="020B0604020202020204" pitchFamily="34" charset="0"/>
              </a:rPr>
              <a:t>superkey</a:t>
            </a:r>
            <a:r>
              <a:rPr lang="en-US" sz="1800" b="0" i="0" u="none" strike="noStrike" baseline="0" dirty="0">
                <a:latin typeface="Arial" panose="020B0604020202020204" pitchFamily="34" charset="0"/>
              </a:rPr>
              <a:t> for instructor.</a:t>
            </a:r>
          </a:p>
        </p:txBody>
      </p:sp>
    </p:spTree>
    <p:extLst>
      <p:ext uri="{BB962C8B-B14F-4D97-AF65-F5344CB8AC3E}">
        <p14:creationId xmlns:p14="http://schemas.microsoft.com/office/powerpoint/2010/main" val="2652966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latin typeface="Arial" panose="020B0604020202020204" pitchFamily="34" charset="0"/>
              </a:rPr>
              <a:t>NOTE: When we decompose a schema that is not in BCNF, it may be that one or more of the resulting schemas are not in BCNF. In such cases, further decomposition is required, the eventual result of which is a set of BCNF schemas</a:t>
            </a:r>
          </a:p>
        </p:txBody>
      </p:sp>
    </p:spTree>
    <p:extLst>
      <p:ext uri="{BB962C8B-B14F-4D97-AF65-F5344CB8AC3E}">
        <p14:creationId xmlns:p14="http://schemas.microsoft.com/office/powerpoint/2010/main" val="7719463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2423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709580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419464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805415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108337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90745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69054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190041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8349893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622978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73298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492615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latin typeface="Arial" panose="020B0604020202020204" pitchFamily="34" charset="0"/>
              </a:rPr>
              <a:t>Check if </a:t>
            </a:r>
            <a:r>
              <a:rPr lang="en-US" sz="1800" b="0" i="1" u="none" strike="noStrike" baseline="0" dirty="0">
                <a:latin typeface="Arial" panose="020B0604020202020204" pitchFamily="34" charset="0"/>
              </a:rPr>
              <a:t>A </a:t>
            </a:r>
            <a:r>
              <a:rPr lang="en-US" sz="1800" b="0" i="0" u="none" strike="noStrike" baseline="0" dirty="0">
                <a:latin typeface="Arial" panose="020B0604020202020204" pitchFamily="34" charset="0"/>
              </a:rPr>
              <a:t> </a:t>
            </a:r>
            <a:r>
              <a:rPr lang="en-US" sz="1800" b="0" i="1" u="none" strike="noStrike" baseline="0" dirty="0">
                <a:latin typeface="Arial" panose="020B0604020202020204" pitchFamily="34" charset="0"/>
              </a:rPr>
              <a:t>C </a:t>
            </a:r>
            <a:r>
              <a:rPr lang="en-US" sz="1800" b="0" i="0" u="none" strike="noStrike" baseline="0" dirty="0">
                <a:latin typeface="Arial" panose="020B0604020202020204" pitchFamily="34" charset="0"/>
              </a:rPr>
              <a:t>is logically implied </a:t>
            </a:r>
          </a:p>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02712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1823212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8516343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067160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57380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86946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800" b="0" i="0" u="none" strike="noStrike" baseline="0" dirty="0">
                <a:latin typeface="Arial" panose="020B0604020202020204" pitchFamily="34" charset="0"/>
              </a:rPr>
              <a:t>Neither of the dependencies in F contain only attributes from (A,C,D,E)</a:t>
            </a:r>
          </a:p>
          <a:p>
            <a:pPr marL="139700" indent="0">
              <a:buNone/>
            </a:pPr>
            <a:r>
              <a:rPr lang="en-US" sz="1800" b="0" i="0" u="none" strike="noStrike" baseline="0" dirty="0">
                <a:latin typeface="Arial" panose="020B0604020202020204" pitchFamily="34" charset="0"/>
              </a:rPr>
              <a:t>–We might think R2 satisfies BCNF.</a:t>
            </a:r>
          </a:p>
          <a:p>
            <a:pPr marL="139700" indent="0">
              <a:buNone/>
            </a:pPr>
            <a:r>
              <a:rPr lang="en-US" sz="1800" b="0" i="0" u="none" strike="noStrike" baseline="0" dirty="0">
                <a:latin typeface="Arial" panose="020B0604020202020204" pitchFamily="34" charset="0"/>
              </a:rPr>
              <a:t>–In fact, dependency AC  D in F+ shows R2 is not in BCNF.</a:t>
            </a:r>
          </a:p>
        </p:txBody>
      </p:sp>
    </p:spTree>
    <p:extLst>
      <p:ext uri="{BB962C8B-B14F-4D97-AF65-F5344CB8AC3E}">
        <p14:creationId xmlns:p14="http://schemas.microsoft.com/office/powerpoint/2010/main" val="2516555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12914120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264915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278554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1969455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41040804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528376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8540338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7039443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3633636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74637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sz="1800" b="0" i="0" u="none" strike="noStrike" baseline="0" dirty="0">
              <a:latin typeface="Arial" panose="020B0604020202020204" pitchFamily="34" charset="0"/>
            </a:endParaRPr>
          </a:p>
        </p:txBody>
      </p:sp>
    </p:spTree>
    <p:extLst>
      <p:ext uri="{BB962C8B-B14F-4D97-AF65-F5344CB8AC3E}">
        <p14:creationId xmlns:p14="http://schemas.microsoft.com/office/powerpoint/2010/main" val="2930363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46cfa37315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46cfa3731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001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2965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858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6cf9f317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6cf9f3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6145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5661233"/>
            <a:ext cx="897600" cy="1196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5661167"/>
            <a:ext cx="897600" cy="11967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2425700"/>
            <a:ext cx="8222100" cy="12447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3" name="Google Shape;13;p2"/>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4" name="Google Shape;14;p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678033"/>
            <a:ext cx="8222100" cy="2618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4406167"/>
            <a:ext cx="82221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60" name="Google Shape;60;p11"/>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r>
              <a:rPr lang="en-US"/>
              <a:t>Click to edit Master title style</a:t>
            </a:r>
            <a:endParaRPr/>
          </a:p>
        </p:txBody>
      </p:sp>
      <p:sp>
        <p:nvSpPr>
          <p:cNvPr id="17" name="Google Shape;17;p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2" name="Google Shape;22;p4"/>
          <p:cNvSpPr txBox="1">
            <a:spLocks noGrp="1"/>
          </p:cNvSpPr>
          <p:nvPr>
            <p:ph type="body" idx="1"/>
          </p:nvPr>
        </p:nvSpPr>
        <p:spPr>
          <a:xfrm>
            <a:off x="471900" y="2558767"/>
            <a:ext cx="8222100" cy="3613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2247900"/>
            <a:ext cx="9144000" cy="461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984967"/>
            <a:ext cx="82221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8" name="Google Shape;28;p5"/>
          <p:cNvSpPr txBox="1">
            <a:spLocks noGrp="1"/>
          </p:cNvSpPr>
          <p:nvPr>
            <p:ph type="body" idx="1"/>
          </p:nvPr>
        </p:nvSpPr>
        <p:spPr>
          <a:xfrm>
            <a:off x="471900" y="2558767"/>
            <a:ext cx="39999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29" name="Google Shape;29;p5"/>
          <p:cNvSpPr txBox="1">
            <a:spLocks noGrp="1"/>
          </p:cNvSpPr>
          <p:nvPr>
            <p:ph type="body" idx="2"/>
          </p:nvPr>
        </p:nvSpPr>
        <p:spPr>
          <a:xfrm>
            <a:off x="4694250" y="2558767"/>
            <a:ext cx="3999900" cy="361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30" name="Google Shape;30;p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mp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875100"/>
            <a:ext cx="9144000" cy="598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r>
              <a:rPr lang="en-US"/>
              <a:t>Click to edit Master title style</a:t>
            </a:r>
            <a:endParaRPr/>
          </a:p>
        </p:txBody>
      </p:sp>
      <p:sp>
        <p:nvSpPr>
          <p:cNvPr id="35" name="Google Shape;35;p6"/>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33"/>
            <a:ext cx="58674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477067"/>
            <a:ext cx="2808000" cy="1271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0" name="Google Shape;40;p7"/>
          <p:cNvSpPr txBox="1">
            <a:spLocks noGrp="1"/>
          </p:cNvSpPr>
          <p:nvPr>
            <p:ph type="body" idx="1"/>
          </p:nvPr>
        </p:nvSpPr>
        <p:spPr>
          <a:xfrm>
            <a:off x="226075" y="1954400"/>
            <a:ext cx="2808000" cy="421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pPr lvl="0"/>
            <a:r>
              <a:rPr lang="en-US"/>
              <a:t>Click to edit Master text styles</a:t>
            </a:r>
          </a:p>
        </p:txBody>
      </p:sp>
      <p:sp>
        <p:nvSpPr>
          <p:cNvPr id="41" name="Google Shape;41;p7"/>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651000"/>
            <a:ext cx="62271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rPr lang="en-US"/>
              <a:t>Click to edit Master title style</a:t>
            </a:r>
            <a:endParaRPr/>
          </a:p>
        </p:txBody>
      </p:sp>
      <p:sp>
        <p:nvSpPr>
          <p:cNvPr id="44" name="Google Shape;44;p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6858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r>
              <a:rPr lang="en-US"/>
              <a:t>Click to edit Master title style</a:t>
            </a:r>
            <a:endParaRPr/>
          </a:p>
        </p:txBody>
      </p:sp>
      <p:sp>
        <p:nvSpPr>
          <p:cNvPr id="49" name="Google Shape;49;p9"/>
          <p:cNvSpPr txBox="1">
            <a:spLocks noGrp="1"/>
          </p:cNvSpPr>
          <p:nvPr>
            <p:ph type="subTitle" idx="1"/>
          </p:nvPr>
        </p:nvSpPr>
        <p:spPr>
          <a:xfrm>
            <a:off x="265500" y="3705956"/>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0" name="Google Shape;50;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Click to edit Master text styles</a:t>
            </a:r>
          </a:p>
        </p:txBody>
      </p:sp>
      <p:sp>
        <p:nvSpPr>
          <p:cNvPr id="51" name="Google Shape;51;p9"/>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100"/>
            <a:ext cx="9144000" cy="6261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6262433"/>
            <a:ext cx="8382000" cy="595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pPr lvl="0"/>
            <a:r>
              <a:rPr lang="en-US"/>
              <a:t>Click to edit Master text styles</a:t>
            </a:r>
          </a:p>
        </p:txBody>
      </p:sp>
      <p:sp>
        <p:nvSpPr>
          <p:cNvPr id="56" name="Google Shape;56;p10"/>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984967"/>
            <a:ext cx="82221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2558767"/>
            <a:ext cx="8222100" cy="3613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6260831"/>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hyperlink" Target="https://www.db-book.com/Previous-editions/db6/slide-dir/index.html" TargetMode="External"/><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1229333"/>
            <a:ext cx="82221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Multimedia Data Management</a:t>
            </a:r>
            <a:endParaRPr sz="4000"/>
          </a:p>
        </p:txBody>
      </p:sp>
      <p:sp>
        <p:nvSpPr>
          <p:cNvPr id="68" name="Google Shape;68;p13"/>
          <p:cNvSpPr txBox="1">
            <a:spLocks noGrp="1"/>
          </p:cNvSpPr>
          <p:nvPr>
            <p:ph type="subTitle" idx="1"/>
          </p:nvPr>
        </p:nvSpPr>
        <p:spPr>
          <a:xfrm>
            <a:off x="390525" y="3718840"/>
            <a:ext cx="8222100" cy="57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Fall 2022</a:t>
            </a:r>
            <a:endParaRPr/>
          </a:p>
        </p:txBody>
      </p:sp>
      <p:sp>
        <p:nvSpPr>
          <p:cNvPr id="69" name="Google Shape;69;p13"/>
          <p:cNvSpPr txBox="1">
            <a:spLocks noGrp="1"/>
          </p:cNvSpPr>
          <p:nvPr>
            <p:ph type="ctrTitle"/>
          </p:nvPr>
        </p:nvSpPr>
        <p:spPr>
          <a:xfrm>
            <a:off x="460950" y="2474033"/>
            <a:ext cx="8222100" cy="12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Lecture 4 </a:t>
            </a:r>
            <a:r>
              <a:rPr lang="en" sz="3000" dirty="0"/>
              <a:t>– Normalization</a:t>
            </a:r>
            <a:endParaRPr sz="3000" dirty="0"/>
          </a:p>
        </p:txBody>
      </p:sp>
      <p:pic>
        <p:nvPicPr>
          <p:cNvPr id="70" name="Google Shape;70;p13"/>
          <p:cNvPicPr preferRelativeResize="0"/>
          <p:nvPr/>
        </p:nvPicPr>
        <p:blipFill>
          <a:blip r:embed="rId3">
            <a:alphaModFix/>
          </a:blip>
          <a:stretch>
            <a:fillRect/>
          </a:stretch>
        </p:blipFill>
        <p:spPr>
          <a:xfrm>
            <a:off x="0" y="0"/>
            <a:ext cx="9143999" cy="1244700"/>
          </a:xfrm>
          <a:prstGeom prst="rect">
            <a:avLst/>
          </a:prstGeom>
          <a:noFill/>
          <a:ln>
            <a:noFill/>
          </a:ln>
        </p:spPr>
      </p:pic>
      <p:sp>
        <p:nvSpPr>
          <p:cNvPr id="71" name="Google Shape;71;p13"/>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First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Domain is atomic if its elements have no substring and are indivisible units</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Examples of non-atomic domains:</a:t>
            </a:r>
          </a:p>
          <a:p>
            <a:pPr marL="742950" lvl="1" indent="-285750"/>
            <a:r>
              <a:rPr lang="en-US" sz="1800" dirty="0">
                <a:solidFill>
                  <a:schemeClr val="accent4">
                    <a:lumMod val="10000"/>
                  </a:schemeClr>
                </a:solidFill>
              </a:rPr>
              <a:t>Set of names, composite attributes</a:t>
            </a:r>
          </a:p>
          <a:p>
            <a:pPr marL="742950" lvl="1" indent="-285750"/>
            <a:r>
              <a:rPr lang="en-US" sz="1800" dirty="0">
                <a:solidFill>
                  <a:schemeClr val="accent4">
                    <a:lumMod val="10000"/>
                  </a:schemeClr>
                </a:solidFill>
              </a:rPr>
              <a:t>Identification numbers like CS101 that can be broken up into parts</a:t>
            </a:r>
          </a:p>
          <a:p>
            <a:pPr marL="742950" lvl="1" indent="-285750"/>
            <a:endParaRPr lang="en-US" sz="1800" dirty="0">
              <a:solidFill>
                <a:schemeClr val="accent4">
                  <a:lumMod val="10000"/>
                </a:schemeClr>
              </a:solidFill>
            </a:endParaRPr>
          </a:p>
          <a:p>
            <a:pPr marL="285750" indent="-285750"/>
            <a:r>
              <a:rPr lang="en-US" sz="2400" dirty="0">
                <a:solidFill>
                  <a:schemeClr val="accent4">
                    <a:lumMod val="10000"/>
                  </a:schemeClr>
                </a:solidFill>
              </a:rPr>
              <a:t>A relational schema R is in </a:t>
            </a:r>
            <a:r>
              <a:rPr lang="en-US" sz="2400" dirty="0">
                <a:solidFill>
                  <a:schemeClr val="tx1"/>
                </a:solidFill>
              </a:rPr>
              <a:t>first normal form </a:t>
            </a:r>
            <a:r>
              <a:rPr lang="en-US" sz="2400" dirty="0">
                <a:solidFill>
                  <a:schemeClr val="accent4">
                    <a:lumMod val="10000"/>
                  </a:schemeClr>
                </a:solidFill>
              </a:rPr>
              <a:t>if the domains of all attributes of R are atomic</a:t>
            </a:r>
          </a:p>
        </p:txBody>
      </p:sp>
    </p:spTree>
    <p:extLst>
      <p:ext uri="{BB962C8B-B14F-4D97-AF65-F5344CB8AC3E}">
        <p14:creationId xmlns:p14="http://schemas.microsoft.com/office/powerpoint/2010/main" val="172212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First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Atomicity is a property of how the elements of the domain are used.</a:t>
            </a:r>
          </a:p>
          <a:p>
            <a:pPr marL="742950" lvl="1" indent="-285750"/>
            <a:r>
              <a:rPr lang="en-US" sz="1800" dirty="0">
                <a:solidFill>
                  <a:schemeClr val="accent4">
                    <a:lumMod val="10000"/>
                  </a:schemeClr>
                </a:solidFill>
              </a:rPr>
              <a:t>Example: Strings would normally be considered indivisible</a:t>
            </a:r>
          </a:p>
          <a:p>
            <a:pPr marL="742950" lvl="1" indent="-285750"/>
            <a:r>
              <a:rPr lang="en-US" sz="1800" dirty="0">
                <a:solidFill>
                  <a:schemeClr val="accent4">
                    <a:lumMod val="10000"/>
                  </a:schemeClr>
                </a:solidFill>
              </a:rPr>
              <a:t>Suppose that students are given roll numbers which are strings of the form CS0012 or EE1127</a:t>
            </a:r>
          </a:p>
          <a:p>
            <a:pPr marL="742950" lvl="1" indent="-285750"/>
            <a:r>
              <a:rPr lang="en-US" sz="1800" dirty="0">
                <a:solidFill>
                  <a:schemeClr val="accent4">
                    <a:lumMod val="10000"/>
                  </a:schemeClr>
                </a:solidFill>
              </a:rPr>
              <a:t>If the first two characters are extracted to find the department, the domain of roll numbers is not atomic</a:t>
            </a:r>
          </a:p>
          <a:p>
            <a:pPr marL="742950" lvl="1" indent="-285750"/>
            <a:r>
              <a:rPr lang="en-US" sz="1800" dirty="0">
                <a:solidFill>
                  <a:schemeClr val="accent4">
                    <a:lumMod val="10000"/>
                  </a:schemeClr>
                </a:solidFill>
              </a:rPr>
              <a:t>Doing so is a bad idea, leads to encoding of information in application program rather than in the database</a:t>
            </a:r>
          </a:p>
        </p:txBody>
      </p:sp>
    </p:spTree>
    <p:extLst>
      <p:ext uri="{BB962C8B-B14F-4D97-AF65-F5344CB8AC3E}">
        <p14:creationId xmlns:p14="http://schemas.microsoft.com/office/powerpoint/2010/main" val="8115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First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Decide whether a particular relation R is in “good” form.</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In the case that a relation R is not in “good” form, decompose it into a set of relations </a:t>
                </a:r>
                <a14:m>
                  <m:oMath xmlns:m="http://schemas.openxmlformats.org/officeDocument/2006/math">
                    <m:d>
                      <m:dPr>
                        <m:begChr m:val="{"/>
                        <m:endChr m:val="}"/>
                        <m:ctrlPr>
                          <a:rPr lang="en-US" sz="2000" b="0" i="1" smtClean="0">
                            <a:solidFill>
                              <a:schemeClr val="accent4">
                                <a:lumMod val="10000"/>
                              </a:schemeClr>
                            </a:solidFill>
                            <a:latin typeface="Cambria Math" panose="02040503050406030204" pitchFamily="18" charset="0"/>
                          </a:rPr>
                        </m:ctrlPr>
                      </m:dPr>
                      <m:e>
                        <m:sSub>
                          <m:sSubPr>
                            <m:ctrlPr>
                              <a:rPr lang="en-US" sz="2000" b="0" i="1" smtClean="0">
                                <a:solidFill>
                                  <a:schemeClr val="accent4">
                                    <a:lumMod val="10000"/>
                                  </a:schemeClr>
                                </a:solidFill>
                                <a:latin typeface="Cambria Math" panose="02040503050406030204" pitchFamily="18" charset="0"/>
                              </a:rPr>
                            </m:ctrlPr>
                          </m:sSubPr>
                          <m:e>
                            <m:r>
                              <a:rPr lang="en-US" sz="2000" b="0" i="1" smtClean="0">
                                <a:solidFill>
                                  <a:schemeClr val="accent4">
                                    <a:lumMod val="10000"/>
                                  </a:schemeClr>
                                </a:solidFill>
                                <a:latin typeface="Cambria Math" panose="02040503050406030204" pitchFamily="18" charset="0"/>
                              </a:rPr>
                              <m:t>𝑅</m:t>
                            </m:r>
                          </m:e>
                          <m:sub>
                            <m:r>
                              <a:rPr lang="en-US" sz="2000" b="0" i="1" smtClean="0">
                                <a:solidFill>
                                  <a:schemeClr val="accent4">
                                    <a:lumMod val="10000"/>
                                  </a:schemeClr>
                                </a:solidFill>
                                <a:latin typeface="Cambria Math" panose="02040503050406030204" pitchFamily="18" charset="0"/>
                              </a:rPr>
                              <m:t>1</m:t>
                            </m:r>
                          </m:sub>
                        </m:sSub>
                        <m:r>
                          <a:rPr lang="en-US" sz="2000" b="0" i="1" smtClean="0">
                            <a:solidFill>
                              <a:schemeClr val="accent4">
                                <a:lumMod val="10000"/>
                              </a:schemeClr>
                            </a:solidFill>
                            <a:latin typeface="Cambria Math" panose="02040503050406030204" pitchFamily="18" charset="0"/>
                          </a:rPr>
                          <m:t>,</m:t>
                        </m:r>
                        <m:sSub>
                          <m:sSubPr>
                            <m:ctrlPr>
                              <a:rPr lang="en-US" sz="2000" i="1">
                                <a:solidFill>
                                  <a:schemeClr val="accent4">
                                    <a:lumMod val="10000"/>
                                  </a:schemeClr>
                                </a:solidFill>
                                <a:latin typeface="Cambria Math" panose="02040503050406030204" pitchFamily="18" charset="0"/>
                              </a:rPr>
                            </m:ctrlPr>
                          </m:sSubPr>
                          <m:e>
                            <m:r>
                              <a:rPr lang="en-US" sz="2000" i="1">
                                <a:solidFill>
                                  <a:schemeClr val="accent4">
                                    <a:lumMod val="10000"/>
                                  </a:schemeClr>
                                </a:solidFill>
                                <a:latin typeface="Cambria Math" panose="02040503050406030204" pitchFamily="18" charset="0"/>
                              </a:rPr>
                              <m:t>𝑅</m:t>
                            </m:r>
                          </m:e>
                          <m:sub>
                            <m:r>
                              <a:rPr lang="en-US" sz="2000" b="0" i="1" smtClean="0">
                                <a:solidFill>
                                  <a:schemeClr val="accent4">
                                    <a:lumMod val="10000"/>
                                  </a:schemeClr>
                                </a:solidFill>
                                <a:latin typeface="Cambria Math" panose="02040503050406030204" pitchFamily="18" charset="0"/>
                              </a:rPr>
                              <m:t>2</m:t>
                            </m:r>
                          </m:sub>
                        </m:sSub>
                        <m:r>
                          <a:rPr lang="en-US" sz="2000" b="0" i="1" smtClean="0">
                            <a:solidFill>
                              <a:schemeClr val="accent4">
                                <a:lumMod val="10000"/>
                              </a:schemeClr>
                            </a:solidFill>
                            <a:latin typeface="Cambria Math" panose="02040503050406030204" pitchFamily="18" charset="0"/>
                          </a:rPr>
                          <m:t>, …,</m:t>
                        </m:r>
                        <m:sSub>
                          <m:sSubPr>
                            <m:ctrlPr>
                              <a:rPr lang="en-US" sz="2000" i="1">
                                <a:solidFill>
                                  <a:schemeClr val="accent4">
                                    <a:lumMod val="10000"/>
                                  </a:schemeClr>
                                </a:solidFill>
                                <a:latin typeface="Cambria Math" panose="02040503050406030204" pitchFamily="18" charset="0"/>
                              </a:rPr>
                            </m:ctrlPr>
                          </m:sSubPr>
                          <m:e>
                            <m:r>
                              <a:rPr lang="en-US" sz="2000" i="1">
                                <a:solidFill>
                                  <a:schemeClr val="accent4">
                                    <a:lumMod val="10000"/>
                                  </a:schemeClr>
                                </a:solidFill>
                                <a:latin typeface="Cambria Math" panose="02040503050406030204" pitchFamily="18" charset="0"/>
                              </a:rPr>
                              <m:t>𝑅</m:t>
                            </m:r>
                          </m:e>
                          <m:sub>
                            <m:r>
                              <a:rPr lang="en-US" sz="2000" b="0" i="1" smtClean="0">
                                <a:solidFill>
                                  <a:schemeClr val="accent4">
                                    <a:lumMod val="10000"/>
                                  </a:schemeClr>
                                </a:solidFill>
                                <a:latin typeface="Cambria Math" panose="02040503050406030204" pitchFamily="18" charset="0"/>
                              </a:rPr>
                              <m:t>𝑛</m:t>
                            </m:r>
                          </m:sub>
                        </m:sSub>
                      </m:e>
                    </m:d>
                  </m:oMath>
                </a14:m>
                <a:r>
                  <a:rPr lang="en-US" sz="2000" dirty="0">
                    <a:solidFill>
                      <a:schemeClr val="accent4">
                        <a:lumMod val="10000"/>
                      </a:schemeClr>
                    </a:solidFill>
                  </a:rPr>
                  <a:t> such that</a:t>
                </a:r>
              </a:p>
              <a:p>
                <a:pPr marL="742950" lvl="1" indent="-285750"/>
                <a:r>
                  <a:rPr lang="en-US" sz="1800" dirty="0">
                    <a:solidFill>
                      <a:schemeClr val="accent4">
                        <a:lumMod val="10000"/>
                      </a:schemeClr>
                    </a:solidFill>
                  </a:rPr>
                  <a:t>each relation is in good form</a:t>
                </a:r>
              </a:p>
              <a:p>
                <a:pPr marL="742950" lvl="1" indent="-285750"/>
                <a:r>
                  <a:rPr lang="en-US" sz="1800" dirty="0">
                    <a:solidFill>
                      <a:schemeClr val="accent4">
                        <a:lumMod val="10000"/>
                      </a:schemeClr>
                    </a:solidFill>
                  </a:rPr>
                  <a:t>the decomposition is a lossless-join decomposition</a:t>
                </a:r>
              </a:p>
              <a:p>
                <a:pPr marL="285750" indent="-285750"/>
                <a:endParaRPr lang="en-US" sz="2200" dirty="0">
                  <a:solidFill>
                    <a:schemeClr val="accent4">
                      <a:lumMod val="10000"/>
                    </a:schemeClr>
                  </a:solidFill>
                </a:endParaRPr>
              </a:p>
              <a:p>
                <a:pPr marL="285750" indent="-285750"/>
                <a:r>
                  <a:rPr lang="en-US" sz="2000" dirty="0">
                    <a:solidFill>
                      <a:schemeClr val="accent4">
                        <a:lumMod val="10000"/>
                      </a:schemeClr>
                    </a:solidFill>
                  </a:rPr>
                  <a:t>Our theory is based on:</a:t>
                </a:r>
              </a:p>
              <a:p>
                <a:pPr marL="742950" lvl="1" indent="-285750"/>
                <a:r>
                  <a:rPr lang="en-US" sz="1800" dirty="0">
                    <a:solidFill>
                      <a:schemeClr val="accent4">
                        <a:lumMod val="10000"/>
                      </a:schemeClr>
                    </a:solidFill>
                  </a:rPr>
                  <a:t>functional dependencies</a:t>
                </a:r>
              </a:p>
              <a:p>
                <a:pPr marL="742950" lvl="1" indent="-285750"/>
                <a:r>
                  <a:rPr lang="en-US" sz="1800" dirty="0">
                    <a:solidFill>
                      <a:schemeClr val="accent4">
                        <a:lumMod val="10000"/>
                      </a:schemeClr>
                    </a:solidFill>
                  </a:rPr>
                  <a:t>multivalued dependencies</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4725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Defining all constraints (rules) on the data (the set of legal relations) in the real world</a:t>
            </a:r>
          </a:p>
          <a:p>
            <a:pPr marL="285750" indent="-285750"/>
            <a:endParaRPr lang="en-US" sz="2000" dirty="0">
              <a:solidFill>
                <a:schemeClr val="accent4">
                  <a:lumMod val="10000"/>
                </a:schemeClr>
              </a:solidFill>
            </a:endParaRPr>
          </a:p>
          <a:p>
            <a:pPr marL="285750" indent="-285750"/>
            <a:r>
              <a:rPr lang="en-US" sz="1800" dirty="0">
                <a:solidFill>
                  <a:schemeClr val="accent4">
                    <a:lumMod val="10000"/>
                  </a:schemeClr>
                </a:solidFill>
              </a:rPr>
              <a:t>Require that the value for a certain set of attributes determines uniquely the value for another set of attributes</a:t>
            </a:r>
          </a:p>
          <a:p>
            <a:pPr marL="285750" indent="-285750"/>
            <a:endParaRPr lang="en-US" dirty="0">
              <a:solidFill>
                <a:schemeClr val="accent4">
                  <a:lumMod val="10000"/>
                </a:schemeClr>
              </a:solidFill>
            </a:endParaRPr>
          </a:p>
          <a:p>
            <a:pPr marL="285750" indent="-285750"/>
            <a:r>
              <a:rPr lang="en-US" sz="1800" dirty="0">
                <a:solidFill>
                  <a:schemeClr val="accent4">
                    <a:lumMod val="10000"/>
                  </a:schemeClr>
                </a:solidFill>
              </a:rPr>
              <a:t>A functional dependency is a generalization of the notion of a </a:t>
            </a:r>
            <a:r>
              <a:rPr lang="en-US" sz="1800" i="1" dirty="0">
                <a:solidFill>
                  <a:schemeClr val="accent4">
                    <a:lumMod val="10000"/>
                  </a:schemeClr>
                </a:solidFill>
              </a:rPr>
              <a:t>key</a:t>
            </a:r>
          </a:p>
        </p:txBody>
      </p:sp>
    </p:spTree>
    <p:extLst>
      <p:ext uri="{BB962C8B-B14F-4D97-AF65-F5344CB8AC3E}">
        <p14:creationId xmlns:p14="http://schemas.microsoft.com/office/powerpoint/2010/main" val="320833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Example: some of the constraints that are expected to hold in a university database</a:t>
            </a:r>
            <a:endParaRPr lang="en-US" sz="2000" i="1" dirty="0">
              <a:solidFill>
                <a:schemeClr val="accent4">
                  <a:lumMod val="10000"/>
                </a:schemeClr>
              </a:solidFill>
            </a:endParaRPr>
          </a:p>
          <a:p>
            <a:pPr marL="742950" lvl="1" indent="-285750"/>
            <a:r>
              <a:rPr lang="en-US" sz="1800" dirty="0">
                <a:solidFill>
                  <a:schemeClr val="accent4">
                    <a:lumMod val="10000"/>
                  </a:schemeClr>
                </a:solidFill>
              </a:rPr>
              <a:t>Students and instructors are uniquely identified by their ID</a:t>
            </a:r>
          </a:p>
          <a:p>
            <a:pPr marL="742950" lvl="1" indent="-285750"/>
            <a:r>
              <a:rPr lang="en-US" sz="1800" dirty="0">
                <a:solidFill>
                  <a:schemeClr val="accent4">
                    <a:lumMod val="10000"/>
                  </a:schemeClr>
                </a:solidFill>
              </a:rPr>
              <a:t>Each student and instructor has only one name</a:t>
            </a:r>
          </a:p>
          <a:p>
            <a:pPr marL="742950" lvl="1" indent="-285750"/>
            <a:r>
              <a:rPr lang="en-US" sz="1800" dirty="0">
                <a:solidFill>
                  <a:schemeClr val="accent4">
                    <a:lumMod val="10000"/>
                  </a:schemeClr>
                </a:solidFill>
              </a:rPr>
              <a:t>Each instructor and student is (primarily) associated with only one department</a:t>
            </a:r>
          </a:p>
          <a:p>
            <a:pPr marL="742950" lvl="1" indent="-285750"/>
            <a:r>
              <a:rPr lang="en-US" sz="1800" dirty="0">
                <a:solidFill>
                  <a:schemeClr val="accent4">
                    <a:lumMod val="10000"/>
                  </a:schemeClr>
                </a:solidFill>
              </a:rPr>
              <a:t>Each department has only one value for its budget, and only one associated building</a:t>
            </a:r>
          </a:p>
        </p:txBody>
      </p:sp>
    </p:spTree>
    <p:extLst>
      <p:ext uri="{BB962C8B-B14F-4D97-AF65-F5344CB8AC3E}">
        <p14:creationId xmlns:p14="http://schemas.microsoft.com/office/powerpoint/2010/main" val="152391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Let R be a relation schema</a:t>
                </a:r>
              </a:p>
              <a:p>
                <a:pPr marL="457200" lvl="1" indent="0">
                  <a:buNone/>
                </a:pP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𝛼</m:t>
                    </m:r>
                    <m:r>
                      <a:rPr lang="en-US" sz="1800" i="1" smtClean="0">
                        <a:solidFill>
                          <a:schemeClr val="accent4">
                            <a:lumMod val="10000"/>
                          </a:schemeClr>
                        </a:solidFill>
                        <a:latin typeface="Cambria Math" panose="02040503050406030204" pitchFamily="18" charset="0"/>
                        <a:ea typeface="Cambria Math" panose="02040503050406030204" pitchFamily="18" charset="0"/>
                      </a:rPr>
                      <m:t>⊆</m:t>
                    </m:r>
                    <m:r>
                      <a:rPr lang="en-US" sz="1800" b="0" i="1" smtClean="0">
                        <a:solidFill>
                          <a:schemeClr val="accent4">
                            <a:lumMod val="10000"/>
                          </a:schemeClr>
                        </a:solidFill>
                        <a:latin typeface="Cambria Math" panose="02040503050406030204" pitchFamily="18" charset="0"/>
                        <a:ea typeface="Cambria Math" panose="02040503050406030204" pitchFamily="18" charset="0"/>
                      </a:rPr>
                      <m:t>𝑅</m:t>
                    </m:r>
                    <m:r>
                      <a:rPr lang="en-US" sz="1800" b="0" i="1" smtClean="0">
                        <a:solidFill>
                          <a:schemeClr val="accent4">
                            <a:lumMod val="10000"/>
                          </a:schemeClr>
                        </a:solidFill>
                        <a:latin typeface="Cambria Math" panose="02040503050406030204" pitchFamily="18" charset="0"/>
                        <a:ea typeface="Cambria Math" panose="02040503050406030204" pitchFamily="18" charset="0"/>
                      </a:rPr>
                      <m:t> </m:t>
                    </m:r>
                  </m:oMath>
                </a14:m>
                <a:r>
                  <a:rPr lang="en-US" sz="1800" dirty="0">
                    <a:solidFill>
                      <a:schemeClr val="accent4">
                        <a:lumMod val="10000"/>
                      </a:schemeClr>
                    </a:solidFill>
                  </a:rPr>
                  <a:t>and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𝛽</m:t>
                    </m:r>
                    <m:r>
                      <a:rPr lang="en-US" sz="1800" i="1">
                        <a:solidFill>
                          <a:schemeClr val="accent4">
                            <a:lumMod val="10000"/>
                          </a:schemeClr>
                        </a:solidFill>
                        <a:latin typeface="Cambria Math" panose="02040503050406030204" pitchFamily="18" charset="0"/>
                        <a:ea typeface="Cambria Math" panose="02040503050406030204" pitchFamily="18" charset="0"/>
                      </a:rPr>
                      <m:t>⊆</m:t>
                    </m:r>
                    <m:r>
                      <a:rPr lang="en-US" sz="1800" i="1">
                        <a:solidFill>
                          <a:schemeClr val="accent4">
                            <a:lumMod val="10000"/>
                          </a:schemeClr>
                        </a:solidFill>
                        <a:latin typeface="Cambria Math" panose="02040503050406030204" pitchFamily="18" charset="0"/>
                        <a:ea typeface="Cambria Math" panose="02040503050406030204" pitchFamily="18" charset="0"/>
                      </a:rPr>
                      <m:t>𝑅</m:t>
                    </m:r>
                  </m:oMath>
                </a14:m>
                <a:endParaRPr lang="en-US" sz="1800" dirty="0">
                  <a:solidFill>
                    <a:schemeClr val="accent4">
                      <a:lumMod val="10000"/>
                    </a:schemeClr>
                  </a:solidFill>
                </a:endParaRPr>
              </a:p>
              <a:p>
                <a:pPr marL="285750" indent="-285750"/>
                <a:endParaRPr lang="en-US" sz="2200" dirty="0">
                  <a:solidFill>
                    <a:schemeClr val="accent4">
                      <a:lumMod val="10000"/>
                    </a:schemeClr>
                  </a:solidFill>
                </a:endParaRPr>
              </a:p>
              <a:p>
                <a:pPr marL="285750" indent="-285750"/>
                <a:r>
                  <a:rPr lang="en-US" sz="2000" dirty="0">
                    <a:solidFill>
                      <a:schemeClr val="accent4">
                        <a:lumMod val="10000"/>
                      </a:schemeClr>
                    </a:solidFill>
                  </a:rPr>
                  <a:t>The functional dependency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𝛼</m:t>
                    </m:r>
                    <m:r>
                      <a:rPr lang="en-US" sz="200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𝛽</m:t>
                    </m:r>
                  </m:oMath>
                </a14:m>
                <a:r>
                  <a:rPr lang="en-US" sz="2000" dirty="0">
                    <a:solidFill>
                      <a:schemeClr val="accent4">
                        <a:lumMod val="10000"/>
                      </a:schemeClr>
                    </a:solidFill>
                  </a:rPr>
                  <a:t> holds on R if and only if for any legal relations r(R), whenever any two tuples </a:t>
                </a:r>
                <a14:m>
                  <m:oMath xmlns:m="http://schemas.openxmlformats.org/officeDocument/2006/math">
                    <m:sSub>
                      <m:sSubPr>
                        <m:ctrlPr>
                          <a:rPr lang="en-US" sz="2000" i="1" dirty="0" smtClean="0">
                            <a:solidFill>
                              <a:schemeClr val="accent4">
                                <a:lumMod val="10000"/>
                              </a:schemeClr>
                            </a:solidFill>
                            <a:latin typeface="Cambria Math" panose="02040503050406030204" pitchFamily="18" charset="0"/>
                          </a:rPr>
                        </m:ctrlPr>
                      </m:sSubPr>
                      <m:e>
                        <m:r>
                          <a:rPr lang="en-US" sz="2000" b="0" i="1" dirty="0" smtClean="0">
                            <a:solidFill>
                              <a:schemeClr val="accent4">
                                <a:lumMod val="10000"/>
                              </a:schemeClr>
                            </a:solidFill>
                            <a:latin typeface="Cambria Math" panose="02040503050406030204" pitchFamily="18" charset="0"/>
                          </a:rPr>
                          <m:t>𝑡</m:t>
                        </m:r>
                      </m:e>
                      <m:sub>
                        <m:r>
                          <a:rPr lang="en-US" sz="2000" b="0" i="1" dirty="0" smtClean="0">
                            <a:solidFill>
                              <a:schemeClr val="accent4">
                                <a:lumMod val="10000"/>
                              </a:schemeClr>
                            </a:solidFill>
                            <a:latin typeface="Cambria Math" panose="02040503050406030204" pitchFamily="18" charset="0"/>
                          </a:rPr>
                          <m:t>1</m:t>
                        </m:r>
                      </m:sub>
                    </m:sSub>
                  </m:oMath>
                </a14:m>
                <a:r>
                  <a:rPr lang="en-US" sz="2000" dirty="0">
                    <a:solidFill>
                      <a:schemeClr val="accent4">
                        <a:lumMod val="10000"/>
                      </a:schemeClr>
                    </a:solidFill>
                  </a:rPr>
                  <a:t> and </a:t>
                </a:r>
                <a14:m>
                  <m:oMath xmlns:m="http://schemas.openxmlformats.org/officeDocument/2006/math">
                    <m:sSub>
                      <m:sSubPr>
                        <m:ctrlPr>
                          <a:rPr lang="en-US" sz="2000" i="1" dirty="0">
                            <a:solidFill>
                              <a:schemeClr val="accent4">
                                <a:lumMod val="10000"/>
                              </a:schemeClr>
                            </a:solidFill>
                            <a:latin typeface="Cambria Math" panose="02040503050406030204" pitchFamily="18" charset="0"/>
                          </a:rPr>
                        </m:ctrlPr>
                      </m:sSubPr>
                      <m:e>
                        <m:r>
                          <a:rPr lang="en-US" sz="2000" i="1" dirty="0">
                            <a:solidFill>
                              <a:schemeClr val="accent4">
                                <a:lumMod val="10000"/>
                              </a:schemeClr>
                            </a:solidFill>
                            <a:latin typeface="Cambria Math" panose="02040503050406030204" pitchFamily="18" charset="0"/>
                          </a:rPr>
                          <m:t>𝑡</m:t>
                        </m:r>
                      </m:e>
                      <m:sub>
                        <m:r>
                          <a:rPr lang="en-US" sz="2000" b="0" i="1" dirty="0" smtClean="0">
                            <a:solidFill>
                              <a:schemeClr val="accent4">
                                <a:lumMod val="10000"/>
                              </a:schemeClr>
                            </a:solidFill>
                            <a:latin typeface="Cambria Math" panose="02040503050406030204" pitchFamily="18" charset="0"/>
                          </a:rPr>
                          <m:t>2</m:t>
                        </m:r>
                      </m:sub>
                    </m:sSub>
                    <m:r>
                      <a:rPr lang="en-US" sz="2000" i="1" dirty="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of </a:t>
                </a:r>
                <a:r>
                  <a:rPr lang="en-US" sz="2000" i="1" dirty="0">
                    <a:solidFill>
                      <a:schemeClr val="accent4">
                        <a:lumMod val="10000"/>
                      </a:schemeClr>
                    </a:solidFill>
                  </a:rPr>
                  <a:t>r </a:t>
                </a:r>
                <a:r>
                  <a:rPr lang="en-US" sz="2000" dirty="0">
                    <a:solidFill>
                      <a:schemeClr val="accent4">
                        <a:lumMod val="10000"/>
                      </a:schemeClr>
                    </a:solidFill>
                  </a:rPr>
                  <a:t>agree on the attributes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they also agree on the attributes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𝛽</m:t>
                    </m:r>
                  </m:oMath>
                </a14:m>
                <a:r>
                  <a:rPr lang="en-US" sz="2000" dirty="0">
                    <a:solidFill>
                      <a:schemeClr val="accent4">
                        <a:lumMod val="10000"/>
                      </a:schemeClr>
                    </a:solidFill>
                  </a:rPr>
                  <a:t>. That is,</a:t>
                </a:r>
              </a:p>
              <a:p>
                <a:pPr marL="457200" lvl="1" indent="0">
                  <a:buNone/>
                </a:pPr>
                <a14:m>
                  <m:oMath xmlns:m="http://schemas.openxmlformats.org/officeDocument/2006/math">
                    <m:sSub>
                      <m:sSubPr>
                        <m:ctrlPr>
                          <a:rPr lang="en-US" sz="2000" i="1" dirty="0" smtClean="0">
                            <a:solidFill>
                              <a:schemeClr val="accent4">
                                <a:lumMod val="10000"/>
                              </a:schemeClr>
                            </a:solidFill>
                            <a:latin typeface="Cambria Math" panose="02040503050406030204" pitchFamily="18" charset="0"/>
                          </a:rPr>
                        </m:ctrlPr>
                      </m:sSubPr>
                      <m:e>
                        <m:r>
                          <a:rPr lang="en-US" sz="2000" b="0" i="1" dirty="0" smtClean="0">
                            <a:solidFill>
                              <a:schemeClr val="accent4">
                                <a:lumMod val="10000"/>
                              </a:schemeClr>
                            </a:solidFill>
                            <a:latin typeface="Cambria Math" panose="02040503050406030204" pitchFamily="18" charset="0"/>
                          </a:rPr>
                          <m:t>𝑡</m:t>
                        </m:r>
                      </m:e>
                      <m:sub>
                        <m:r>
                          <a:rPr lang="en-US" sz="2000" b="0" i="1" dirty="0" smtClean="0">
                            <a:solidFill>
                              <a:schemeClr val="accent4">
                                <a:lumMod val="10000"/>
                              </a:schemeClr>
                            </a:solidFill>
                            <a:latin typeface="Cambria Math" panose="02040503050406030204" pitchFamily="18" charset="0"/>
                          </a:rPr>
                          <m:t>1</m:t>
                        </m:r>
                      </m:sub>
                    </m:sSub>
                    <m:r>
                      <a:rPr lang="en-US" sz="2000" b="0" i="1" dirty="0" smtClean="0">
                        <a:solidFill>
                          <a:schemeClr val="accent4">
                            <a:lumMod val="10000"/>
                          </a:schemeClr>
                        </a:solidFill>
                        <a:latin typeface="Cambria Math" panose="02040503050406030204" pitchFamily="18" charset="0"/>
                      </a:rPr>
                      <m:t>[</m:t>
                    </m:r>
                    <m:r>
                      <a:rPr lang="en-US" sz="2000" b="0" i="1" dirty="0" smtClean="0">
                        <a:solidFill>
                          <a:schemeClr val="accent4">
                            <a:lumMod val="10000"/>
                          </a:schemeClr>
                        </a:solidFill>
                        <a:latin typeface="Cambria Math" panose="02040503050406030204" pitchFamily="18" charset="0"/>
                        <a:ea typeface="Cambria Math" panose="02040503050406030204" pitchFamily="18" charset="0"/>
                      </a:rPr>
                      <m:t>𝛼</m:t>
                    </m:r>
                    <m:r>
                      <a:rPr lang="en-US" sz="2000" b="0" i="1" dirty="0" smtClean="0">
                        <a:solidFill>
                          <a:schemeClr val="accent4">
                            <a:lumMod val="10000"/>
                          </a:schemeClr>
                        </a:solidFill>
                        <a:latin typeface="Cambria Math" panose="02040503050406030204" pitchFamily="18" charset="0"/>
                      </a:rPr>
                      <m:t>]</m:t>
                    </m:r>
                  </m:oMath>
                </a14:m>
                <a:r>
                  <a:rPr lang="en-US" sz="2000" dirty="0">
                    <a:solidFill>
                      <a:schemeClr val="accent4">
                        <a:lumMod val="10000"/>
                      </a:schemeClr>
                    </a:solidFill>
                  </a:rPr>
                  <a:t> = </a:t>
                </a:r>
                <a14:m>
                  <m:oMath xmlns:m="http://schemas.openxmlformats.org/officeDocument/2006/math">
                    <m:sSub>
                      <m:sSubPr>
                        <m:ctrlPr>
                          <a:rPr lang="en-US" sz="2000" i="1" dirty="0">
                            <a:solidFill>
                              <a:schemeClr val="accent4">
                                <a:lumMod val="10000"/>
                              </a:schemeClr>
                            </a:solidFill>
                            <a:latin typeface="Cambria Math" panose="02040503050406030204" pitchFamily="18" charset="0"/>
                          </a:rPr>
                        </m:ctrlPr>
                      </m:sSubPr>
                      <m:e>
                        <m:r>
                          <a:rPr lang="en-US" sz="2000" i="1" dirty="0">
                            <a:solidFill>
                              <a:schemeClr val="accent4">
                                <a:lumMod val="10000"/>
                              </a:schemeClr>
                            </a:solidFill>
                            <a:latin typeface="Cambria Math" panose="02040503050406030204" pitchFamily="18" charset="0"/>
                          </a:rPr>
                          <m:t>𝑡</m:t>
                        </m:r>
                      </m:e>
                      <m:sub>
                        <m:r>
                          <a:rPr lang="en-US" sz="2000" b="0" i="1" dirty="0" smtClean="0">
                            <a:solidFill>
                              <a:schemeClr val="accent4">
                                <a:lumMod val="10000"/>
                              </a:schemeClr>
                            </a:solidFill>
                            <a:latin typeface="Cambria Math" panose="02040503050406030204" pitchFamily="18" charset="0"/>
                          </a:rPr>
                          <m:t>2</m:t>
                        </m:r>
                      </m:sub>
                    </m:sSub>
                    <m:d>
                      <m:dPr>
                        <m:begChr m:val="["/>
                        <m:endChr m:val="]"/>
                        <m:ctrlPr>
                          <a:rPr lang="en-US" sz="2000" i="1" dirty="0">
                            <a:solidFill>
                              <a:schemeClr val="accent4">
                                <a:lumMod val="10000"/>
                              </a:schemeClr>
                            </a:solidFill>
                            <a:latin typeface="Cambria Math" panose="02040503050406030204" pitchFamily="18" charset="0"/>
                            <a:ea typeface="Cambria Math" panose="02040503050406030204" pitchFamily="18" charset="0"/>
                          </a:rPr>
                        </m:ctrlPr>
                      </m:dPr>
                      <m:e>
                        <m:r>
                          <a:rPr lang="en-US" sz="2000" i="1" dirty="0">
                            <a:solidFill>
                              <a:schemeClr val="accent4">
                                <a:lumMod val="10000"/>
                              </a:schemeClr>
                            </a:solidFill>
                            <a:latin typeface="Cambria Math" panose="02040503050406030204" pitchFamily="18" charset="0"/>
                            <a:ea typeface="Cambria Math" panose="02040503050406030204" pitchFamily="18" charset="0"/>
                          </a:rPr>
                          <m:t>𝛼</m:t>
                        </m:r>
                      </m:e>
                    </m:d>
                    <m:r>
                      <a:rPr lang="en-US" sz="2000" b="0" i="1" dirty="0" smtClean="0">
                        <a:solidFill>
                          <a:schemeClr val="accent4">
                            <a:lumMod val="10000"/>
                          </a:schemeClr>
                        </a:solidFill>
                        <a:latin typeface="Cambria Math" panose="02040503050406030204" pitchFamily="18" charset="0"/>
                        <a:ea typeface="Cambria Math" panose="02040503050406030204" pitchFamily="18" charset="0"/>
                      </a:rPr>
                      <m:t> →</m:t>
                    </m:r>
                  </m:oMath>
                </a14:m>
                <a:r>
                  <a:rPr lang="en-US" sz="2000" dirty="0">
                    <a:solidFill>
                      <a:schemeClr val="accent4">
                        <a:lumMod val="10000"/>
                      </a:schemeClr>
                    </a:solidFill>
                  </a:rPr>
                  <a:t> </a:t>
                </a:r>
                <a14:m>
                  <m:oMath xmlns:m="http://schemas.openxmlformats.org/officeDocument/2006/math">
                    <m:sSub>
                      <m:sSubPr>
                        <m:ctrlPr>
                          <a:rPr lang="en-US" sz="2000" i="1" dirty="0">
                            <a:solidFill>
                              <a:schemeClr val="accent4">
                                <a:lumMod val="10000"/>
                              </a:schemeClr>
                            </a:solidFill>
                            <a:latin typeface="Cambria Math" panose="02040503050406030204" pitchFamily="18" charset="0"/>
                          </a:rPr>
                        </m:ctrlPr>
                      </m:sSubPr>
                      <m:e>
                        <m:r>
                          <a:rPr lang="en-US" sz="2000" i="1" dirty="0">
                            <a:solidFill>
                              <a:schemeClr val="accent4">
                                <a:lumMod val="10000"/>
                              </a:schemeClr>
                            </a:solidFill>
                            <a:latin typeface="Cambria Math" panose="02040503050406030204" pitchFamily="18" charset="0"/>
                          </a:rPr>
                          <m:t>𝑡</m:t>
                        </m:r>
                      </m:e>
                      <m:sub>
                        <m:r>
                          <a:rPr lang="en-US" sz="2000" i="1" dirty="0">
                            <a:solidFill>
                              <a:schemeClr val="accent4">
                                <a:lumMod val="10000"/>
                              </a:schemeClr>
                            </a:solidFill>
                            <a:latin typeface="Cambria Math" panose="02040503050406030204" pitchFamily="18" charset="0"/>
                          </a:rPr>
                          <m:t>1</m:t>
                        </m:r>
                      </m:sub>
                    </m:sSub>
                    <m:r>
                      <a:rPr lang="en-US" sz="2000" i="1" dirty="0">
                        <a:solidFill>
                          <a:schemeClr val="accent4">
                            <a:lumMod val="10000"/>
                          </a:schemeClr>
                        </a:solidFill>
                        <a:latin typeface="Cambria Math" panose="02040503050406030204" pitchFamily="18" charset="0"/>
                      </a:rPr>
                      <m:t>[</m:t>
                    </m:r>
                    <m:r>
                      <a:rPr lang="en-US" sz="2000" i="1">
                        <a:solidFill>
                          <a:schemeClr val="accent4">
                            <a:lumMod val="10000"/>
                          </a:schemeClr>
                        </a:solidFill>
                        <a:latin typeface="Cambria Math" panose="02040503050406030204" pitchFamily="18" charset="0"/>
                        <a:ea typeface="Cambria Math" panose="02040503050406030204" pitchFamily="18" charset="0"/>
                      </a:rPr>
                      <m:t>𝛽</m:t>
                    </m:r>
                    <m:r>
                      <a:rPr lang="en-US" sz="2000" i="1" dirty="0">
                        <a:solidFill>
                          <a:schemeClr val="accent4">
                            <a:lumMod val="10000"/>
                          </a:schemeClr>
                        </a:solidFill>
                        <a:latin typeface="Cambria Math" panose="02040503050406030204" pitchFamily="18" charset="0"/>
                      </a:rPr>
                      <m:t>]</m:t>
                    </m:r>
                  </m:oMath>
                </a14:m>
                <a:r>
                  <a:rPr lang="en-US" sz="2000" dirty="0">
                    <a:solidFill>
                      <a:schemeClr val="accent4">
                        <a:lumMod val="10000"/>
                      </a:schemeClr>
                    </a:solidFill>
                  </a:rPr>
                  <a:t> = </a:t>
                </a:r>
                <a14:m>
                  <m:oMath xmlns:m="http://schemas.openxmlformats.org/officeDocument/2006/math">
                    <m:sSub>
                      <m:sSubPr>
                        <m:ctrlPr>
                          <a:rPr lang="en-US" sz="2000" i="1" dirty="0">
                            <a:solidFill>
                              <a:schemeClr val="accent4">
                                <a:lumMod val="10000"/>
                              </a:schemeClr>
                            </a:solidFill>
                            <a:latin typeface="Cambria Math" panose="02040503050406030204" pitchFamily="18" charset="0"/>
                          </a:rPr>
                        </m:ctrlPr>
                      </m:sSubPr>
                      <m:e>
                        <m:r>
                          <a:rPr lang="en-US" sz="2000" i="1" dirty="0">
                            <a:solidFill>
                              <a:schemeClr val="accent4">
                                <a:lumMod val="10000"/>
                              </a:schemeClr>
                            </a:solidFill>
                            <a:latin typeface="Cambria Math" panose="02040503050406030204" pitchFamily="18" charset="0"/>
                          </a:rPr>
                          <m:t>𝑡</m:t>
                        </m:r>
                      </m:e>
                      <m:sub>
                        <m:r>
                          <a:rPr lang="en-US" sz="2000" i="1" dirty="0">
                            <a:solidFill>
                              <a:schemeClr val="accent4">
                                <a:lumMod val="10000"/>
                              </a:schemeClr>
                            </a:solidFill>
                            <a:latin typeface="Cambria Math" panose="02040503050406030204" pitchFamily="18" charset="0"/>
                          </a:rPr>
                          <m:t>2</m:t>
                        </m:r>
                      </m:sub>
                    </m:sSub>
                    <m:d>
                      <m:dPr>
                        <m:begChr m:val="["/>
                        <m:endChr m:val="]"/>
                        <m:ctrlPr>
                          <a:rPr lang="en-US" sz="2000" i="1" dirty="0" smtClean="0">
                            <a:solidFill>
                              <a:schemeClr val="accent4">
                                <a:lumMod val="10000"/>
                              </a:schemeClr>
                            </a:solidFill>
                            <a:latin typeface="Cambria Math" panose="02040503050406030204" pitchFamily="18" charset="0"/>
                            <a:ea typeface="Cambria Math" panose="02040503050406030204" pitchFamily="18" charset="0"/>
                          </a:rPr>
                        </m:ctrlPr>
                      </m:dPr>
                      <m:e>
                        <m:r>
                          <a:rPr lang="en-US" sz="2000" i="1">
                            <a:solidFill>
                              <a:schemeClr val="accent4">
                                <a:lumMod val="10000"/>
                              </a:schemeClr>
                            </a:solidFill>
                            <a:latin typeface="Cambria Math" panose="02040503050406030204" pitchFamily="18" charset="0"/>
                            <a:ea typeface="Cambria Math" panose="02040503050406030204" pitchFamily="18" charset="0"/>
                          </a:rPr>
                          <m:t>𝛽</m:t>
                        </m:r>
                      </m:e>
                    </m:d>
                  </m:oMath>
                </a14:m>
                <a:endParaRPr lang="en-US" sz="2000" dirty="0">
                  <a:solidFill>
                    <a:schemeClr val="accent4">
                      <a:lumMod val="10000"/>
                    </a:schemeClr>
                  </a:solidFill>
                </a:endParaRPr>
              </a:p>
              <a:p>
                <a:pPr marL="457200" lvl="1" indent="0">
                  <a:buNone/>
                </a:pPr>
                <a:r>
                  <a:rPr lang="en-US" sz="2000" dirty="0">
                    <a:solidFill>
                      <a:schemeClr val="accent4">
                        <a:lumMod val="10000"/>
                      </a:schemeClr>
                    </a:solidFill>
                  </a:rPr>
                  <a:t> </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8782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K is a </a:t>
                </a:r>
                <a:r>
                  <a:rPr lang="en-US" sz="2000" dirty="0" err="1">
                    <a:solidFill>
                      <a:schemeClr val="accent4">
                        <a:lumMod val="10000"/>
                      </a:schemeClr>
                    </a:solidFill>
                  </a:rPr>
                  <a:t>superkey</a:t>
                </a:r>
                <a:r>
                  <a:rPr lang="en-US" sz="2000" dirty="0">
                    <a:solidFill>
                      <a:schemeClr val="accent4">
                        <a:lumMod val="10000"/>
                      </a:schemeClr>
                    </a:solidFill>
                  </a:rPr>
                  <a:t> for relation schema R if and only if K → R</a:t>
                </a:r>
              </a:p>
              <a:p>
                <a:pPr marL="285750" indent="-285750"/>
                <a:endParaRPr lang="en-US" sz="2200" dirty="0">
                  <a:solidFill>
                    <a:schemeClr val="accent4">
                      <a:lumMod val="10000"/>
                    </a:schemeClr>
                  </a:solidFill>
                </a:endParaRPr>
              </a:p>
              <a:p>
                <a:pPr marL="285750" indent="-285750"/>
                <a:r>
                  <a:rPr lang="en-US" sz="2000" dirty="0">
                    <a:solidFill>
                      <a:schemeClr val="accent4">
                        <a:lumMod val="10000"/>
                      </a:schemeClr>
                    </a:solidFill>
                  </a:rPr>
                  <a:t>K is a candidate key for R if and only if</a:t>
                </a:r>
              </a:p>
              <a:p>
                <a:pPr marL="742950" lvl="1" indent="-285750"/>
                <a:r>
                  <a:rPr lang="en-US" sz="1800" dirty="0">
                    <a:solidFill>
                      <a:schemeClr val="accent4">
                        <a:lumMod val="10000"/>
                      </a:schemeClr>
                    </a:solidFill>
                  </a:rPr>
                  <a:t>K → R</a:t>
                </a:r>
              </a:p>
              <a:p>
                <a:pPr marL="742950" lvl="1" indent="-285750"/>
                <a:r>
                  <a:rPr lang="en-US" sz="1800" dirty="0">
                    <a:solidFill>
                      <a:schemeClr val="accent4">
                        <a:lumMod val="10000"/>
                      </a:schemeClr>
                    </a:solidFill>
                  </a:rPr>
                  <a:t>for no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𝛼</m:t>
                    </m:r>
                    <m:r>
                      <a:rPr lang="en-US" sz="1800" i="1" smtClean="0">
                        <a:solidFill>
                          <a:schemeClr val="accent4">
                            <a:lumMod val="10000"/>
                          </a:schemeClr>
                        </a:solidFill>
                        <a:latin typeface="Cambria Math" panose="02040503050406030204" pitchFamily="18" charset="0"/>
                        <a:ea typeface="Cambria Math" panose="02040503050406030204" pitchFamily="18" charset="0"/>
                      </a:rPr>
                      <m:t>⊂</m:t>
                    </m:r>
                    <m:r>
                      <a:rPr lang="en-US" sz="1800" b="0" i="1" smtClean="0">
                        <a:solidFill>
                          <a:schemeClr val="accent4">
                            <a:lumMod val="10000"/>
                          </a:schemeClr>
                        </a:solidFill>
                        <a:latin typeface="Cambria Math" panose="02040503050406030204" pitchFamily="18" charset="0"/>
                        <a:ea typeface="Cambria Math" panose="02040503050406030204" pitchFamily="18" charset="0"/>
                      </a:rPr>
                      <m:t>𝐾</m:t>
                    </m:r>
                    <m:r>
                      <a:rPr lang="en-US" sz="1800" b="0" i="1" smtClean="0">
                        <a:solidFill>
                          <a:schemeClr val="accent4">
                            <a:lumMod val="10000"/>
                          </a:schemeClr>
                        </a:solidFill>
                        <a:latin typeface="Cambria Math" panose="02040503050406030204" pitchFamily="18" charset="0"/>
                        <a:ea typeface="Cambria Math" panose="02040503050406030204" pitchFamily="18" charset="0"/>
                      </a:rPr>
                      <m:t>,     </m:t>
                    </m:r>
                    <m:r>
                      <a:rPr lang="en-US" sz="1800" i="1">
                        <a:solidFill>
                          <a:schemeClr val="accent4">
                            <a:lumMod val="10000"/>
                          </a:schemeClr>
                        </a:solidFill>
                        <a:latin typeface="Cambria Math" panose="02040503050406030204" pitchFamily="18" charset="0"/>
                        <a:ea typeface="Cambria Math" panose="02040503050406030204" pitchFamily="18" charset="0"/>
                      </a:rPr>
                      <m:t>𝛼</m:t>
                    </m:r>
                    <m:r>
                      <m:rPr>
                        <m:nor/>
                      </m:rPr>
                      <a:rPr lang="en-US" sz="1800" dirty="0">
                        <a:solidFill>
                          <a:schemeClr val="accent4">
                            <a:lumMod val="10000"/>
                          </a:schemeClr>
                        </a:solidFill>
                      </a:rPr>
                      <m:t>→ </m:t>
                    </m:r>
                    <m:r>
                      <m:rPr>
                        <m:nor/>
                      </m:rPr>
                      <a:rPr lang="en-US" sz="1800" dirty="0">
                        <a:solidFill>
                          <a:schemeClr val="accent4">
                            <a:lumMod val="10000"/>
                          </a:schemeClr>
                        </a:solidFill>
                      </a:rPr>
                      <m:t>R</m:t>
                    </m:r>
                  </m:oMath>
                </a14:m>
                <a:endParaRPr lang="en-US" sz="1800" dirty="0">
                  <a:solidFill>
                    <a:schemeClr val="accent4">
                      <a:lumMod val="10000"/>
                    </a:schemeClr>
                  </a:solidFill>
                </a:endParaRPr>
              </a:p>
              <a:p>
                <a:pPr marL="342900"/>
                <a:endParaRPr lang="en-US" sz="2400" dirty="0">
                  <a:solidFill>
                    <a:schemeClr val="accent4">
                      <a:lumMod val="10000"/>
                    </a:schemeClr>
                  </a:solidFill>
                </a:endParaRPr>
              </a:p>
              <a:p>
                <a:pPr marL="342900"/>
                <a:r>
                  <a:rPr lang="en-US" sz="2000" dirty="0">
                    <a:solidFill>
                      <a:schemeClr val="accent4">
                        <a:lumMod val="10000"/>
                      </a:schemeClr>
                    </a:solidFill>
                  </a:rPr>
                  <a:t>Functional dependencies allow us to express constraints that cannot be expressed using superkeys</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91104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Consider the schema </a:t>
            </a:r>
            <a:r>
              <a:rPr lang="en-US" sz="2000" dirty="0" err="1">
                <a:solidFill>
                  <a:schemeClr val="accent4">
                    <a:lumMod val="10000"/>
                  </a:schemeClr>
                </a:solidFill>
              </a:rPr>
              <a:t>inst_dept</a:t>
            </a:r>
            <a:r>
              <a:rPr lang="en-US" sz="2000" dirty="0">
                <a:solidFill>
                  <a:schemeClr val="accent4">
                    <a:lumMod val="10000"/>
                  </a:schemeClr>
                </a:solidFill>
              </a:rPr>
              <a:t>(</a:t>
            </a:r>
            <a:r>
              <a:rPr lang="en-US" sz="2000" u="sng" dirty="0">
                <a:solidFill>
                  <a:schemeClr val="accent4">
                    <a:lumMod val="10000"/>
                  </a:schemeClr>
                </a:solidFill>
              </a:rPr>
              <a:t>ID</a:t>
            </a:r>
            <a:r>
              <a:rPr lang="en-US" sz="2000" dirty="0">
                <a:solidFill>
                  <a:schemeClr val="accent4">
                    <a:lumMod val="10000"/>
                  </a:schemeClr>
                </a:solidFill>
              </a:rPr>
              <a:t>, name, salary, </a:t>
            </a:r>
            <a:r>
              <a:rPr lang="en-US" sz="2000" u="sng" dirty="0" err="1">
                <a:solidFill>
                  <a:schemeClr val="accent4">
                    <a:lumMod val="10000"/>
                  </a:schemeClr>
                </a:solidFill>
              </a:rPr>
              <a:t>dept_name</a:t>
            </a:r>
            <a:r>
              <a:rPr lang="en-US" sz="2000" dirty="0">
                <a:solidFill>
                  <a:schemeClr val="accent4">
                    <a:lumMod val="10000"/>
                  </a:schemeClr>
                </a:solidFill>
              </a:rPr>
              <a:t>, building, budget). We expect these functional dependencies to hold:</a:t>
            </a:r>
          </a:p>
          <a:p>
            <a:pPr marL="2743200" lvl="6" indent="0">
              <a:buNone/>
            </a:pPr>
            <a:r>
              <a:rPr lang="en-US" sz="1800" dirty="0" err="1">
                <a:solidFill>
                  <a:schemeClr val="accent4">
                    <a:lumMod val="10000"/>
                  </a:schemeClr>
                </a:solidFill>
              </a:rPr>
              <a:t>dept_name</a:t>
            </a:r>
            <a:r>
              <a:rPr lang="en-US" sz="1800" dirty="0">
                <a:solidFill>
                  <a:schemeClr val="accent4">
                    <a:lumMod val="10000"/>
                  </a:schemeClr>
                </a:solidFill>
              </a:rPr>
              <a:t> → building</a:t>
            </a:r>
          </a:p>
          <a:p>
            <a:pPr marL="2743200" lvl="6" indent="0">
              <a:buNone/>
            </a:pPr>
            <a:r>
              <a:rPr lang="en-US" sz="1800" dirty="0">
                <a:solidFill>
                  <a:schemeClr val="accent4">
                    <a:lumMod val="10000"/>
                  </a:schemeClr>
                </a:solidFill>
              </a:rPr>
              <a:t>ID → building</a:t>
            </a:r>
          </a:p>
          <a:p>
            <a:pPr marL="0" indent="0">
              <a:buNone/>
            </a:pPr>
            <a:r>
              <a:rPr lang="en-US" sz="2000" dirty="0">
                <a:solidFill>
                  <a:schemeClr val="accent4">
                    <a:lumMod val="10000"/>
                  </a:schemeClr>
                </a:solidFill>
              </a:rPr>
              <a:t>but would not expect the following to hold:</a:t>
            </a:r>
          </a:p>
          <a:p>
            <a:pPr marL="0" indent="0">
              <a:buNone/>
            </a:pPr>
            <a:r>
              <a:rPr lang="en-US" sz="2000" dirty="0">
                <a:solidFill>
                  <a:schemeClr val="accent4">
                    <a:lumMod val="10000"/>
                  </a:schemeClr>
                </a:solidFill>
              </a:rPr>
              <a:t>			</a:t>
            </a:r>
            <a:r>
              <a:rPr lang="en-US" dirty="0" err="1">
                <a:solidFill>
                  <a:schemeClr val="accent4">
                    <a:lumMod val="10000"/>
                  </a:schemeClr>
                </a:solidFill>
              </a:rPr>
              <a:t>dept_name</a:t>
            </a:r>
            <a:r>
              <a:rPr lang="en-US" dirty="0">
                <a:solidFill>
                  <a:schemeClr val="accent4">
                    <a:lumMod val="10000"/>
                  </a:schemeClr>
                </a:solidFill>
              </a:rPr>
              <a:t> → salary</a:t>
            </a:r>
          </a:p>
          <a:p>
            <a:pPr marL="0" indent="0">
              <a:buNone/>
            </a:pPr>
            <a:endParaRPr lang="en-US" sz="2000" dirty="0">
              <a:solidFill>
                <a:schemeClr val="accent4">
                  <a:lumMod val="10000"/>
                </a:schemeClr>
              </a:solidFill>
            </a:endParaRPr>
          </a:p>
          <a:p>
            <a:pPr marL="342900"/>
            <a:r>
              <a:rPr lang="en-US" sz="2000" dirty="0">
                <a:solidFill>
                  <a:schemeClr val="accent4">
                    <a:lumMod val="10000"/>
                  </a:schemeClr>
                </a:solidFill>
              </a:rPr>
              <a:t>We denote the fact that the pair of attributes (ID, dept _name) forms a </a:t>
            </a:r>
            <a:r>
              <a:rPr lang="en-US" sz="2000" dirty="0" err="1">
                <a:solidFill>
                  <a:schemeClr val="accent4">
                    <a:lumMod val="10000"/>
                  </a:schemeClr>
                </a:solidFill>
              </a:rPr>
              <a:t>superkey</a:t>
            </a:r>
            <a:r>
              <a:rPr lang="en-US" sz="2000" dirty="0">
                <a:solidFill>
                  <a:schemeClr val="accent4">
                    <a:lumMod val="10000"/>
                  </a:schemeClr>
                </a:solidFill>
              </a:rPr>
              <a:t> for </a:t>
            </a:r>
            <a:r>
              <a:rPr lang="en-US" sz="2000" dirty="0" err="1">
                <a:solidFill>
                  <a:schemeClr val="accent4">
                    <a:lumMod val="10000"/>
                  </a:schemeClr>
                </a:solidFill>
              </a:rPr>
              <a:t>inst_dept</a:t>
            </a:r>
            <a:r>
              <a:rPr lang="en-US" sz="2000" dirty="0">
                <a:solidFill>
                  <a:schemeClr val="accent4">
                    <a:lumMod val="10000"/>
                  </a:schemeClr>
                </a:solidFill>
              </a:rPr>
              <a:t> by writing:</a:t>
            </a:r>
          </a:p>
          <a:p>
            <a:pPr marL="2311400" lvl="5" indent="0">
              <a:buNone/>
            </a:pPr>
            <a:r>
              <a:rPr lang="en-US" sz="1800" dirty="0">
                <a:solidFill>
                  <a:schemeClr val="accent4">
                    <a:lumMod val="10000"/>
                  </a:schemeClr>
                </a:solidFill>
              </a:rPr>
              <a:t>	ID, </a:t>
            </a:r>
            <a:r>
              <a:rPr lang="en-US" sz="1800" dirty="0" err="1">
                <a:solidFill>
                  <a:schemeClr val="accent4">
                    <a:lumMod val="10000"/>
                  </a:schemeClr>
                </a:solidFill>
              </a:rPr>
              <a:t>dept_name</a:t>
            </a:r>
            <a:r>
              <a:rPr lang="en-US" sz="1800" dirty="0">
                <a:solidFill>
                  <a:schemeClr val="accent4">
                    <a:lumMod val="10000"/>
                  </a:schemeClr>
                </a:solidFill>
              </a:rPr>
              <a:t> → name, salary, building, budget</a:t>
            </a:r>
          </a:p>
          <a:p>
            <a:pPr marL="0" indent="0">
              <a:buNone/>
            </a:pPr>
            <a:endParaRPr lang="en-US" sz="2000" dirty="0">
              <a:solidFill>
                <a:schemeClr val="accent4">
                  <a:lumMod val="10000"/>
                </a:schemeClr>
              </a:solidFill>
            </a:endParaRPr>
          </a:p>
        </p:txBody>
      </p:sp>
    </p:spTree>
    <p:extLst>
      <p:ext uri="{BB962C8B-B14F-4D97-AF65-F5344CB8AC3E}">
        <p14:creationId xmlns:p14="http://schemas.microsoft.com/office/powerpoint/2010/main" val="247181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 – Use case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We use functional dependencies to:</a:t>
            </a:r>
          </a:p>
          <a:p>
            <a:pPr marL="742950" lvl="1" indent="-285750"/>
            <a:r>
              <a:rPr lang="en-US" sz="1800" dirty="0">
                <a:solidFill>
                  <a:schemeClr val="accent4">
                    <a:lumMod val="10000"/>
                  </a:schemeClr>
                </a:solidFill>
              </a:rPr>
              <a:t>test relations to see if they are legal under a given set of functional dependencies.</a:t>
            </a:r>
          </a:p>
          <a:p>
            <a:pPr marL="1200150" lvl="2" indent="-285750"/>
            <a:r>
              <a:rPr lang="en-US" sz="1800" dirty="0">
                <a:solidFill>
                  <a:schemeClr val="accent4">
                    <a:lumMod val="10000"/>
                  </a:schemeClr>
                </a:solidFill>
              </a:rPr>
              <a:t>If relation r is legal under a set F of functional dependencies, we say that r </a:t>
            </a:r>
            <a:r>
              <a:rPr lang="en-US" sz="1800" dirty="0">
                <a:solidFill>
                  <a:schemeClr val="tx1"/>
                </a:solidFill>
              </a:rPr>
              <a:t>satisfies</a:t>
            </a:r>
            <a:r>
              <a:rPr lang="en-US" sz="1800" dirty="0">
                <a:solidFill>
                  <a:schemeClr val="accent4">
                    <a:lumMod val="10000"/>
                  </a:schemeClr>
                </a:solidFill>
              </a:rPr>
              <a:t> F.</a:t>
            </a:r>
          </a:p>
          <a:p>
            <a:pPr marL="742950" lvl="1" indent="-285750"/>
            <a:r>
              <a:rPr lang="en-US" sz="1800" dirty="0">
                <a:solidFill>
                  <a:schemeClr val="accent4">
                    <a:lumMod val="10000"/>
                  </a:schemeClr>
                </a:solidFill>
              </a:rPr>
              <a:t>Specify constraints of the set of legal relations</a:t>
            </a:r>
          </a:p>
          <a:p>
            <a:pPr marL="1200150" lvl="2" indent="-285750"/>
            <a:r>
              <a:rPr lang="en-US" sz="1800" dirty="0">
                <a:solidFill>
                  <a:schemeClr val="accent4">
                    <a:lumMod val="10000"/>
                  </a:schemeClr>
                </a:solidFill>
              </a:rPr>
              <a:t>We say that F </a:t>
            </a:r>
            <a:r>
              <a:rPr lang="en-US" sz="1800" dirty="0">
                <a:solidFill>
                  <a:schemeClr val="tx1"/>
                </a:solidFill>
              </a:rPr>
              <a:t>holds on </a:t>
            </a:r>
            <a:r>
              <a:rPr lang="en-US" sz="1800" dirty="0">
                <a:solidFill>
                  <a:schemeClr val="accent4">
                    <a:lumMod val="10000"/>
                  </a:schemeClr>
                </a:solidFill>
              </a:rPr>
              <a:t>R if all legal relations on R satisfy the set of functional dependencies F.</a:t>
            </a:r>
          </a:p>
        </p:txBody>
      </p:sp>
    </p:spTree>
    <p:extLst>
      <p:ext uri="{BB962C8B-B14F-4D97-AF65-F5344CB8AC3E}">
        <p14:creationId xmlns:p14="http://schemas.microsoft.com/office/powerpoint/2010/main" val="3108160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 – Use case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Note: A specific instance of a relation schema may satisfy a functional dependency even if the functional dependency does not hold on all legal instances.</a:t>
            </a:r>
          </a:p>
          <a:p>
            <a:pPr marL="285750" indent="-285750"/>
            <a:r>
              <a:rPr lang="en-US" sz="2000" dirty="0">
                <a:solidFill>
                  <a:schemeClr val="accent4">
                    <a:lumMod val="10000"/>
                  </a:schemeClr>
                </a:solidFill>
              </a:rPr>
              <a:t>Example: In the following instance of the classroom relation, we see the following functional dependency is satisfied.</a:t>
            </a:r>
          </a:p>
          <a:p>
            <a:pPr marL="2286000" lvl="5" indent="0">
              <a:buNone/>
            </a:pPr>
            <a:r>
              <a:rPr lang="en-US" sz="1800" dirty="0">
                <a:solidFill>
                  <a:schemeClr val="accent4">
                    <a:lumMod val="10000"/>
                  </a:schemeClr>
                </a:solidFill>
              </a:rPr>
              <a:t>	</a:t>
            </a:r>
            <a:r>
              <a:rPr lang="en-US" sz="1800" dirty="0" err="1">
                <a:solidFill>
                  <a:schemeClr val="accent4">
                    <a:lumMod val="10000"/>
                  </a:schemeClr>
                </a:solidFill>
              </a:rPr>
              <a:t>room_number</a:t>
            </a:r>
            <a:r>
              <a:rPr lang="en-US" sz="1800" dirty="0">
                <a:solidFill>
                  <a:schemeClr val="accent4">
                    <a:lumMod val="10000"/>
                  </a:schemeClr>
                </a:solidFill>
              </a:rPr>
              <a:t> → capacity</a:t>
            </a:r>
          </a:p>
          <a:p>
            <a:pPr marL="914400" lvl="2" indent="0">
              <a:buNone/>
            </a:pPr>
            <a:r>
              <a:rPr lang="en-US" sz="1800" dirty="0">
                <a:solidFill>
                  <a:schemeClr val="accent4">
                    <a:lumMod val="10000"/>
                  </a:schemeClr>
                </a:solidFill>
              </a:rPr>
              <a:t>However, we know that in the real world, two </a:t>
            </a:r>
            <a:r>
              <a:rPr lang="en-US" sz="1800" dirty="0" err="1">
                <a:solidFill>
                  <a:schemeClr val="accent4">
                    <a:lumMod val="10000"/>
                  </a:schemeClr>
                </a:solidFill>
              </a:rPr>
              <a:t>calassrooms</a:t>
            </a:r>
            <a:r>
              <a:rPr lang="en-US" sz="1800" dirty="0">
                <a:solidFill>
                  <a:schemeClr val="accent4">
                    <a:lumMod val="10000"/>
                  </a:schemeClr>
                </a:solidFill>
              </a:rPr>
              <a:t> in different buildings can have the same room number but with different room capacity.</a:t>
            </a:r>
          </a:p>
          <a:p>
            <a:pPr marL="914400" lvl="2" indent="0">
              <a:buNone/>
            </a:pPr>
            <a:endParaRPr lang="en-US" sz="1800" dirty="0">
              <a:solidFill>
                <a:schemeClr val="accent4">
                  <a:lumMod val="10000"/>
                </a:schemeClr>
              </a:solidFill>
            </a:endParaRPr>
          </a:p>
          <a:p>
            <a:pPr marL="2286000" lvl="5" indent="0">
              <a:buNone/>
            </a:pPr>
            <a:endParaRPr lang="en-US" sz="1600" dirty="0">
              <a:solidFill>
                <a:schemeClr val="accent4">
                  <a:lumMod val="10000"/>
                </a:schemeClr>
              </a:solidFill>
            </a:endParaRPr>
          </a:p>
        </p:txBody>
      </p:sp>
      <p:pic>
        <p:nvPicPr>
          <p:cNvPr id="4" name="Picture 3">
            <a:extLst>
              <a:ext uri="{FF2B5EF4-FFF2-40B4-BE49-F238E27FC236}">
                <a16:creationId xmlns:a16="http://schemas.microsoft.com/office/drawing/2014/main" id="{3112D14A-F9F7-16A6-695C-FD295945A00B}"/>
              </a:ext>
            </a:extLst>
          </p:cNvPr>
          <p:cNvPicPr>
            <a:picLocks noChangeAspect="1"/>
          </p:cNvPicPr>
          <p:nvPr/>
        </p:nvPicPr>
        <p:blipFill>
          <a:blip r:embed="rId3"/>
          <a:stretch>
            <a:fillRect/>
          </a:stretch>
        </p:blipFill>
        <p:spPr>
          <a:xfrm>
            <a:off x="2445543" y="4598992"/>
            <a:ext cx="4252913" cy="2130018"/>
          </a:xfrm>
          <a:prstGeom prst="rect">
            <a:avLst/>
          </a:prstGeom>
        </p:spPr>
      </p:pic>
    </p:spTree>
    <p:extLst>
      <p:ext uri="{BB962C8B-B14F-4D97-AF65-F5344CB8AC3E}">
        <p14:creationId xmlns:p14="http://schemas.microsoft.com/office/powerpoint/2010/main" val="266268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60950" y="2753800"/>
            <a:ext cx="8222100" cy="13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features does a good relational design have?</a:t>
            </a:r>
            <a:endParaRPr dirty="0"/>
          </a:p>
        </p:txBody>
      </p:sp>
      <p:sp>
        <p:nvSpPr>
          <p:cNvPr id="77" name="Google Shape;77;p14"/>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 – Use case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Let us consider the following instance of relation r, to see which functional dependencies are satisfied.</a:t>
            </a:r>
          </a:p>
          <a:p>
            <a:pPr marL="742950" lvl="1" indent="-285750"/>
            <a:r>
              <a:rPr lang="en-US" sz="1800" dirty="0">
                <a:solidFill>
                  <a:schemeClr val="accent4">
                    <a:lumMod val="10000"/>
                  </a:schemeClr>
                </a:solidFill>
              </a:rPr>
              <a:t>Observe that A → C is satisfied.</a:t>
            </a:r>
          </a:p>
          <a:p>
            <a:pPr marL="1200150" lvl="2" indent="-285750"/>
            <a:r>
              <a:rPr lang="en-US" sz="1600" dirty="0">
                <a:solidFill>
                  <a:schemeClr val="accent4">
                    <a:lumMod val="10000"/>
                  </a:schemeClr>
                </a:solidFill>
              </a:rPr>
              <a:t>There are two tuples that have an A value of a1. These tuples have the same C value, namely c1.</a:t>
            </a:r>
          </a:p>
          <a:p>
            <a:pPr marL="1200150" lvl="2" indent="-285750"/>
            <a:r>
              <a:rPr lang="en-US" sz="1600" dirty="0">
                <a:solidFill>
                  <a:schemeClr val="accent4">
                    <a:lumMod val="10000"/>
                  </a:schemeClr>
                </a:solidFill>
              </a:rPr>
              <a:t>Similarly, the two tuples with an A value of a2 have the same C value, c2.</a:t>
            </a:r>
          </a:p>
          <a:p>
            <a:pPr marL="1200150" lvl="2" indent="-285750"/>
            <a:r>
              <a:rPr lang="en-US" sz="1600" dirty="0">
                <a:solidFill>
                  <a:schemeClr val="accent4">
                    <a:lumMod val="10000"/>
                  </a:schemeClr>
                </a:solidFill>
              </a:rPr>
              <a:t>There are no other pairs of distinct tuples that have the same A value.</a:t>
            </a:r>
          </a:p>
        </p:txBody>
      </p:sp>
      <p:pic>
        <p:nvPicPr>
          <p:cNvPr id="5" name="Picture 4">
            <a:extLst>
              <a:ext uri="{FF2B5EF4-FFF2-40B4-BE49-F238E27FC236}">
                <a16:creationId xmlns:a16="http://schemas.microsoft.com/office/drawing/2014/main" id="{490D6278-0D2E-C172-7E00-4598BF451276}"/>
              </a:ext>
            </a:extLst>
          </p:cNvPr>
          <p:cNvPicPr>
            <a:picLocks noChangeAspect="1"/>
          </p:cNvPicPr>
          <p:nvPr/>
        </p:nvPicPr>
        <p:blipFill>
          <a:blip r:embed="rId3"/>
          <a:stretch>
            <a:fillRect/>
          </a:stretch>
        </p:blipFill>
        <p:spPr>
          <a:xfrm>
            <a:off x="5372101" y="4270979"/>
            <a:ext cx="3310950" cy="2514552"/>
          </a:xfrm>
          <a:prstGeom prst="rect">
            <a:avLst/>
          </a:prstGeom>
        </p:spPr>
      </p:pic>
    </p:spTree>
    <p:extLst>
      <p:ext uri="{BB962C8B-B14F-4D97-AF65-F5344CB8AC3E}">
        <p14:creationId xmlns:p14="http://schemas.microsoft.com/office/powerpoint/2010/main" val="1114811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 – Use case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Let us consider the following instance of relation r, to see which functional dependencies are satisfied.</a:t>
            </a:r>
          </a:p>
          <a:p>
            <a:pPr marL="742950" lvl="1" indent="-285750"/>
            <a:r>
              <a:rPr lang="en-US" sz="1800" dirty="0">
                <a:solidFill>
                  <a:schemeClr val="accent4">
                    <a:lumMod val="10000"/>
                  </a:schemeClr>
                </a:solidFill>
              </a:rPr>
              <a:t>The functional dependency C → A is not satisfied, however</a:t>
            </a:r>
          </a:p>
          <a:p>
            <a:pPr marL="1200150" lvl="2" indent="-285750"/>
            <a:r>
              <a:rPr lang="en-US" sz="1600" dirty="0">
                <a:solidFill>
                  <a:schemeClr val="accent4">
                    <a:lumMod val="10000"/>
                  </a:schemeClr>
                </a:solidFill>
              </a:rPr>
              <a:t>Consider the tuples t4 and t5.</a:t>
            </a:r>
          </a:p>
          <a:p>
            <a:pPr marL="1200150" lvl="2" indent="-285750"/>
            <a:r>
              <a:rPr lang="en-US" sz="1600" dirty="0">
                <a:solidFill>
                  <a:schemeClr val="accent4">
                    <a:lumMod val="10000"/>
                  </a:schemeClr>
                </a:solidFill>
              </a:rPr>
              <a:t>These two tuples have the same C values, c2, but they have different A values, a2 and a3, respectively.</a:t>
            </a:r>
          </a:p>
          <a:p>
            <a:pPr marL="1200150" lvl="2" indent="-285750"/>
            <a:r>
              <a:rPr lang="en-US" sz="1600" dirty="0">
                <a:solidFill>
                  <a:schemeClr val="accent4">
                    <a:lumMod val="10000"/>
                  </a:schemeClr>
                </a:solidFill>
              </a:rPr>
              <a:t>There is a pair of tuples t4 and t5 such that </a:t>
            </a:r>
          </a:p>
          <a:p>
            <a:pPr marL="914400" lvl="2" indent="0">
              <a:buNone/>
            </a:pPr>
            <a:r>
              <a:rPr lang="fr-FR" sz="1600" dirty="0">
                <a:solidFill>
                  <a:schemeClr val="accent4">
                    <a:lumMod val="10000"/>
                  </a:schemeClr>
                </a:solidFill>
              </a:rPr>
              <a:t>       t4[C] = t5[C], but t4[A] ≠ t4[A].</a:t>
            </a:r>
            <a:endParaRPr lang="en-US" sz="1600" dirty="0">
              <a:solidFill>
                <a:schemeClr val="accent4">
                  <a:lumMod val="10000"/>
                </a:schemeClr>
              </a:solidFill>
            </a:endParaRPr>
          </a:p>
        </p:txBody>
      </p:sp>
      <p:pic>
        <p:nvPicPr>
          <p:cNvPr id="5" name="Picture 4">
            <a:extLst>
              <a:ext uri="{FF2B5EF4-FFF2-40B4-BE49-F238E27FC236}">
                <a16:creationId xmlns:a16="http://schemas.microsoft.com/office/drawing/2014/main" id="{490D6278-0D2E-C172-7E00-4598BF451276}"/>
              </a:ext>
            </a:extLst>
          </p:cNvPr>
          <p:cNvPicPr>
            <a:picLocks noChangeAspect="1"/>
          </p:cNvPicPr>
          <p:nvPr/>
        </p:nvPicPr>
        <p:blipFill>
          <a:blip r:embed="rId3"/>
          <a:stretch>
            <a:fillRect/>
          </a:stretch>
        </p:blipFill>
        <p:spPr>
          <a:xfrm>
            <a:off x="5372101" y="4270979"/>
            <a:ext cx="3310950" cy="2514552"/>
          </a:xfrm>
          <a:prstGeom prst="rect">
            <a:avLst/>
          </a:prstGeom>
        </p:spPr>
      </p:pic>
    </p:spTree>
    <p:extLst>
      <p:ext uri="{BB962C8B-B14F-4D97-AF65-F5344CB8AC3E}">
        <p14:creationId xmlns:p14="http://schemas.microsoft.com/office/powerpoint/2010/main" val="110724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A functional dependency is </a:t>
                </a:r>
                <a:r>
                  <a:rPr lang="en-US" sz="2000" dirty="0">
                    <a:solidFill>
                      <a:schemeClr val="tx1"/>
                    </a:solidFill>
                  </a:rPr>
                  <a:t>trivial</a:t>
                </a:r>
                <a:r>
                  <a:rPr lang="en-US" sz="2000" dirty="0">
                    <a:solidFill>
                      <a:schemeClr val="accent4">
                        <a:lumMod val="10000"/>
                      </a:schemeClr>
                    </a:solidFill>
                  </a:rPr>
                  <a:t> if it is satisfied by all instances of a relation</a:t>
                </a:r>
              </a:p>
              <a:p>
                <a:pPr marL="742950" lvl="1" indent="-285750"/>
                <a:r>
                  <a:rPr lang="en-US" sz="1800" dirty="0">
                    <a:solidFill>
                      <a:schemeClr val="accent4">
                        <a:lumMod val="10000"/>
                      </a:schemeClr>
                    </a:solidFill>
                  </a:rPr>
                  <a:t>Example:</a:t>
                </a:r>
              </a:p>
              <a:p>
                <a:pPr marL="1200150" lvl="2" indent="-285750"/>
                <a:r>
                  <a:rPr lang="en-US" sz="1800" dirty="0">
                    <a:solidFill>
                      <a:schemeClr val="accent4">
                        <a:lumMod val="10000"/>
                      </a:schemeClr>
                    </a:solidFill>
                  </a:rPr>
                  <a:t>ID, name → ID</a:t>
                </a:r>
              </a:p>
              <a:p>
                <a:pPr marL="1200150" lvl="2" indent="-285750"/>
                <a:r>
                  <a:rPr lang="en-US" sz="1800" dirty="0">
                    <a:solidFill>
                      <a:schemeClr val="accent4">
                        <a:lumMod val="10000"/>
                      </a:schemeClr>
                    </a:solidFill>
                  </a:rPr>
                  <a:t>name → name</a:t>
                </a:r>
              </a:p>
              <a:p>
                <a:pPr marL="742950" lvl="1" indent="-285750"/>
                <a:r>
                  <a:rPr lang="en-US" sz="1800" dirty="0">
                    <a:solidFill>
                      <a:schemeClr val="accent4">
                        <a:lumMod val="10000"/>
                      </a:schemeClr>
                    </a:solidFill>
                  </a:rPr>
                  <a:t>In general, </a:t>
                </a:r>
                <a14:m>
                  <m:oMath xmlns:m="http://schemas.openxmlformats.org/officeDocument/2006/math">
                    <m:r>
                      <a:rPr lang="en-US" sz="180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en-US" sz="1800" dirty="0">
                    <a:solidFill>
                      <a:schemeClr val="accent4">
                        <a:lumMod val="10000"/>
                      </a:schemeClr>
                    </a:solidFill>
                  </a:rPr>
                  <a:t>→ </a:t>
                </a:r>
                <a14:m>
                  <m:oMath xmlns:m="http://schemas.openxmlformats.org/officeDocument/2006/math">
                    <m:r>
                      <m:rPr>
                        <m:sty m:val="p"/>
                      </m:rPr>
                      <a:rPr lang="el-GR" sz="1800" i="1">
                        <a:solidFill>
                          <a:schemeClr val="accent4">
                            <a:lumMod val="10000"/>
                          </a:schemeClr>
                        </a:solidFill>
                        <a:latin typeface="Cambria Math" panose="02040503050406030204" pitchFamily="18" charset="0"/>
                        <a:ea typeface="Cambria Math" panose="02040503050406030204" pitchFamily="18" charset="0"/>
                      </a:rPr>
                      <m:t>β</m:t>
                    </m:r>
                  </m:oMath>
                </a14:m>
                <a:r>
                  <a:rPr lang="en-US" sz="1800" dirty="0">
                    <a:solidFill>
                      <a:schemeClr val="accent4">
                        <a:lumMod val="10000"/>
                      </a:schemeClr>
                    </a:solidFill>
                  </a:rPr>
                  <a:t> is trivial if </a:t>
                </a:r>
                <a14:m>
                  <m:oMath xmlns:m="http://schemas.openxmlformats.org/officeDocument/2006/math">
                    <m:r>
                      <m:rPr>
                        <m:sty m:val="p"/>
                      </m:rPr>
                      <a:rPr lang="el-GR" sz="1800" i="1">
                        <a:solidFill>
                          <a:schemeClr val="accent4">
                            <a:lumMod val="10000"/>
                          </a:schemeClr>
                        </a:solidFill>
                        <a:latin typeface="Cambria Math" panose="02040503050406030204" pitchFamily="18" charset="0"/>
                        <a:ea typeface="Cambria Math" panose="02040503050406030204" pitchFamily="18" charset="0"/>
                      </a:rPr>
                      <m:t>β</m:t>
                    </m:r>
                    <m:r>
                      <a:rPr lang="en-US" sz="1800" b="0" i="1" smtClean="0">
                        <a:solidFill>
                          <a:schemeClr val="accent4">
                            <a:lumMod val="10000"/>
                          </a:schemeClr>
                        </a:solidFill>
                        <a:latin typeface="Cambria Math" panose="02040503050406030204" pitchFamily="18" charset="0"/>
                        <a:ea typeface="Cambria Math" panose="02040503050406030204" pitchFamily="18" charset="0"/>
                      </a:rPr>
                      <m:t> ⊆</m:t>
                    </m:r>
                    <m:r>
                      <a:rPr lang="en-US" sz="1800" i="1">
                        <a:solidFill>
                          <a:schemeClr val="accent4">
                            <a:lumMod val="10000"/>
                          </a:schemeClr>
                        </a:solidFill>
                        <a:latin typeface="Cambria Math" panose="02040503050406030204" pitchFamily="18" charset="0"/>
                        <a:ea typeface="Cambria Math" panose="02040503050406030204" pitchFamily="18" charset="0"/>
                      </a:rPr>
                      <m:t>𝛼</m:t>
                    </m:r>
                  </m:oMath>
                </a14:m>
                <a:endParaRPr lang="en-US" sz="18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r="-155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69018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Closure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Given a set F of functional dependencies, there are certain other functional dependencies that are logically implied by F</a:t>
                </a:r>
              </a:p>
              <a:p>
                <a:pPr marL="742950" lvl="1" indent="-285750"/>
                <a:r>
                  <a:rPr lang="en-US" sz="1800" dirty="0">
                    <a:solidFill>
                      <a:schemeClr val="accent4">
                        <a:lumMod val="10000"/>
                      </a:schemeClr>
                    </a:solidFill>
                  </a:rPr>
                  <a:t>For example: If A → B and B → C, then we infer that A → C</a:t>
                </a:r>
              </a:p>
              <a:p>
                <a:pPr marL="285750" indent="-285750"/>
                <a:endParaRPr lang="en-US" sz="2200" dirty="0">
                  <a:solidFill>
                    <a:schemeClr val="accent4">
                      <a:lumMod val="10000"/>
                    </a:schemeClr>
                  </a:solidFill>
                </a:endParaRPr>
              </a:p>
              <a:p>
                <a:pPr marL="285750" indent="-285750"/>
                <a:r>
                  <a:rPr lang="en-US" sz="2400" dirty="0">
                    <a:solidFill>
                      <a:schemeClr val="accent4">
                        <a:lumMod val="10000"/>
                      </a:schemeClr>
                    </a:solidFill>
                  </a:rPr>
                  <a:t>The set of all functional dependencies logically implied by F is the closure of F</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We denote the closure of F by </a:t>
                </a:r>
                <a14:m>
                  <m:oMath xmlns:m="http://schemas.openxmlformats.org/officeDocument/2006/math">
                    <m:sSup>
                      <m:sSupPr>
                        <m:ctrlPr>
                          <a:rPr lang="en-US" sz="2400" i="1" smtClean="0">
                            <a:solidFill>
                              <a:schemeClr val="accent4">
                                <a:lumMod val="10000"/>
                              </a:schemeClr>
                            </a:solidFill>
                            <a:latin typeface="Cambria Math" panose="02040503050406030204" pitchFamily="18" charset="0"/>
                          </a:rPr>
                        </m:ctrlPr>
                      </m:sSupPr>
                      <m:e>
                        <m:r>
                          <a:rPr lang="en-US" sz="2400" b="0" i="1" smtClean="0">
                            <a:solidFill>
                              <a:schemeClr val="accent4">
                                <a:lumMod val="10000"/>
                              </a:schemeClr>
                            </a:solidFill>
                            <a:latin typeface="Cambria Math" panose="02040503050406030204" pitchFamily="18" charset="0"/>
                          </a:rPr>
                          <m:t>𝐹</m:t>
                        </m:r>
                      </m:e>
                      <m:sup>
                        <m:r>
                          <a:rPr lang="en-US" sz="2400" b="0" i="1" smtClean="0">
                            <a:solidFill>
                              <a:schemeClr val="accent4">
                                <a:lumMod val="10000"/>
                              </a:schemeClr>
                            </a:solidFill>
                            <a:latin typeface="Cambria Math" panose="02040503050406030204" pitchFamily="18" charset="0"/>
                          </a:rPr>
                          <m:t>+</m:t>
                        </m:r>
                      </m:sup>
                    </m:sSup>
                  </m:oMath>
                </a14:m>
                <a:endParaRPr lang="en-US" sz="2400" dirty="0">
                  <a:solidFill>
                    <a:schemeClr val="accent4">
                      <a:lumMod val="10000"/>
                    </a:schemeClr>
                  </a:solidFill>
                </a:endParaRPr>
              </a:p>
              <a:p>
                <a:pPr marL="285750" indent="-285750"/>
                <a:endParaRPr lang="en-US" sz="2400" dirty="0">
                  <a:solidFill>
                    <a:schemeClr val="accent4">
                      <a:lumMod val="10000"/>
                    </a:schemeClr>
                  </a:solidFill>
                </a:endParaRPr>
              </a:p>
              <a:p>
                <a:pPr marL="285750" indent="-285750"/>
                <a14:m>
                  <m:oMath xmlns:m="http://schemas.openxmlformats.org/officeDocument/2006/math">
                    <m:sSup>
                      <m:sSupPr>
                        <m:ctrlPr>
                          <a:rPr lang="en-US" sz="2400" i="1" smtClean="0">
                            <a:solidFill>
                              <a:schemeClr val="accent4">
                                <a:lumMod val="10000"/>
                              </a:schemeClr>
                            </a:solidFill>
                            <a:latin typeface="Cambria Math" panose="02040503050406030204" pitchFamily="18" charset="0"/>
                          </a:rPr>
                        </m:ctrlPr>
                      </m:sSupPr>
                      <m:e>
                        <m:r>
                          <a:rPr lang="en-US" sz="2400" b="0" i="1" smtClean="0">
                            <a:solidFill>
                              <a:schemeClr val="accent4">
                                <a:lumMod val="10000"/>
                              </a:schemeClr>
                            </a:solidFill>
                            <a:latin typeface="Cambria Math" panose="02040503050406030204" pitchFamily="18" charset="0"/>
                          </a:rPr>
                          <m:t>𝐹</m:t>
                        </m:r>
                      </m:e>
                      <m:sup>
                        <m:r>
                          <a:rPr lang="en-US" sz="2400" b="0" i="1" smtClean="0">
                            <a:solidFill>
                              <a:schemeClr val="accent4">
                                <a:lumMod val="10000"/>
                              </a:schemeClr>
                            </a:solidFill>
                            <a:latin typeface="Cambria Math" panose="02040503050406030204" pitchFamily="18" charset="0"/>
                          </a:rPr>
                          <m:t>+</m:t>
                        </m:r>
                      </m:sup>
                    </m:sSup>
                  </m:oMath>
                </a14:m>
                <a:r>
                  <a:rPr lang="en-US" sz="2400" dirty="0">
                    <a:solidFill>
                      <a:schemeClr val="accent4">
                        <a:lumMod val="10000"/>
                      </a:schemeClr>
                    </a:solidFill>
                  </a:rPr>
                  <a:t> is a superset of F</a:t>
                </a:r>
              </a:p>
              <a:p>
                <a:pPr marL="285750" indent="-285750"/>
                <a:endParaRPr lang="en-US" sz="24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53640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Closure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We can find </a:t>
                </a:r>
                <a14:m>
                  <m:oMath xmlns:m="http://schemas.openxmlformats.org/officeDocument/2006/math">
                    <m:sSup>
                      <m:sSupPr>
                        <m:ctrlPr>
                          <a:rPr lang="en-US" sz="2400" i="1" smtClean="0">
                            <a:solidFill>
                              <a:schemeClr val="accent4">
                                <a:lumMod val="10000"/>
                              </a:schemeClr>
                            </a:solidFill>
                            <a:latin typeface="Cambria Math" panose="02040503050406030204" pitchFamily="18" charset="0"/>
                          </a:rPr>
                        </m:ctrlPr>
                      </m:sSupPr>
                      <m:e>
                        <m:r>
                          <a:rPr lang="en-US" sz="2400" b="0" i="1" smtClean="0">
                            <a:solidFill>
                              <a:schemeClr val="accent4">
                                <a:lumMod val="10000"/>
                              </a:schemeClr>
                            </a:solidFill>
                            <a:latin typeface="Cambria Math" panose="02040503050406030204" pitchFamily="18" charset="0"/>
                          </a:rPr>
                          <m:t>𝐹</m:t>
                        </m:r>
                      </m:e>
                      <m:sup>
                        <m:r>
                          <a:rPr lang="en-US" sz="2400" b="0" i="1" smtClean="0">
                            <a:solidFill>
                              <a:schemeClr val="accent4">
                                <a:lumMod val="10000"/>
                              </a:schemeClr>
                            </a:solidFill>
                            <a:latin typeface="Cambria Math" panose="02040503050406030204" pitchFamily="18" charset="0"/>
                          </a:rPr>
                          <m:t>+</m:t>
                        </m:r>
                      </m:sup>
                    </m:sSup>
                  </m:oMath>
                </a14:m>
                <a:r>
                  <a:rPr lang="en-US" sz="2400" dirty="0">
                    <a:solidFill>
                      <a:schemeClr val="accent4">
                        <a:lumMod val="10000"/>
                      </a:schemeClr>
                    </a:solidFill>
                  </a:rPr>
                  <a:t>, by repeatedly applying </a:t>
                </a:r>
                <a:r>
                  <a:rPr lang="en-US" sz="2400" dirty="0">
                    <a:solidFill>
                      <a:schemeClr val="tx1"/>
                    </a:solidFill>
                  </a:rPr>
                  <a:t>Armstrong’s Axioms</a:t>
                </a:r>
                <a:r>
                  <a:rPr lang="en-US" sz="2400" dirty="0">
                    <a:solidFill>
                      <a:schemeClr val="accent4">
                        <a:lumMod val="10000"/>
                      </a:schemeClr>
                    </a:solidFill>
                  </a:rPr>
                  <a:t>:</a:t>
                </a:r>
              </a:p>
              <a:p>
                <a:pPr marL="742950" lvl="1" indent="-285750"/>
                <a:r>
                  <a:rPr lang="en-US" sz="2000" dirty="0">
                    <a:solidFill>
                      <a:schemeClr val="accent4">
                        <a:lumMod val="10000"/>
                      </a:schemeClr>
                    </a:solidFill>
                  </a:rPr>
                  <a:t>If </a:t>
                </a:r>
                <a14:m>
                  <m:oMath xmlns:m="http://schemas.openxmlformats.org/officeDocument/2006/math">
                    <m:r>
                      <m:rPr>
                        <m:sty m:val="p"/>
                      </m:rPr>
                      <a:rPr lang="el-GR" sz="2000" i="1" smtClean="0">
                        <a:solidFill>
                          <a:schemeClr val="accent4">
                            <a:lumMod val="10000"/>
                          </a:schemeClr>
                        </a:solidFill>
                        <a:latin typeface="Cambria Math" panose="02040503050406030204" pitchFamily="18" charset="0"/>
                        <a:ea typeface="Cambria Math" panose="02040503050406030204" pitchFamily="18" charset="0"/>
                      </a:rPr>
                      <m:t>β</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i="1">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then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𝛼</m:t>
                    </m:r>
                    <m:r>
                      <a:rPr lang="en-US" sz="2000" i="1">
                        <a:solidFill>
                          <a:schemeClr val="accent4">
                            <a:lumMod val="10000"/>
                          </a:schemeClr>
                        </a:solidFill>
                        <a:latin typeface="Cambria Math" panose="02040503050406030204" pitchFamily="18" charset="0"/>
                        <a:ea typeface="Cambria Math" panose="02040503050406030204" pitchFamily="18" charset="0"/>
                      </a:rPr>
                      <m:t> </m:t>
                    </m:r>
                    <m:r>
                      <a:rPr lang="en-US" sz="200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𝛽</m:t>
                    </m:r>
                  </m:oMath>
                </a14:m>
                <a:r>
                  <a:rPr lang="en-US" sz="2000" dirty="0">
                    <a:solidFill>
                      <a:schemeClr val="accent4">
                        <a:lumMod val="10000"/>
                      </a:schemeClr>
                    </a:solidFill>
                  </a:rPr>
                  <a:t> 			(reflexivity)</a:t>
                </a:r>
              </a:p>
              <a:p>
                <a:pPr marL="742950" lvl="1" indent="-285750"/>
                <a:r>
                  <a:rPr lang="en-US" sz="2000" dirty="0">
                    <a:solidFill>
                      <a:schemeClr val="accent4">
                        <a:lumMod val="10000"/>
                      </a:schemeClr>
                    </a:solidFill>
                  </a:rPr>
                  <a:t>If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r>
                      <a:rPr lang="en-US" sz="2000" i="1" smtClean="0">
                        <a:solidFill>
                          <a:schemeClr val="accent4">
                            <a:lumMod val="10000"/>
                          </a:schemeClr>
                        </a:solidFill>
                        <a:latin typeface="Cambria Math" panose="02040503050406030204" pitchFamily="18" charset="0"/>
                        <a:ea typeface="Cambria Math" panose="02040503050406030204" pitchFamily="18" charset="0"/>
                      </a:rPr>
                      <m:t>→</m:t>
                    </m:r>
                    <m:r>
                      <m:rPr>
                        <m:sty m:val="p"/>
                      </m:rPr>
                      <a:rPr lang="el-GR" sz="2000" i="1">
                        <a:solidFill>
                          <a:schemeClr val="accent4">
                            <a:lumMod val="10000"/>
                          </a:schemeClr>
                        </a:solidFill>
                        <a:latin typeface="Cambria Math" panose="02040503050406030204" pitchFamily="18" charset="0"/>
                        <a:ea typeface="Cambria Math" panose="02040503050406030204" pitchFamily="18" charset="0"/>
                      </a:rPr>
                      <m:t>β</m:t>
                    </m:r>
                  </m:oMath>
                </a14:m>
                <a:r>
                  <a:rPr lang="en-US" sz="2000" dirty="0">
                    <a:solidFill>
                      <a:schemeClr val="accent4">
                        <a:lumMod val="10000"/>
                      </a:schemeClr>
                    </a:solidFill>
                  </a:rPr>
                  <a:t>, then</a:t>
                </a:r>
                <a:r>
                  <a:rPr lang="en-US" sz="2000" dirty="0">
                    <a:solidFill>
                      <a:schemeClr val="accent4">
                        <a:lumMod val="10000"/>
                      </a:schemeClr>
                    </a:solidFill>
                    <a:ea typeface="Cambria Math" panose="02040503050406030204" pitchFamily="18" charset="0"/>
                  </a:rPr>
                  <a:t> </a:t>
                </a:r>
                <a14:m>
                  <m:oMath xmlns:m="http://schemas.openxmlformats.org/officeDocument/2006/math">
                    <m:r>
                      <m:rPr>
                        <m:sty m:val="p"/>
                      </m:rPr>
                      <a:rPr lang="el-GR" sz="2000" i="1" smtClean="0">
                        <a:solidFill>
                          <a:schemeClr val="accent4">
                            <a:lumMod val="10000"/>
                          </a:schemeClr>
                        </a:solidFill>
                        <a:latin typeface="Cambria Math" panose="02040503050406030204" pitchFamily="18" charset="0"/>
                        <a:ea typeface="Cambria Math" panose="02040503050406030204" pitchFamily="18" charset="0"/>
                      </a:rPr>
                      <m:t>γ</m:t>
                    </m:r>
                    <m:r>
                      <a:rPr lang="en-US" sz="2000" i="1">
                        <a:solidFill>
                          <a:schemeClr val="accent4">
                            <a:lumMod val="10000"/>
                          </a:schemeClr>
                        </a:solidFill>
                        <a:latin typeface="Cambria Math" panose="02040503050406030204" pitchFamily="18" charset="0"/>
                        <a:ea typeface="Cambria Math" panose="02040503050406030204" pitchFamily="18" charset="0"/>
                      </a:rPr>
                      <m:t>𝛼</m:t>
                    </m:r>
                    <m:r>
                      <a:rPr lang="en-US" sz="2000" i="1">
                        <a:solidFill>
                          <a:schemeClr val="accent4">
                            <a:lumMod val="10000"/>
                          </a:schemeClr>
                        </a:solidFill>
                        <a:latin typeface="Cambria Math" panose="02040503050406030204" pitchFamily="18" charset="0"/>
                        <a:ea typeface="Cambria Math" panose="02040503050406030204" pitchFamily="18" charset="0"/>
                      </a:rPr>
                      <m:t>→</m:t>
                    </m:r>
                    <m:r>
                      <m:rPr>
                        <m:sty m:val="p"/>
                      </m:rPr>
                      <a:rPr lang="el-GR" sz="2000" i="1">
                        <a:solidFill>
                          <a:schemeClr val="accent4">
                            <a:lumMod val="10000"/>
                          </a:schemeClr>
                        </a:solidFill>
                        <a:latin typeface="Cambria Math" panose="02040503050406030204" pitchFamily="18" charset="0"/>
                        <a:ea typeface="Cambria Math" panose="02040503050406030204" pitchFamily="18" charset="0"/>
                      </a:rPr>
                      <m:t>γβ</m:t>
                    </m:r>
                  </m:oMath>
                </a14:m>
                <a:r>
                  <a:rPr lang="en-US" sz="2000" dirty="0">
                    <a:solidFill>
                      <a:schemeClr val="accent4">
                        <a:lumMod val="10000"/>
                      </a:schemeClr>
                    </a:solidFill>
                  </a:rPr>
                  <a:t> 			(augmentation)</a:t>
                </a:r>
              </a:p>
              <a:p>
                <a:pPr marL="742950" lvl="1" indent="-285750"/>
                <a:r>
                  <a:rPr lang="en-US" sz="2000" dirty="0">
                    <a:solidFill>
                      <a:schemeClr val="accent4">
                        <a:lumMod val="10000"/>
                      </a:schemeClr>
                    </a:solidFill>
                  </a:rPr>
                  <a:t>If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r>
                      <a:rPr lang="en-US" sz="2000" i="1" smtClean="0">
                        <a:solidFill>
                          <a:schemeClr val="accent4">
                            <a:lumMod val="10000"/>
                          </a:schemeClr>
                        </a:solidFill>
                        <a:latin typeface="Cambria Math" panose="02040503050406030204" pitchFamily="18" charset="0"/>
                        <a:ea typeface="Cambria Math" panose="02040503050406030204" pitchFamily="18" charset="0"/>
                      </a:rPr>
                      <m:t>→</m:t>
                    </m:r>
                    <m:r>
                      <m:rPr>
                        <m:sty m:val="p"/>
                      </m:rPr>
                      <a:rPr lang="el-GR" sz="2000" i="1">
                        <a:solidFill>
                          <a:schemeClr val="accent4">
                            <a:lumMod val="10000"/>
                          </a:schemeClr>
                        </a:solidFill>
                        <a:latin typeface="Cambria Math" panose="02040503050406030204" pitchFamily="18" charset="0"/>
                        <a:ea typeface="Cambria Math" panose="02040503050406030204" pitchFamily="18" charset="0"/>
                      </a:rPr>
                      <m:t>β</m:t>
                    </m:r>
                  </m:oMath>
                </a14:m>
                <a:r>
                  <a:rPr lang="en-US" sz="2000" dirty="0">
                    <a:solidFill>
                      <a:schemeClr val="accent4">
                        <a:lumMod val="10000"/>
                      </a:schemeClr>
                    </a:solidFill>
                  </a:rPr>
                  <a:t>, and </a:t>
                </a:r>
                <a14:m>
                  <m:oMath xmlns:m="http://schemas.openxmlformats.org/officeDocument/2006/math">
                    <m:r>
                      <m:rPr>
                        <m:sty m:val="p"/>
                      </m:rPr>
                      <a:rPr lang="el-GR" sz="2000" i="1">
                        <a:solidFill>
                          <a:schemeClr val="accent4">
                            <a:lumMod val="10000"/>
                          </a:schemeClr>
                        </a:solidFill>
                        <a:latin typeface="Cambria Math" panose="02040503050406030204" pitchFamily="18" charset="0"/>
                        <a:ea typeface="Cambria Math" panose="02040503050406030204" pitchFamily="18" charset="0"/>
                      </a:rPr>
                      <m:t>β</m:t>
                    </m:r>
                    <m:r>
                      <a:rPr lang="en-US" sz="2000" i="1">
                        <a:solidFill>
                          <a:schemeClr val="accent4">
                            <a:lumMod val="10000"/>
                          </a:schemeClr>
                        </a:solidFill>
                        <a:latin typeface="Cambria Math" panose="02040503050406030204" pitchFamily="18" charset="0"/>
                        <a:ea typeface="Cambria Math" panose="02040503050406030204" pitchFamily="18" charset="0"/>
                      </a:rPr>
                      <m:t>→</m:t>
                    </m:r>
                    <m:r>
                      <m:rPr>
                        <m:sty m:val="p"/>
                      </m:rPr>
                      <a:rPr lang="el-GR" sz="2000" i="1" smtClean="0">
                        <a:solidFill>
                          <a:schemeClr val="accent4">
                            <a:lumMod val="10000"/>
                          </a:schemeClr>
                        </a:solidFill>
                        <a:latin typeface="Cambria Math" panose="02040503050406030204" pitchFamily="18" charset="0"/>
                        <a:ea typeface="Cambria Math" panose="02040503050406030204" pitchFamily="18" charset="0"/>
                      </a:rPr>
                      <m:t>γ</m:t>
                    </m:r>
                  </m:oMath>
                </a14:m>
                <a:r>
                  <a:rPr lang="en-US" sz="2000" dirty="0">
                    <a:solidFill>
                      <a:schemeClr val="accent4">
                        <a:lumMod val="10000"/>
                      </a:schemeClr>
                    </a:solidFill>
                  </a:rPr>
                  <a:t>, then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r>
                      <a:rPr lang="en-US" sz="2000" i="1">
                        <a:solidFill>
                          <a:schemeClr val="accent4">
                            <a:lumMod val="10000"/>
                          </a:schemeClr>
                        </a:solidFill>
                        <a:latin typeface="Cambria Math" panose="02040503050406030204" pitchFamily="18" charset="0"/>
                        <a:ea typeface="Cambria Math" panose="02040503050406030204" pitchFamily="18" charset="0"/>
                      </a:rPr>
                      <m:t>→</m:t>
                    </m:r>
                    <m:r>
                      <m:rPr>
                        <m:sty m:val="p"/>
                      </m:rPr>
                      <a:rPr lang="el-GR" sz="2000" i="1">
                        <a:solidFill>
                          <a:schemeClr val="accent4">
                            <a:lumMod val="10000"/>
                          </a:schemeClr>
                        </a:solidFill>
                        <a:latin typeface="Cambria Math" panose="02040503050406030204" pitchFamily="18" charset="0"/>
                        <a:ea typeface="Cambria Math" panose="02040503050406030204" pitchFamily="18" charset="0"/>
                      </a:rPr>
                      <m:t>γ</m:t>
                    </m:r>
                  </m:oMath>
                </a14:m>
                <a:r>
                  <a:rPr lang="en-US" sz="2000" dirty="0">
                    <a:solidFill>
                      <a:schemeClr val="accent4">
                        <a:lumMod val="10000"/>
                      </a:schemeClr>
                    </a:solidFill>
                  </a:rPr>
                  <a:t>		(transitivity)</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The rules are </a:t>
                </a:r>
              </a:p>
              <a:p>
                <a:pPr marL="742950" lvl="1" indent="-285750"/>
                <a:r>
                  <a:rPr lang="en-US" sz="1800" dirty="0">
                    <a:solidFill>
                      <a:schemeClr val="accent4">
                        <a:lumMod val="10000"/>
                      </a:schemeClr>
                    </a:solidFill>
                  </a:rPr>
                  <a:t>Sound (generate only functional dependencies that actually hold)</a:t>
                </a:r>
              </a:p>
              <a:p>
                <a:pPr marL="742950" lvl="1" indent="-285750"/>
                <a:r>
                  <a:rPr lang="en-US" sz="1800" dirty="0">
                    <a:solidFill>
                      <a:schemeClr val="accent4">
                        <a:lumMod val="10000"/>
                      </a:schemeClr>
                    </a:solidFill>
                  </a:rPr>
                  <a:t>complete (generate all functional dependencies that hold)</a:t>
                </a:r>
              </a:p>
              <a:p>
                <a:pPr marL="285750" indent="-285750"/>
                <a:endParaRPr lang="en-US" sz="24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48743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pt-BR" sz="2000" dirty="0">
                    <a:solidFill>
                      <a:schemeClr val="accent4">
                        <a:lumMod val="10000"/>
                      </a:schemeClr>
                    </a:solidFill>
                  </a:rPr>
                  <a:t>R = (A, B, C, G, H, I)</a:t>
                </a:r>
                <a:endParaRPr lang="en-US" sz="2000" dirty="0">
                  <a:solidFill>
                    <a:schemeClr val="accent4">
                      <a:lumMod val="10000"/>
                    </a:schemeClr>
                  </a:solidFill>
                </a:endParaRPr>
              </a:p>
              <a:p>
                <a:pPr marL="0" indent="0">
                  <a:buNone/>
                </a:pPr>
                <a:r>
                  <a:rPr lang="en-US" sz="2000" dirty="0">
                    <a:solidFill>
                      <a:schemeClr val="accent4">
                        <a:lumMod val="10000"/>
                      </a:schemeClr>
                    </a:solidFill>
                  </a:rPr>
                  <a:t>     F = {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a:t>
                </a:r>
              </a:p>
              <a:p>
                <a:pPr marL="0" indent="0">
                  <a:buNone/>
                </a:pPr>
                <a:r>
                  <a:rPr lang="pt-BR" sz="2000" dirty="0">
                    <a:solidFill>
                      <a:schemeClr val="accent4">
                        <a:lumMod val="10000"/>
                      </a:schemeClr>
                    </a:solidFill>
                  </a:rPr>
                  <a:t>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I</a:t>
                </a:r>
              </a:p>
              <a:p>
                <a:pPr marL="0" indent="0">
                  <a:buNone/>
                </a:pPr>
                <a:r>
                  <a:rPr lang="pt-BR" sz="2000" dirty="0">
                    <a:solidFill>
                      <a:schemeClr val="accent4">
                        <a:lumMod val="10000"/>
                      </a:schemeClr>
                    </a:solidFill>
                  </a:rPr>
                  <a:t>	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  }</a:t>
                </a:r>
              </a:p>
              <a:p>
                <a:pPr marL="342900"/>
                <a:endParaRPr lang="pt-BR" sz="2000" dirty="0">
                  <a:solidFill>
                    <a:schemeClr val="accent4">
                      <a:lumMod val="10000"/>
                    </a:schemeClr>
                  </a:solidFill>
                </a:endParaRPr>
              </a:p>
              <a:p>
                <a:pPr marL="342900"/>
                <a:r>
                  <a:rPr lang="pt-BR" sz="2000" dirty="0">
                    <a:solidFill>
                      <a:schemeClr val="accent4">
                        <a:lumMod val="10000"/>
                      </a:schemeClr>
                    </a:solidFill>
                  </a:rPr>
                  <a:t>Some members of </a:t>
                </a:r>
                <a14:m>
                  <m:oMath xmlns:m="http://schemas.openxmlformats.org/officeDocument/2006/math">
                    <m:sSup>
                      <m:sSupPr>
                        <m:ctrlPr>
                          <a:rPr lang="en-US" sz="2000" i="1" smtClean="0">
                            <a:solidFill>
                              <a:schemeClr val="accent4">
                                <a:lumMod val="10000"/>
                              </a:schemeClr>
                            </a:solidFill>
                            <a:latin typeface="Cambria Math" panose="02040503050406030204" pitchFamily="18" charset="0"/>
                          </a:rPr>
                        </m:ctrlPr>
                      </m:sSupPr>
                      <m:e>
                        <m:r>
                          <a:rPr lang="en-US" sz="2000" b="0" i="1" smtClean="0">
                            <a:solidFill>
                              <a:schemeClr val="accent4">
                                <a:lumMod val="10000"/>
                              </a:schemeClr>
                            </a:solidFill>
                            <a:latin typeface="Cambria Math" panose="02040503050406030204" pitchFamily="18" charset="0"/>
                          </a:rPr>
                          <m:t>𝐹</m:t>
                        </m:r>
                      </m:e>
                      <m:sup>
                        <m:r>
                          <a:rPr lang="en-US" sz="2000" b="0" i="1" smtClean="0">
                            <a:solidFill>
                              <a:schemeClr val="accent4">
                                <a:lumMod val="10000"/>
                              </a:schemeClr>
                            </a:solidFill>
                            <a:latin typeface="Cambria Math" panose="02040503050406030204" pitchFamily="18" charset="0"/>
                          </a:rPr>
                          <m:t>+</m:t>
                        </m:r>
                      </m:sup>
                    </m:sSup>
                  </m:oMath>
                </a14:m>
                <a:endParaRPr lang="pt-BR" sz="2000" dirty="0">
                  <a:solidFill>
                    <a:schemeClr val="accent4">
                      <a:lumMod val="10000"/>
                    </a:schemeClr>
                  </a:solidFill>
                </a:endParaRPr>
              </a:p>
              <a:p>
                <a:pPr marL="800100" lvl="1"/>
                <a:r>
                  <a:rPr lang="pt-BR" sz="1600" dirty="0">
                    <a:solidFill>
                      <a:schemeClr val="accent4">
                        <a:lumMod val="10000"/>
                      </a:schemeClr>
                    </a:solidFill>
                  </a:rPr>
                  <a:t> A </a:t>
                </a:r>
                <a14:m>
                  <m:oMath xmlns:m="http://schemas.openxmlformats.org/officeDocument/2006/math">
                    <m:r>
                      <a:rPr lang="en-US" sz="16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1600" dirty="0">
                    <a:solidFill>
                      <a:schemeClr val="accent4">
                        <a:lumMod val="10000"/>
                      </a:schemeClr>
                    </a:solidFill>
                  </a:rPr>
                  <a:t> H</a:t>
                </a:r>
                <a:endParaRPr lang="en-US" sz="1800" dirty="0">
                  <a:solidFill>
                    <a:srgbClr val="000000"/>
                  </a:solidFill>
                  <a:latin typeface="Arial" panose="020B0604020202020204" pitchFamily="34" charset="0"/>
                </a:endParaRPr>
              </a:p>
              <a:p>
                <a:pPr marL="800100" lvl="1"/>
                <a:r>
                  <a:rPr lang="pt-BR" sz="1600" dirty="0">
                    <a:solidFill>
                      <a:schemeClr val="accent4">
                        <a:lumMod val="10000"/>
                      </a:schemeClr>
                    </a:solidFill>
                  </a:rPr>
                  <a:t>AG </a:t>
                </a:r>
                <a14:m>
                  <m:oMath xmlns:m="http://schemas.openxmlformats.org/officeDocument/2006/math">
                    <m:r>
                      <a:rPr lang="en-US" sz="16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1600" dirty="0">
                    <a:solidFill>
                      <a:schemeClr val="accent4">
                        <a:lumMod val="10000"/>
                      </a:schemeClr>
                    </a:solidFill>
                  </a:rPr>
                  <a:t> I</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6856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Computing the Closure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None/>
                </a:pPr>
                <a14:m>
                  <m:oMath xmlns:m="http://schemas.openxmlformats.org/officeDocument/2006/math">
                    <m:sSup>
                      <m:sSupPr>
                        <m:ctrlPr>
                          <a:rPr lang="pt-BR" sz="2400" i="1" smtClean="0">
                            <a:solidFill>
                              <a:schemeClr val="accent4">
                                <a:lumMod val="10000"/>
                              </a:schemeClr>
                            </a:solidFill>
                            <a:latin typeface="Cambria Math" panose="02040503050406030204" pitchFamily="18" charset="0"/>
                          </a:rPr>
                        </m:ctrlPr>
                      </m:sSupPr>
                      <m:e>
                        <m:r>
                          <a:rPr lang="en-US" sz="2400" b="0" i="1" smtClean="0">
                            <a:solidFill>
                              <a:schemeClr val="accent4">
                                <a:lumMod val="10000"/>
                              </a:schemeClr>
                            </a:solidFill>
                            <a:latin typeface="Cambria Math" panose="02040503050406030204" pitchFamily="18" charset="0"/>
                          </a:rPr>
                          <m:t>𝐹</m:t>
                        </m:r>
                      </m:e>
                      <m:sup>
                        <m:r>
                          <a:rPr lang="en-US" sz="2400" b="0" i="1" smtClean="0">
                            <a:solidFill>
                              <a:schemeClr val="accent4">
                                <a:lumMod val="10000"/>
                              </a:schemeClr>
                            </a:solidFill>
                            <a:latin typeface="Cambria Math" panose="02040503050406030204" pitchFamily="18" charset="0"/>
                          </a:rPr>
                          <m:t>+</m:t>
                        </m:r>
                      </m:sup>
                    </m:sSup>
                    <m:r>
                      <a:rPr lang="en-US" sz="2400" b="0" i="1" smtClean="0">
                        <a:solidFill>
                          <a:schemeClr val="accent4">
                            <a:lumMod val="10000"/>
                          </a:schemeClr>
                        </a:solidFill>
                        <a:latin typeface="Cambria Math" panose="02040503050406030204" pitchFamily="18" charset="0"/>
                      </a:rPr>
                      <m:t>=</m:t>
                    </m:r>
                    <m:r>
                      <a:rPr lang="en-US" sz="2400" b="0" i="1" smtClean="0">
                        <a:solidFill>
                          <a:schemeClr val="accent4">
                            <a:lumMod val="10000"/>
                          </a:schemeClr>
                        </a:solidFill>
                        <a:latin typeface="Cambria Math" panose="02040503050406030204" pitchFamily="18" charset="0"/>
                      </a:rPr>
                      <m:t>𝐹</m:t>
                    </m:r>
                  </m:oMath>
                </a14:m>
                <a:r>
                  <a:rPr lang="en-US" sz="2400" b="0" dirty="0">
                    <a:solidFill>
                      <a:schemeClr val="accent4">
                        <a:lumMod val="10000"/>
                      </a:schemeClr>
                    </a:solidFill>
                  </a:rPr>
                  <a:t> </a:t>
                </a:r>
              </a:p>
              <a:p>
                <a:pPr marL="0" indent="0">
                  <a:buNone/>
                </a:pPr>
                <a14:m>
                  <m:oMath xmlns:m="http://schemas.openxmlformats.org/officeDocument/2006/math">
                    <m:r>
                      <a:rPr lang="en-US" sz="2400" b="0" i="1" smtClean="0">
                        <a:solidFill>
                          <a:schemeClr val="accent4">
                            <a:lumMod val="10000"/>
                          </a:schemeClr>
                        </a:solidFill>
                        <a:latin typeface="Cambria Math" panose="02040503050406030204" pitchFamily="18" charset="0"/>
                      </a:rPr>
                      <m:t>𝑟𝑒𝑝𝑒𝑎𝑡</m:t>
                    </m:r>
                  </m:oMath>
                </a14:m>
                <a:r>
                  <a:rPr lang="pt-BR" sz="2400" dirty="0">
                    <a:solidFill>
                      <a:schemeClr val="accent4">
                        <a:lumMod val="10000"/>
                      </a:schemeClr>
                    </a:solidFill>
                  </a:rPr>
                  <a:t> </a:t>
                </a:r>
              </a:p>
              <a:p>
                <a:pPr marL="0" indent="0">
                  <a:buNone/>
                </a:pPr>
                <a:r>
                  <a:rPr lang="en-US" sz="2400" b="0" dirty="0">
                    <a:solidFill>
                      <a:schemeClr val="accent4">
                        <a:lumMod val="10000"/>
                      </a:schemeClr>
                    </a:solidFill>
                  </a:rPr>
                  <a:t>    </a:t>
                </a:r>
                <a14:m>
                  <m:oMath xmlns:m="http://schemas.openxmlformats.org/officeDocument/2006/math">
                    <m:r>
                      <a:rPr lang="en-US" sz="2400" b="0" i="1" smtClean="0">
                        <a:solidFill>
                          <a:schemeClr val="accent4">
                            <a:lumMod val="10000"/>
                          </a:schemeClr>
                        </a:solidFill>
                        <a:latin typeface="Cambria Math" panose="02040503050406030204" pitchFamily="18" charset="0"/>
                      </a:rPr>
                      <m:t>𝑓𝑜𝑟</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𝑒𝑎𝑐</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𝑓𝑢𝑛𝑐𝑡𝑖𝑜𝑛𝑎𝑙</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𝑑𝑒𝑝𝑒𝑛𝑑𝑒𝑛𝑐𝑦</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𝑖𝑛</m:t>
                    </m:r>
                    <m:r>
                      <a:rPr lang="en-US" sz="2400" b="0" i="1" smtClean="0">
                        <a:solidFill>
                          <a:schemeClr val="accent4">
                            <a:lumMod val="10000"/>
                          </a:schemeClr>
                        </a:solidFill>
                        <a:latin typeface="Cambria Math" panose="02040503050406030204" pitchFamily="18" charset="0"/>
                      </a:rPr>
                      <m:t> </m:t>
                    </m:r>
                    <m:sSup>
                      <m:sSupPr>
                        <m:ctrlPr>
                          <a:rPr lang="pt-BR" sz="2400" i="1">
                            <a:solidFill>
                              <a:schemeClr val="accent4">
                                <a:lumMod val="10000"/>
                              </a:schemeClr>
                            </a:solidFill>
                            <a:latin typeface="Cambria Math" panose="02040503050406030204" pitchFamily="18" charset="0"/>
                          </a:rPr>
                        </m:ctrlPr>
                      </m:sSupPr>
                      <m:e>
                        <m:r>
                          <a:rPr lang="en-US" sz="2400" i="1">
                            <a:solidFill>
                              <a:schemeClr val="accent4">
                                <a:lumMod val="10000"/>
                              </a:schemeClr>
                            </a:solidFill>
                            <a:latin typeface="Cambria Math" panose="02040503050406030204" pitchFamily="18" charset="0"/>
                          </a:rPr>
                          <m:t>𝐹</m:t>
                        </m:r>
                      </m:e>
                      <m:sup>
                        <m:r>
                          <a:rPr lang="en-US" sz="2400" i="1">
                            <a:solidFill>
                              <a:schemeClr val="accent4">
                                <a:lumMod val="10000"/>
                              </a:schemeClr>
                            </a:solidFill>
                            <a:latin typeface="Cambria Math" panose="02040503050406030204" pitchFamily="18" charset="0"/>
                          </a:rPr>
                          <m:t>+</m:t>
                        </m:r>
                      </m:sup>
                    </m:sSup>
                  </m:oMath>
                </a14:m>
                <a:r>
                  <a:rPr lang="pt-BR" sz="2400" dirty="0">
                    <a:solidFill>
                      <a:schemeClr val="accent4">
                        <a:lumMod val="10000"/>
                      </a:schemeClr>
                    </a:solidFill>
                  </a:rPr>
                  <a:t> </a:t>
                </a:r>
              </a:p>
              <a:p>
                <a:pPr marL="0" indent="0">
                  <a:buNone/>
                </a:pPr>
                <a:r>
                  <a:rPr lang="pt-BR" sz="2400" dirty="0">
                    <a:solidFill>
                      <a:schemeClr val="accent4">
                        <a:lumMod val="10000"/>
                      </a:schemeClr>
                    </a:solidFill>
                  </a:rPr>
                  <a:t>        </a:t>
                </a:r>
                <a14:m>
                  <m:oMath xmlns:m="http://schemas.openxmlformats.org/officeDocument/2006/math">
                    <m:r>
                      <a:rPr lang="en-US" sz="2400" b="0" i="1" smtClean="0">
                        <a:solidFill>
                          <a:schemeClr val="accent4">
                            <a:lumMod val="10000"/>
                          </a:schemeClr>
                        </a:solidFill>
                        <a:latin typeface="Cambria Math" panose="02040503050406030204" pitchFamily="18" charset="0"/>
                      </a:rPr>
                      <m:t>𝑎𝑝𝑝𝑙𝑦</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𝑟𝑒𝑓𝑙𝑒𝑥𝑖𝑣𝑖𝑡𝑦</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𝑎𝑛𝑑</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𝑎𝑢𝑔𝑚𝑒𝑛𝑡𝑎𝑡𝑖𝑜𝑛</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𝑟𝑢𝑙𝑒𝑠</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𝑜𝑛</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m:t>
                    </m:r>
                  </m:oMath>
                </a14:m>
                <a:endParaRPr lang="en-US" sz="2400" b="0" dirty="0">
                  <a:solidFill>
                    <a:schemeClr val="accent4">
                      <a:lumMod val="10000"/>
                    </a:schemeClr>
                  </a:solidFill>
                </a:endParaRPr>
              </a:p>
              <a:p>
                <a:pPr marL="0" indent="0">
                  <a:buNone/>
                </a:pPr>
                <a:r>
                  <a:rPr lang="en-US" sz="2400" b="0" dirty="0">
                    <a:solidFill>
                      <a:schemeClr val="accent4">
                        <a:lumMod val="10000"/>
                      </a:schemeClr>
                    </a:solidFill>
                  </a:rPr>
                  <a:t>        </a:t>
                </a:r>
                <a14:m>
                  <m:oMath xmlns:m="http://schemas.openxmlformats.org/officeDocument/2006/math">
                    <m:r>
                      <a:rPr lang="en-US" sz="2400" b="0" i="1" smtClean="0">
                        <a:solidFill>
                          <a:schemeClr val="accent4">
                            <a:lumMod val="10000"/>
                          </a:schemeClr>
                        </a:solidFill>
                        <a:latin typeface="Cambria Math" panose="02040503050406030204" pitchFamily="18" charset="0"/>
                      </a:rPr>
                      <m:t>𝑎𝑑𝑑</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𝑡</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𝑒</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𝑟𝑒𝑠𝑢𝑙𝑡𝑖𝑛𝑔</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𝑓𝑢𝑛𝑐𝑡𝑖𝑜𝑛𝑎𝑙</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𝑑𝑒𝑝𝑒𝑛𝑑𝑒𝑛𝑐𝑖𝑒𝑠</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𝑡𝑜</m:t>
                    </m:r>
                    <m:r>
                      <a:rPr lang="en-US" sz="2400" b="0" i="1" smtClean="0">
                        <a:solidFill>
                          <a:schemeClr val="accent4">
                            <a:lumMod val="10000"/>
                          </a:schemeClr>
                        </a:solidFill>
                        <a:latin typeface="Cambria Math" panose="02040503050406030204" pitchFamily="18" charset="0"/>
                      </a:rPr>
                      <m:t> </m:t>
                    </m:r>
                    <m:sSup>
                      <m:sSupPr>
                        <m:ctrlPr>
                          <a:rPr lang="en-US" sz="2400" b="0" i="1" smtClean="0">
                            <a:solidFill>
                              <a:schemeClr val="accent4">
                                <a:lumMod val="10000"/>
                              </a:schemeClr>
                            </a:solidFill>
                            <a:latin typeface="Cambria Math" panose="02040503050406030204" pitchFamily="18" charset="0"/>
                          </a:rPr>
                        </m:ctrlPr>
                      </m:sSupPr>
                      <m:e>
                        <m:r>
                          <a:rPr lang="en-US" sz="2400" b="0" i="1" smtClean="0">
                            <a:solidFill>
                              <a:schemeClr val="accent4">
                                <a:lumMod val="10000"/>
                              </a:schemeClr>
                            </a:solidFill>
                            <a:latin typeface="Cambria Math" panose="02040503050406030204" pitchFamily="18" charset="0"/>
                          </a:rPr>
                          <m:t>𝐹</m:t>
                        </m:r>
                      </m:e>
                      <m:sup>
                        <m:r>
                          <a:rPr lang="en-US" sz="2400" b="0" i="1" smtClean="0">
                            <a:solidFill>
                              <a:schemeClr val="accent4">
                                <a:lumMod val="10000"/>
                              </a:schemeClr>
                            </a:solidFill>
                            <a:latin typeface="Cambria Math" panose="02040503050406030204" pitchFamily="18" charset="0"/>
                          </a:rPr>
                          <m:t>+</m:t>
                        </m:r>
                      </m:sup>
                    </m:sSup>
                  </m:oMath>
                </a14:m>
                <a:endParaRPr lang="en-US" sz="2400" b="0" dirty="0">
                  <a:solidFill>
                    <a:schemeClr val="accent4">
                      <a:lumMod val="10000"/>
                    </a:schemeClr>
                  </a:solidFill>
                </a:endParaRPr>
              </a:p>
              <a:p>
                <a:pPr marL="0" indent="0">
                  <a:buNone/>
                </a:pPr>
                <a:r>
                  <a:rPr lang="en-US" sz="2400" dirty="0">
                    <a:solidFill>
                      <a:schemeClr val="accent4">
                        <a:lumMod val="10000"/>
                      </a:schemeClr>
                    </a:solidFill>
                  </a:rPr>
                  <a:t>    </a:t>
                </a:r>
                <a14:m>
                  <m:oMath xmlns:m="http://schemas.openxmlformats.org/officeDocument/2006/math">
                    <m:r>
                      <a:rPr lang="en-US" sz="2400" b="0" i="1" smtClean="0">
                        <a:solidFill>
                          <a:schemeClr val="accent4">
                            <a:lumMod val="10000"/>
                          </a:schemeClr>
                        </a:solidFill>
                        <a:latin typeface="Cambria Math" panose="02040503050406030204" pitchFamily="18" charset="0"/>
                      </a:rPr>
                      <m:t>𝑓𝑜𝑟</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𝑒𝑎𝑐</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𝑝𝑎𝑖𝑟</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𝑜𝑓</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𝑓𝑢𝑛𝑐𝑡𝑖𝑜𝑛𝑎𝑙</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𝑑𝑒𝑝𝑒𝑛𝑑𝑒𝑛𝑐𝑖𝑒𝑠</m:t>
                    </m:r>
                    <m:r>
                      <a:rPr lang="en-US" sz="2400" b="0" i="1" smtClean="0">
                        <a:solidFill>
                          <a:schemeClr val="accent4">
                            <a:lumMod val="10000"/>
                          </a:schemeClr>
                        </a:solidFill>
                        <a:latin typeface="Cambria Math" panose="02040503050406030204" pitchFamily="18" charset="0"/>
                      </a:rPr>
                      <m:t> </m:t>
                    </m:r>
                    <m:sSub>
                      <m:sSubPr>
                        <m:ctrlPr>
                          <a:rPr lang="en-US" sz="2400" b="0" i="1" smtClean="0">
                            <a:solidFill>
                              <a:schemeClr val="accent4">
                                <a:lumMod val="10000"/>
                              </a:schemeClr>
                            </a:solidFill>
                            <a:latin typeface="Cambria Math" panose="02040503050406030204" pitchFamily="18" charset="0"/>
                          </a:rPr>
                        </m:ctrlPr>
                      </m:sSubPr>
                      <m:e>
                        <m:r>
                          <a:rPr lang="en-US" sz="2400" b="0" i="1" smtClean="0">
                            <a:solidFill>
                              <a:schemeClr val="accent4">
                                <a:lumMod val="10000"/>
                              </a:schemeClr>
                            </a:solidFill>
                            <a:latin typeface="Cambria Math" panose="02040503050406030204" pitchFamily="18" charset="0"/>
                          </a:rPr>
                          <m:t>𝑓</m:t>
                        </m:r>
                      </m:e>
                      <m:sub>
                        <m:r>
                          <a:rPr lang="en-US" sz="2400" b="0" i="1" smtClean="0">
                            <a:solidFill>
                              <a:schemeClr val="accent4">
                                <a:lumMod val="10000"/>
                              </a:schemeClr>
                            </a:solidFill>
                            <a:latin typeface="Cambria Math" panose="02040503050406030204" pitchFamily="18" charset="0"/>
                          </a:rPr>
                          <m:t>1</m:t>
                        </m:r>
                      </m:sub>
                    </m:sSub>
                    <m:r>
                      <a:rPr lang="en-US" sz="2400" b="0" i="1" smtClean="0">
                        <a:solidFill>
                          <a:schemeClr val="accent4">
                            <a:lumMod val="10000"/>
                          </a:schemeClr>
                        </a:solidFill>
                        <a:latin typeface="Cambria Math" panose="02040503050406030204" pitchFamily="18" charset="0"/>
                      </a:rPr>
                      <m:t>,</m:t>
                    </m:r>
                    <m:sSub>
                      <m:sSubPr>
                        <m:ctrlPr>
                          <a:rPr lang="en-US" sz="2400" i="1">
                            <a:solidFill>
                              <a:schemeClr val="accent4">
                                <a:lumMod val="10000"/>
                              </a:schemeClr>
                            </a:solidFill>
                            <a:latin typeface="Cambria Math" panose="02040503050406030204" pitchFamily="18" charset="0"/>
                          </a:rPr>
                        </m:ctrlPr>
                      </m:sSubPr>
                      <m:e>
                        <m:r>
                          <a:rPr lang="en-US" sz="2400" i="1">
                            <a:solidFill>
                              <a:schemeClr val="accent4">
                                <a:lumMod val="10000"/>
                              </a:schemeClr>
                            </a:solidFill>
                            <a:latin typeface="Cambria Math" panose="02040503050406030204" pitchFamily="18" charset="0"/>
                          </a:rPr>
                          <m:t>𝑓</m:t>
                        </m:r>
                      </m:e>
                      <m:sub>
                        <m:r>
                          <a:rPr lang="en-US" sz="2400" b="0" i="1" smtClean="0">
                            <a:solidFill>
                              <a:schemeClr val="accent4">
                                <a:lumMod val="10000"/>
                              </a:schemeClr>
                            </a:solidFill>
                            <a:latin typeface="Cambria Math" panose="02040503050406030204" pitchFamily="18" charset="0"/>
                          </a:rPr>
                          <m:t>2</m:t>
                        </m:r>
                      </m:sub>
                    </m:sSub>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𝑖𝑛</m:t>
                    </m:r>
                    <m:r>
                      <a:rPr lang="en-US" sz="2400" b="0" i="1" smtClean="0">
                        <a:solidFill>
                          <a:schemeClr val="accent4">
                            <a:lumMod val="10000"/>
                          </a:schemeClr>
                        </a:solidFill>
                        <a:latin typeface="Cambria Math" panose="02040503050406030204" pitchFamily="18" charset="0"/>
                      </a:rPr>
                      <m:t> </m:t>
                    </m:r>
                    <m:sSup>
                      <m:sSupPr>
                        <m:ctrlPr>
                          <a:rPr lang="pt-BR" sz="2400" i="1">
                            <a:solidFill>
                              <a:schemeClr val="accent4">
                                <a:lumMod val="10000"/>
                              </a:schemeClr>
                            </a:solidFill>
                            <a:latin typeface="Cambria Math" panose="02040503050406030204" pitchFamily="18" charset="0"/>
                          </a:rPr>
                        </m:ctrlPr>
                      </m:sSupPr>
                      <m:e>
                        <m:r>
                          <a:rPr lang="en-US" sz="2400" i="1">
                            <a:solidFill>
                              <a:schemeClr val="accent4">
                                <a:lumMod val="10000"/>
                              </a:schemeClr>
                            </a:solidFill>
                            <a:latin typeface="Cambria Math" panose="02040503050406030204" pitchFamily="18" charset="0"/>
                          </a:rPr>
                          <m:t>𝐹</m:t>
                        </m:r>
                      </m:e>
                      <m:sup>
                        <m:r>
                          <a:rPr lang="en-US" sz="2400" i="1">
                            <a:solidFill>
                              <a:schemeClr val="accent4">
                                <a:lumMod val="10000"/>
                              </a:schemeClr>
                            </a:solidFill>
                            <a:latin typeface="Cambria Math" panose="02040503050406030204" pitchFamily="18" charset="0"/>
                          </a:rPr>
                          <m:t>+</m:t>
                        </m:r>
                      </m:sup>
                    </m:sSup>
                  </m:oMath>
                </a14:m>
                <a:endParaRPr lang="en-US" sz="2400" b="0" dirty="0">
                  <a:solidFill>
                    <a:schemeClr val="accent4">
                      <a:lumMod val="10000"/>
                    </a:schemeClr>
                  </a:solidFill>
                </a:endParaRPr>
              </a:p>
              <a:p>
                <a:pPr marL="0" indent="0">
                  <a:buNone/>
                </a:pPr>
                <a:r>
                  <a:rPr lang="pt-BR" sz="2400" dirty="0">
                    <a:solidFill>
                      <a:schemeClr val="accent4">
                        <a:lumMod val="10000"/>
                      </a:schemeClr>
                    </a:solidFill>
                  </a:rPr>
                  <a:t>        </a:t>
                </a:r>
                <a14:m>
                  <m:oMath xmlns:m="http://schemas.openxmlformats.org/officeDocument/2006/math">
                    <m:r>
                      <m:rPr>
                        <m:sty m:val="p"/>
                      </m:rPr>
                      <a:rPr lang="en-US" sz="2400" b="0" i="0" smtClean="0">
                        <a:solidFill>
                          <a:schemeClr val="accent4">
                            <a:lumMod val="10000"/>
                          </a:schemeClr>
                        </a:solidFill>
                        <a:latin typeface="Cambria Math" panose="02040503050406030204" pitchFamily="18" charset="0"/>
                      </a:rPr>
                      <m:t>i</m:t>
                    </m:r>
                    <m:r>
                      <a:rPr lang="en-US" sz="2400" b="0" i="1" smtClean="0">
                        <a:solidFill>
                          <a:schemeClr val="accent4">
                            <a:lumMod val="10000"/>
                          </a:schemeClr>
                        </a:solidFill>
                        <a:latin typeface="Cambria Math" panose="02040503050406030204" pitchFamily="18" charset="0"/>
                      </a:rPr>
                      <m:t>𝑓</m:t>
                    </m:r>
                    <m:r>
                      <a:rPr lang="en-US" sz="2400" b="0" i="1" smtClean="0">
                        <a:solidFill>
                          <a:schemeClr val="accent4">
                            <a:lumMod val="10000"/>
                          </a:schemeClr>
                        </a:solidFill>
                        <a:latin typeface="Cambria Math" panose="02040503050406030204" pitchFamily="18" charset="0"/>
                      </a:rPr>
                      <m:t> </m:t>
                    </m:r>
                    <m:sSub>
                      <m:sSubPr>
                        <m:ctrlPr>
                          <a:rPr lang="en-US" sz="2400" b="0" i="1" smtClean="0">
                            <a:solidFill>
                              <a:schemeClr val="accent4">
                                <a:lumMod val="10000"/>
                              </a:schemeClr>
                            </a:solidFill>
                            <a:latin typeface="Cambria Math" panose="02040503050406030204" pitchFamily="18" charset="0"/>
                          </a:rPr>
                        </m:ctrlPr>
                      </m:sSubPr>
                      <m:e>
                        <m:r>
                          <a:rPr lang="en-US" sz="2400" b="0" i="1" smtClean="0">
                            <a:solidFill>
                              <a:schemeClr val="accent4">
                                <a:lumMod val="10000"/>
                              </a:schemeClr>
                            </a:solidFill>
                            <a:latin typeface="Cambria Math" panose="02040503050406030204" pitchFamily="18" charset="0"/>
                          </a:rPr>
                          <m:t>𝑓</m:t>
                        </m:r>
                      </m:e>
                      <m:sub>
                        <m:r>
                          <a:rPr lang="en-US" sz="2400" b="0" i="1" smtClean="0">
                            <a:solidFill>
                              <a:schemeClr val="accent4">
                                <a:lumMod val="10000"/>
                              </a:schemeClr>
                            </a:solidFill>
                            <a:latin typeface="Cambria Math" panose="02040503050406030204" pitchFamily="18" charset="0"/>
                          </a:rPr>
                          <m:t>1</m:t>
                        </m:r>
                      </m:sub>
                    </m:sSub>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𝑎𝑛𝑑</m:t>
                    </m:r>
                    <m:r>
                      <a:rPr lang="en-US" sz="2400" b="0" i="1" smtClean="0">
                        <a:solidFill>
                          <a:schemeClr val="accent4">
                            <a:lumMod val="10000"/>
                          </a:schemeClr>
                        </a:solidFill>
                        <a:latin typeface="Cambria Math" panose="02040503050406030204" pitchFamily="18" charset="0"/>
                      </a:rPr>
                      <m:t> </m:t>
                    </m:r>
                    <m:sSub>
                      <m:sSubPr>
                        <m:ctrlPr>
                          <a:rPr lang="en-US" sz="2400" i="1">
                            <a:solidFill>
                              <a:schemeClr val="accent4">
                                <a:lumMod val="10000"/>
                              </a:schemeClr>
                            </a:solidFill>
                            <a:latin typeface="Cambria Math" panose="02040503050406030204" pitchFamily="18" charset="0"/>
                          </a:rPr>
                        </m:ctrlPr>
                      </m:sSubPr>
                      <m:e>
                        <m:r>
                          <a:rPr lang="en-US" sz="2400" i="1">
                            <a:solidFill>
                              <a:schemeClr val="accent4">
                                <a:lumMod val="10000"/>
                              </a:schemeClr>
                            </a:solidFill>
                            <a:latin typeface="Cambria Math" panose="02040503050406030204" pitchFamily="18" charset="0"/>
                          </a:rPr>
                          <m:t>𝑓</m:t>
                        </m:r>
                      </m:e>
                      <m:sub>
                        <m:r>
                          <a:rPr lang="en-US" sz="2400" b="0" i="1" smtClean="0">
                            <a:solidFill>
                              <a:schemeClr val="accent4">
                                <a:lumMod val="10000"/>
                              </a:schemeClr>
                            </a:solidFill>
                            <a:latin typeface="Cambria Math" panose="02040503050406030204" pitchFamily="18" charset="0"/>
                          </a:rPr>
                          <m:t>2</m:t>
                        </m:r>
                      </m:sub>
                    </m:sSub>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𝑐𝑎𝑛</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𝑏𝑒</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𝑐𝑜𝑚𝑏𝑖𝑛𝑒𝑑</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𝑢𝑠𝑖𝑛𝑔</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𝑡𝑟𝑎𝑛𝑠𝑖𝑡𝑖𝑣𝑖𝑡𝑦</m:t>
                    </m:r>
                  </m:oMath>
                </a14:m>
                <a:endParaRPr lang="en-US" sz="2400" b="0" dirty="0">
                  <a:solidFill>
                    <a:schemeClr val="accent4">
                      <a:lumMod val="10000"/>
                    </a:schemeClr>
                  </a:solidFill>
                </a:endParaRPr>
              </a:p>
              <a:p>
                <a:pPr marL="0" indent="0">
                  <a:buNone/>
                </a:pPr>
                <a:r>
                  <a:rPr lang="pt-BR" sz="2400" dirty="0">
                    <a:solidFill>
                      <a:schemeClr val="accent4">
                        <a:lumMod val="10000"/>
                      </a:schemeClr>
                    </a:solidFill>
                  </a:rPr>
                  <a:t>            </a:t>
                </a:r>
                <a14:m>
                  <m:oMath xmlns:m="http://schemas.openxmlformats.org/officeDocument/2006/math">
                    <m:r>
                      <a:rPr lang="en-US" sz="2400" b="0" i="1" smtClean="0">
                        <a:solidFill>
                          <a:schemeClr val="accent4">
                            <a:lumMod val="10000"/>
                          </a:schemeClr>
                        </a:solidFill>
                        <a:latin typeface="Cambria Math" panose="02040503050406030204" pitchFamily="18" charset="0"/>
                      </a:rPr>
                      <m:t>𝑡</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𝑒𝑛</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𝑎𝑑𝑑</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𝑡</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𝑒</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𝑟𝑒𝑠𝑢𝑙𝑡𝑖𝑛𝑔</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𝑓𝑢𝑛𝑐𝑡𝑖𝑜𝑛𝑎𝑙</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𝑑𝑒𝑝𝑒𝑛𝑑𝑒𝑛𝑐𝑦</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𝑡𝑜</m:t>
                    </m:r>
                    <m:r>
                      <a:rPr lang="en-US" sz="2400" b="0" i="1" smtClean="0">
                        <a:solidFill>
                          <a:schemeClr val="accent4">
                            <a:lumMod val="10000"/>
                          </a:schemeClr>
                        </a:solidFill>
                        <a:latin typeface="Cambria Math" panose="02040503050406030204" pitchFamily="18" charset="0"/>
                      </a:rPr>
                      <m:t> </m:t>
                    </m:r>
                    <m:sSup>
                      <m:sSupPr>
                        <m:ctrlPr>
                          <a:rPr lang="pt-BR" sz="2400" i="1">
                            <a:solidFill>
                              <a:schemeClr val="accent4">
                                <a:lumMod val="10000"/>
                              </a:schemeClr>
                            </a:solidFill>
                            <a:latin typeface="Cambria Math" panose="02040503050406030204" pitchFamily="18" charset="0"/>
                          </a:rPr>
                        </m:ctrlPr>
                      </m:sSupPr>
                      <m:e>
                        <m:r>
                          <a:rPr lang="en-US" sz="2400" i="1">
                            <a:solidFill>
                              <a:schemeClr val="accent4">
                                <a:lumMod val="10000"/>
                              </a:schemeClr>
                            </a:solidFill>
                            <a:latin typeface="Cambria Math" panose="02040503050406030204" pitchFamily="18" charset="0"/>
                          </a:rPr>
                          <m:t>𝐹</m:t>
                        </m:r>
                      </m:e>
                      <m:sup>
                        <m:r>
                          <a:rPr lang="en-US" sz="2400" i="1">
                            <a:solidFill>
                              <a:schemeClr val="accent4">
                                <a:lumMod val="10000"/>
                              </a:schemeClr>
                            </a:solidFill>
                            <a:latin typeface="Cambria Math" panose="02040503050406030204" pitchFamily="18" charset="0"/>
                          </a:rPr>
                          <m:t>+</m:t>
                        </m:r>
                      </m:sup>
                    </m:sSup>
                  </m:oMath>
                </a14:m>
                <a:endParaRPr lang="en-US" sz="2400" dirty="0">
                  <a:solidFill>
                    <a:schemeClr val="accent4">
                      <a:lumMod val="10000"/>
                    </a:schemeClr>
                  </a:solidFill>
                </a:endParaRPr>
              </a:p>
              <a:p>
                <a:pPr marL="0" indent="0">
                  <a:buNone/>
                </a:pPr>
                <a14:m>
                  <m:oMath xmlns:m="http://schemas.openxmlformats.org/officeDocument/2006/math">
                    <m:r>
                      <a:rPr lang="en-US" sz="2400" b="0" i="1" smtClean="0">
                        <a:solidFill>
                          <a:schemeClr val="accent4">
                            <a:lumMod val="10000"/>
                          </a:schemeClr>
                        </a:solidFill>
                        <a:latin typeface="Cambria Math" panose="02040503050406030204" pitchFamily="18" charset="0"/>
                      </a:rPr>
                      <m:t>𝑢𝑛𝑡𝑖𝑙</m:t>
                    </m:r>
                    <m:r>
                      <a:rPr lang="en-US" sz="2400" b="0" i="1" smtClean="0">
                        <a:solidFill>
                          <a:schemeClr val="accent4">
                            <a:lumMod val="10000"/>
                          </a:schemeClr>
                        </a:solidFill>
                        <a:latin typeface="Cambria Math" panose="02040503050406030204" pitchFamily="18" charset="0"/>
                      </a:rPr>
                      <m:t> </m:t>
                    </m:r>
                    <m:sSup>
                      <m:sSupPr>
                        <m:ctrlPr>
                          <a:rPr lang="pt-BR" sz="2400" i="1">
                            <a:solidFill>
                              <a:schemeClr val="accent4">
                                <a:lumMod val="10000"/>
                              </a:schemeClr>
                            </a:solidFill>
                            <a:latin typeface="Cambria Math" panose="02040503050406030204" pitchFamily="18" charset="0"/>
                          </a:rPr>
                        </m:ctrlPr>
                      </m:sSupPr>
                      <m:e>
                        <m:r>
                          <a:rPr lang="en-US" sz="2400" i="1">
                            <a:solidFill>
                              <a:schemeClr val="accent4">
                                <a:lumMod val="10000"/>
                              </a:schemeClr>
                            </a:solidFill>
                            <a:latin typeface="Cambria Math" panose="02040503050406030204" pitchFamily="18" charset="0"/>
                          </a:rPr>
                          <m:t>𝐹</m:t>
                        </m:r>
                      </m:e>
                      <m:sup>
                        <m:r>
                          <a:rPr lang="en-US" sz="2400" i="1">
                            <a:solidFill>
                              <a:schemeClr val="accent4">
                                <a:lumMod val="10000"/>
                              </a:schemeClr>
                            </a:solidFill>
                            <a:latin typeface="Cambria Math" panose="02040503050406030204" pitchFamily="18" charset="0"/>
                          </a:rPr>
                          <m:t>+</m:t>
                        </m:r>
                      </m:sup>
                    </m:sSup>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𝑑𝑜𝑒𝑠</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𝑛𝑜𝑡</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𝑐</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𝑎𝑛𝑔𝑒</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𝑎𝑛𝑦</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𝑓𝑢𝑟𝑡</m:t>
                    </m:r>
                    <m:r>
                      <a:rPr lang="en-US" sz="2400" b="0" i="1" smtClean="0">
                        <a:solidFill>
                          <a:schemeClr val="accent4">
                            <a:lumMod val="10000"/>
                          </a:schemeClr>
                        </a:solidFill>
                        <a:latin typeface="Cambria Math" panose="02040503050406030204" pitchFamily="18" charset="0"/>
                      </a:rPr>
                      <m:t>h</m:t>
                    </m:r>
                    <m:r>
                      <a:rPr lang="en-US" sz="2400" b="0" i="1" smtClean="0">
                        <a:solidFill>
                          <a:schemeClr val="accent4">
                            <a:lumMod val="10000"/>
                          </a:schemeClr>
                        </a:solidFill>
                        <a:latin typeface="Cambria Math" panose="02040503050406030204" pitchFamily="18" charset="0"/>
                      </a:rPr>
                      <m:t>𝑒𝑟</m:t>
                    </m:r>
                  </m:oMath>
                </a14:m>
                <a:r>
                  <a:rPr lang="pt-BR" sz="2400" dirty="0">
                    <a:solidFill>
                      <a:schemeClr val="accent4">
                        <a:lumMod val="10000"/>
                      </a:schemeClr>
                    </a:solidFill>
                  </a:rPr>
                  <a:t> </a:t>
                </a:r>
              </a:p>
              <a:p>
                <a:pPr marL="0" indent="0">
                  <a:buNone/>
                </a:pPr>
                <a:endParaRPr lang="pt-BR" sz="2400" dirty="0">
                  <a:solidFill>
                    <a:schemeClr val="accent4">
                      <a:lumMod val="10000"/>
                    </a:schemeClr>
                  </a:solidFill>
                </a:endParaRPr>
              </a:p>
              <a:p>
                <a:pPr marL="0" indent="0">
                  <a:buNone/>
                </a:pPr>
                <a:endParaRPr lang="pt-BR" sz="2400" dirty="0">
                  <a:solidFill>
                    <a:schemeClr val="accent4">
                      <a:lumMod val="10000"/>
                    </a:schemeClr>
                  </a:solidFill>
                </a:endParaRPr>
              </a:p>
              <a:p>
                <a:pPr marL="0" indent="0">
                  <a:buNone/>
                </a:pPr>
                <a:endParaRPr lang="pt-BR" sz="24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44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3817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Closure for Functional Dependencies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Additional rules:</a:t>
                </a:r>
              </a:p>
              <a:p>
                <a:pPr marL="742950" lvl="1" indent="-285750"/>
                <a:r>
                  <a:rPr lang="en-US" sz="1800" dirty="0">
                    <a:solidFill>
                      <a:schemeClr val="accent4">
                        <a:lumMod val="10000"/>
                      </a:schemeClr>
                    </a:solidFill>
                  </a:rPr>
                  <a:t>If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m:t>
                    </m:r>
                    <m:r>
                      <a:rPr lang="en-US" sz="1800" i="1" dirty="0" smtClean="0">
                        <a:solidFill>
                          <a:schemeClr val="accent4">
                            <a:lumMod val="10000"/>
                          </a:schemeClr>
                        </a:solidFill>
                        <a:latin typeface="Cambria Math" panose="02040503050406030204" pitchFamily="18" charset="0"/>
                      </a:rPr>
                      <m:t>𝛽</m:t>
                    </m:r>
                  </m:oMath>
                </a14:m>
                <a:r>
                  <a:rPr lang="en-US" sz="1800" dirty="0">
                    <a:solidFill>
                      <a:schemeClr val="accent4">
                        <a:lumMod val="10000"/>
                      </a:schemeClr>
                    </a:solidFill>
                  </a:rPr>
                  <a:t>, and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𝛾</m:t>
                    </m:r>
                  </m:oMath>
                </a14:m>
                <a:r>
                  <a:rPr lang="en-US" sz="1800" dirty="0">
                    <a:solidFill>
                      <a:schemeClr val="accent4">
                        <a:lumMod val="10000"/>
                      </a:schemeClr>
                    </a:solidFill>
                  </a:rPr>
                  <a:t>, then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𝛽𝛾</m:t>
                    </m:r>
                  </m:oMath>
                </a14:m>
                <a:r>
                  <a:rPr lang="en-US" sz="1800" dirty="0">
                    <a:solidFill>
                      <a:schemeClr val="accent4">
                        <a:lumMod val="10000"/>
                      </a:schemeClr>
                    </a:solidFill>
                  </a:rPr>
                  <a:t> 		(union)</a:t>
                </a:r>
              </a:p>
              <a:p>
                <a:pPr marL="742950" lvl="1" indent="-285750"/>
                <a:r>
                  <a:rPr lang="en-US" sz="1800" dirty="0">
                    <a:solidFill>
                      <a:schemeClr val="accent4">
                        <a:lumMod val="10000"/>
                      </a:schemeClr>
                    </a:solidFill>
                  </a:rPr>
                  <a:t>If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𝛽𝛾</m:t>
                    </m:r>
                  </m:oMath>
                </a14:m>
                <a:r>
                  <a:rPr lang="en-US" sz="1800" dirty="0">
                    <a:solidFill>
                      <a:schemeClr val="accent4">
                        <a:lumMod val="10000"/>
                      </a:schemeClr>
                    </a:solidFill>
                  </a:rPr>
                  <a:t>, then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𝛾</m:t>
                    </m:r>
                    <m:r>
                      <a:rPr lang="en-US" sz="1800" i="1" dirty="0" smtClean="0">
                        <a:solidFill>
                          <a:schemeClr val="accent4">
                            <a:lumMod val="10000"/>
                          </a:schemeClr>
                        </a:solidFill>
                        <a:latin typeface="Cambria Math" panose="02040503050406030204" pitchFamily="18" charset="0"/>
                      </a:rPr>
                      <m:t> </m:t>
                    </m:r>
                  </m:oMath>
                </a14:m>
                <a:r>
                  <a:rPr lang="en-US" sz="1800" dirty="0">
                    <a:solidFill>
                      <a:schemeClr val="accent4">
                        <a:lumMod val="10000"/>
                      </a:schemeClr>
                    </a:solidFill>
                  </a:rPr>
                  <a:t>and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𝛽</m:t>
                    </m:r>
                    <m:r>
                      <a:rPr lang="en-US" sz="1800" i="1" dirty="0" smtClean="0">
                        <a:solidFill>
                          <a:schemeClr val="accent4">
                            <a:lumMod val="10000"/>
                          </a:schemeClr>
                        </a:solidFill>
                        <a:latin typeface="Cambria Math" panose="02040503050406030204" pitchFamily="18" charset="0"/>
                      </a:rPr>
                      <m:t> </m:t>
                    </m:r>
                  </m:oMath>
                </a14:m>
                <a:r>
                  <a:rPr lang="en-US" sz="1800" dirty="0">
                    <a:solidFill>
                      <a:schemeClr val="accent4">
                        <a:lumMod val="10000"/>
                      </a:schemeClr>
                    </a:solidFill>
                  </a:rPr>
                  <a:t>		(decomposition)</a:t>
                </a:r>
              </a:p>
              <a:p>
                <a:pPr marL="742950" lvl="1" indent="-285750"/>
                <a:r>
                  <a:rPr lang="en-US" sz="1800" dirty="0">
                    <a:solidFill>
                      <a:schemeClr val="accent4">
                        <a:lumMod val="10000"/>
                      </a:schemeClr>
                    </a:solidFill>
                  </a:rPr>
                  <a:t>If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𝛽</m:t>
                    </m:r>
                  </m:oMath>
                </a14:m>
                <a:r>
                  <a:rPr lang="en-US" sz="1800" dirty="0">
                    <a:solidFill>
                      <a:schemeClr val="accent4">
                        <a:lumMod val="10000"/>
                      </a:schemeClr>
                    </a:solidFill>
                  </a:rPr>
                  <a:t>, and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𝛽𝛾</m:t>
                    </m:r>
                    <m:r>
                      <a:rPr lang="en-US" sz="1800" i="1" dirty="0" smtClean="0">
                        <a:solidFill>
                          <a:schemeClr val="accent4">
                            <a:lumMod val="10000"/>
                          </a:schemeClr>
                        </a:solidFill>
                        <a:latin typeface="Cambria Math" panose="02040503050406030204" pitchFamily="18" charset="0"/>
                      </a:rPr>
                      <m:t> → </m:t>
                    </m:r>
                    <m:r>
                      <a:rPr lang="en-US" sz="1800" i="1" smtClean="0">
                        <a:solidFill>
                          <a:schemeClr val="accent4">
                            <a:lumMod val="10000"/>
                          </a:schemeClr>
                        </a:solidFill>
                        <a:latin typeface="Cambria Math" panose="02040503050406030204" pitchFamily="18" charset="0"/>
                        <a:ea typeface="Cambria Math" panose="02040503050406030204" pitchFamily="18" charset="0"/>
                      </a:rPr>
                      <m:t>𝛿</m:t>
                    </m:r>
                    <m:r>
                      <a:rPr lang="en-US" sz="1800" b="0" i="0"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1800" dirty="0">
                    <a:solidFill>
                      <a:schemeClr val="accent4">
                        <a:lumMod val="10000"/>
                      </a:schemeClr>
                    </a:solidFill>
                  </a:rPr>
                  <a:t> then </a:t>
                </a:r>
                <a14:m>
                  <m:oMath xmlns:m="http://schemas.openxmlformats.org/officeDocument/2006/math">
                    <m:r>
                      <a:rPr lang="en-US" sz="1800" i="1" dirty="0" smtClean="0">
                        <a:solidFill>
                          <a:schemeClr val="accent4">
                            <a:lumMod val="10000"/>
                          </a:schemeClr>
                        </a:solidFill>
                        <a:latin typeface="Cambria Math" panose="02040503050406030204" pitchFamily="18" charset="0"/>
                      </a:rPr>
                      <m:t>𝛼</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𝛾</m:t>
                    </m:r>
                    <m:r>
                      <a:rPr lang="en-US" sz="1800" i="1" dirty="0" smtClean="0">
                        <a:solidFill>
                          <a:schemeClr val="accent4">
                            <a:lumMod val="10000"/>
                          </a:schemeClr>
                        </a:solidFill>
                        <a:latin typeface="Cambria Math" panose="02040503050406030204" pitchFamily="18" charset="0"/>
                      </a:rPr>
                      <m:t> → </m:t>
                    </m:r>
                    <m:r>
                      <a:rPr lang="en-US" sz="1800" i="1">
                        <a:solidFill>
                          <a:schemeClr val="accent4">
                            <a:lumMod val="10000"/>
                          </a:schemeClr>
                        </a:solidFill>
                        <a:latin typeface="Cambria Math" panose="02040503050406030204" pitchFamily="18" charset="0"/>
                        <a:ea typeface="Cambria Math" panose="02040503050406030204" pitchFamily="18" charset="0"/>
                      </a:rPr>
                      <m:t>𝛿</m:t>
                    </m:r>
                  </m:oMath>
                </a14:m>
                <a:r>
                  <a:rPr lang="pt-BR" sz="1800" dirty="0">
                    <a:solidFill>
                      <a:schemeClr val="accent4">
                        <a:lumMod val="10000"/>
                      </a:schemeClr>
                    </a:solidFill>
                  </a:rPr>
                  <a:t>		(pseudotransitivity)</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86369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pt-BR" sz="2000" dirty="0">
                    <a:solidFill>
                      <a:schemeClr val="accent4">
                        <a:lumMod val="10000"/>
                      </a:schemeClr>
                    </a:solidFill>
                  </a:rPr>
                  <a:t>R = (A, B, C, G, H, I)</a:t>
                </a:r>
                <a:endParaRPr lang="en-US" sz="2000" dirty="0">
                  <a:solidFill>
                    <a:schemeClr val="accent4">
                      <a:lumMod val="10000"/>
                    </a:schemeClr>
                  </a:solidFill>
                </a:endParaRPr>
              </a:p>
              <a:p>
                <a:pPr marL="0" indent="0">
                  <a:buNone/>
                </a:pPr>
                <a:r>
                  <a:rPr lang="en-US" sz="2000" dirty="0">
                    <a:solidFill>
                      <a:schemeClr val="accent4">
                        <a:lumMod val="10000"/>
                      </a:schemeClr>
                    </a:solidFill>
                  </a:rPr>
                  <a:t>     F = {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a:t>
                </a:r>
              </a:p>
              <a:p>
                <a:pPr marL="0" indent="0">
                  <a:buNone/>
                </a:pPr>
                <a:r>
                  <a:rPr lang="pt-BR" sz="2000" dirty="0">
                    <a:solidFill>
                      <a:schemeClr val="accent4">
                        <a:lumMod val="10000"/>
                      </a:schemeClr>
                    </a:solidFill>
                  </a:rPr>
                  <a:t>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I</a:t>
                </a:r>
              </a:p>
              <a:p>
                <a:pPr marL="0" indent="0">
                  <a:buNone/>
                </a:pPr>
                <a:r>
                  <a:rPr lang="pt-BR" sz="2000" dirty="0">
                    <a:solidFill>
                      <a:schemeClr val="accent4">
                        <a:lumMod val="10000"/>
                      </a:schemeClr>
                    </a:solidFill>
                  </a:rPr>
                  <a:t>	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  }</a:t>
                </a:r>
              </a:p>
              <a:p>
                <a:pPr marL="342900"/>
                <a:endParaRPr lang="pt-BR" sz="2000" dirty="0">
                  <a:solidFill>
                    <a:schemeClr val="accent4">
                      <a:lumMod val="10000"/>
                    </a:schemeClr>
                  </a:solidFill>
                </a:endParaRPr>
              </a:p>
              <a:p>
                <a:pPr marL="342900"/>
                <a:r>
                  <a:rPr lang="pt-BR" sz="2000" dirty="0">
                    <a:solidFill>
                      <a:schemeClr val="accent4">
                        <a:lumMod val="10000"/>
                      </a:schemeClr>
                    </a:solidFill>
                  </a:rPr>
                  <a:t>Some members of </a:t>
                </a:r>
                <a14:m>
                  <m:oMath xmlns:m="http://schemas.openxmlformats.org/officeDocument/2006/math">
                    <m:sSup>
                      <m:sSupPr>
                        <m:ctrlPr>
                          <a:rPr lang="en-US" sz="2000" i="1" smtClean="0">
                            <a:solidFill>
                              <a:schemeClr val="accent4">
                                <a:lumMod val="10000"/>
                              </a:schemeClr>
                            </a:solidFill>
                            <a:latin typeface="Cambria Math" panose="02040503050406030204" pitchFamily="18" charset="0"/>
                          </a:rPr>
                        </m:ctrlPr>
                      </m:sSupPr>
                      <m:e>
                        <m:r>
                          <a:rPr lang="en-US" sz="2000" b="0" i="1" smtClean="0">
                            <a:solidFill>
                              <a:schemeClr val="accent4">
                                <a:lumMod val="10000"/>
                              </a:schemeClr>
                            </a:solidFill>
                            <a:latin typeface="Cambria Math" panose="02040503050406030204" pitchFamily="18" charset="0"/>
                          </a:rPr>
                          <m:t>𝐹</m:t>
                        </m:r>
                      </m:e>
                      <m:sup>
                        <m:r>
                          <a:rPr lang="en-US" sz="2000" b="0" i="1" smtClean="0">
                            <a:solidFill>
                              <a:schemeClr val="accent4">
                                <a:lumMod val="10000"/>
                              </a:schemeClr>
                            </a:solidFill>
                            <a:latin typeface="Cambria Math" panose="02040503050406030204" pitchFamily="18" charset="0"/>
                          </a:rPr>
                          <m:t>+</m:t>
                        </m:r>
                      </m:sup>
                    </m:sSup>
                  </m:oMath>
                </a14:m>
                <a:endParaRPr lang="pt-BR" sz="2000" dirty="0">
                  <a:solidFill>
                    <a:schemeClr val="accent4">
                      <a:lumMod val="10000"/>
                    </a:schemeClr>
                  </a:solidFill>
                </a:endParaRPr>
              </a:p>
              <a:p>
                <a:pPr marL="800100" lvl="1"/>
                <a:r>
                  <a:rPr lang="pt-BR" sz="1600" dirty="0">
                    <a:solidFill>
                      <a:schemeClr val="accent4">
                        <a:lumMod val="10000"/>
                      </a:schemeClr>
                    </a:solidFill>
                  </a:rPr>
                  <a:t> AG </a:t>
                </a:r>
                <a14:m>
                  <m:oMath xmlns:m="http://schemas.openxmlformats.org/officeDocument/2006/math">
                    <m:r>
                      <a:rPr lang="en-US" sz="16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1600" dirty="0">
                    <a:solidFill>
                      <a:schemeClr val="accent4">
                        <a:lumMod val="10000"/>
                      </a:schemeClr>
                    </a:solidFill>
                  </a:rPr>
                  <a:t> I</a:t>
                </a:r>
                <a:endParaRPr lang="en-US" sz="1800" dirty="0">
                  <a:solidFill>
                    <a:srgbClr val="000000"/>
                  </a:solidFill>
                  <a:latin typeface="Arial" panose="020B0604020202020204" pitchFamily="34" charset="0"/>
                </a:endParaRPr>
              </a:p>
              <a:p>
                <a:pPr marL="800100" lvl="1"/>
                <a:r>
                  <a:rPr lang="pt-BR" sz="1600" dirty="0">
                    <a:solidFill>
                      <a:schemeClr val="accent4">
                        <a:lumMod val="10000"/>
                      </a:schemeClr>
                    </a:solidFill>
                  </a:rPr>
                  <a:t>CG </a:t>
                </a:r>
                <a14:m>
                  <m:oMath xmlns:m="http://schemas.openxmlformats.org/officeDocument/2006/math">
                    <m:r>
                      <a:rPr lang="en-US" sz="16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1600" dirty="0">
                    <a:solidFill>
                      <a:schemeClr val="accent4">
                        <a:lumMod val="10000"/>
                      </a:schemeClr>
                    </a:solidFill>
                  </a:rPr>
                  <a:t> HI</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87490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Closure of Attribute Sets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Given a set of attributes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define the closure of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under F (denoted by </a:t>
                </a:r>
                <a14:m>
                  <m:oMath xmlns:m="http://schemas.openxmlformats.org/officeDocument/2006/math">
                    <m:sSup>
                      <m:sSupPr>
                        <m:ctrlPr>
                          <a:rPr lang="en-US" sz="2000" i="1" smtClean="0">
                            <a:solidFill>
                              <a:schemeClr val="accent4">
                                <a:lumMod val="10000"/>
                              </a:schemeClr>
                            </a:solidFill>
                            <a:latin typeface="Cambria Math" panose="02040503050406030204" pitchFamily="18" charset="0"/>
                          </a:rPr>
                        </m:ctrlPr>
                      </m:sSupPr>
                      <m:e>
                        <m:r>
                          <a:rPr lang="en-US" sz="2000" i="1">
                            <a:solidFill>
                              <a:schemeClr val="accent4">
                                <a:lumMod val="10000"/>
                              </a:schemeClr>
                            </a:solidFill>
                            <a:latin typeface="Cambria Math" panose="02040503050406030204" pitchFamily="18" charset="0"/>
                            <a:ea typeface="Cambria Math" panose="02040503050406030204" pitchFamily="18" charset="0"/>
                          </a:rPr>
                          <m:t>𝛼</m:t>
                        </m:r>
                      </m:e>
                      <m:sup>
                        <m:r>
                          <a:rPr lang="en-US" sz="2000" b="0" i="1" smtClean="0">
                            <a:solidFill>
                              <a:schemeClr val="accent4">
                                <a:lumMod val="10000"/>
                              </a:schemeClr>
                            </a:solidFill>
                            <a:latin typeface="Cambria Math" panose="02040503050406030204" pitchFamily="18" charset="0"/>
                          </a:rPr>
                          <m:t>+</m:t>
                        </m:r>
                      </m:sup>
                    </m:sSup>
                  </m:oMath>
                </a14:m>
                <a:r>
                  <a:rPr lang="en-US" sz="2000" dirty="0">
                    <a:solidFill>
                      <a:schemeClr val="accent4">
                        <a:lumMod val="10000"/>
                      </a:schemeClr>
                    </a:solidFill>
                  </a:rPr>
                  <a:t>) as the set of attributes that are functionally determined by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under F.</a:t>
                </a:r>
              </a:p>
              <a:p>
                <a:pPr marL="285750" indent="-285750"/>
                <a:endParaRPr lang="en-US" sz="2000" dirty="0">
                  <a:solidFill>
                    <a:schemeClr val="accent4">
                      <a:lumMod val="10000"/>
                    </a:schemeClr>
                  </a:solidFill>
                </a:endParaRP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Algorithm to compute </a:t>
                </a:r>
                <a14:m>
                  <m:oMath xmlns:m="http://schemas.openxmlformats.org/officeDocument/2006/math">
                    <m:sSup>
                      <m:sSupPr>
                        <m:ctrlPr>
                          <a:rPr lang="en-US" sz="2000" i="1" smtClean="0">
                            <a:solidFill>
                              <a:schemeClr val="accent4">
                                <a:lumMod val="10000"/>
                              </a:schemeClr>
                            </a:solidFill>
                            <a:latin typeface="Cambria Math" panose="02040503050406030204" pitchFamily="18" charset="0"/>
                          </a:rPr>
                        </m:ctrlPr>
                      </m:sSupPr>
                      <m:e>
                        <m:r>
                          <a:rPr lang="en-US" sz="2000" i="1">
                            <a:solidFill>
                              <a:schemeClr val="accent4">
                                <a:lumMod val="10000"/>
                              </a:schemeClr>
                            </a:solidFill>
                            <a:latin typeface="Cambria Math" panose="02040503050406030204" pitchFamily="18" charset="0"/>
                            <a:ea typeface="Cambria Math" panose="02040503050406030204" pitchFamily="18" charset="0"/>
                          </a:rPr>
                          <m:t>𝛼</m:t>
                        </m:r>
                      </m:e>
                      <m:sup>
                        <m:r>
                          <a:rPr lang="en-US" sz="2000" b="0" i="1" smtClean="0">
                            <a:solidFill>
                              <a:schemeClr val="accent4">
                                <a:lumMod val="10000"/>
                              </a:schemeClr>
                            </a:solidFill>
                            <a:latin typeface="Cambria Math" panose="02040503050406030204" pitchFamily="18" charset="0"/>
                          </a:rPr>
                          <m:t>+</m:t>
                        </m:r>
                      </m:sup>
                    </m:sSup>
                    <m:r>
                      <a:rPr lang="en-US" sz="2000" b="0" i="0" smtClean="0">
                        <a:solidFill>
                          <a:schemeClr val="accent4">
                            <a:lumMod val="10000"/>
                          </a:schemeClr>
                        </a:solidFill>
                        <a:latin typeface="Cambria Math" panose="02040503050406030204" pitchFamily="18" charset="0"/>
                      </a:rPr>
                      <m:t>,</m:t>
                    </m:r>
                  </m:oMath>
                </a14:m>
                <a:r>
                  <a:rPr lang="en-US" sz="2000" dirty="0">
                    <a:solidFill>
                      <a:schemeClr val="accent4">
                        <a:lumMod val="10000"/>
                      </a:schemeClr>
                    </a:solidFill>
                  </a:rPr>
                  <a:t> the closure of</a:t>
                </a:r>
                <a:r>
                  <a:rPr lang="en-US" sz="2000" dirty="0">
                    <a:solidFill>
                      <a:schemeClr val="accent4">
                        <a:lumMod val="10000"/>
                      </a:schemeClr>
                    </a:solidFill>
                    <a:ea typeface="Cambria Math" panose="02040503050406030204" pitchFamily="18" charset="0"/>
                  </a:rPr>
                  <a:t> </a:t>
                </a:r>
                <a14:m>
                  <m:oMath xmlns:m="http://schemas.openxmlformats.org/officeDocument/2006/math">
                    <m:r>
                      <a:rPr lang="en-US" sz="2000" i="1">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under F</a:t>
                </a:r>
              </a:p>
              <a:p>
                <a:pPr marL="0" indent="0">
                  <a:buNone/>
                </a:pPr>
                <a14:m>
                  <m:oMath xmlns:m="http://schemas.openxmlformats.org/officeDocument/2006/math">
                    <m:r>
                      <a:rPr lang="en-US" sz="2000" b="0" i="1" smtClean="0">
                        <a:solidFill>
                          <a:schemeClr val="accent4">
                            <a:lumMod val="10000"/>
                          </a:schemeClr>
                        </a:solidFill>
                        <a:latin typeface="Cambria Math" panose="02040503050406030204" pitchFamily="18" charset="0"/>
                      </a:rPr>
                      <m:t>𝑟𝑒𝑠𝑢𝑙𝑡</m:t>
                    </m:r>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en-US" sz="2000" dirty="0">
                    <a:solidFill>
                      <a:schemeClr val="accent4">
                        <a:lumMod val="10000"/>
                      </a:schemeClr>
                    </a:solidFill>
                  </a:rPr>
                  <a:t> </a:t>
                </a:r>
              </a:p>
              <a:p>
                <a:pPr marL="0" indent="0">
                  <a:buNone/>
                </a:pPr>
                <a14:m>
                  <m:oMath xmlns:m="http://schemas.openxmlformats.org/officeDocument/2006/math">
                    <m:r>
                      <a:rPr lang="en-US" sz="2000" b="0" i="1" smtClean="0">
                        <a:solidFill>
                          <a:schemeClr val="accent4">
                            <a:lumMod val="10000"/>
                          </a:schemeClr>
                        </a:solidFill>
                        <a:latin typeface="Cambria Math" panose="02040503050406030204" pitchFamily="18" charset="0"/>
                      </a:rPr>
                      <m:t>𝑤</m:t>
                    </m:r>
                    <m:r>
                      <a:rPr lang="en-US" sz="2000" b="0" i="1" smtClean="0">
                        <a:solidFill>
                          <a:schemeClr val="accent4">
                            <a:lumMod val="10000"/>
                          </a:schemeClr>
                        </a:solidFill>
                        <a:latin typeface="Cambria Math" panose="02040503050406030204" pitchFamily="18" charset="0"/>
                      </a:rPr>
                      <m:t>h</m:t>
                    </m:r>
                    <m:r>
                      <a:rPr lang="en-US" sz="2000" b="0" i="1" smtClean="0">
                        <a:solidFill>
                          <a:schemeClr val="accent4">
                            <a:lumMod val="10000"/>
                          </a:schemeClr>
                        </a:solidFill>
                        <a:latin typeface="Cambria Math" panose="02040503050406030204" pitchFamily="18" charset="0"/>
                      </a:rPr>
                      <m:t>𝑖𝑙𝑒</m:t>
                    </m:r>
                    <m:r>
                      <a:rPr lang="en-US" sz="2000" b="0" i="1" smtClean="0">
                        <a:solidFill>
                          <a:schemeClr val="accent4">
                            <a:lumMod val="10000"/>
                          </a:schemeClr>
                        </a:solidFill>
                        <a:latin typeface="Cambria Math" panose="02040503050406030204" pitchFamily="18" charset="0"/>
                      </a:rPr>
                      <m:t> </m:t>
                    </m:r>
                    <m:d>
                      <m:dPr>
                        <m:ctrlPr>
                          <a:rPr lang="en-US" sz="2000" b="0" i="1" smtClean="0">
                            <a:solidFill>
                              <a:schemeClr val="accent4">
                                <a:lumMod val="10000"/>
                              </a:schemeClr>
                            </a:solidFill>
                            <a:latin typeface="Cambria Math" panose="02040503050406030204" pitchFamily="18" charset="0"/>
                          </a:rPr>
                        </m:ctrlPr>
                      </m:dPr>
                      <m:e>
                        <m:r>
                          <a:rPr lang="en-US" sz="2000" b="0" i="1" smtClean="0">
                            <a:solidFill>
                              <a:schemeClr val="accent4">
                                <a:lumMod val="10000"/>
                              </a:schemeClr>
                            </a:solidFill>
                            <a:latin typeface="Cambria Math" panose="02040503050406030204" pitchFamily="18" charset="0"/>
                          </a:rPr>
                          <m:t>𝑐</m:t>
                        </m:r>
                        <m:r>
                          <a:rPr lang="en-US" sz="2000" b="0" i="1" smtClean="0">
                            <a:solidFill>
                              <a:schemeClr val="accent4">
                                <a:lumMod val="10000"/>
                              </a:schemeClr>
                            </a:solidFill>
                            <a:latin typeface="Cambria Math" panose="02040503050406030204" pitchFamily="18" charset="0"/>
                          </a:rPr>
                          <m:t>h</m:t>
                        </m:r>
                        <m:r>
                          <a:rPr lang="en-US" sz="2000" b="0" i="1" smtClean="0">
                            <a:solidFill>
                              <a:schemeClr val="accent4">
                                <a:lumMod val="10000"/>
                              </a:schemeClr>
                            </a:solidFill>
                            <a:latin typeface="Cambria Math" panose="02040503050406030204" pitchFamily="18" charset="0"/>
                          </a:rPr>
                          <m:t>𝑎𝑛𝑔𝑒𝑠</m:t>
                        </m:r>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𝑡𝑜</m:t>
                        </m:r>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𝑟𝑒𝑠𝑢𝑙𝑡</m:t>
                        </m:r>
                      </m:e>
                    </m:d>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𝑑𝑜</m:t>
                    </m:r>
                  </m:oMath>
                </a14:m>
                <a:r>
                  <a:rPr lang="en-US" sz="2000" dirty="0">
                    <a:solidFill>
                      <a:schemeClr val="accent4">
                        <a:lumMod val="10000"/>
                      </a:schemeClr>
                    </a:solidFill>
                  </a:rPr>
                  <a:t> </a:t>
                </a:r>
              </a:p>
              <a:p>
                <a:pPr marL="0" indent="0">
                  <a:buNone/>
                </a:pPr>
                <a:r>
                  <a:rPr lang="en-US" sz="2000" b="0" dirty="0">
                    <a:solidFill>
                      <a:schemeClr val="accent4">
                        <a:lumMod val="10000"/>
                      </a:schemeClr>
                    </a:solidFill>
                  </a:rPr>
                  <a:t>    </a:t>
                </a:r>
                <a14:m>
                  <m:oMath xmlns:m="http://schemas.openxmlformats.org/officeDocument/2006/math">
                    <m:r>
                      <a:rPr lang="en-US" sz="2000" b="0" i="1" smtClean="0">
                        <a:solidFill>
                          <a:schemeClr val="accent4">
                            <a:lumMod val="10000"/>
                          </a:schemeClr>
                        </a:solidFill>
                        <a:latin typeface="Cambria Math" panose="02040503050406030204" pitchFamily="18" charset="0"/>
                      </a:rPr>
                      <m:t>𝑓𝑜𝑟</m:t>
                    </m:r>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𝑒𝑎𝑐</m:t>
                    </m:r>
                    <m:r>
                      <a:rPr lang="en-US" sz="2000" b="0" i="1" smtClean="0">
                        <a:solidFill>
                          <a:schemeClr val="accent4">
                            <a:lumMod val="10000"/>
                          </a:schemeClr>
                        </a:solidFill>
                        <a:latin typeface="Cambria Math" panose="02040503050406030204" pitchFamily="18" charset="0"/>
                      </a:rPr>
                      <m:t>h</m:t>
                    </m:r>
                    <m:r>
                      <a:rPr lang="en-US" sz="2000" b="0" i="1"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𝛽</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𝛾</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𝑖𝑛</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𝐹</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𝑑𝑜</m:t>
                    </m:r>
                  </m:oMath>
                </a14:m>
                <a:r>
                  <a:rPr lang="en-US" sz="2000" dirty="0">
                    <a:solidFill>
                      <a:schemeClr val="accent4">
                        <a:lumMod val="10000"/>
                      </a:schemeClr>
                    </a:solidFill>
                  </a:rPr>
                  <a:t>  </a:t>
                </a:r>
              </a:p>
              <a:p>
                <a:pPr marL="0" indent="0">
                  <a:buNone/>
                </a:pPr>
                <a:r>
                  <a:rPr lang="en-US" sz="2000" dirty="0">
                    <a:solidFill>
                      <a:schemeClr val="accent4">
                        <a:lumMod val="10000"/>
                      </a:schemeClr>
                    </a:solidFill>
                  </a:rPr>
                  <a:t>        </a:t>
                </a:r>
                <a14:m>
                  <m:oMath xmlns:m="http://schemas.openxmlformats.org/officeDocument/2006/math">
                    <m:r>
                      <a:rPr lang="en-US" sz="2000" b="0" i="1" smtClean="0">
                        <a:solidFill>
                          <a:schemeClr val="accent4">
                            <a:lumMod val="10000"/>
                          </a:schemeClr>
                        </a:solidFill>
                        <a:latin typeface="Cambria Math" panose="02040503050406030204" pitchFamily="18" charset="0"/>
                      </a:rPr>
                      <m:t>𝑏𝑒𝑔𝑖𝑛</m:t>
                    </m:r>
                    <m:r>
                      <a:rPr lang="en-US" sz="2000" b="0" i="1" smtClean="0">
                        <a:solidFill>
                          <a:schemeClr val="accent4">
                            <a:lumMod val="10000"/>
                          </a:schemeClr>
                        </a:solidFill>
                        <a:latin typeface="Cambria Math" panose="02040503050406030204" pitchFamily="18" charset="0"/>
                      </a:rPr>
                      <m:t> </m:t>
                    </m:r>
                  </m:oMath>
                </a14:m>
                <a:endParaRPr lang="en-US" sz="2000" b="0" dirty="0">
                  <a:solidFill>
                    <a:schemeClr val="accent4">
                      <a:lumMod val="10000"/>
                    </a:schemeClr>
                  </a:solidFill>
                </a:endParaRPr>
              </a:p>
              <a:p>
                <a:pPr marL="0" indent="0">
                  <a:buNone/>
                </a:pPr>
                <a:r>
                  <a:rPr lang="en-US" sz="2000" dirty="0">
                    <a:solidFill>
                      <a:schemeClr val="accent4">
                        <a:lumMod val="10000"/>
                      </a:schemeClr>
                    </a:solidFill>
                  </a:rPr>
                  <a:t>            </a:t>
                </a:r>
                <a14:m>
                  <m:oMath xmlns:m="http://schemas.openxmlformats.org/officeDocument/2006/math">
                    <m:r>
                      <a:rPr lang="en-US" sz="2000" b="0" i="1" smtClean="0">
                        <a:solidFill>
                          <a:schemeClr val="accent4">
                            <a:lumMod val="10000"/>
                          </a:schemeClr>
                        </a:solidFill>
                        <a:latin typeface="Cambria Math" panose="02040503050406030204" pitchFamily="18" charset="0"/>
                      </a:rPr>
                      <m:t>𝑖𝑓</m:t>
                    </m:r>
                    <m:r>
                      <a:rPr lang="en-US" sz="2000" b="0" i="1" smtClean="0">
                        <a:solidFill>
                          <a:schemeClr val="accent4">
                            <a:lumMod val="10000"/>
                          </a:schemeClr>
                        </a:solidFill>
                        <a:latin typeface="Cambria Math" panose="02040503050406030204" pitchFamily="18" charset="0"/>
                      </a:rPr>
                      <m:t> </m:t>
                    </m:r>
                    <m:r>
                      <a:rPr lang="en-US" sz="2000" i="1">
                        <a:solidFill>
                          <a:schemeClr val="accent4">
                            <a:lumMod val="10000"/>
                          </a:schemeClr>
                        </a:solidFill>
                        <a:latin typeface="Cambria Math" panose="02040503050406030204" pitchFamily="18" charset="0"/>
                        <a:ea typeface="Cambria Math" panose="02040503050406030204" pitchFamily="18" charset="0"/>
                      </a:rPr>
                      <m:t>𝛽</m:t>
                    </m:r>
                    <m:r>
                      <a:rPr lang="en-US" sz="2000" i="1">
                        <a:solidFill>
                          <a:schemeClr val="accent4">
                            <a:lumMod val="10000"/>
                          </a:schemeClr>
                        </a:solidFill>
                        <a:latin typeface="Cambria Math" panose="02040503050406030204" pitchFamily="18" charset="0"/>
                        <a:ea typeface="Cambria Math" panose="02040503050406030204" pitchFamily="18" charset="0"/>
                      </a:rPr>
                      <m:t>⊆</m:t>
                    </m:r>
                    <m:r>
                      <a:rPr lang="en-US" sz="2000" i="1">
                        <a:solidFill>
                          <a:schemeClr val="accent4">
                            <a:lumMod val="10000"/>
                          </a:schemeClr>
                        </a:solidFill>
                        <a:latin typeface="Cambria Math" panose="02040503050406030204" pitchFamily="18" charset="0"/>
                        <a:ea typeface="Cambria Math" panose="02040503050406030204" pitchFamily="18" charset="0"/>
                      </a:rPr>
                      <m:t>𝑟𝑒𝑠𝑢𝑙𝑡</m:t>
                    </m:r>
                    <m:r>
                      <a:rPr lang="en-US" sz="2000" i="1">
                        <a:solidFill>
                          <a:schemeClr val="accent4">
                            <a:lumMod val="10000"/>
                          </a:schemeClr>
                        </a:solidFill>
                        <a:latin typeface="Cambria Math" panose="02040503050406030204" pitchFamily="18" charset="0"/>
                        <a:ea typeface="Cambria Math" panose="02040503050406030204" pitchFamily="18" charset="0"/>
                      </a:rPr>
                      <m:t> </m:t>
                    </m:r>
                    <m:r>
                      <a:rPr lang="en-US" sz="2000" i="1">
                        <a:solidFill>
                          <a:schemeClr val="accent4">
                            <a:lumMod val="10000"/>
                          </a:schemeClr>
                        </a:solidFill>
                        <a:latin typeface="Cambria Math" panose="02040503050406030204" pitchFamily="18" charset="0"/>
                        <a:ea typeface="Cambria Math" panose="02040503050406030204" pitchFamily="18" charset="0"/>
                      </a:rPr>
                      <m:t>𝑡</m:t>
                    </m:r>
                    <m:r>
                      <a:rPr lang="en-US" sz="2000" i="1">
                        <a:solidFill>
                          <a:schemeClr val="accent4">
                            <a:lumMod val="10000"/>
                          </a:schemeClr>
                        </a:solidFill>
                        <a:latin typeface="Cambria Math" panose="02040503050406030204" pitchFamily="18" charset="0"/>
                        <a:ea typeface="Cambria Math" panose="02040503050406030204" pitchFamily="18" charset="0"/>
                      </a:rPr>
                      <m:t>h</m:t>
                    </m:r>
                    <m:r>
                      <a:rPr lang="en-US" sz="2000" i="1">
                        <a:solidFill>
                          <a:schemeClr val="accent4">
                            <a:lumMod val="10000"/>
                          </a:schemeClr>
                        </a:solidFill>
                        <a:latin typeface="Cambria Math" panose="02040503050406030204" pitchFamily="18" charset="0"/>
                        <a:ea typeface="Cambria Math" panose="02040503050406030204" pitchFamily="18" charset="0"/>
                      </a:rPr>
                      <m:t>𝑒𝑛</m:t>
                    </m:r>
                    <m:r>
                      <a:rPr lang="en-US" sz="2000" i="1">
                        <a:solidFill>
                          <a:schemeClr val="accent4">
                            <a:lumMod val="10000"/>
                          </a:schemeClr>
                        </a:solidFill>
                        <a:latin typeface="Cambria Math" panose="02040503050406030204" pitchFamily="18" charset="0"/>
                        <a:ea typeface="Cambria Math" panose="02040503050406030204" pitchFamily="18" charset="0"/>
                      </a:rPr>
                      <m:t> </m:t>
                    </m:r>
                    <m:r>
                      <a:rPr lang="en-US" sz="2000" i="1">
                        <a:solidFill>
                          <a:schemeClr val="accent4">
                            <a:lumMod val="10000"/>
                          </a:schemeClr>
                        </a:solidFill>
                        <a:latin typeface="Cambria Math" panose="02040503050406030204" pitchFamily="18" charset="0"/>
                        <a:ea typeface="Cambria Math" panose="02040503050406030204" pitchFamily="18" charset="0"/>
                      </a:rPr>
                      <m:t>𝑟𝑒𝑠𝑢𝑙𝑡</m:t>
                    </m:r>
                    <m:r>
                      <a:rPr lang="en-US" sz="2000" i="1">
                        <a:solidFill>
                          <a:schemeClr val="accent4">
                            <a:lumMod val="10000"/>
                          </a:schemeClr>
                        </a:solidFill>
                        <a:latin typeface="Cambria Math" panose="02040503050406030204" pitchFamily="18" charset="0"/>
                        <a:ea typeface="Cambria Math" panose="02040503050406030204" pitchFamily="18" charset="0"/>
                      </a:rPr>
                      <m:t>=</m:t>
                    </m:r>
                    <m:r>
                      <a:rPr lang="en-US" sz="2000" i="1">
                        <a:solidFill>
                          <a:schemeClr val="accent4">
                            <a:lumMod val="10000"/>
                          </a:schemeClr>
                        </a:solidFill>
                        <a:latin typeface="Cambria Math" panose="02040503050406030204" pitchFamily="18" charset="0"/>
                        <a:ea typeface="Cambria Math" panose="02040503050406030204" pitchFamily="18" charset="0"/>
                      </a:rPr>
                      <m:t>𝑟𝑒𝑠𝑢𝑙𝑡</m:t>
                    </m:r>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nary>
                      <m:naryPr>
                        <m:chr m:val="⋃"/>
                        <m:subHide m:val="on"/>
                        <m:supHide m:val="on"/>
                        <m:ctrlPr>
                          <a:rPr lang="en-US" sz="2000" i="1">
                            <a:solidFill>
                              <a:schemeClr val="accent4">
                                <a:lumMod val="10000"/>
                              </a:schemeClr>
                            </a:solidFill>
                            <a:latin typeface="Cambria Math" panose="02040503050406030204" pitchFamily="18" charset="0"/>
                            <a:ea typeface="Cambria Math" panose="02040503050406030204" pitchFamily="18" charset="0"/>
                          </a:rPr>
                        </m:ctrlPr>
                      </m:naryPr>
                      <m:sub/>
                      <m:sup/>
                      <m:e>
                        <m:r>
                          <a:rPr lang="en-US" sz="2000" b="0" i="1" smtClean="0">
                            <a:solidFill>
                              <a:schemeClr val="accent4">
                                <a:lumMod val="10000"/>
                              </a:schemeClr>
                            </a:solidFill>
                            <a:latin typeface="Cambria Math" panose="02040503050406030204" pitchFamily="18" charset="0"/>
                            <a:ea typeface="Cambria Math" panose="02040503050406030204" pitchFamily="18" charset="0"/>
                          </a:rPr>
                          <m:t> </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𝛾</m:t>
                        </m:r>
                      </m:e>
                    </m:nary>
                  </m:oMath>
                </a14:m>
                <a:endParaRPr lang="en-US" sz="2000" b="0" dirty="0">
                  <a:solidFill>
                    <a:schemeClr val="accent4">
                      <a:lumMod val="10000"/>
                    </a:schemeClr>
                  </a:solidFill>
                  <a:ea typeface="Cambria Math" panose="02040503050406030204" pitchFamily="18" charset="0"/>
                </a:endParaRPr>
              </a:p>
              <a:p>
                <a:pPr marL="0" indent="0">
                  <a:buNone/>
                </a:pPr>
                <a:r>
                  <a:rPr lang="en-US" sz="2000" dirty="0">
                    <a:solidFill>
                      <a:schemeClr val="accent4">
                        <a:lumMod val="10000"/>
                      </a:schemeClr>
                    </a:solidFill>
                  </a:rPr>
                  <a:t>  </a:t>
                </a:r>
                <a14:m>
                  <m:oMath xmlns:m="http://schemas.openxmlformats.org/officeDocument/2006/math">
                    <m:r>
                      <a:rPr lang="en-US" sz="2000" b="0" i="0" smtClean="0">
                        <a:solidFill>
                          <a:schemeClr val="accent4">
                            <a:lumMod val="10000"/>
                          </a:schemeClr>
                        </a:solidFill>
                        <a:latin typeface="Cambria Math" panose="02040503050406030204" pitchFamily="18" charset="0"/>
                      </a:rPr>
                      <m:t>       </m:t>
                    </m:r>
                    <m:r>
                      <a:rPr lang="en-US" sz="2000" b="0" i="1" smtClean="0">
                        <a:solidFill>
                          <a:schemeClr val="accent4">
                            <a:lumMod val="10000"/>
                          </a:schemeClr>
                        </a:solidFill>
                        <a:latin typeface="Cambria Math" panose="02040503050406030204" pitchFamily="18" charset="0"/>
                      </a:rPr>
                      <m:t>𝑒𝑛𝑑</m:t>
                    </m:r>
                  </m:oMath>
                </a14:m>
                <a:r>
                  <a:rPr lang="en-US" sz="2000" dirty="0">
                    <a:solidFill>
                      <a:schemeClr val="accent4">
                        <a:lumMod val="10000"/>
                      </a:schemeClr>
                    </a:solidFill>
                  </a:rPr>
                  <a:t>      </a:t>
                </a:r>
              </a:p>
              <a:p>
                <a:pPr marL="0" indent="0">
                  <a:buNone/>
                </a:pPr>
                <a:endParaRPr lang="en-US" sz="2000" dirty="0">
                  <a:solidFill>
                    <a:schemeClr val="accent4">
                      <a:lumMod val="10000"/>
                    </a:schemeClr>
                  </a:solidFill>
                </a:endParaRPr>
              </a:p>
              <a:p>
                <a:pPr marL="0" indent="0">
                  <a:buNone/>
                </a:pPr>
                <a:endParaRPr lang="en-US" sz="2000" dirty="0">
                  <a:solidFill>
                    <a:schemeClr val="accent4">
                      <a:lumMod val="10000"/>
                    </a:schemeClr>
                  </a:solidFill>
                </a:endParaRPr>
              </a:p>
              <a:p>
                <a:pPr marL="0" indent="0">
                  <a:buNone/>
                </a:pPr>
                <a:endParaRPr lang="en-US" sz="2000" dirty="0">
                  <a:solidFill>
                    <a:schemeClr val="accent4">
                      <a:lumMod val="10000"/>
                    </a:schemeClr>
                  </a:solidFill>
                </a:endParaRPr>
              </a:p>
              <a:p>
                <a:pPr marL="0" indent="0">
                  <a:buNone/>
                </a:pPr>
                <a:endParaRPr lang="en-US" sz="2000" dirty="0">
                  <a:solidFill>
                    <a:schemeClr val="accent4">
                      <a:lumMod val="10000"/>
                    </a:schemeClr>
                  </a:solidFill>
                </a:endParaRPr>
              </a:p>
              <a:p>
                <a:pPr marL="0" indent="0">
                  <a:buNone/>
                </a:pPr>
                <a:endParaRPr lang="en-US" sz="2000" dirty="0">
                  <a:solidFill>
                    <a:schemeClr val="accent4">
                      <a:lumMod val="10000"/>
                    </a:schemeClr>
                  </a:solidFill>
                </a:endParaRPr>
              </a:p>
              <a:p>
                <a:pPr marL="0" indent="0">
                  <a:buNone/>
                </a:pPr>
                <a:endParaRPr lang="pt-BR" sz="16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1841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Good Relational Design</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In general, the goal of relational database design is to generate a set of relation schemas that allows us to store information without unnecessary </a:t>
            </a:r>
            <a:r>
              <a:rPr lang="en-US" sz="2400" dirty="0">
                <a:solidFill>
                  <a:srgbClr val="FF0000"/>
                </a:solidFill>
              </a:rPr>
              <a:t>redundancy</a:t>
            </a:r>
            <a:r>
              <a:rPr lang="en-US" sz="2400" dirty="0">
                <a:solidFill>
                  <a:schemeClr val="accent4">
                    <a:lumMod val="10000"/>
                  </a:schemeClr>
                </a:solidFill>
              </a:rPr>
              <a:t>, yet also allows us to </a:t>
            </a:r>
            <a:r>
              <a:rPr lang="en-US" sz="2400" dirty="0">
                <a:solidFill>
                  <a:schemeClr val="tx1"/>
                </a:solidFill>
              </a:rPr>
              <a:t>retrieve</a:t>
            </a:r>
            <a:r>
              <a:rPr lang="en-US" sz="2400" dirty="0">
                <a:solidFill>
                  <a:schemeClr val="accent4">
                    <a:lumMod val="10000"/>
                  </a:schemeClr>
                </a:solidFill>
              </a:rPr>
              <a:t> information </a:t>
            </a:r>
            <a:r>
              <a:rPr lang="en-US" sz="2400" dirty="0">
                <a:solidFill>
                  <a:schemeClr val="tx1"/>
                </a:solidFill>
              </a:rPr>
              <a:t>easily</a:t>
            </a:r>
            <a:r>
              <a:rPr lang="en-US" sz="2400" dirty="0">
                <a:solidFill>
                  <a:schemeClr val="accent4">
                    <a:lumMod val="10000"/>
                  </a:schemeClr>
                </a:solidFill>
              </a:rPr>
              <a:t>.</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This is accomplished by designing schemas that are in an appropriate </a:t>
            </a:r>
            <a:r>
              <a:rPr lang="en-US" sz="2400" b="1" i="1" dirty="0">
                <a:solidFill>
                  <a:schemeClr val="accent4">
                    <a:lumMod val="10000"/>
                  </a:schemeClr>
                </a:solidFill>
              </a:rPr>
              <a:t>normal</a:t>
            </a:r>
            <a:r>
              <a:rPr lang="en-US" sz="2400" dirty="0">
                <a:solidFill>
                  <a:schemeClr val="accent4">
                    <a:lumMod val="10000"/>
                  </a:schemeClr>
                </a:solidFill>
              </a:rPr>
              <a:t> 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pt-BR" sz="2000" dirty="0">
                    <a:solidFill>
                      <a:schemeClr val="accent4">
                        <a:lumMod val="10000"/>
                      </a:schemeClr>
                    </a:solidFill>
                  </a:rPr>
                  <a:t>R = (A, B, C, G, H, I)</a:t>
                </a:r>
                <a:endParaRPr lang="en-US" sz="2000" dirty="0">
                  <a:solidFill>
                    <a:schemeClr val="accent4">
                      <a:lumMod val="10000"/>
                    </a:schemeClr>
                  </a:solidFill>
                </a:endParaRPr>
              </a:p>
              <a:p>
                <a:pPr marL="0" indent="0">
                  <a:buNone/>
                </a:pPr>
                <a:r>
                  <a:rPr lang="en-US" sz="2000" dirty="0">
                    <a:solidFill>
                      <a:schemeClr val="accent4">
                        <a:lumMod val="10000"/>
                      </a:schemeClr>
                    </a:solidFill>
                  </a:rPr>
                  <a:t>     F = {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a:t>
                </a:r>
              </a:p>
              <a:p>
                <a:pPr marL="0" indent="0">
                  <a:buNone/>
                </a:pPr>
                <a:r>
                  <a:rPr lang="pt-BR" sz="2000" dirty="0">
                    <a:solidFill>
                      <a:schemeClr val="accent4">
                        <a:lumMod val="10000"/>
                      </a:schemeClr>
                    </a:solidFill>
                  </a:rPr>
                  <a:t>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a:t>
                </a:r>
              </a:p>
              <a:p>
                <a:pPr marL="0" indent="0">
                  <a:buNone/>
                </a:pPr>
                <a:r>
                  <a:rPr lang="pt-BR" sz="2000" dirty="0">
                    <a:solidFill>
                      <a:schemeClr val="accent4">
                        <a:lumMod val="10000"/>
                      </a:schemeClr>
                    </a:solidFill>
                  </a:rPr>
                  <a:t>	CG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I</a:t>
                </a:r>
              </a:p>
              <a:p>
                <a:pPr marL="0" indent="0">
                  <a:buNone/>
                </a:pPr>
                <a:r>
                  <a:rPr lang="pt-BR" sz="2000" dirty="0">
                    <a:solidFill>
                      <a:schemeClr val="accent4">
                        <a:lumMod val="10000"/>
                      </a:schemeClr>
                    </a:solidFill>
                  </a:rPr>
                  <a:t>	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H  }</a:t>
                </a:r>
              </a:p>
              <a:p>
                <a:pPr marL="342900"/>
                <a:endParaRPr lang="pt-BR" sz="2000" dirty="0">
                  <a:solidFill>
                    <a:schemeClr val="accent4">
                      <a:lumMod val="10000"/>
                    </a:schemeClr>
                  </a:solidFill>
                </a:endParaRPr>
              </a:p>
              <a:p>
                <a:pPr marL="342900"/>
                <a:r>
                  <a:rPr lang="en-US" sz="2000" dirty="0">
                    <a:solidFill>
                      <a:schemeClr val="accent4">
                        <a:lumMod val="10000"/>
                      </a:schemeClr>
                    </a:solidFill>
                  </a:rPr>
                  <a:t>Compute </a:t>
                </a:r>
                <a14:m>
                  <m:oMath xmlns:m="http://schemas.openxmlformats.org/officeDocument/2006/math">
                    <m:sSup>
                      <m:sSupPr>
                        <m:ctrlPr>
                          <a:rPr lang="en-US" sz="2000" i="1" smtClean="0">
                            <a:solidFill>
                              <a:schemeClr val="accent4">
                                <a:lumMod val="10000"/>
                              </a:schemeClr>
                            </a:solidFill>
                            <a:latin typeface="Cambria Math" panose="02040503050406030204" pitchFamily="18" charset="0"/>
                          </a:rPr>
                        </m:ctrlPr>
                      </m:sSupPr>
                      <m:e>
                        <m:r>
                          <a:rPr lang="en-US" sz="2000" b="0" i="1" smtClean="0">
                            <a:solidFill>
                              <a:schemeClr val="accent4">
                                <a:lumMod val="10000"/>
                              </a:schemeClr>
                            </a:solidFill>
                            <a:latin typeface="Cambria Math" panose="02040503050406030204" pitchFamily="18" charset="0"/>
                          </a:rPr>
                          <m:t>(</m:t>
                        </m:r>
                        <m:r>
                          <a:rPr lang="en-US" sz="2000" b="0" i="1" smtClean="0">
                            <a:solidFill>
                              <a:schemeClr val="accent4">
                                <a:lumMod val="10000"/>
                              </a:schemeClr>
                            </a:solidFill>
                            <a:latin typeface="Cambria Math" panose="02040503050406030204" pitchFamily="18" charset="0"/>
                          </a:rPr>
                          <m:t>𝐴𝐺</m:t>
                        </m:r>
                        <m:r>
                          <a:rPr lang="en-US" sz="2000" b="0" i="1" smtClean="0">
                            <a:solidFill>
                              <a:schemeClr val="accent4">
                                <a:lumMod val="10000"/>
                              </a:schemeClr>
                            </a:solidFill>
                            <a:latin typeface="Cambria Math" panose="02040503050406030204" pitchFamily="18" charset="0"/>
                          </a:rPr>
                          <m:t>)</m:t>
                        </m:r>
                      </m:e>
                      <m:sup>
                        <m:r>
                          <a:rPr lang="en-US" sz="2000" b="0" i="1" smtClean="0">
                            <a:solidFill>
                              <a:schemeClr val="accent4">
                                <a:lumMod val="10000"/>
                              </a:schemeClr>
                            </a:solidFill>
                            <a:latin typeface="Cambria Math" panose="02040503050406030204" pitchFamily="18" charset="0"/>
                          </a:rPr>
                          <m:t>+</m:t>
                        </m:r>
                      </m:sup>
                    </m:sSup>
                  </m:oMath>
                </a14:m>
                <a:endParaRPr lang="pt-BR" sz="1600" dirty="0">
                  <a:solidFill>
                    <a:schemeClr val="accent4">
                      <a:lumMod val="10000"/>
                    </a:schemeClr>
                  </a:solidFill>
                </a:endParaRPr>
              </a:p>
              <a:p>
                <a:pPr marL="342900"/>
                <a:endParaRPr lang="pt-BR" sz="1600" dirty="0">
                  <a:solidFill>
                    <a:schemeClr val="accent4">
                      <a:lumMod val="10000"/>
                    </a:schemeClr>
                  </a:solidFill>
                </a:endParaRPr>
              </a:p>
              <a:p>
                <a:pPr marL="342900"/>
                <a:endParaRPr lang="pt-BR" sz="1600" dirty="0">
                  <a:solidFill>
                    <a:schemeClr val="accent4">
                      <a:lumMod val="10000"/>
                    </a:schemeClr>
                  </a:solidFill>
                </a:endParaRPr>
              </a:p>
              <a:p>
                <a:pPr marL="342900"/>
                <a:r>
                  <a:rPr lang="pt-BR" sz="2000" dirty="0">
                    <a:solidFill>
                      <a:schemeClr val="accent4">
                        <a:lumMod val="10000"/>
                      </a:schemeClr>
                    </a:solidFill>
                  </a:rPr>
                  <a:t>Usage of the attribute closure: Testing for </a:t>
                </a:r>
                <a:r>
                  <a:rPr lang="pt-BR" sz="2000" b="1" dirty="0">
                    <a:solidFill>
                      <a:schemeClr val="accent4">
                        <a:lumMod val="10000"/>
                      </a:schemeClr>
                    </a:solidFill>
                  </a:rPr>
                  <a:t>superkey</a:t>
                </a:r>
                <a:r>
                  <a:rPr lang="pt-BR" sz="1200" dirty="0">
                    <a:solidFill>
                      <a:schemeClr val="accent4">
                        <a:lumMod val="10000"/>
                      </a:schemeClr>
                    </a:solidFill>
                  </a:rPr>
                  <a:t> </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39783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Boyce-Codd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A relation schema R is in BCNF with respect to a set </a:t>
                </a:r>
                <a14:m>
                  <m:oMath xmlns:m="http://schemas.openxmlformats.org/officeDocument/2006/math">
                    <m:r>
                      <a:rPr lang="en-US" sz="2000" i="1" dirty="0">
                        <a:solidFill>
                          <a:schemeClr val="accent4">
                            <a:lumMod val="10000"/>
                          </a:schemeClr>
                        </a:solidFill>
                        <a:latin typeface="Cambria Math" panose="02040503050406030204" pitchFamily="18" charset="0"/>
                      </a:rPr>
                      <m:t>𝐹</m:t>
                    </m:r>
                    <m:r>
                      <a:rPr lang="en-US" sz="2000" i="1" dirty="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of functional dependencies if for all functional dependencies in </a:t>
                </a:r>
                <a14:m>
                  <m:oMath xmlns:m="http://schemas.openxmlformats.org/officeDocument/2006/math">
                    <m:sSup>
                      <m:sSupPr>
                        <m:ctrlPr>
                          <a:rPr lang="en-US" sz="2000" i="1" dirty="0" smtClean="0">
                            <a:solidFill>
                              <a:schemeClr val="accent4">
                                <a:lumMod val="10000"/>
                              </a:schemeClr>
                            </a:solidFill>
                            <a:latin typeface="Cambria Math" panose="02040503050406030204" pitchFamily="18" charset="0"/>
                          </a:rPr>
                        </m:ctrlPr>
                      </m:sSupPr>
                      <m:e>
                        <m:r>
                          <a:rPr lang="en-US" sz="2000" b="0" i="1" dirty="0" smtClean="0">
                            <a:solidFill>
                              <a:schemeClr val="accent4">
                                <a:lumMod val="10000"/>
                              </a:schemeClr>
                            </a:solidFill>
                            <a:latin typeface="Cambria Math" panose="02040503050406030204" pitchFamily="18" charset="0"/>
                          </a:rPr>
                          <m:t>𝐹</m:t>
                        </m:r>
                      </m:e>
                      <m:sup>
                        <m:r>
                          <a:rPr lang="en-US" sz="2000" b="0" i="1" dirty="0" smtClean="0">
                            <a:solidFill>
                              <a:schemeClr val="accent4">
                                <a:lumMod val="10000"/>
                              </a:schemeClr>
                            </a:solidFill>
                            <a:latin typeface="Cambria Math" panose="02040503050406030204" pitchFamily="18" charset="0"/>
                          </a:rPr>
                          <m:t>+</m:t>
                        </m:r>
                      </m:sup>
                    </m:sSup>
                  </m:oMath>
                </a14:m>
                <a:r>
                  <a:rPr lang="en-US" sz="2000" dirty="0">
                    <a:solidFill>
                      <a:schemeClr val="accent4">
                        <a:lumMod val="10000"/>
                      </a:schemeClr>
                    </a:solidFill>
                  </a:rPr>
                  <a:t> of the form</a:t>
                </a:r>
              </a:p>
              <a:p>
                <a:pPr marL="914400" lvl="2" indent="0">
                  <a:buNone/>
                </a:pPr>
                <a14:m>
                  <m:oMathPara xmlns:m="http://schemas.openxmlformats.org/officeDocument/2006/math">
                    <m:oMathParaPr>
                      <m:jc m:val="centerGroup"/>
                    </m:oMathParaPr>
                    <m:oMath xmlns:m="http://schemas.openxmlformats.org/officeDocument/2006/math">
                      <m:r>
                        <a:rPr lang="pt-BR" sz="2000" b="1" i="1" smtClean="0">
                          <a:solidFill>
                            <a:schemeClr val="accent4">
                              <a:lumMod val="10000"/>
                            </a:schemeClr>
                          </a:solidFill>
                          <a:latin typeface="Cambria Math" panose="02040503050406030204" pitchFamily="18" charset="0"/>
                          <a:ea typeface="Cambria Math" panose="02040503050406030204" pitchFamily="18" charset="0"/>
                        </a:rPr>
                        <m:t>𝜶</m:t>
                      </m:r>
                      <m:r>
                        <a:rPr lang="pt-BR" sz="2000" b="1" i="1" smtClean="0">
                          <a:solidFill>
                            <a:schemeClr val="accent4">
                              <a:lumMod val="10000"/>
                            </a:schemeClr>
                          </a:solidFill>
                          <a:latin typeface="Cambria Math" panose="02040503050406030204" pitchFamily="18" charset="0"/>
                          <a:ea typeface="Cambria Math" panose="02040503050406030204" pitchFamily="18" charset="0"/>
                        </a:rPr>
                        <m:t>→ </m:t>
                      </m:r>
                      <m:r>
                        <a:rPr lang="en-US" sz="2000" b="1" i="1" smtClean="0">
                          <a:solidFill>
                            <a:schemeClr val="accent4">
                              <a:lumMod val="10000"/>
                            </a:schemeClr>
                          </a:solidFill>
                          <a:latin typeface="Cambria Math" panose="02040503050406030204" pitchFamily="18" charset="0"/>
                          <a:ea typeface="Cambria Math" panose="02040503050406030204" pitchFamily="18" charset="0"/>
                        </a:rPr>
                        <m:t>𝜷</m:t>
                      </m:r>
                    </m:oMath>
                  </m:oMathPara>
                </a14:m>
                <a:endParaRPr lang="pt-BR" sz="2000" b="1" dirty="0">
                  <a:solidFill>
                    <a:schemeClr val="accent4">
                      <a:lumMod val="10000"/>
                    </a:schemeClr>
                  </a:solidFill>
                </a:endParaRPr>
              </a:p>
              <a:p>
                <a:pPr marL="0" indent="0">
                  <a:buNone/>
                </a:pPr>
                <a:r>
                  <a:rPr lang="pt-BR" sz="2400" dirty="0">
                    <a:solidFill>
                      <a:schemeClr val="accent4">
                        <a:lumMod val="10000"/>
                      </a:schemeClr>
                    </a:solidFill>
                  </a:rPr>
                  <a:t>    </a:t>
                </a:r>
                <a:r>
                  <a:rPr lang="pt-BR" sz="2000" dirty="0">
                    <a:solidFill>
                      <a:schemeClr val="accent4">
                        <a:lumMod val="10000"/>
                      </a:schemeClr>
                    </a:solidFill>
                  </a:rPr>
                  <a:t>where </a:t>
                </a:r>
                <a14:m>
                  <m:oMath xmlns:m="http://schemas.openxmlformats.org/officeDocument/2006/math">
                    <m:r>
                      <a:rPr lang="pt-BR" sz="2000" i="1" smtClean="0">
                        <a:solidFill>
                          <a:schemeClr val="accent4">
                            <a:lumMod val="10000"/>
                          </a:schemeClr>
                        </a:solidFill>
                        <a:latin typeface="Cambria Math" panose="02040503050406030204" pitchFamily="18" charset="0"/>
                        <a:ea typeface="Cambria Math" panose="02040503050406030204" pitchFamily="18" charset="0"/>
                      </a:rPr>
                      <m:t>𝛼</m:t>
                    </m:r>
                    <m:r>
                      <a:rPr lang="pt-BR" sz="2000" i="1" smtClean="0">
                        <a:solidFill>
                          <a:schemeClr val="accent4">
                            <a:lumMod val="10000"/>
                          </a:schemeClr>
                        </a:solidFill>
                        <a:latin typeface="Cambria Math" panose="02040503050406030204" pitchFamily="18" charset="0"/>
                        <a:ea typeface="Cambria Math" panose="02040503050406030204" pitchFamily="18" charset="0"/>
                      </a:rPr>
                      <m:t>⊆</m:t>
                    </m:r>
                    <m:r>
                      <a:rPr lang="en-US" sz="2000" b="0" i="1" smtClean="0">
                        <a:solidFill>
                          <a:schemeClr val="accent4">
                            <a:lumMod val="10000"/>
                          </a:schemeClr>
                        </a:solidFill>
                        <a:latin typeface="Cambria Math" panose="02040503050406030204" pitchFamily="18" charset="0"/>
                        <a:ea typeface="Cambria Math" panose="02040503050406030204" pitchFamily="18" charset="0"/>
                      </a:rPr>
                      <m:t>𝑅</m:t>
                    </m:r>
                  </m:oMath>
                </a14:m>
                <a:r>
                  <a:rPr lang="pt-BR" sz="2000" dirty="0">
                    <a:solidFill>
                      <a:schemeClr val="accent4">
                        <a:lumMod val="10000"/>
                      </a:schemeClr>
                    </a:solidFill>
                  </a:rPr>
                  <a:t> and </a:t>
                </a:r>
                <a14:m>
                  <m:oMath xmlns:m="http://schemas.openxmlformats.org/officeDocument/2006/math">
                    <m:r>
                      <a:rPr lang="en-US" sz="2000" b="0" i="1" smtClean="0">
                        <a:solidFill>
                          <a:schemeClr val="accent4">
                            <a:lumMod val="10000"/>
                          </a:schemeClr>
                        </a:solidFill>
                        <a:latin typeface="Cambria Math" panose="02040503050406030204" pitchFamily="18" charset="0"/>
                        <a:ea typeface="Cambria Math" panose="02040503050406030204" pitchFamily="18" charset="0"/>
                      </a:rPr>
                      <m:t>𝛽</m:t>
                    </m:r>
                    <m:r>
                      <a:rPr lang="pt-BR" sz="2000" i="1">
                        <a:solidFill>
                          <a:schemeClr val="accent4">
                            <a:lumMod val="10000"/>
                          </a:schemeClr>
                        </a:solidFill>
                        <a:latin typeface="Cambria Math" panose="02040503050406030204" pitchFamily="18" charset="0"/>
                        <a:ea typeface="Cambria Math" panose="02040503050406030204" pitchFamily="18" charset="0"/>
                      </a:rPr>
                      <m:t>⊆</m:t>
                    </m:r>
                    <m:r>
                      <a:rPr lang="en-US" sz="2000" i="1">
                        <a:solidFill>
                          <a:schemeClr val="accent4">
                            <a:lumMod val="10000"/>
                          </a:schemeClr>
                        </a:solidFill>
                        <a:latin typeface="Cambria Math" panose="02040503050406030204" pitchFamily="18" charset="0"/>
                        <a:ea typeface="Cambria Math" panose="02040503050406030204" pitchFamily="18" charset="0"/>
                      </a:rPr>
                      <m:t>𝑅</m:t>
                    </m:r>
                  </m:oMath>
                </a14:m>
                <a:r>
                  <a:rPr lang="pt-BR" sz="2000" dirty="0">
                    <a:solidFill>
                      <a:schemeClr val="accent4">
                        <a:lumMod val="10000"/>
                      </a:schemeClr>
                    </a:solidFill>
                  </a:rPr>
                  <a:t>, at least one of the fullowing holds:</a:t>
                </a:r>
              </a:p>
              <a:p>
                <a:pPr marL="0" indent="0">
                  <a:buNone/>
                </a:pPr>
                <a:endParaRPr lang="pt-BR" sz="2000" dirty="0">
                  <a:solidFill>
                    <a:schemeClr val="accent4">
                      <a:lumMod val="10000"/>
                    </a:schemeClr>
                  </a:solidFill>
                </a:endParaRPr>
              </a:p>
              <a:p>
                <a:pPr marL="800100" lvl="1"/>
                <a14:m>
                  <m:oMath xmlns:m="http://schemas.openxmlformats.org/officeDocument/2006/math">
                    <m:r>
                      <a:rPr lang="pt-BR" sz="1800" i="1" smtClean="0">
                        <a:solidFill>
                          <a:schemeClr val="accent4">
                            <a:lumMod val="10000"/>
                          </a:schemeClr>
                        </a:solidFill>
                        <a:latin typeface="Cambria Math" panose="02040503050406030204" pitchFamily="18" charset="0"/>
                        <a:ea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ea typeface="Cambria Math" panose="02040503050406030204" pitchFamily="18" charset="0"/>
                      </a:rPr>
                      <m:t> →</m:t>
                    </m:r>
                    <m:r>
                      <a:rPr lang="en-US" sz="1800" b="0" i="1" smtClean="0">
                        <a:solidFill>
                          <a:schemeClr val="accent4">
                            <a:lumMod val="10000"/>
                          </a:schemeClr>
                        </a:solidFill>
                        <a:latin typeface="Cambria Math" panose="02040503050406030204" pitchFamily="18" charset="0"/>
                        <a:ea typeface="Cambria Math" panose="02040503050406030204" pitchFamily="18" charset="0"/>
                      </a:rPr>
                      <m:t>𝛽</m:t>
                    </m:r>
                  </m:oMath>
                </a14:m>
                <a:r>
                  <a:rPr lang="pt-BR" sz="1800" dirty="0">
                    <a:solidFill>
                      <a:schemeClr val="accent4">
                        <a:lumMod val="10000"/>
                      </a:schemeClr>
                    </a:solidFill>
                  </a:rPr>
                  <a:t> is trivial. (</a:t>
                </a:r>
                <a14:m>
                  <m:oMath xmlns:m="http://schemas.openxmlformats.org/officeDocument/2006/math">
                    <m:r>
                      <a:rPr lang="en-US" sz="1800" b="0" i="1" smtClean="0">
                        <a:solidFill>
                          <a:schemeClr val="accent4">
                            <a:lumMod val="10000"/>
                          </a:schemeClr>
                        </a:solidFill>
                        <a:latin typeface="Cambria Math" panose="02040503050406030204" pitchFamily="18" charset="0"/>
                        <a:ea typeface="Cambria Math" panose="02040503050406030204" pitchFamily="18" charset="0"/>
                      </a:rPr>
                      <m:t>𝛽</m:t>
                    </m:r>
                    <m:r>
                      <a:rPr lang="pt-BR" sz="1800" i="1">
                        <a:solidFill>
                          <a:schemeClr val="accent4">
                            <a:lumMod val="10000"/>
                          </a:schemeClr>
                        </a:solidFill>
                        <a:latin typeface="Cambria Math" panose="02040503050406030204" pitchFamily="18" charset="0"/>
                        <a:ea typeface="Cambria Math" panose="02040503050406030204" pitchFamily="18" charset="0"/>
                      </a:rPr>
                      <m:t>⊆</m:t>
                    </m:r>
                    <m:r>
                      <a:rPr lang="en-US" sz="1800" b="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pt-BR" sz="1800" dirty="0">
                    <a:solidFill>
                      <a:schemeClr val="accent4">
                        <a:lumMod val="10000"/>
                      </a:schemeClr>
                    </a:solidFill>
                  </a:rPr>
                  <a:t>)</a:t>
                </a:r>
              </a:p>
              <a:p>
                <a:pPr marL="800100" lvl="1"/>
                <a14:m>
                  <m:oMath xmlns:m="http://schemas.openxmlformats.org/officeDocument/2006/math">
                    <m:r>
                      <a:rPr lang="pt-BR" sz="1800" i="1" smtClean="0">
                        <a:solidFill>
                          <a:schemeClr val="accent4">
                            <a:lumMod val="10000"/>
                          </a:schemeClr>
                        </a:solidFill>
                        <a:latin typeface="Cambria Math" panose="02040503050406030204" pitchFamily="18" charset="0"/>
                        <a:ea typeface="Cambria Math" panose="02040503050406030204" pitchFamily="18" charset="0"/>
                      </a:rPr>
                      <m:t>𝛼</m:t>
                    </m:r>
                  </m:oMath>
                </a14:m>
                <a:r>
                  <a:rPr lang="pt-BR" sz="1800" dirty="0">
                    <a:solidFill>
                      <a:schemeClr val="accent4">
                        <a:lumMod val="10000"/>
                      </a:schemeClr>
                    </a:solidFill>
                  </a:rPr>
                  <a:t> is a superkey for R</a:t>
                </a:r>
              </a:p>
              <a:p>
                <a:pPr marL="342900"/>
                <a:endParaRPr lang="pt-BR" sz="20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59982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Boyce-Codd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Example</a:t>
            </a:r>
          </a:p>
          <a:p>
            <a:pPr marL="742950" lvl="1" indent="-285750"/>
            <a:r>
              <a:rPr lang="pt-BR" sz="2000" dirty="0">
                <a:solidFill>
                  <a:schemeClr val="accent4">
                    <a:lumMod val="10000"/>
                  </a:schemeClr>
                </a:solidFill>
              </a:rPr>
              <a:t>Is </a:t>
            </a:r>
            <a:r>
              <a:rPr lang="pt-BR" sz="2000" i="1" dirty="0">
                <a:solidFill>
                  <a:schemeClr val="accent4">
                    <a:lumMod val="10000"/>
                  </a:schemeClr>
                </a:solidFill>
              </a:rPr>
              <a:t>instr_dept (</a:t>
            </a:r>
            <a:r>
              <a:rPr lang="pt-BR" sz="2000" i="1" u="sng" dirty="0">
                <a:solidFill>
                  <a:schemeClr val="accent4">
                    <a:lumMod val="10000"/>
                  </a:schemeClr>
                </a:solidFill>
              </a:rPr>
              <a:t>ID</a:t>
            </a:r>
            <a:r>
              <a:rPr lang="pt-BR" sz="2000" i="1" dirty="0">
                <a:solidFill>
                  <a:schemeClr val="accent4">
                    <a:lumMod val="10000"/>
                  </a:schemeClr>
                </a:solidFill>
              </a:rPr>
              <a:t>, name, salary, </a:t>
            </a:r>
            <a:r>
              <a:rPr lang="pt-BR" sz="2000" i="1" u="sng" dirty="0">
                <a:solidFill>
                  <a:schemeClr val="accent4">
                    <a:lumMod val="10000"/>
                  </a:schemeClr>
                </a:solidFill>
              </a:rPr>
              <a:t>dept_name</a:t>
            </a:r>
            <a:r>
              <a:rPr lang="pt-BR" sz="2000" i="1" dirty="0">
                <a:solidFill>
                  <a:schemeClr val="accent4">
                    <a:lumMod val="10000"/>
                  </a:schemeClr>
                </a:solidFill>
              </a:rPr>
              <a:t>, building budget) </a:t>
            </a:r>
            <a:r>
              <a:rPr lang="pt-BR" sz="2000" dirty="0">
                <a:solidFill>
                  <a:schemeClr val="accent4">
                    <a:lumMod val="10000"/>
                  </a:schemeClr>
                </a:solidFill>
              </a:rPr>
              <a:t>in BCNF?</a:t>
            </a:r>
          </a:p>
          <a:p>
            <a:pPr marL="742950" lvl="1" indent="-285750"/>
            <a:r>
              <a:rPr lang="pt-BR" sz="2000" dirty="0">
                <a:solidFill>
                  <a:schemeClr val="accent4">
                    <a:lumMod val="10000"/>
                  </a:schemeClr>
                </a:solidFill>
              </a:rPr>
              <a:t>What about </a:t>
            </a:r>
            <a:r>
              <a:rPr lang="pt-BR" sz="2000" i="1" dirty="0">
                <a:solidFill>
                  <a:schemeClr val="accent4">
                    <a:lumMod val="10000"/>
                  </a:schemeClr>
                </a:solidFill>
              </a:rPr>
              <a:t>instructor (</a:t>
            </a:r>
            <a:r>
              <a:rPr lang="pt-BR" sz="2000" i="1" u="sng" dirty="0">
                <a:solidFill>
                  <a:schemeClr val="accent4">
                    <a:lumMod val="10000"/>
                  </a:schemeClr>
                </a:solidFill>
              </a:rPr>
              <a:t>ID</a:t>
            </a:r>
            <a:r>
              <a:rPr lang="pt-BR" sz="2000" i="1" dirty="0">
                <a:solidFill>
                  <a:schemeClr val="accent4">
                    <a:lumMod val="10000"/>
                  </a:schemeClr>
                </a:solidFill>
              </a:rPr>
              <a:t>, name, salary, dept_name)</a:t>
            </a:r>
            <a:r>
              <a:rPr lang="pt-BR" sz="2000" dirty="0">
                <a:solidFill>
                  <a:schemeClr val="accent4">
                    <a:lumMod val="10000"/>
                  </a:schemeClr>
                </a:solidFill>
              </a:rPr>
              <a:t>?</a:t>
            </a:r>
          </a:p>
          <a:p>
            <a:pPr marL="342900"/>
            <a:endParaRPr lang="pt-BR" sz="2000" dirty="0">
              <a:solidFill>
                <a:schemeClr val="accent4">
                  <a:lumMod val="10000"/>
                </a:schemeClr>
              </a:solidFill>
            </a:endParaRPr>
          </a:p>
        </p:txBody>
      </p:sp>
    </p:spTree>
    <p:extLst>
      <p:ext uri="{BB962C8B-B14F-4D97-AF65-F5344CB8AC3E}">
        <p14:creationId xmlns:p14="http://schemas.microsoft.com/office/powerpoint/2010/main" val="122959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Decomposing a Schema into BCNF</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Suppose we have a schema R and a non-trivial dependency </a:t>
                </a:r>
                <a14:m>
                  <m:oMath xmlns:m="http://schemas.openxmlformats.org/officeDocument/2006/math">
                    <m:r>
                      <a:rPr lang="en-US" sz="2000" b="0" i="1" dirty="0" smtClean="0">
                        <a:solidFill>
                          <a:schemeClr val="accent4">
                            <a:lumMod val="10000"/>
                          </a:schemeClr>
                        </a:solidFill>
                        <a:latin typeface="Cambria Math" panose="02040503050406030204" pitchFamily="18" charset="0"/>
                      </a:rPr>
                      <m:t>𝛼</m:t>
                    </m:r>
                    <m:r>
                      <a:rPr lang="en-US" sz="2000" b="0" i="1" dirty="0" smtClean="0">
                        <a:solidFill>
                          <a:schemeClr val="accent4">
                            <a:lumMod val="10000"/>
                          </a:schemeClr>
                        </a:solidFill>
                        <a:latin typeface="Cambria Math" panose="02040503050406030204" pitchFamily="18" charset="0"/>
                      </a:rPr>
                      <m:t>→ </m:t>
                    </m:r>
                    <m:r>
                      <a:rPr lang="en-US" sz="2000" b="0" i="1" dirty="0" smtClean="0">
                        <a:solidFill>
                          <a:schemeClr val="accent4">
                            <a:lumMod val="10000"/>
                          </a:schemeClr>
                        </a:solidFill>
                        <a:latin typeface="Cambria Math" panose="02040503050406030204" pitchFamily="18" charset="0"/>
                      </a:rPr>
                      <m:t>𝛽</m:t>
                    </m:r>
                  </m:oMath>
                </a14:m>
                <a:r>
                  <a:rPr lang="fa-IR" sz="2000" dirty="0">
                    <a:solidFill>
                      <a:schemeClr val="accent4">
                        <a:lumMod val="10000"/>
                      </a:schemeClr>
                    </a:solidFill>
                  </a:rPr>
                  <a:t> </a:t>
                </a:r>
                <a:r>
                  <a:rPr lang="en-US" sz="2000" dirty="0">
                    <a:solidFill>
                      <a:schemeClr val="accent4">
                        <a:lumMod val="10000"/>
                      </a:schemeClr>
                    </a:solidFill>
                  </a:rPr>
                  <a:t>causes a violation of BCNF</a:t>
                </a:r>
                <a:r>
                  <a:rPr lang="fa-IR" sz="2000" dirty="0">
                    <a:solidFill>
                      <a:schemeClr val="accent4">
                        <a:lumMod val="10000"/>
                      </a:schemeClr>
                    </a:solidFill>
                  </a:rPr>
                  <a:t>.</a:t>
                </a:r>
                <a:r>
                  <a:rPr lang="en-US" sz="2000" dirty="0">
                    <a:solidFill>
                      <a:schemeClr val="accent4">
                        <a:lumMod val="10000"/>
                      </a:schemeClr>
                    </a:solidFill>
                  </a:rPr>
                  <a:t> We decompose R into:</a:t>
                </a:r>
              </a:p>
              <a:p>
                <a:pPr marL="742950" lvl="1" indent="-285750"/>
                <a:r>
                  <a:rPr lang="pt-BR" sz="1800" b="0" dirty="0">
                    <a:solidFill>
                      <a:schemeClr val="accent4">
                        <a:lumMod val="10000"/>
                      </a:schemeClr>
                    </a:solidFill>
                    <a:ea typeface="Cambria Math" panose="02040503050406030204" pitchFamily="18" charset="0"/>
                  </a:rPr>
                  <a:t>(</a:t>
                </a:r>
                <a14:m>
                  <m:oMath xmlns:m="http://schemas.openxmlformats.org/officeDocument/2006/math">
                    <m:r>
                      <a:rPr lang="pt-BR" sz="1800" b="0" i="1" smtClean="0">
                        <a:solidFill>
                          <a:schemeClr val="accent4">
                            <a:lumMod val="10000"/>
                          </a:schemeClr>
                        </a:solidFill>
                        <a:latin typeface="Cambria Math" panose="02040503050406030204" pitchFamily="18" charset="0"/>
                        <a:ea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ea typeface="Cambria Math" panose="02040503050406030204" pitchFamily="18" charset="0"/>
                      </a:rPr>
                      <m:t> </m:t>
                    </m:r>
                    <m:r>
                      <a:rPr lang="pt-BR" sz="1800" b="0" i="1" smtClean="0">
                        <a:solidFill>
                          <a:schemeClr val="accent4">
                            <a:lumMod val="10000"/>
                          </a:schemeClr>
                        </a:solidFill>
                        <a:latin typeface="Cambria Math" panose="02040503050406030204" pitchFamily="18" charset="0"/>
                        <a:ea typeface="Cambria Math" panose="02040503050406030204" pitchFamily="18" charset="0"/>
                      </a:rPr>
                      <m:t>⋃ </m:t>
                    </m:r>
                    <m:r>
                      <a:rPr lang="en-US" sz="1800" b="0" i="1" smtClean="0">
                        <a:solidFill>
                          <a:schemeClr val="accent4">
                            <a:lumMod val="10000"/>
                          </a:schemeClr>
                        </a:solidFill>
                        <a:latin typeface="Cambria Math" panose="02040503050406030204" pitchFamily="18" charset="0"/>
                        <a:ea typeface="Cambria Math" panose="02040503050406030204" pitchFamily="18" charset="0"/>
                      </a:rPr>
                      <m:t>𝛽</m:t>
                    </m:r>
                  </m:oMath>
                </a14:m>
                <a:r>
                  <a:rPr lang="pt-BR" sz="1800" dirty="0">
                    <a:solidFill>
                      <a:schemeClr val="accent4">
                        <a:lumMod val="10000"/>
                      </a:schemeClr>
                    </a:solidFill>
                  </a:rPr>
                  <a:t>)</a:t>
                </a:r>
              </a:p>
              <a:p>
                <a:pPr marL="742950" lvl="1" indent="-285750"/>
                <a:r>
                  <a:rPr lang="pt-BR" sz="1800" dirty="0">
                    <a:solidFill>
                      <a:schemeClr val="accent4">
                        <a:lumMod val="10000"/>
                      </a:schemeClr>
                    </a:solidFill>
                  </a:rPr>
                  <a:t>(</a:t>
                </a:r>
                <a14:m>
                  <m:oMath xmlns:m="http://schemas.openxmlformats.org/officeDocument/2006/math">
                    <m:r>
                      <a:rPr lang="en-US" sz="1800" i="1">
                        <a:solidFill>
                          <a:schemeClr val="accent4">
                            <a:lumMod val="10000"/>
                          </a:schemeClr>
                        </a:solidFill>
                        <a:latin typeface="Cambria Math" panose="02040503050406030204" pitchFamily="18" charset="0"/>
                      </a:rPr>
                      <m:t>𝑅</m:t>
                    </m:r>
                    <m:r>
                      <a:rPr lang="en-US" sz="1800" i="1">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r>
                      <a:rPr lang="en-US" sz="1800" b="0" i="1"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rPr>
                      <m:t>)</m:t>
                    </m:r>
                  </m:oMath>
                </a14:m>
                <a:r>
                  <a:rPr lang="pt-BR" sz="1800" dirty="0">
                    <a:solidFill>
                      <a:schemeClr val="accent4">
                        <a:lumMod val="10000"/>
                      </a:schemeClr>
                    </a:solidFill>
                  </a:rPr>
                  <a:t>)</a:t>
                </a:r>
              </a:p>
              <a:p>
                <a:pPr marL="742950" lvl="1" indent="-285750"/>
                <a:endParaRPr lang="pt-BR" sz="1800" dirty="0">
                  <a:solidFill>
                    <a:schemeClr val="accent4">
                      <a:lumMod val="10000"/>
                    </a:schemeClr>
                  </a:solidFill>
                </a:endParaRPr>
              </a:p>
              <a:p>
                <a:pPr marL="285750" indent="-285750"/>
                <a:r>
                  <a:rPr lang="pt-BR" sz="2200" dirty="0">
                    <a:solidFill>
                      <a:schemeClr val="accent4">
                        <a:lumMod val="10000"/>
                      </a:schemeClr>
                    </a:solidFill>
                  </a:rPr>
                  <a:t>In our example</a:t>
                </a:r>
              </a:p>
              <a:p>
                <a:pPr marL="742950" lvl="1" indent="-285750"/>
                <a14:m>
                  <m:oMath xmlns:m="http://schemas.openxmlformats.org/officeDocument/2006/math">
                    <m:r>
                      <a:rPr lang="en-US" sz="1800" i="1" smtClean="0">
                        <a:solidFill>
                          <a:schemeClr val="accent4">
                            <a:lumMod val="10000"/>
                          </a:schemeClr>
                        </a:solidFill>
                        <a:latin typeface="Cambria Math" panose="02040503050406030204" pitchFamily="18" charset="0"/>
                      </a:rPr>
                      <m:t>𝛼</m:t>
                    </m:r>
                  </m:oMath>
                </a14:m>
                <a:r>
                  <a:rPr lang="pt-BR" sz="1800" dirty="0">
                    <a:solidFill>
                      <a:schemeClr val="accent4">
                        <a:lumMod val="10000"/>
                      </a:schemeClr>
                    </a:solidFill>
                  </a:rPr>
                  <a:t> = dept_name</a:t>
                </a:r>
              </a:p>
              <a:p>
                <a:pPr marL="742950" lvl="1" indent="-285750"/>
                <a14:m>
                  <m:oMath xmlns:m="http://schemas.openxmlformats.org/officeDocument/2006/math">
                    <m:r>
                      <a:rPr lang="en-US" sz="1800" b="0" i="1" smtClean="0">
                        <a:solidFill>
                          <a:schemeClr val="accent4">
                            <a:lumMod val="10000"/>
                          </a:schemeClr>
                        </a:solidFill>
                        <a:latin typeface="Cambria Math" panose="02040503050406030204" pitchFamily="18" charset="0"/>
                      </a:rPr>
                      <m:t>𝛽</m:t>
                    </m:r>
                  </m:oMath>
                </a14:m>
                <a:r>
                  <a:rPr lang="pt-BR" sz="1800" dirty="0">
                    <a:solidFill>
                      <a:schemeClr val="accent4">
                        <a:lumMod val="10000"/>
                      </a:schemeClr>
                    </a:solidFill>
                  </a:rPr>
                  <a:t> = building, budget</a:t>
                </a:r>
              </a:p>
              <a:p>
                <a:pPr marL="457200" lvl="1" indent="0">
                  <a:buNone/>
                </a:pPr>
                <a:r>
                  <a:rPr lang="pt-BR" sz="1800" dirty="0">
                    <a:solidFill>
                      <a:schemeClr val="accent4">
                        <a:lumMod val="10000"/>
                      </a:schemeClr>
                    </a:solidFill>
                  </a:rPr>
                  <a:t>and inst_dept will be replaced by</a:t>
                </a:r>
              </a:p>
              <a:p>
                <a:pPr marL="742950" lvl="1" indent="-285750"/>
                <a:r>
                  <a:rPr lang="pt-BR" sz="1800" dirty="0">
                    <a:solidFill>
                      <a:schemeClr val="accent4">
                        <a:lumMod val="10000"/>
                      </a:schemeClr>
                    </a:solidFill>
                  </a:rPr>
                  <a:t>(</a:t>
                </a:r>
                <a14:m>
                  <m:oMath xmlns:m="http://schemas.openxmlformats.org/officeDocument/2006/math">
                    <m:r>
                      <a:rPr lang="pt-BR" sz="1800" i="1">
                        <a:solidFill>
                          <a:schemeClr val="accent4">
                            <a:lumMod val="10000"/>
                          </a:schemeClr>
                        </a:solidFill>
                        <a:latin typeface="Cambria Math" panose="02040503050406030204" pitchFamily="18" charset="0"/>
                        <a:ea typeface="Cambria Math" panose="02040503050406030204" pitchFamily="18" charset="0"/>
                      </a:rPr>
                      <m:t>𝛼</m:t>
                    </m:r>
                    <m:r>
                      <a:rPr lang="en-US" sz="1800" i="1">
                        <a:solidFill>
                          <a:schemeClr val="accent4">
                            <a:lumMod val="10000"/>
                          </a:schemeClr>
                        </a:solidFill>
                        <a:latin typeface="Cambria Math" panose="02040503050406030204" pitchFamily="18" charset="0"/>
                        <a:ea typeface="Cambria Math" panose="02040503050406030204" pitchFamily="18" charset="0"/>
                      </a:rPr>
                      <m:t> </m:t>
                    </m:r>
                    <m:r>
                      <a:rPr lang="pt-BR" sz="1800" i="1">
                        <a:solidFill>
                          <a:schemeClr val="accent4">
                            <a:lumMod val="10000"/>
                          </a:schemeClr>
                        </a:solidFill>
                        <a:latin typeface="Cambria Math" panose="02040503050406030204" pitchFamily="18" charset="0"/>
                        <a:ea typeface="Cambria Math" panose="02040503050406030204" pitchFamily="18" charset="0"/>
                      </a:rPr>
                      <m:t>⋃ </m:t>
                    </m:r>
                    <m:r>
                      <a:rPr lang="en-US" sz="1800" i="1">
                        <a:solidFill>
                          <a:schemeClr val="accent4">
                            <a:lumMod val="10000"/>
                          </a:schemeClr>
                        </a:solidFill>
                        <a:latin typeface="Cambria Math" panose="02040503050406030204" pitchFamily="18" charset="0"/>
                        <a:ea typeface="Cambria Math" panose="02040503050406030204" pitchFamily="18" charset="0"/>
                      </a:rPr>
                      <m:t>𝛽</m:t>
                    </m:r>
                  </m:oMath>
                </a14:m>
                <a:r>
                  <a:rPr lang="pt-BR" sz="1800" dirty="0">
                    <a:solidFill>
                      <a:schemeClr val="accent4">
                        <a:lumMod val="10000"/>
                      </a:schemeClr>
                    </a:solidFill>
                  </a:rPr>
                  <a:t>) = (dept_name, building, budget)</a:t>
                </a:r>
              </a:p>
              <a:p>
                <a:pPr marL="742950" lvl="1" indent="-285750"/>
                <a:r>
                  <a:rPr lang="pt-BR" sz="1800" dirty="0">
                    <a:solidFill>
                      <a:schemeClr val="accent4">
                        <a:lumMod val="10000"/>
                      </a:schemeClr>
                    </a:solidFill>
                  </a:rPr>
                  <a:t>(</a:t>
                </a:r>
                <a14:m>
                  <m:oMath xmlns:m="http://schemas.openxmlformats.org/officeDocument/2006/math">
                    <m:r>
                      <a:rPr lang="en-US" sz="1800" i="1">
                        <a:solidFill>
                          <a:schemeClr val="accent4">
                            <a:lumMod val="10000"/>
                          </a:schemeClr>
                        </a:solidFill>
                        <a:latin typeface="Cambria Math" panose="02040503050406030204" pitchFamily="18" charset="0"/>
                      </a:rPr>
                      <m:t>𝑅</m:t>
                    </m:r>
                    <m:r>
                      <a:rPr lang="en-US" sz="1800" i="1">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r>
                      <a:rPr lang="en-US" sz="1800" b="0" i="1"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rPr>
                      <m:t>)</m:t>
                    </m:r>
                  </m:oMath>
                </a14:m>
                <a:r>
                  <a:rPr lang="pt-BR" sz="1800" dirty="0">
                    <a:solidFill>
                      <a:schemeClr val="accent4">
                        <a:lumMod val="10000"/>
                      </a:schemeClr>
                    </a:solidFill>
                  </a:rPr>
                  <a:t>) = (ID, name, salary, dept_name)</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29285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Example:</a:t>
                </a:r>
              </a:p>
              <a:p>
                <a:pPr marL="742950" lvl="1" indent="-285750"/>
                <a:r>
                  <a:rPr lang="pt-BR" sz="1800" dirty="0">
                    <a:solidFill>
                      <a:schemeClr val="accent4">
                        <a:lumMod val="10000"/>
                      </a:schemeClr>
                    </a:solidFill>
                    <a:ea typeface="Cambria Math" panose="02040503050406030204" pitchFamily="18" charset="0"/>
                  </a:rPr>
                  <a:t>std_project(s_ID, p_ID, s_email)</a:t>
                </a:r>
                <a:endParaRPr lang="pt-BR" sz="1800" dirty="0">
                  <a:solidFill>
                    <a:schemeClr val="accent4">
                      <a:lumMod val="10000"/>
                    </a:schemeClr>
                  </a:solidFill>
                </a:endParaRPr>
              </a:p>
              <a:p>
                <a:pPr marL="742950" lvl="1" indent="-285750"/>
                <a:r>
                  <a:rPr lang="en-US" sz="1800" dirty="0">
                    <a:solidFill>
                      <a:schemeClr val="accent4">
                        <a:lumMod val="10000"/>
                      </a:schemeClr>
                    </a:solidFill>
                  </a:rPr>
                  <a:t>s_ID</a:t>
                </a:r>
                <a14:m>
                  <m:oMath xmlns:m="http://schemas.openxmlformats.org/officeDocument/2006/math">
                    <m:r>
                      <a:rPr lang="en-US" sz="1800" b="0" i="1" smtClean="0">
                        <a:solidFill>
                          <a:schemeClr val="accent4">
                            <a:lumMod val="10000"/>
                          </a:schemeClr>
                        </a:solidFill>
                        <a:latin typeface="Cambria Math" panose="02040503050406030204" pitchFamily="18" charset="0"/>
                      </a:rPr>
                      <m:t>→</m:t>
                    </m:r>
                  </m:oMath>
                </a14:m>
                <a:r>
                  <a:rPr lang="pt-BR" sz="1800" dirty="0">
                    <a:solidFill>
                      <a:schemeClr val="accent4">
                        <a:lumMod val="10000"/>
                      </a:schemeClr>
                    </a:solidFill>
                  </a:rPr>
                  <a:t> s_email</a:t>
                </a:r>
              </a:p>
              <a:p>
                <a:pPr marL="742950" lvl="1" indent="-285750"/>
                <a:endParaRPr lang="pt-BR" sz="1800" dirty="0">
                  <a:solidFill>
                    <a:schemeClr val="accent4">
                      <a:lumMod val="10000"/>
                    </a:schemeClr>
                  </a:solidFill>
                </a:endParaRPr>
              </a:p>
              <a:p>
                <a:pPr marL="285750" indent="-285750"/>
                <a:r>
                  <a:rPr lang="pt-BR" sz="2200" dirty="0">
                    <a:solidFill>
                      <a:schemeClr val="accent4">
                        <a:lumMod val="10000"/>
                      </a:schemeClr>
                    </a:solidFill>
                  </a:rPr>
                  <a:t>std_project is not in BCNF because s_ID is not a superkey</a:t>
                </a:r>
              </a:p>
              <a:p>
                <a:pPr marL="742950" lvl="1" indent="-285750"/>
                <a14:m>
                  <m:oMath xmlns:m="http://schemas.openxmlformats.org/officeDocument/2006/math">
                    <m:r>
                      <a:rPr lang="en-US" sz="1800" i="1" smtClean="0">
                        <a:solidFill>
                          <a:schemeClr val="accent4">
                            <a:lumMod val="10000"/>
                          </a:schemeClr>
                        </a:solidFill>
                        <a:latin typeface="Cambria Math" panose="02040503050406030204" pitchFamily="18" charset="0"/>
                      </a:rPr>
                      <m:t>𝛼</m:t>
                    </m:r>
                  </m:oMath>
                </a14:m>
                <a:r>
                  <a:rPr lang="pt-BR" sz="1800" dirty="0">
                    <a:solidFill>
                      <a:schemeClr val="accent4">
                        <a:lumMod val="10000"/>
                      </a:schemeClr>
                    </a:solidFill>
                  </a:rPr>
                  <a:t> = s_ID</a:t>
                </a:r>
              </a:p>
              <a:p>
                <a:pPr marL="742950" lvl="1" indent="-285750"/>
                <a14:m>
                  <m:oMath xmlns:m="http://schemas.openxmlformats.org/officeDocument/2006/math">
                    <m:r>
                      <a:rPr lang="en-US" sz="1800" b="0" i="1" smtClean="0">
                        <a:solidFill>
                          <a:schemeClr val="accent4">
                            <a:lumMod val="10000"/>
                          </a:schemeClr>
                        </a:solidFill>
                        <a:latin typeface="Cambria Math" panose="02040503050406030204" pitchFamily="18" charset="0"/>
                      </a:rPr>
                      <m:t>𝛽</m:t>
                    </m:r>
                  </m:oMath>
                </a14:m>
                <a:r>
                  <a:rPr lang="pt-BR" sz="1800" dirty="0">
                    <a:solidFill>
                      <a:schemeClr val="accent4">
                        <a:lumMod val="10000"/>
                      </a:schemeClr>
                    </a:solidFill>
                  </a:rPr>
                  <a:t> = s_email</a:t>
                </a:r>
              </a:p>
              <a:p>
                <a:pPr marL="457200" lvl="1" indent="0">
                  <a:buNone/>
                </a:pPr>
                <a:r>
                  <a:rPr lang="pt-BR" sz="1800" dirty="0">
                    <a:solidFill>
                      <a:schemeClr val="accent4">
                        <a:lumMod val="10000"/>
                      </a:schemeClr>
                    </a:solidFill>
                  </a:rPr>
                  <a:t>and inst_dept will be replaced by</a:t>
                </a:r>
              </a:p>
              <a:p>
                <a:pPr marL="742950" lvl="1" indent="-285750"/>
                <a:r>
                  <a:rPr lang="pt-BR" sz="1800" dirty="0">
                    <a:solidFill>
                      <a:schemeClr val="accent4">
                        <a:lumMod val="10000"/>
                      </a:schemeClr>
                    </a:solidFill>
                  </a:rPr>
                  <a:t>(</a:t>
                </a:r>
                <a14:m>
                  <m:oMath xmlns:m="http://schemas.openxmlformats.org/officeDocument/2006/math">
                    <m:r>
                      <a:rPr lang="pt-BR" sz="1800" i="1">
                        <a:solidFill>
                          <a:schemeClr val="accent4">
                            <a:lumMod val="10000"/>
                          </a:schemeClr>
                        </a:solidFill>
                        <a:latin typeface="Cambria Math" panose="02040503050406030204" pitchFamily="18" charset="0"/>
                        <a:ea typeface="Cambria Math" panose="02040503050406030204" pitchFamily="18" charset="0"/>
                      </a:rPr>
                      <m:t>𝛼</m:t>
                    </m:r>
                    <m:r>
                      <a:rPr lang="en-US" sz="1800" i="1">
                        <a:solidFill>
                          <a:schemeClr val="accent4">
                            <a:lumMod val="10000"/>
                          </a:schemeClr>
                        </a:solidFill>
                        <a:latin typeface="Cambria Math" panose="02040503050406030204" pitchFamily="18" charset="0"/>
                        <a:ea typeface="Cambria Math" panose="02040503050406030204" pitchFamily="18" charset="0"/>
                      </a:rPr>
                      <m:t> </m:t>
                    </m:r>
                    <m:r>
                      <a:rPr lang="pt-BR" sz="1800" i="1">
                        <a:solidFill>
                          <a:schemeClr val="accent4">
                            <a:lumMod val="10000"/>
                          </a:schemeClr>
                        </a:solidFill>
                        <a:latin typeface="Cambria Math" panose="02040503050406030204" pitchFamily="18" charset="0"/>
                        <a:ea typeface="Cambria Math" panose="02040503050406030204" pitchFamily="18" charset="0"/>
                      </a:rPr>
                      <m:t>⋃ </m:t>
                    </m:r>
                    <m:r>
                      <a:rPr lang="en-US" sz="1800" i="1">
                        <a:solidFill>
                          <a:schemeClr val="accent4">
                            <a:lumMod val="10000"/>
                          </a:schemeClr>
                        </a:solidFill>
                        <a:latin typeface="Cambria Math" panose="02040503050406030204" pitchFamily="18" charset="0"/>
                        <a:ea typeface="Cambria Math" panose="02040503050406030204" pitchFamily="18" charset="0"/>
                      </a:rPr>
                      <m:t>𝛽</m:t>
                    </m:r>
                  </m:oMath>
                </a14:m>
                <a:r>
                  <a:rPr lang="pt-BR" sz="1800" dirty="0">
                    <a:solidFill>
                      <a:schemeClr val="accent4">
                        <a:lumMod val="10000"/>
                      </a:schemeClr>
                    </a:solidFill>
                  </a:rPr>
                  <a:t>) = (s_ID,s_email)</a:t>
                </a:r>
              </a:p>
              <a:p>
                <a:pPr marL="742950" lvl="1" indent="-285750"/>
                <a:r>
                  <a:rPr lang="pt-BR" sz="1800" dirty="0">
                    <a:solidFill>
                      <a:schemeClr val="accent4">
                        <a:lumMod val="10000"/>
                      </a:schemeClr>
                    </a:solidFill>
                  </a:rPr>
                  <a:t>(</a:t>
                </a:r>
                <a14:m>
                  <m:oMath xmlns:m="http://schemas.openxmlformats.org/officeDocument/2006/math">
                    <m:r>
                      <a:rPr lang="en-US" sz="1800" i="1">
                        <a:solidFill>
                          <a:schemeClr val="accent4">
                            <a:lumMod val="10000"/>
                          </a:schemeClr>
                        </a:solidFill>
                        <a:latin typeface="Cambria Math" panose="02040503050406030204" pitchFamily="18" charset="0"/>
                      </a:rPr>
                      <m:t>𝑅</m:t>
                    </m:r>
                    <m:r>
                      <a:rPr lang="en-US" sz="1800" i="1">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r>
                      <a:rPr lang="en-US" sz="1800" b="0" i="1"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rPr>
                      <m:t>)</m:t>
                    </m:r>
                  </m:oMath>
                </a14:m>
                <a:r>
                  <a:rPr lang="pt-BR" sz="1800" dirty="0">
                    <a:solidFill>
                      <a:schemeClr val="accent4">
                        <a:lumMod val="10000"/>
                      </a:schemeClr>
                    </a:solidFill>
                  </a:rPr>
                  <a:t>) = (s_ID, proj_ID)</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07790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BCNF and Dependency Preservation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Constraints, including functional dependencies, are costly to check in practice unless they pertain to only one relation</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If it is sufficient to test only those dependencies on each individual relation of a decomposition in order to ensure that all functional dependencies hold, then that decomposition is dependency preserving.</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Because it is not always possible to achieve both BCNF and dependency preservation, we consider a weaker normal form, known as </a:t>
            </a:r>
            <a:r>
              <a:rPr lang="en-US" sz="2000" b="1" dirty="0">
                <a:solidFill>
                  <a:schemeClr val="accent4">
                    <a:lumMod val="10000"/>
                  </a:schemeClr>
                </a:solidFill>
              </a:rPr>
              <a:t>third normal form</a:t>
            </a:r>
            <a:endParaRPr lang="pt-BR" sz="2000" b="1" dirty="0">
              <a:solidFill>
                <a:schemeClr val="accent4">
                  <a:lumMod val="10000"/>
                </a:schemeClr>
              </a:solidFill>
            </a:endParaRPr>
          </a:p>
        </p:txBody>
      </p:sp>
    </p:spTree>
    <p:extLst>
      <p:ext uri="{BB962C8B-B14F-4D97-AF65-F5344CB8AC3E}">
        <p14:creationId xmlns:p14="http://schemas.microsoft.com/office/powerpoint/2010/main" val="3247754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Third Normal Form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A relation schema R is in </a:t>
                </a:r>
                <a:r>
                  <a:rPr lang="en-US" sz="2000" dirty="0">
                    <a:solidFill>
                      <a:schemeClr val="tx1"/>
                    </a:solidFill>
                  </a:rPr>
                  <a:t>third normal form</a:t>
                </a:r>
                <a:r>
                  <a:rPr lang="en-US" sz="2000" dirty="0">
                    <a:solidFill>
                      <a:schemeClr val="accent4">
                        <a:lumMod val="10000"/>
                      </a:schemeClr>
                    </a:solidFill>
                  </a:rPr>
                  <a:t> (</a:t>
                </a:r>
                <a:r>
                  <a:rPr lang="en-US" sz="2000" dirty="0">
                    <a:solidFill>
                      <a:schemeClr val="tx1"/>
                    </a:solidFill>
                  </a:rPr>
                  <a:t>3NF</a:t>
                </a:r>
                <a:r>
                  <a:rPr lang="en-US" sz="2000" dirty="0">
                    <a:solidFill>
                      <a:schemeClr val="accent4">
                        <a:lumMod val="10000"/>
                      </a:schemeClr>
                    </a:solidFill>
                  </a:rPr>
                  <a:t>) if for all:</a:t>
                </a:r>
              </a:p>
              <a:p>
                <a:pPr marL="2286000" lvl="5" indent="0">
                  <a:buNone/>
                </a:pPr>
                <a14:m>
                  <m:oMathPara xmlns:m="http://schemas.openxmlformats.org/officeDocument/2006/math">
                    <m:oMathParaPr>
                      <m:jc m:val="centerGroup"/>
                    </m:oMathParaPr>
                    <m:oMath xmlns:m="http://schemas.openxmlformats.org/officeDocument/2006/math">
                      <m:r>
                        <m:rPr>
                          <m:sty m:val="p"/>
                        </m:rPr>
                        <a:rPr lang="en-US" sz="2000" b="0" i="0" smtClean="0">
                          <a:solidFill>
                            <a:schemeClr val="accent4">
                              <a:lumMod val="10000"/>
                            </a:schemeClr>
                          </a:solidFill>
                          <a:latin typeface="Cambria Math" panose="02040503050406030204" pitchFamily="18" charset="0"/>
                        </a:rPr>
                        <m:t>α</m:t>
                      </m:r>
                      <m:r>
                        <a:rPr lang="en-US" sz="2000" b="0" i="0" smtClean="0">
                          <a:solidFill>
                            <a:schemeClr val="accent4">
                              <a:lumMod val="10000"/>
                            </a:schemeClr>
                          </a:solidFill>
                          <a:latin typeface="Cambria Math" panose="02040503050406030204" pitchFamily="18" charset="0"/>
                        </a:rPr>
                        <m:t> →</m:t>
                      </m:r>
                      <m:r>
                        <m:rPr>
                          <m:sty m:val="p"/>
                        </m:rPr>
                        <a:rPr lang="en-US" sz="2000" b="0" i="0" smtClean="0">
                          <a:solidFill>
                            <a:schemeClr val="accent4">
                              <a:lumMod val="10000"/>
                            </a:schemeClr>
                          </a:solidFill>
                          <a:latin typeface="Cambria Math" panose="02040503050406030204" pitchFamily="18" charset="0"/>
                        </a:rPr>
                        <m:t>β</m:t>
                      </m:r>
                      <m:r>
                        <a:rPr lang="en-US" sz="2000" b="0" i="0" smtClean="0">
                          <a:solidFill>
                            <a:schemeClr val="accent4">
                              <a:lumMod val="10000"/>
                            </a:schemeClr>
                          </a:solidFill>
                          <a:latin typeface="Cambria Math" panose="02040503050406030204" pitchFamily="18" charset="0"/>
                        </a:rPr>
                        <m:t> </m:t>
                      </m:r>
                      <m:r>
                        <m:rPr>
                          <m:sty m:val="p"/>
                        </m:rPr>
                        <a:rPr lang="en-US" sz="2000" b="0" i="0" smtClean="0">
                          <a:solidFill>
                            <a:schemeClr val="accent4">
                              <a:lumMod val="10000"/>
                            </a:schemeClr>
                          </a:solidFill>
                          <a:latin typeface="Cambria Math" panose="02040503050406030204" pitchFamily="18" charset="0"/>
                        </a:rPr>
                        <m:t>in</m:t>
                      </m:r>
                      <m:r>
                        <a:rPr lang="en-US" sz="2000" b="0" i="0" smtClean="0">
                          <a:solidFill>
                            <a:schemeClr val="accent4">
                              <a:lumMod val="10000"/>
                            </a:schemeClr>
                          </a:solidFill>
                          <a:latin typeface="Cambria Math" panose="02040503050406030204" pitchFamily="18" charset="0"/>
                        </a:rPr>
                        <m:t> </m:t>
                      </m:r>
                      <m:sSup>
                        <m:sSupPr>
                          <m:ctrlPr>
                            <a:rPr lang="en-US" sz="2000" i="1" smtClean="0">
                              <a:solidFill>
                                <a:schemeClr val="accent4">
                                  <a:lumMod val="10000"/>
                                </a:schemeClr>
                              </a:solidFill>
                              <a:latin typeface="Cambria Math" panose="02040503050406030204" pitchFamily="18" charset="0"/>
                            </a:rPr>
                          </m:ctrlPr>
                        </m:sSupPr>
                        <m:e>
                          <m:r>
                            <m:rPr>
                              <m:sty m:val="p"/>
                            </m:rPr>
                            <a:rPr lang="en-US" sz="2000" b="0" i="0" smtClean="0">
                              <a:solidFill>
                                <a:schemeClr val="accent4">
                                  <a:lumMod val="10000"/>
                                </a:schemeClr>
                              </a:solidFill>
                              <a:latin typeface="Cambria Math" panose="02040503050406030204" pitchFamily="18" charset="0"/>
                            </a:rPr>
                            <m:t>F</m:t>
                          </m:r>
                        </m:e>
                        <m:sup>
                          <m:r>
                            <a:rPr lang="en-US" sz="2000" b="0" i="0" smtClean="0">
                              <a:solidFill>
                                <a:schemeClr val="accent4">
                                  <a:lumMod val="10000"/>
                                </a:schemeClr>
                              </a:solidFill>
                              <a:latin typeface="Cambria Math" panose="02040503050406030204" pitchFamily="18" charset="0"/>
                            </a:rPr>
                            <m:t>+</m:t>
                          </m:r>
                        </m:sup>
                      </m:sSup>
                    </m:oMath>
                  </m:oMathPara>
                </a14:m>
                <a:endParaRPr lang="pt-BR" sz="2000" dirty="0">
                  <a:solidFill>
                    <a:schemeClr val="accent4">
                      <a:lumMod val="10000"/>
                    </a:schemeClr>
                  </a:solidFill>
                </a:endParaRPr>
              </a:p>
              <a:p>
                <a:pPr marL="0" indent="0">
                  <a:buNone/>
                </a:pPr>
                <a:r>
                  <a:rPr lang="pt-BR" sz="2000" dirty="0">
                    <a:solidFill>
                      <a:schemeClr val="accent4">
                        <a:lumMod val="10000"/>
                      </a:schemeClr>
                    </a:solidFill>
                  </a:rPr>
                  <a:t>     at least one of the following holds:</a:t>
                </a:r>
              </a:p>
              <a:p>
                <a:pPr marL="800100" lvl="1"/>
                <a14:m>
                  <m:oMath xmlns:m="http://schemas.openxmlformats.org/officeDocument/2006/math">
                    <m:r>
                      <m:rPr>
                        <m:sty m:val="p"/>
                      </m:rPr>
                      <a:rPr lang="en-US" sz="1600" b="0" i="0" smtClean="0">
                        <a:solidFill>
                          <a:schemeClr val="accent4">
                            <a:lumMod val="10000"/>
                          </a:schemeClr>
                        </a:solidFill>
                        <a:latin typeface="Cambria Math" panose="02040503050406030204" pitchFamily="18" charset="0"/>
                      </a:rPr>
                      <m:t>α</m:t>
                    </m:r>
                    <m:r>
                      <a:rPr lang="en-US" sz="1600" b="0" i="0" smtClean="0">
                        <a:solidFill>
                          <a:schemeClr val="accent4">
                            <a:lumMod val="10000"/>
                          </a:schemeClr>
                        </a:solidFill>
                        <a:latin typeface="Cambria Math" panose="02040503050406030204" pitchFamily="18" charset="0"/>
                      </a:rPr>
                      <m:t> →</m:t>
                    </m:r>
                    <m:r>
                      <m:rPr>
                        <m:sty m:val="p"/>
                      </m:rPr>
                      <a:rPr lang="en-US" sz="1600" b="0" i="0" smtClean="0">
                        <a:solidFill>
                          <a:schemeClr val="accent4">
                            <a:lumMod val="10000"/>
                          </a:schemeClr>
                        </a:solidFill>
                        <a:latin typeface="Cambria Math" panose="02040503050406030204" pitchFamily="18" charset="0"/>
                      </a:rPr>
                      <m:t>β</m:t>
                    </m:r>
                  </m:oMath>
                </a14:m>
                <a:r>
                  <a:rPr lang="pt-BR" sz="1600" dirty="0">
                    <a:solidFill>
                      <a:schemeClr val="accent4">
                        <a:lumMod val="10000"/>
                      </a:schemeClr>
                    </a:solidFill>
                  </a:rPr>
                  <a:t> is trivial. (How?)</a:t>
                </a:r>
              </a:p>
              <a:p>
                <a:pPr marL="800100" lvl="1"/>
                <a14:m>
                  <m:oMath xmlns:m="http://schemas.openxmlformats.org/officeDocument/2006/math">
                    <m:r>
                      <m:rPr>
                        <m:sty m:val="p"/>
                      </m:rPr>
                      <a:rPr lang="en-US" sz="1600" b="0" i="0" smtClean="0">
                        <a:solidFill>
                          <a:schemeClr val="accent4">
                            <a:lumMod val="10000"/>
                          </a:schemeClr>
                        </a:solidFill>
                        <a:latin typeface="Cambria Math" panose="02040503050406030204" pitchFamily="18" charset="0"/>
                      </a:rPr>
                      <m:t>α</m:t>
                    </m:r>
                  </m:oMath>
                </a14:m>
                <a:r>
                  <a:rPr lang="pt-BR" sz="1600" dirty="0">
                    <a:solidFill>
                      <a:schemeClr val="accent4">
                        <a:lumMod val="10000"/>
                      </a:schemeClr>
                    </a:solidFill>
                  </a:rPr>
                  <a:t> is a superkey for R</a:t>
                </a:r>
              </a:p>
              <a:p>
                <a:pPr marL="800100" lvl="1"/>
                <a:r>
                  <a:rPr lang="pt-BR" sz="1600" dirty="0">
                    <a:solidFill>
                      <a:schemeClr val="accent4">
                        <a:lumMod val="10000"/>
                      </a:schemeClr>
                    </a:solidFill>
                  </a:rPr>
                  <a:t>each attribute A in </a:t>
                </a:r>
                <a14:m>
                  <m:oMath xmlns:m="http://schemas.openxmlformats.org/officeDocument/2006/math">
                    <m:r>
                      <m:rPr>
                        <m:sty m:val="p"/>
                      </m:rPr>
                      <a:rPr lang="en-US" sz="1600" b="0" i="0" smtClean="0">
                        <a:solidFill>
                          <a:schemeClr val="accent4">
                            <a:lumMod val="10000"/>
                          </a:schemeClr>
                        </a:solidFill>
                        <a:latin typeface="Cambria Math" panose="02040503050406030204" pitchFamily="18" charset="0"/>
                      </a:rPr>
                      <m:t>β</m:t>
                    </m:r>
                    <m:r>
                      <a:rPr lang="en-US" sz="1600" b="0" i="0" smtClean="0">
                        <a:solidFill>
                          <a:schemeClr val="accent4">
                            <a:lumMod val="10000"/>
                          </a:schemeClr>
                        </a:solidFill>
                        <a:latin typeface="Cambria Math" panose="02040503050406030204" pitchFamily="18" charset="0"/>
                      </a:rPr>
                      <m:t> −</m:t>
                    </m:r>
                    <m:r>
                      <a:rPr lang="en-US" sz="1600" b="0" i="1" smtClean="0">
                        <a:solidFill>
                          <a:schemeClr val="accent4">
                            <a:lumMod val="10000"/>
                          </a:schemeClr>
                        </a:solidFill>
                        <a:latin typeface="Cambria Math" panose="02040503050406030204" pitchFamily="18" charset="0"/>
                      </a:rPr>
                      <m:t>𝛼</m:t>
                    </m:r>
                  </m:oMath>
                </a14:m>
                <a:r>
                  <a:rPr lang="pt-BR" sz="1600" dirty="0">
                    <a:solidFill>
                      <a:schemeClr val="accent4">
                        <a:lumMod val="10000"/>
                      </a:schemeClr>
                    </a:solidFill>
                  </a:rPr>
                  <a:t> is contained in a candidate key for R.</a:t>
                </a:r>
              </a:p>
              <a:p>
                <a:pPr marL="482600" lvl="1" indent="0">
                  <a:buNone/>
                </a:pPr>
                <a:r>
                  <a:rPr lang="en-US" sz="1600" b="1" dirty="0">
                    <a:solidFill>
                      <a:schemeClr val="accent4">
                        <a:lumMod val="10000"/>
                      </a:schemeClr>
                    </a:solidFill>
                  </a:rPr>
                  <a:t>      NOTE</a:t>
                </a:r>
                <a:r>
                  <a:rPr lang="en-US" sz="1600" dirty="0">
                    <a:solidFill>
                      <a:schemeClr val="accent4">
                        <a:lumMod val="10000"/>
                      </a:schemeClr>
                    </a:solidFill>
                  </a:rPr>
                  <a:t>: each attribute may be in a different candidate key</a:t>
                </a:r>
                <a:endParaRPr lang="pt-BR" sz="1600" dirty="0">
                  <a:solidFill>
                    <a:schemeClr val="accent4">
                      <a:lumMod val="10000"/>
                    </a:schemeClr>
                  </a:solidFill>
                </a:endParaRPr>
              </a:p>
              <a:p>
                <a:pPr marL="800100" lvl="1"/>
                <a:endParaRPr lang="pt-BR" sz="1600" dirty="0">
                  <a:solidFill>
                    <a:schemeClr val="accent4">
                      <a:lumMod val="10000"/>
                    </a:schemeClr>
                  </a:solidFill>
                </a:endParaRPr>
              </a:p>
              <a:p>
                <a:pPr marL="800100" lvl="1"/>
                <a:endParaRPr lang="pt-BR" sz="1600" dirty="0">
                  <a:solidFill>
                    <a:schemeClr val="accent4">
                      <a:lumMod val="10000"/>
                    </a:schemeClr>
                  </a:solidFill>
                </a:endParaRPr>
              </a:p>
              <a:p>
                <a:pPr marL="800100" lvl="1"/>
                <a:endParaRPr lang="pt-BR" sz="16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08816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Normalization Goals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Let R be a relation scheme with a set F of functional dependencies</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Decide whether a relation scheme R is in “good” form</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In the case that a relation scheme R is not in “good” form, decompose it into a set of relation scheme </a:t>
                </a:r>
                <a14:m>
                  <m:oMath xmlns:m="http://schemas.openxmlformats.org/officeDocument/2006/math">
                    <m:r>
                      <a:rPr lang="en-US" sz="2400" i="1" dirty="0" smtClean="0">
                        <a:solidFill>
                          <a:schemeClr val="accent4">
                            <a:lumMod val="10000"/>
                          </a:schemeClr>
                        </a:solidFill>
                        <a:latin typeface="Cambria Math" panose="02040503050406030204" pitchFamily="18" charset="0"/>
                      </a:rPr>
                      <m:t>{</m:t>
                    </m:r>
                    <m:sSub>
                      <m:sSubPr>
                        <m:ctrlPr>
                          <a:rPr lang="en-US" sz="2400" b="0" i="1" dirty="0" smtClean="0">
                            <a:solidFill>
                              <a:schemeClr val="accent4">
                                <a:lumMod val="10000"/>
                              </a:schemeClr>
                            </a:solidFill>
                            <a:latin typeface="Cambria Math" panose="02040503050406030204" pitchFamily="18" charset="0"/>
                          </a:rPr>
                        </m:ctrlPr>
                      </m:sSubPr>
                      <m:e>
                        <m:r>
                          <a:rPr lang="en-US" sz="2400" i="1" dirty="0" smtClean="0">
                            <a:solidFill>
                              <a:schemeClr val="accent4">
                                <a:lumMod val="10000"/>
                              </a:schemeClr>
                            </a:solidFill>
                            <a:latin typeface="Cambria Math" panose="02040503050406030204" pitchFamily="18" charset="0"/>
                          </a:rPr>
                          <m:t>𝑅</m:t>
                        </m:r>
                      </m:e>
                      <m:sub>
                        <m:r>
                          <a:rPr lang="en-US" sz="2400" i="1" dirty="0" smtClean="0">
                            <a:solidFill>
                              <a:schemeClr val="accent4">
                                <a:lumMod val="10000"/>
                              </a:schemeClr>
                            </a:solidFill>
                            <a:latin typeface="Cambria Math" panose="02040503050406030204" pitchFamily="18" charset="0"/>
                          </a:rPr>
                          <m:t>1</m:t>
                        </m:r>
                      </m:sub>
                    </m:sSub>
                    <m:r>
                      <a:rPr lang="en-US" sz="2400" i="1" dirty="0" smtClean="0">
                        <a:solidFill>
                          <a:schemeClr val="accent4">
                            <a:lumMod val="10000"/>
                          </a:schemeClr>
                        </a:solidFill>
                        <a:latin typeface="Cambria Math" panose="02040503050406030204" pitchFamily="18" charset="0"/>
                      </a:rPr>
                      <m:t>, </m:t>
                    </m:r>
                    <m:sSub>
                      <m:sSubPr>
                        <m:ctrlPr>
                          <a:rPr lang="en-US" sz="2400" b="0" i="1" dirty="0" smtClean="0">
                            <a:solidFill>
                              <a:schemeClr val="accent4">
                                <a:lumMod val="10000"/>
                              </a:schemeClr>
                            </a:solidFill>
                            <a:latin typeface="Cambria Math" panose="02040503050406030204" pitchFamily="18" charset="0"/>
                          </a:rPr>
                        </m:ctrlPr>
                      </m:sSubPr>
                      <m:e>
                        <m:r>
                          <a:rPr lang="en-US" sz="2400" i="1" dirty="0" smtClean="0">
                            <a:solidFill>
                              <a:schemeClr val="accent4">
                                <a:lumMod val="10000"/>
                              </a:schemeClr>
                            </a:solidFill>
                            <a:latin typeface="Cambria Math" panose="02040503050406030204" pitchFamily="18" charset="0"/>
                          </a:rPr>
                          <m:t>𝑅</m:t>
                        </m:r>
                      </m:e>
                      <m:sub>
                        <m:r>
                          <a:rPr lang="en-US" sz="2400" i="1" dirty="0" smtClean="0">
                            <a:solidFill>
                              <a:schemeClr val="accent4">
                                <a:lumMod val="10000"/>
                              </a:schemeClr>
                            </a:solidFill>
                            <a:latin typeface="Cambria Math" panose="02040503050406030204" pitchFamily="18" charset="0"/>
                          </a:rPr>
                          <m:t>2</m:t>
                        </m:r>
                      </m:sub>
                    </m:sSub>
                    <m:r>
                      <a:rPr lang="en-US" sz="2400" i="1" dirty="0" smtClean="0">
                        <a:solidFill>
                          <a:schemeClr val="accent4">
                            <a:lumMod val="10000"/>
                          </a:schemeClr>
                        </a:solidFill>
                        <a:latin typeface="Cambria Math" panose="02040503050406030204" pitchFamily="18" charset="0"/>
                      </a:rPr>
                      <m:t>, …, </m:t>
                    </m:r>
                    <m:sSub>
                      <m:sSubPr>
                        <m:ctrlPr>
                          <a:rPr lang="en-US" sz="2400" b="0" i="1" dirty="0" smtClean="0">
                            <a:solidFill>
                              <a:schemeClr val="accent4">
                                <a:lumMod val="10000"/>
                              </a:schemeClr>
                            </a:solidFill>
                            <a:latin typeface="Cambria Math" panose="02040503050406030204" pitchFamily="18" charset="0"/>
                          </a:rPr>
                        </m:ctrlPr>
                      </m:sSubPr>
                      <m:e>
                        <m:r>
                          <a:rPr lang="en-US" sz="2400" i="1" dirty="0" smtClean="0">
                            <a:solidFill>
                              <a:schemeClr val="accent4">
                                <a:lumMod val="10000"/>
                              </a:schemeClr>
                            </a:solidFill>
                            <a:latin typeface="Cambria Math" panose="02040503050406030204" pitchFamily="18" charset="0"/>
                          </a:rPr>
                          <m:t>𝑅</m:t>
                        </m:r>
                      </m:e>
                      <m:sub>
                        <m:r>
                          <a:rPr lang="en-US" sz="2400" i="1" dirty="0" smtClean="0">
                            <a:solidFill>
                              <a:schemeClr val="accent4">
                                <a:lumMod val="10000"/>
                              </a:schemeClr>
                            </a:solidFill>
                            <a:latin typeface="Cambria Math" panose="02040503050406030204" pitchFamily="18" charset="0"/>
                          </a:rPr>
                          <m:t>𝑛</m:t>
                        </m:r>
                      </m:sub>
                    </m:sSub>
                    <m:r>
                      <a:rPr lang="en-US" sz="2400" i="1" dirty="0" smtClean="0">
                        <a:solidFill>
                          <a:schemeClr val="accent4">
                            <a:lumMod val="10000"/>
                          </a:schemeClr>
                        </a:solidFill>
                        <a:latin typeface="Cambria Math" panose="02040503050406030204" pitchFamily="18" charset="0"/>
                      </a:rPr>
                      <m:t>} </m:t>
                    </m:r>
                  </m:oMath>
                </a14:m>
                <a:r>
                  <a:rPr lang="en-US" sz="2400" dirty="0">
                    <a:solidFill>
                      <a:schemeClr val="accent4">
                        <a:lumMod val="10000"/>
                      </a:schemeClr>
                    </a:solidFill>
                  </a:rPr>
                  <a:t>such that</a:t>
                </a:r>
              </a:p>
              <a:p>
                <a:pPr marL="742950" lvl="1" indent="-285750"/>
                <a:r>
                  <a:rPr lang="en-US" sz="2000" dirty="0">
                    <a:solidFill>
                      <a:schemeClr val="accent4">
                        <a:lumMod val="10000"/>
                      </a:schemeClr>
                    </a:solidFill>
                  </a:rPr>
                  <a:t>each relation scheme is in good form</a:t>
                </a:r>
              </a:p>
              <a:p>
                <a:pPr marL="742950" lvl="1" indent="-285750"/>
                <a:r>
                  <a:rPr lang="en-US" sz="2000" dirty="0">
                    <a:solidFill>
                      <a:schemeClr val="accent4">
                        <a:lumMod val="10000"/>
                      </a:schemeClr>
                    </a:solidFill>
                  </a:rPr>
                  <a:t>the decomposition is a lossless-join decomposition</a:t>
                </a:r>
              </a:p>
              <a:p>
                <a:pPr marL="742950" lvl="1" indent="-285750"/>
                <a:r>
                  <a:rPr lang="en-US" sz="2000" dirty="0">
                    <a:solidFill>
                      <a:schemeClr val="accent4">
                        <a:lumMod val="10000"/>
                      </a:schemeClr>
                    </a:solidFill>
                  </a:rPr>
                  <a:t>Preferably, the decomposition should be dependency preserving</a:t>
                </a:r>
              </a:p>
              <a:p>
                <a:pPr marL="285750" indent="-285750"/>
                <a:endParaRPr lang="en-US" sz="2400" dirty="0">
                  <a:solidFill>
                    <a:schemeClr val="accent4">
                      <a:lumMod val="10000"/>
                    </a:schemeClr>
                  </a:solidFill>
                </a:endParaRPr>
              </a:p>
              <a:p>
                <a:pPr marL="285750" indent="-285750"/>
                <a:endParaRPr lang="pt-BR" sz="24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8276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Functional-Dependency Theory</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Considering the formal theory that tells us which functional dependencies are implied logically by a given set of functional dependencies</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Developing algorithms to generate lossless decompositions into BCNF and 3NF</a:t>
            </a: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Developing algorithms to test if a decomposition is dependency-preserving</a:t>
            </a:r>
          </a:p>
          <a:p>
            <a:pPr marL="285750" indent="-285750"/>
            <a:endParaRPr lang="pt-BR" sz="2400" dirty="0">
              <a:solidFill>
                <a:schemeClr val="accent4">
                  <a:lumMod val="10000"/>
                </a:schemeClr>
              </a:solidFill>
            </a:endParaRPr>
          </a:p>
        </p:txBody>
      </p:sp>
    </p:spTree>
    <p:extLst>
      <p:ext uri="{BB962C8B-B14F-4D97-AF65-F5344CB8AC3E}">
        <p14:creationId xmlns:p14="http://schemas.microsoft.com/office/powerpoint/2010/main" val="3330616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Canonical Cover</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By any update performs by users on a relation schema, the database system must ensure that the update does not violate any functional dependencies; i.e., all the functional dependencies should be satisfied in the new database state</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The system must roll back the update if it violates any functional dependencies</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We can reduce the effort spent in checking for violations by testing a simplified set of functional dependencies that has the same closure as the given set</a:t>
            </a:r>
          </a:p>
          <a:p>
            <a:pPr marL="285750" indent="-285750"/>
            <a:endParaRPr lang="en-US" sz="2000" dirty="0">
              <a:solidFill>
                <a:schemeClr val="accent4">
                  <a:lumMod val="10000"/>
                </a:schemeClr>
              </a:solidFill>
            </a:endParaRPr>
          </a:p>
        </p:txBody>
      </p:sp>
    </p:spTree>
    <p:extLst>
      <p:ext uri="{BB962C8B-B14F-4D97-AF65-F5344CB8AC3E}">
        <p14:creationId xmlns:p14="http://schemas.microsoft.com/office/powerpoint/2010/main" val="382573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Review of University Schema</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lnSpc>
                <a:spcPct val="150000"/>
              </a:lnSpc>
            </a:pPr>
            <a:r>
              <a:rPr lang="en-US" i="1" dirty="0">
                <a:solidFill>
                  <a:schemeClr val="accent4">
                    <a:lumMod val="10000"/>
                  </a:schemeClr>
                </a:solidFill>
              </a:rPr>
              <a:t>classroom(</a:t>
            </a:r>
            <a:r>
              <a:rPr lang="en-US" i="1" u="sng" dirty="0">
                <a:solidFill>
                  <a:schemeClr val="accent4">
                    <a:lumMod val="10000"/>
                  </a:schemeClr>
                </a:solidFill>
              </a:rPr>
              <a:t>building</a:t>
            </a:r>
            <a:r>
              <a:rPr lang="en-US" i="1" dirty="0">
                <a:solidFill>
                  <a:schemeClr val="accent4">
                    <a:lumMod val="10000"/>
                  </a:schemeClr>
                </a:solidFill>
              </a:rPr>
              <a:t>, </a:t>
            </a:r>
            <a:r>
              <a:rPr lang="en-US" i="1" u="sng" dirty="0" err="1">
                <a:solidFill>
                  <a:schemeClr val="accent4">
                    <a:lumMod val="10000"/>
                  </a:schemeClr>
                </a:solidFill>
              </a:rPr>
              <a:t>room_number</a:t>
            </a:r>
            <a:r>
              <a:rPr lang="en-US" i="1" dirty="0">
                <a:solidFill>
                  <a:schemeClr val="accent4">
                    <a:lumMod val="10000"/>
                  </a:schemeClr>
                </a:solidFill>
              </a:rPr>
              <a:t>, capacity)</a:t>
            </a:r>
          </a:p>
          <a:p>
            <a:pPr marL="285750" indent="-285750">
              <a:lnSpc>
                <a:spcPct val="150000"/>
              </a:lnSpc>
            </a:pPr>
            <a:r>
              <a:rPr lang="en-US" i="1" dirty="0">
                <a:solidFill>
                  <a:schemeClr val="accent4">
                    <a:lumMod val="10000"/>
                  </a:schemeClr>
                </a:solidFill>
              </a:rPr>
              <a:t>department(</a:t>
            </a:r>
            <a:r>
              <a:rPr lang="en-US" i="1" u="sng" dirty="0" err="1">
                <a:solidFill>
                  <a:schemeClr val="accent4">
                    <a:lumMod val="10000"/>
                  </a:schemeClr>
                </a:solidFill>
              </a:rPr>
              <a:t>dept_name</a:t>
            </a:r>
            <a:r>
              <a:rPr lang="en-US" i="1" dirty="0">
                <a:solidFill>
                  <a:schemeClr val="accent4">
                    <a:lumMod val="10000"/>
                  </a:schemeClr>
                </a:solidFill>
              </a:rPr>
              <a:t>, building, budget)</a:t>
            </a:r>
          </a:p>
          <a:p>
            <a:pPr marL="285750" indent="-285750">
              <a:lnSpc>
                <a:spcPct val="150000"/>
              </a:lnSpc>
            </a:pPr>
            <a:r>
              <a:rPr lang="en-US" i="1" dirty="0">
                <a:solidFill>
                  <a:schemeClr val="accent4">
                    <a:lumMod val="10000"/>
                  </a:schemeClr>
                </a:solidFill>
              </a:rPr>
              <a:t>course(</a:t>
            </a:r>
            <a:r>
              <a:rPr lang="en-US" i="1" u="sng" dirty="0" err="1">
                <a:solidFill>
                  <a:schemeClr val="accent4">
                    <a:lumMod val="10000"/>
                  </a:schemeClr>
                </a:solidFill>
              </a:rPr>
              <a:t>course_id</a:t>
            </a:r>
            <a:r>
              <a:rPr lang="en-US" i="1" dirty="0">
                <a:solidFill>
                  <a:schemeClr val="accent4">
                    <a:lumMod val="10000"/>
                  </a:schemeClr>
                </a:solidFill>
              </a:rPr>
              <a:t>, title, </a:t>
            </a:r>
            <a:r>
              <a:rPr lang="en-US" i="1" dirty="0" err="1">
                <a:solidFill>
                  <a:schemeClr val="accent4">
                    <a:lumMod val="10000"/>
                  </a:schemeClr>
                </a:solidFill>
              </a:rPr>
              <a:t>dept_name</a:t>
            </a:r>
            <a:r>
              <a:rPr lang="en-US" i="1" dirty="0">
                <a:solidFill>
                  <a:schemeClr val="accent4">
                    <a:lumMod val="10000"/>
                  </a:schemeClr>
                </a:solidFill>
              </a:rPr>
              <a:t>, credits)</a:t>
            </a:r>
          </a:p>
          <a:p>
            <a:pPr marL="285750" indent="-285750">
              <a:lnSpc>
                <a:spcPct val="150000"/>
              </a:lnSpc>
            </a:pPr>
            <a:r>
              <a:rPr lang="en-US" i="1" dirty="0">
                <a:solidFill>
                  <a:schemeClr val="accent4">
                    <a:lumMod val="10000"/>
                  </a:schemeClr>
                </a:solidFill>
              </a:rPr>
              <a:t>instructor(</a:t>
            </a:r>
            <a:r>
              <a:rPr lang="en-US" i="1" u="sng" dirty="0">
                <a:solidFill>
                  <a:schemeClr val="accent4">
                    <a:lumMod val="10000"/>
                  </a:schemeClr>
                </a:solidFill>
              </a:rPr>
              <a:t>ID</a:t>
            </a:r>
            <a:r>
              <a:rPr lang="en-US" i="1" dirty="0">
                <a:solidFill>
                  <a:schemeClr val="accent4">
                    <a:lumMod val="10000"/>
                  </a:schemeClr>
                </a:solidFill>
              </a:rPr>
              <a:t>, name, </a:t>
            </a:r>
            <a:r>
              <a:rPr lang="en-US" i="1" dirty="0" err="1">
                <a:solidFill>
                  <a:schemeClr val="accent4">
                    <a:lumMod val="10000"/>
                  </a:schemeClr>
                </a:solidFill>
              </a:rPr>
              <a:t>dept_name</a:t>
            </a:r>
            <a:r>
              <a:rPr lang="en-US" i="1" dirty="0">
                <a:solidFill>
                  <a:schemeClr val="accent4">
                    <a:lumMod val="10000"/>
                  </a:schemeClr>
                </a:solidFill>
              </a:rPr>
              <a:t>, salary)</a:t>
            </a:r>
          </a:p>
          <a:p>
            <a:pPr marL="285750" indent="-285750">
              <a:lnSpc>
                <a:spcPct val="150000"/>
              </a:lnSpc>
            </a:pPr>
            <a:r>
              <a:rPr lang="en-US" i="1" dirty="0">
                <a:solidFill>
                  <a:schemeClr val="accent4">
                    <a:lumMod val="10000"/>
                  </a:schemeClr>
                </a:solidFill>
              </a:rPr>
              <a:t>section(</a:t>
            </a:r>
            <a:r>
              <a:rPr lang="en-US" i="1" u="sng" dirty="0" err="1">
                <a:solidFill>
                  <a:schemeClr val="accent4">
                    <a:lumMod val="10000"/>
                  </a:schemeClr>
                </a:solidFill>
              </a:rPr>
              <a:t>course_id</a:t>
            </a:r>
            <a:r>
              <a:rPr lang="en-US" i="1" dirty="0">
                <a:solidFill>
                  <a:schemeClr val="accent4">
                    <a:lumMod val="10000"/>
                  </a:schemeClr>
                </a:solidFill>
              </a:rPr>
              <a:t>, </a:t>
            </a:r>
            <a:r>
              <a:rPr lang="en-US" i="1" u="sng" dirty="0" err="1">
                <a:solidFill>
                  <a:schemeClr val="accent4">
                    <a:lumMod val="10000"/>
                  </a:schemeClr>
                </a:solidFill>
              </a:rPr>
              <a:t>sec_id</a:t>
            </a:r>
            <a:r>
              <a:rPr lang="en-US" i="1" dirty="0">
                <a:solidFill>
                  <a:schemeClr val="accent4">
                    <a:lumMod val="10000"/>
                  </a:schemeClr>
                </a:solidFill>
              </a:rPr>
              <a:t>, </a:t>
            </a:r>
            <a:r>
              <a:rPr lang="en-US" i="1" u="sng" dirty="0">
                <a:solidFill>
                  <a:schemeClr val="accent4">
                    <a:lumMod val="10000"/>
                  </a:schemeClr>
                </a:solidFill>
              </a:rPr>
              <a:t>semester</a:t>
            </a:r>
            <a:r>
              <a:rPr lang="en-US" i="1" dirty="0">
                <a:solidFill>
                  <a:schemeClr val="accent4">
                    <a:lumMod val="10000"/>
                  </a:schemeClr>
                </a:solidFill>
              </a:rPr>
              <a:t>, </a:t>
            </a:r>
            <a:r>
              <a:rPr lang="en-US" i="1" u="sng" dirty="0">
                <a:solidFill>
                  <a:schemeClr val="accent4">
                    <a:lumMod val="10000"/>
                  </a:schemeClr>
                </a:solidFill>
              </a:rPr>
              <a:t>year</a:t>
            </a:r>
            <a:r>
              <a:rPr lang="en-US" i="1" dirty="0">
                <a:solidFill>
                  <a:schemeClr val="accent4">
                    <a:lumMod val="10000"/>
                  </a:schemeClr>
                </a:solidFill>
              </a:rPr>
              <a:t>, building, </a:t>
            </a:r>
            <a:r>
              <a:rPr lang="en-US" i="1" dirty="0" err="1">
                <a:solidFill>
                  <a:schemeClr val="accent4">
                    <a:lumMod val="10000"/>
                  </a:schemeClr>
                </a:solidFill>
              </a:rPr>
              <a:t>room_number</a:t>
            </a:r>
            <a:r>
              <a:rPr lang="en-US" i="1" dirty="0">
                <a:solidFill>
                  <a:schemeClr val="accent4">
                    <a:lumMod val="10000"/>
                  </a:schemeClr>
                </a:solidFill>
              </a:rPr>
              <a:t>, </a:t>
            </a:r>
            <a:r>
              <a:rPr lang="en-US" i="1" dirty="0" err="1">
                <a:solidFill>
                  <a:schemeClr val="accent4">
                    <a:lumMod val="10000"/>
                  </a:schemeClr>
                </a:solidFill>
              </a:rPr>
              <a:t>time_slot_id</a:t>
            </a:r>
            <a:r>
              <a:rPr lang="en-US" i="1" dirty="0">
                <a:solidFill>
                  <a:schemeClr val="accent4">
                    <a:lumMod val="10000"/>
                  </a:schemeClr>
                </a:solidFill>
              </a:rPr>
              <a:t>)</a:t>
            </a:r>
          </a:p>
          <a:p>
            <a:pPr marL="285750" indent="-285750">
              <a:lnSpc>
                <a:spcPct val="150000"/>
              </a:lnSpc>
            </a:pPr>
            <a:r>
              <a:rPr lang="en-US" i="1" dirty="0">
                <a:solidFill>
                  <a:schemeClr val="accent4">
                    <a:lumMod val="10000"/>
                  </a:schemeClr>
                </a:solidFill>
              </a:rPr>
              <a:t>teaches(</a:t>
            </a:r>
            <a:r>
              <a:rPr lang="en-US" i="1" u="sng" dirty="0">
                <a:solidFill>
                  <a:schemeClr val="accent4">
                    <a:lumMod val="10000"/>
                  </a:schemeClr>
                </a:solidFill>
              </a:rPr>
              <a:t>ID</a:t>
            </a:r>
            <a:r>
              <a:rPr lang="en-US" i="1" dirty="0">
                <a:solidFill>
                  <a:schemeClr val="accent4">
                    <a:lumMod val="10000"/>
                  </a:schemeClr>
                </a:solidFill>
              </a:rPr>
              <a:t>, </a:t>
            </a:r>
            <a:r>
              <a:rPr lang="en-US" i="1" u="sng" dirty="0" err="1">
                <a:solidFill>
                  <a:schemeClr val="accent4">
                    <a:lumMod val="10000"/>
                  </a:schemeClr>
                </a:solidFill>
              </a:rPr>
              <a:t>course_id</a:t>
            </a:r>
            <a:r>
              <a:rPr lang="en-US" i="1" dirty="0">
                <a:solidFill>
                  <a:schemeClr val="accent4">
                    <a:lumMod val="10000"/>
                  </a:schemeClr>
                </a:solidFill>
              </a:rPr>
              <a:t>, </a:t>
            </a:r>
            <a:r>
              <a:rPr lang="en-US" i="1" u="sng" dirty="0" err="1">
                <a:solidFill>
                  <a:schemeClr val="accent4">
                    <a:lumMod val="10000"/>
                  </a:schemeClr>
                </a:solidFill>
              </a:rPr>
              <a:t>sec_id</a:t>
            </a:r>
            <a:r>
              <a:rPr lang="en-US" i="1" dirty="0">
                <a:solidFill>
                  <a:schemeClr val="accent4">
                    <a:lumMod val="10000"/>
                  </a:schemeClr>
                </a:solidFill>
              </a:rPr>
              <a:t>, </a:t>
            </a:r>
            <a:r>
              <a:rPr lang="en-US" i="1" u="sng" dirty="0">
                <a:solidFill>
                  <a:schemeClr val="accent4">
                    <a:lumMod val="10000"/>
                  </a:schemeClr>
                </a:solidFill>
              </a:rPr>
              <a:t>semester</a:t>
            </a:r>
            <a:r>
              <a:rPr lang="en-US" i="1" dirty="0">
                <a:solidFill>
                  <a:schemeClr val="accent4">
                    <a:lumMod val="10000"/>
                  </a:schemeClr>
                </a:solidFill>
              </a:rPr>
              <a:t>, </a:t>
            </a:r>
            <a:r>
              <a:rPr lang="en-US" i="1" u="sng" dirty="0">
                <a:solidFill>
                  <a:schemeClr val="accent4">
                    <a:lumMod val="10000"/>
                  </a:schemeClr>
                </a:solidFill>
              </a:rPr>
              <a:t>year</a:t>
            </a:r>
            <a:r>
              <a:rPr lang="en-US" i="1" dirty="0">
                <a:solidFill>
                  <a:schemeClr val="accent4">
                    <a:lumMod val="10000"/>
                  </a:schemeClr>
                </a:solidFill>
              </a:rPr>
              <a:t>)</a:t>
            </a:r>
          </a:p>
          <a:p>
            <a:pPr marL="285750" indent="-285750">
              <a:lnSpc>
                <a:spcPct val="150000"/>
              </a:lnSpc>
            </a:pPr>
            <a:r>
              <a:rPr lang="en-US" i="1" dirty="0">
                <a:solidFill>
                  <a:schemeClr val="accent4">
                    <a:lumMod val="10000"/>
                  </a:schemeClr>
                </a:solidFill>
              </a:rPr>
              <a:t>student(</a:t>
            </a:r>
            <a:r>
              <a:rPr lang="en-US" i="1" u="sng" dirty="0">
                <a:solidFill>
                  <a:schemeClr val="accent4">
                    <a:lumMod val="10000"/>
                  </a:schemeClr>
                </a:solidFill>
              </a:rPr>
              <a:t>ID</a:t>
            </a:r>
            <a:r>
              <a:rPr lang="en-US" i="1" dirty="0">
                <a:solidFill>
                  <a:schemeClr val="accent4">
                    <a:lumMod val="10000"/>
                  </a:schemeClr>
                </a:solidFill>
              </a:rPr>
              <a:t>, name, </a:t>
            </a:r>
            <a:r>
              <a:rPr lang="en-US" i="1" dirty="0" err="1">
                <a:solidFill>
                  <a:schemeClr val="accent4">
                    <a:lumMod val="10000"/>
                  </a:schemeClr>
                </a:solidFill>
              </a:rPr>
              <a:t>dept_name</a:t>
            </a:r>
            <a:r>
              <a:rPr lang="en-US" i="1" dirty="0">
                <a:solidFill>
                  <a:schemeClr val="accent4">
                    <a:lumMod val="10000"/>
                  </a:schemeClr>
                </a:solidFill>
              </a:rPr>
              <a:t>, </a:t>
            </a:r>
            <a:r>
              <a:rPr lang="en-US" i="1" dirty="0" err="1">
                <a:solidFill>
                  <a:schemeClr val="accent4">
                    <a:lumMod val="10000"/>
                  </a:schemeClr>
                </a:solidFill>
              </a:rPr>
              <a:t>tot_cred</a:t>
            </a:r>
            <a:r>
              <a:rPr lang="en-US" i="1" dirty="0">
                <a:solidFill>
                  <a:schemeClr val="accent4">
                    <a:lumMod val="10000"/>
                  </a:schemeClr>
                </a:solidFill>
              </a:rPr>
              <a:t>)</a:t>
            </a:r>
          </a:p>
          <a:p>
            <a:pPr marL="285750" indent="-285750">
              <a:lnSpc>
                <a:spcPct val="150000"/>
              </a:lnSpc>
            </a:pPr>
            <a:r>
              <a:rPr lang="en-US" i="1" dirty="0">
                <a:solidFill>
                  <a:schemeClr val="accent4">
                    <a:lumMod val="10000"/>
                  </a:schemeClr>
                </a:solidFill>
              </a:rPr>
              <a:t>takes(</a:t>
            </a:r>
            <a:r>
              <a:rPr lang="en-US" i="1" u="sng" dirty="0">
                <a:solidFill>
                  <a:schemeClr val="accent4">
                    <a:lumMod val="10000"/>
                  </a:schemeClr>
                </a:solidFill>
              </a:rPr>
              <a:t>ID</a:t>
            </a:r>
            <a:r>
              <a:rPr lang="en-US" i="1" dirty="0">
                <a:solidFill>
                  <a:schemeClr val="accent4">
                    <a:lumMod val="10000"/>
                  </a:schemeClr>
                </a:solidFill>
              </a:rPr>
              <a:t>, </a:t>
            </a:r>
            <a:r>
              <a:rPr lang="en-US" i="1" u="sng" dirty="0" err="1">
                <a:solidFill>
                  <a:schemeClr val="accent4">
                    <a:lumMod val="10000"/>
                  </a:schemeClr>
                </a:solidFill>
              </a:rPr>
              <a:t>course_id</a:t>
            </a:r>
            <a:r>
              <a:rPr lang="en-US" i="1" dirty="0">
                <a:solidFill>
                  <a:schemeClr val="accent4">
                    <a:lumMod val="10000"/>
                  </a:schemeClr>
                </a:solidFill>
              </a:rPr>
              <a:t>, </a:t>
            </a:r>
            <a:r>
              <a:rPr lang="en-US" i="1" u="sng" dirty="0" err="1">
                <a:solidFill>
                  <a:schemeClr val="accent4">
                    <a:lumMod val="10000"/>
                  </a:schemeClr>
                </a:solidFill>
              </a:rPr>
              <a:t>sec_id</a:t>
            </a:r>
            <a:r>
              <a:rPr lang="en-US" i="1" dirty="0">
                <a:solidFill>
                  <a:schemeClr val="accent4">
                    <a:lumMod val="10000"/>
                  </a:schemeClr>
                </a:solidFill>
              </a:rPr>
              <a:t>, </a:t>
            </a:r>
            <a:r>
              <a:rPr lang="en-US" i="1" u="sng" dirty="0">
                <a:solidFill>
                  <a:schemeClr val="accent4">
                    <a:lumMod val="10000"/>
                  </a:schemeClr>
                </a:solidFill>
              </a:rPr>
              <a:t>semester</a:t>
            </a:r>
            <a:r>
              <a:rPr lang="en-US" i="1" dirty="0">
                <a:solidFill>
                  <a:schemeClr val="accent4">
                    <a:lumMod val="10000"/>
                  </a:schemeClr>
                </a:solidFill>
              </a:rPr>
              <a:t>, </a:t>
            </a:r>
            <a:r>
              <a:rPr lang="en-US" i="1" u="sng" dirty="0">
                <a:solidFill>
                  <a:schemeClr val="accent4">
                    <a:lumMod val="10000"/>
                  </a:schemeClr>
                </a:solidFill>
              </a:rPr>
              <a:t>year</a:t>
            </a:r>
            <a:r>
              <a:rPr lang="en-US" i="1" dirty="0">
                <a:solidFill>
                  <a:schemeClr val="accent4">
                    <a:lumMod val="10000"/>
                  </a:schemeClr>
                </a:solidFill>
              </a:rPr>
              <a:t>, grade)</a:t>
            </a:r>
          </a:p>
          <a:p>
            <a:pPr marL="285750" indent="-285750">
              <a:lnSpc>
                <a:spcPct val="150000"/>
              </a:lnSpc>
            </a:pPr>
            <a:r>
              <a:rPr lang="en-US" i="1" dirty="0">
                <a:solidFill>
                  <a:schemeClr val="accent4">
                    <a:lumMod val="10000"/>
                  </a:schemeClr>
                </a:solidFill>
              </a:rPr>
              <a:t>advisor(</a:t>
            </a:r>
            <a:r>
              <a:rPr lang="en-US" i="1" u="sng" dirty="0" err="1">
                <a:solidFill>
                  <a:schemeClr val="accent4">
                    <a:lumMod val="10000"/>
                  </a:schemeClr>
                </a:solidFill>
              </a:rPr>
              <a:t>sID</a:t>
            </a:r>
            <a:r>
              <a:rPr lang="en-US" i="1" dirty="0">
                <a:solidFill>
                  <a:schemeClr val="accent4">
                    <a:lumMod val="10000"/>
                  </a:schemeClr>
                </a:solidFill>
              </a:rPr>
              <a:t>, </a:t>
            </a:r>
            <a:r>
              <a:rPr lang="en-US" i="1" dirty="0" err="1">
                <a:solidFill>
                  <a:schemeClr val="accent4">
                    <a:lumMod val="10000"/>
                  </a:schemeClr>
                </a:solidFill>
              </a:rPr>
              <a:t>iID</a:t>
            </a:r>
            <a:r>
              <a:rPr lang="en-US" i="1" dirty="0">
                <a:solidFill>
                  <a:schemeClr val="accent4">
                    <a:lumMod val="10000"/>
                  </a:schemeClr>
                </a:solidFill>
              </a:rPr>
              <a:t>)</a:t>
            </a:r>
          </a:p>
          <a:p>
            <a:pPr marL="285750" indent="-285750">
              <a:lnSpc>
                <a:spcPct val="150000"/>
              </a:lnSpc>
            </a:pPr>
            <a:r>
              <a:rPr lang="en-US" i="1" dirty="0">
                <a:solidFill>
                  <a:schemeClr val="accent4">
                    <a:lumMod val="10000"/>
                  </a:schemeClr>
                </a:solidFill>
              </a:rPr>
              <a:t>timeslot(</a:t>
            </a:r>
            <a:r>
              <a:rPr lang="en-US" i="1" u="sng" dirty="0" err="1">
                <a:solidFill>
                  <a:schemeClr val="accent4">
                    <a:lumMod val="10000"/>
                  </a:schemeClr>
                </a:solidFill>
              </a:rPr>
              <a:t>time_slot_id</a:t>
            </a:r>
            <a:r>
              <a:rPr lang="en-US" i="1" dirty="0">
                <a:solidFill>
                  <a:schemeClr val="accent4">
                    <a:lumMod val="10000"/>
                  </a:schemeClr>
                </a:solidFill>
              </a:rPr>
              <a:t>, </a:t>
            </a:r>
            <a:r>
              <a:rPr lang="en-US" i="1" u="sng" dirty="0">
                <a:solidFill>
                  <a:schemeClr val="accent4">
                    <a:lumMod val="10000"/>
                  </a:schemeClr>
                </a:solidFill>
              </a:rPr>
              <a:t>day</a:t>
            </a:r>
            <a:r>
              <a:rPr lang="en-US" i="1" dirty="0">
                <a:solidFill>
                  <a:schemeClr val="accent4">
                    <a:lumMod val="10000"/>
                  </a:schemeClr>
                </a:solidFill>
              </a:rPr>
              <a:t>, </a:t>
            </a:r>
            <a:r>
              <a:rPr lang="en-US" i="1" u="sng" dirty="0" err="1">
                <a:solidFill>
                  <a:schemeClr val="accent4">
                    <a:lumMod val="10000"/>
                  </a:schemeClr>
                </a:solidFill>
              </a:rPr>
              <a:t>start_time</a:t>
            </a:r>
            <a:r>
              <a:rPr lang="en-US" i="1" dirty="0">
                <a:solidFill>
                  <a:schemeClr val="accent4">
                    <a:lumMod val="10000"/>
                  </a:schemeClr>
                </a:solidFill>
              </a:rPr>
              <a:t>, </a:t>
            </a:r>
            <a:r>
              <a:rPr lang="en-US" i="1" dirty="0" err="1">
                <a:solidFill>
                  <a:schemeClr val="accent4">
                    <a:lumMod val="10000"/>
                  </a:schemeClr>
                </a:solidFill>
              </a:rPr>
              <a:t>end_time</a:t>
            </a:r>
            <a:r>
              <a:rPr lang="en-US" i="1" dirty="0">
                <a:solidFill>
                  <a:schemeClr val="accent4">
                    <a:lumMod val="10000"/>
                  </a:schemeClr>
                </a:solidFill>
              </a:rPr>
              <a:t>)</a:t>
            </a:r>
          </a:p>
          <a:p>
            <a:pPr marL="285750" indent="-285750">
              <a:lnSpc>
                <a:spcPct val="150000"/>
              </a:lnSpc>
            </a:pPr>
            <a:r>
              <a:rPr lang="en-US" i="1" dirty="0" err="1">
                <a:solidFill>
                  <a:schemeClr val="accent4">
                    <a:lumMod val="10000"/>
                  </a:schemeClr>
                </a:solidFill>
              </a:rPr>
              <a:t>prereq</a:t>
            </a:r>
            <a:r>
              <a:rPr lang="en-US" i="1" dirty="0">
                <a:solidFill>
                  <a:schemeClr val="accent4">
                    <a:lumMod val="10000"/>
                  </a:schemeClr>
                </a:solidFill>
              </a:rPr>
              <a:t>(</a:t>
            </a:r>
            <a:r>
              <a:rPr lang="en-US" i="1" u="sng" dirty="0" err="1">
                <a:solidFill>
                  <a:schemeClr val="accent4">
                    <a:lumMod val="10000"/>
                  </a:schemeClr>
                </a:solidFill>
              </a:rPr>
              <a:t>course_id</a:t>
            </a:r>
            <a:r>
              <a:rPr lang="en-US" i="1" dirty="0">
                <a:solidFill>
                  <a:schemeClr val="accent4">
                    <a:lumMod val="10000"/>
                  </a:schemeClr>
                </a:solidFill>
              </a:rPr>
              <a:t>, </a:t>
            </a:r>
            <a:r>
              <a:rPr lang="en-US" i="1" u="sng" dirty="0" err="1">
                <a:solidFill>
                  <a:schemeClr val="accent4">
                    <a:lumMod val="10000"/>
                  </a:schemeClr>
                </a:solidFill>
              </a:rPr>
              <a:t>prereq_id</a:t>
            </a:r>
            <a:r>
              <a:rPr lang="en-US" i="1" dirty="0">
                <a:solidFill>
                  <a:schemeClr val="accent4">
                    <a:lumMod val="10000"/>
                  </a:schemeClr>
                </a:solidFill>
              </a:rPr>
              <a:t>)</a:t>
            </a:r>
          </a:p>
        </p:txBody>
      </p:sp>
    </p:spTree>
    <p:extLst>
      <p:ext uri="{BB962C8B-B14F-4D97-AF65-F5344CB8AC3E}">
        <p14:creationId xmlns:p14="http://schemas.microsoft.com/office/powerpoint/2010/main" val="1379525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Canonical Cover</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accent4">
                    <a:lumMod val="10000"/>
                  </a:schemeClr>
                </a:solidFill>
              </a:rPr>
              <a:t>Any database that satisfies the simplified set of functional dependencies also satisfies the original set, and vice versa, since the two sets have the same closure. However, the simplified set is easier to test</a:t>
            </a:r>
          </a:p>
          <a:p>
            <a:pPr marL="342900"/>
            <a:endParaRPr lang="en-US" sz="2000" dirty="0">
              <a:solidFill>
                <a:schemeClr val="accent4">
                  <a:lumMod val="10000"/>
                </a:schemeClr>
              </a:solidFill>
            </a:endParaRPr>
          </a:p>
          <a:p>
            <a:pPr marL="342900"/>
            <a:r>
              <a:rPr lang="en-US" sz="2000" dirty="0">
                <a:solidFill>
                  <a:schemeClr val="accent4">
                    <a:lumMod val="10000"/>
                  </a:schemeClr>
                </a:solidFill>
              </a:rPr>
              <a:t>Intuitively, a canonical cover of F is a “minimal” set of functional dependencies equivalent to F, having no redundant dependencies or redundant parts of dependencies</a:t>
            </a:r>
            <a:endParaRPr lang="pt-BR" sz="2000" dirty="0">
              <a:solidFill>
                <a:schemeClr val="accent4">
                  <a:lumMod val="10000"/>
                </a:schemeClr>
              </a:solidFill>
            </a:endParaRPr>
          </a:p>
        </p:txBody>
      </p:sp>
    </p:spTree>
    <p:extLst>
      <p:ext uri="{BB962C8B-B14F-4D97-AF65-F5344CB8AC3E}">
        <p14:creationId xmlns:p14="http://schemas.microsoft.com/office/powerpoint/2010/main" val="29206921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Extraneous Attributes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accent4">
                        <a:lumMod val="10000"/>
                      </a:schemeClr>
                    </a:solidFill>
                  </a:rPr>
                  <a:t>Consider a set F of functional dependencies and the functional dependency </a:t>
                </a:r>
                <a14:m>
                  <m:oMath xmlns:m="http://schemas.openxmlformats.org/officeDocument/2006/math">
                    <m:r>
                      <a:rPr lang="en-US" sz="2400" b="0" i="1" smtClean="0">
                        <a:solidFill>
                          <a:schemeClr val="accent4">
                            <a:lumMod val="10000"/>
                          </a:schemeClr>
                        </a:solidFill>
                        <a:latin typeface="Cambria Math" panose="02040503050406030204" pitchFamily="18" charset="0"/>
                      </a:rPr>
                      <m:t>𝛼</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𝛽</m:t>
                    </m:r>
                  </m:oMath>
                </a14:m>
                <a:r>
                  <a:rPr lang="en-US" sz="2400" dirty="0">
                    <a:solidFill>
                      <a:schemeClr val="accent4">
                        <a:lumMod val="10000"/>
                      </a:schemeClr>
                    </a:solidFill>
                  </a:rPr>
                  <a:t> in F</a:t>
                </a:r>
              </a:p>
              <a:p>
                <a:pPr marL="800100" lvl="1"/>
                <a:r>
                  <a:rPr lang="en-US" sz="1800" dirty="0">
                    <a:solidFill>
                      <a:schemeClr val="accent4">
                        <a:lumMod val="10000"/>
                      </a:schemeClr>
                    </a:solidFill>
                  </a:rPr>
                  <a:t>Attribute A is extraneous in </a:t>
                </a:r>
                <a14:m>
                  <m:oMath xmlns:m="http://schemas.openxmlformats.org/officeDocument/2006/math">
                    <m:r>
                      <a:rPr lang="en-US" sz="1800" b="0" i="1" smtClean="0">
                        <a:solidFill>
                          <a:schemeClr val="accent4">
                            <a:lumMod val="10000"/>
                          </a:schemeClr>
                        </a:solidFill>
                        <a:latin typeface="Cambria Math" panose="02040503050406030204" pitchFamily="18" charset="0"/>
                      </a:rPr>
                      <m:t>𝛼</m:t>
                    </m:r>
                  </m:oMath>
                </a14:m>
                <a:r>
                  <a:rPr lang="en-US" sz="1800" dirty="0">
                    <a:solidFill>
                      <a:schemeClr val="accent4">
                        <a:lumMod val="10000"/>
                      </a:schemeClr>
                    </a:solidFill>
                  </a:rPr>
                  <a:t> if </a:t>
                </a:r>
                <a14:m>
                  <m:oMath xmlns:m="http://schemas.openxmlformats.org/officeDocument/2006/math">
                    <m:r>
                      <m:rPr>
                        <m:sty m:val="p"/>
                      </m:rPr>
                      <a:rPr lang="en-US" sz="1800" dirty="0" smtClean="0">
                        <a:solidFill>
                          <a:schemeClr val="accent4">
                            <a:lumMod val="10000"/>
                          </a:schemeClr>
                        </a:solidFill>
                        <a:latin typeface="Cambria Math" panose="02040503050406030204" pitchFamily="18" charset="0"/>
                      </a:rPr>
                      <m:t>A</m:t>
                    </m:r>
                    <m:r>
                      <a:rPr lang="en-US" sz="1800" b="0" i="1" dirty="0"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𝛼</m:t>
                    </m:r>
                  </m:oMath>
                </a14:m>
                <a:r>
                  <a:rPr lang="en-US" sz="1800" dirty="0">
                    <a:solidFill>
                      <a:schemeClr val="accent4">
                        <a:lumMod val="10000"/>
                      </a:schemeClr>
                    </a:solidFill>
                  </a:rPr>
                  <a:t> and F logically implies                 </a:t>
                </a:r>
                <a14:m>
                  <m:oMath xmlns:m="http://schemas.openxmlformats.org/officeDocument/2006/math">
                    <m:d>
                      <m:dPr>
                        <m:ctrlPr>
                          <a:rPr lang="en-US" sz="1800" b="0" i="1" smtClean="0">
                            <a:solidFill>
                              <a:schemeClr val="accent4">
                                <a:lumMod val="10000"/>
                              </a:schemeClr>
                            </a:solidFill>
                            <a:latin typeface="Cambria Math" panose="02040503050406030204" pitchFamily="18" charset="0"/>
                          </a:rPr>
                        </m:ctrlPr>
                      </m:dPr>
                      <m:e>
                        <m:r>
                          <m:rPr>
                            <m:sty m:val="p"/>
                          </m:rPr>
                          <a:rPr lang="en-US" sz="1800" b="0" i="0" smtClean="0">
                            <a:solidFill>
                              <a:schemeClr val="accent4">
                                <a:lumMod val="10000"/>
                              </a:schemeClr>
                            </a:solidFill>
                            <a:latin typeface="Cambria Math" panose="02040503050406030204" pitchFamily="18" charset="0"/>
                          </a:rPr>
                          <m:t>F</m:t>
                        </m:r>
                        <m:r>
                          <a:rPr lang="en-US" sz="1800" b="0" i="0" smtClean="0">
                            <a:solidFill>
                              <a:schemeClr val="accent4">
                                <a:lumMod val="10000"/>
                              </a:schemeClr>
                            </a:solidFill>
                            <a:latin typeface="Cambria Math" panose="02040503050406030204" pitchFamily="18" charset="0"/>
                          </a:rPr>
                          <m:t>−</m:t>
                        </m:r>
                        <m:d>
                          <m:dPr>
                            <m:begChr m:val="{"/>
                            <m:endChr m:val="}"/>
                            <m:ctrlPr>
                              <a:rPr lang="en-US" sz="1800" b="0" i="1" smtClean="0">
                                <a:solidFill>
                                  <a:schemeClr val="accent4">
                                    <a:lumMod val="10000"/>
                                  </a:schemeClr>
                                </a:solidFill>
                                <a:latin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r>
                              <a:rPr lang="en-US" sz="1800" i="1">
                                <a:solidFill>
                                  <a:schemeClr val="accent4">
                                    <a:lumMod val="10000"/>
                                  </a:schemeClr>
                                </a:solidFill>
                                <a:latin typeface="Cambria Math" panose="02040503050406030204" pitchFamily="18" charset="0"/>
                              </a:rPr>
                              <m:t> →</m:t>
                            </m:r>
                            <m:r>
                              <a:rPr lang="en-US" sz="1800" i="1">
                                <a:solidFill>
                                  <a:schemeClr val="accent4">
                                    <a:lumMod val="10000"/>
                                  </a:schemeClr>
                                </a:solidFill>
                                <a:latin typeface="Cambria Math" panose="02040503050406030204" pitchFamily="18" charset="0"/>
                              </a:rPr>
                              <m:t>𝛽</m:t>
                            </m:r>
                          </m:e>
                        </m:d>
                      </m:e>
                    </m:d>
                    <m:r>
                      <a:rPr lang="en-US" sz="1800" b="0" i="1" smtClean="0">
                        <a:solidFill>
                          <a:schemeClr val="accent4">
                            <a:lumMod val="10000"/>
                          </a:schemeClr>
                        </a:solidFill>
                        <a:latin typeface="Cambria Math" panose="02040503050406030204" pitchFamily="18" charset="0"/>
                      </a:rPr>
                      <m:t> </m:t>
                    </m:r>
                    <m:r>
                      <a:rPr lang="en-US" sz="1800" b="0" i="1" smtClean="0">
                        <a:solidFill>
                          <a:schemeClr val="accent4">
                            <a:lumMod val="10000"/>
                          </a:schemeClr>
                        </a:solidFill>
                        <a:latin typeface="Cambria Math" panose="02040503050406030204" pitchFamily="18" charset="0"/>
                        <a:ea typeface="Cambria Math" panose="02040503050406030204" pitchFamily="18" charset="0"/>
                      </a:rPr>
                      <m:t>∪</m:t>
                    </m:r>
                    <m:d>
                      <m:dPr>
                        <m:begChr m:val="{"/>
                        <m:endChr m:val="}"/>
                        <m:ctrlPr>
                          <a:rPr lang="en-US" sz="1800" b="0" i="1" smtClean="0">
                            <a:solidFill>
                              <a:schemeClr val="accent4">
                                <a:lumMod val="10000"/>
                              </a:schemeClr>
                            </a:solidFill>
                            <a:latin typeface="Cambria Math" panose="02040503050406030204" pitchFamily="18" charset="0"/>
                            <a:ea typeface="Cambria Math" panose="02040503050406030204" pitchFamily="18" charset="0"/>
                          </a:rPr>
                        </m:ctrlPr>
                      </m:dPr>
                      <m:e>
                        <m:d>
                          <m:dPr>
                            <m:ctrlPr>
                              <a:rPr lang="en-US" sz="1800" b="0" i="1" smtClean="0">
                                <a:solidFill>
                                  <a:schemeClr val="accent4">
                                    <a:lumMod val="10000"/>
                                  </a:schemeClr>
                                </a:solidFill>
                                <a:latin typeface="Cambria Math" panose="02040503050406030204" pitchFamily="18" charset="0"/>
                                <a:ea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rPr>
                              <m:t> −</m:t>
                            </m:r>
                            <m:r>
                              <a:rPr lang="en-US" sz="1800" b="0" i="1" smtClean="0">
                                <a:solidFill>
                                  <a:schemeClr val="accent4">
                                    <a:lumMod val="10000"/>
                                  </a:schemeClr>
                                </a:solidFill>
                                <a:latin typeface="Cambria Math" panose="02040503050406030204" pitchFamily="18" charset="0"/>
                              </a:rPr>
                              <m:t>𝐴</m:t>
                            </m:r>
                          </m:e>
                        </m:d>
                        <m:r>
                          <a:rPr lang="en-US" sz="1800" b="0" i="1"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e>
                    </m:d>
                  </m:oMath>
                </a14:m>
                <a:endParaRPr lang="en-US" sz="1800" b="0" dirty="0">
                  <a:solidFill>
                    <a:schemeClr val="accent4">
                      <a:lumMod val="10000"/>
                    </a:schemeClr>
                  </a:solidFill>
                </a:endParaRPr>
              </a:p>
              <a:p>
                <a:pPr marL="800100" lvl="1"/>
                <a:r>
                  <a:rPr lang="en-US" sz="1800" dirty="0">
                    <a:solidFill>
                      <a:schemeClr val="accent4">
                        <a:lumMod val="10000"/>
                      </a:schemeClr>
                    </a:solidFill>
                  </a:rPr>
                  <a:t>Attribute A is extraneous in </a:t>
                </a:r>
                <a14:m>
                  <m:oMath xmlns:m="http://schemas.openxmlformats.org/officeDocument/2006/math">
                    <m:r>
                      <a:rPr lang="en-US" sz="1800" b="0" i="1" smtClean="0">
                        <a:solidFill>
                          <a:schemeClr val="accent4">
                            <a:lumMod val="10000"/>
                          </a:schemeClr>
                        </a:solidFill>
                        <a:latin typeface="Cambria Math" panose="02040503050406030204" pitchFamily="18" charset="0"/>
                      </a:rPr>
                      <m:t>𝛽</m:t>
                    </m:r>
                  </m:oMath>
                </a14:m>
                <a:r>
                  <a:rPr lang="en-US" sz="1800" dirty="0">
                    <a:solidFill>
                      <a:schemeClr val="accent4">
                        <a:lumMod val="10000"/>
                      </a:schemeClr>
                    </a:solidFill>
                  </a:rPr>
                  <a:t> if </a:t>
                </a:r>
                <a14:m>
                  <m:oMath xmlns:m="http://schemas.openxmlformats.org/officeDocument/2006/math">
                    <m:r>
                      <m:rPr>
                        <m:sty m:val="p"/>
                      </m:rPr>
                      <a:rPr lang="en-US" sz="1800" dirty="0" smtClean="0">
                        <a:solidFill>
                          <a:schemeClr val="accent4">
                            <a:lumMod val="10000"/>
                          </a:schemeClr>
                        </a:solidFill>
                        <a:latin typeface="Cambria Math" panose="02040503050406030204" pitchFamily="18" charset="0"/>
                      </a:rPr>
                      <m:t>A</m:t>
                    </m:r>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𝛽</m:t>
                    </m:r>
                  </m:oMath>
                </a14:m>
                <a:r>
                  <a:rPr lang="en-US" sz="1800" dirty="0">
                    <a:solidFill>
                      <a:schemeClr val="accent4">
                        <a:lumMod val="10000"/>
                      </a:schemeClr>
                    </a:solidFill>
                  </a:rPr>
                  <a:t> and F logically implies                 </a:t>
                </a:r>
                <a14:m>
                  <m:oMath xmlns:m="http://schemas.openxmlformats.org/officeDocument/2006/math">
                    <m:d>
                      <m:dPr>
                        <m:ctrlPr>
                          <a:rPr lang="en-US" sz="1800" b="0" i="1" smtClean="0">
                            <a:solidFill>
                              <a:schemeClr val="accent4">
                                <a:lumMod val="10000"/>
                              </a:schemeClr>
                            </a:solidFill>
                            <a:latin typeface="Cambria Math" panose="02040503050406030204" pitchFamily="18" charset="0"/>
                          </a:rPr>
                        </m:ctrlPr>
                      </m:dPr>
                      <m:e>
                        <m:r>
                          <m:rPr>
                            <m:sty m:val="p"/>
                          </m:rPr>
                          <a:rPr lang="en-US" sz="1800" b="0" i="0" smtClean="0">
                            <a:solidFill>
                              <a:schemeClr val="accent4">
                                <a:lumMod val="10000"/>
                              </a:schemeClr>
                            </a:solidFill>
                            <a:latin typeface="Cambria Math" panose="02040503050406030204" pitchFamily="18" charset="0"/>
                          </a:rPr>
                          <m:t>F</m:t>
                        </m:r>
                        <m:r>
                          <a:rPr lang="en-US" sz="1800" b="0" i="0" smtClean="0">
                            <a:solidFill>
                              <a:schemeClr val="accent4">
                                <a:lumMod val="10000"/>
                              </a:schemeClr>
                            </a:solidFill>
                            <a:latin typeface="Cambria Math" panose="02040503050406030204" pitchFamily="18" charset="0"/>
                          </a:rPr>
                          <m:t>−</m:t>
                        </m:r>
                        <m:d>
                          <m:dPr>
                            <m:begChr m:val="{"/>
                            <m:endChr m:val="}"/>
                            <m:ctrlPr>
                              <a:rPr lang="en-US" sz="1800" b="0" i="1" smtClean="0">
                                <a:solidFill>
                                  <a:schemeClr val="accent4">
                                    <a:lumMod val="10000"/>
                                  </a:schemeClr>
                                </a:solidFill>
                                <a:latin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r>
                              <a:rPr lang="en-US" sz="1800" i="1">
                                <a:solidFill>
                                  <a:schemeClr val="accent4">
                                    <a:lumMod val="10000"/>
                                  </a:schemeClr>
                                </a:solidFill>
                                <a:latin typeface="Cambria Math" panose="02040503050406030204" pitchFamily="18" charset="0"/>
                              </a:rPr>
                              <m:t> →</m:t>
                            </m:r>
                            <m:r>
                              <a:rPr lang="en-US" sz="1800" i="1">
                                <a:solidFill>
                                  <a:schemeClr val="accent4">
                                    <a:lumMod val="10000"/>
                                  </a:schemeClr>
                                </a:solidFill>
                                <a:latin typeface="Cambria Math" panose="02040503050406030204" pitchFamily="18" charset="0"/>
                              </a:rPr>
                              <m:t>𝛽</m:t>
                            </m:r>
                          </m:e>
                        </m:d>
                      </m:e>
                    </m:d>
                    <m:r>
                      <a:rPr lang="en-US" sz="1800" b="0" i="1" smtClean="0">
                        <a:solidFill>
                          <a:schemeClr val="accent4">
                            <a:lumMod val="10000"/>
                          </a:schemeClr>
                        </a:solidFill>
                        <a:latin typeface="Cambria Math" panose="02040503050406030204" pitchFamily="18" charset="0"/>
                      </a:rPr>
                      <m:t>   </m:t>
                    </m:r>
                    <m:r>
                      <a:rPr lang="en-US" sz="1800" b="0" i="1" smtClean="0">
                        <a:solidFill>
                          <a:schemeClr val="accent4">
                            <a:lumMod val="10000"/>
                          </a:schemeClr>
                        </a:solidFill>
                        <a:latin typeface="Cambria Math" panose="02040503050406030204" pitchFamily="18" charset="0"/>
                        <a:ea typeface="Cambria Math" panose="02040503050406030204" pitchFamily="18" charset="0"/>
                      </a:rPr>
                      <m:t>∪</m:t>
                    </m:r>
                    <m:d>
                      <m:dPr>
                        <m:begChr m:val="{"/>
                        <m:endChr m:val="}"/>
                        <m:ctrlPr>
                          <a:rPr lang="en-US" sz="1800" b="0" i="1" smtClean="0">
                            <a:solidFill>
                              <a:schemeClr val="accent4">
                                <a:lumMod val="10000"/>
                              </a:schemeClr>
                            </a:solidFill>
                            <a:latin typeface="Cambria Math" panose="02040503050406030204" pitchFamily="18" charset="0"/>
                            <a:ea typeface="Cambria Math" panose="02040503050406030204" pitchFamily="18" charset="0"/>
                          </a:rPr>
                        </m:ctrlPr>
                      </m:dPr>
                      <m:e>
                        <m:r>
                          <a:rPr lang="en-US" sz="1800" b="0" i="1" smtClean="0">
                            <a:solidFill>
                              <a:schemeClr val="accent4">
                                <a:lumMod val="10000"/>
                              </a:schemeClr>
                            </a:solidFill>
                            <a:latin typeface="Cambria Math" panose="02040503050406030204" pitchFamily="18" charset="0"/>
                            <a:ea typeface="Cambria Math" panose="02040503050406030204" pitchFamily="18" charset="0"/>
                          </a:rPr>
                          <m:t>𝛼</m:t>
                        </m:r>
                        <m:r>
                          <a:rPr lang="en-US" sz="1800" b="0" i="1" smtClean="0">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r>
                          <a:rPr lang="en-US" sz="1800" b="0" i="1" smtClean="0">
                            <a:solidFill>
                              <a:schemeClr val="accent4">
                                <a:lumMod val="10000"/>
                              </a:schemeClr>
                            </a:solidFill>
                            <a:latin typeface="Cambria Math" panose="02040503050406030204" pitchFamily="18" charset="0"/>
                          </a:rPr>
                          <m:t>−</m:t>
                        </m:r>
                        <m:r>
                          <a:rPr lang="en-US" sz="1800" b="0" i="1" smtClean="0">
                            <a:solidFill>
                              <a:schemeClr val="accent4">
                                <a:lumMod val="10000"/>
                              </a:schemeClr>
                            </a:solidFill>
                            <a:latin typeface="Cambria Math" panose="02040503050406030204" pitchFamily="18" charset="0"/>
                          </a:rPr>
                          <m:t>𝐴</m:t>
                        </m:r>
                        <m:r>
                          <a:rPr lang="en-US" sz="1800" b="0" i="1" smtClean="0">
                            <a:solidFill>
                              <a:schemeClr val="accent4">
                                <a:lumMod val="10000"/>
                              </a:schemeClr>
                            </a:solidFill>
                            <a:latin typeface="Cambria Math" panose="02040503050406030204" pitchFamily="18" charset="0"/>
                          </a:rPr>
                          <m:t>)</m:t>
                        </m:r>
                      </m:e>
                    </m:d>
                  </m:oMath>
                </a14:m>
                <a:endParaRPr lang="pt-BR" sz="1800" dirty="0">
                  <a:solidFill>
                    <a:schemeClr val="accent4">
                      <a:lumMod val="10000"/>
                    </a:schemeClr>
                  </a:solidFill>
                </a:endParaRPr>
              </a:p>
              <a:p>
                <a:pPr marL="800100" lvl="1"/>
                <a:endParaRPr lang="pt-BR" sz="1800" dirty="0">
                  <a:solidFill>
                    <a:schemeClr val="accent4">
                      <a:lumMod val="10000"/>
                    </a:schemeClr>
                  </a:solidFill>
                </a:endParaRPr>
              </a:p>
              <a:p>
                <a:pPr marL="342900"/>
                <a14:m>
                  <m:oMath xmlns:m="http://schemas.openxmlformats.org/officeDocument/2006/math">
                    <m:r>
                      <a:rPr lang="de-DE" sz="2200" i="1" dirty="0" smtClean="0">
                        <a:solidFill>
                          <a:schemeClr val="accent4">
                            <a:lumMod val="10000"/>
                          </a:schemeClr>
                        </a:solidFill>
                        <a:latin typeface="Cambria Math" panose="02040503050406030204" pitchFamily="18" charset="0"/>
                      </a:rPr>
                      <m:t>𝐹</m:t>
                    </m:r>
                    <m:r>
                      <a:rPr lang="de-DE" sz="2200" i="1" dirty="0" smtClean="0">
                        <a:solidFill>
                          <a:schemeClr val="accent4">
                            <a:lumMod val="10000"/>
                          </a:schemeClr>
                        </a:solidFill>
                        <a:latin typeface="Cambria Math" panose="02040503050406030204" pitchFamily="18" charset="0"/>
                      </a:rPr>
                      <m:t> = {</m:t>
                    </m:r>
                    <m:r>
                      <a:rPr lang="de-DE" sz="2200" i="1" dirty="0" smtClean="0">
                        <a:solidFill>
                          <a:schemeClr val="accent4">
                            <a:lumMod val="10000"/>
                          </a:schemeClr>
                        </a:solidFill>
                        <a:latin typeface="Cambria Math" panose="02040503050406030204" pitchFamily="18" charset="0"/>
                      </a:rPr>
                      <m:t>𝐴</m:t>
                    </m:r>
                    <m:r>
                      <a:rPr lang="de-DE" sz="2200" i="1" dirty="0" smtClean="0">
                        <a:solidFill>
                          <a:schemeClr val="accent4">
                            <a:lumMod val="10000"/>
                          </a:schemeClr>
                        </a:solidFill>
                        <a:latin typeface="Cambria Math" panose="02040503050406030204" pitchFamily="18" charset="0"/>
                      </a:rPr>
                      <m:t> → </m:t>
                    </m:r>
                    <m:r>
                      <a:rPr lang="de-DE" sz="2200" i="1" dirty="0" smtClean="0">
                        <a:solidFill>
                          <a:schemeClr val="accent4">
                            <a:lumMod val="10000"/>
                          </a:schemeClr>
                        </a:solidFill>
                        <a:latin typeface="Cambria Math" panose="02040503050406030204" pitchFamily="18" charset="0"/>
                      </a:rPr>
                      <m:t>𝐶</m:t>
                    </m:r>
                    <m:r>
                      <a:rPr lang="de-DE" sz="2200" i="1" dirty="0" smtClean="0">
                        <a:solidFill>
                          <a:schemeClr val="accent4">
                            <a:lumMod val="10000"/>
                          </a:schemeClr>
                        </a:solidFill>
                        <a:latin typeface="Cambria Math" panose="02040503050406030204" pitchFamily="18" charset="0"/>
                      </a:rPr>
                      <m:t>, </m:t>
                    </m:r>
                    <m:r>
                      <a:rPr lang="de-DE" sz="2200" i="1" dirty="0" smtClean="0">
                        <a:solidFill>
                          <a:schemeClr val="accent4">
                            <a:lumMod val="10000"/>
                          </a:schemeClr>
                        </a:solidFill>
                        <a:latin typeface="Cambria Math" panose="02040503050406030204" pitchFamily="18" charset="0"/>
                      </a:rPr>
                      <m:t>𝐴𝐵</m:t>
                    </m:r>
                    <m:r>
                      <a:rPr lang="de-DE" sz="2200" i="1" dirty="0" smtClean="0">
                        <a:solidFill>
                          <a:srgbClr val="FF0000"/>
                        </a:solidFill>
                        <a:latin typeface="Cambria Math" panose="02040503050406030204" pitchFamily="18" charset="0"/>
                      </a:rPr>
                      <m:t> </m:t>
                    </m:r>
                    <m:r>
                      <a:rPr lang="de-DE" sz="2200" i="1" dirty="0" smtClean="0">
                        <a:solidFill>
                          <a:schemeClr val="bg2">
                            <a:lumMod val="50000"/>
                          </a:schemeClr>
                        </a:solidFill>
                        <a:latin typeface="Cambria Math" panose="02040503050406030204" pitchFamily="18" charset="0"/>
                      </a:rPr>
                      <m:t>→</m:t>
                    </m:r>
                    <m:r>
                      <a:rPr lang="de-DE" sz="2200" i="1" dirty="0" smtClean="0">
                        <a:solidFill>
                          <a:srgbClr val="FF0000"/>
                        </a:solidFill>
                        <a:latin typeface="Cambria Math" panose="02040503050406030204" pitchFamily="18" charset="0"/>
                      </a:rPr>
                      <m:t> </m:t>
                    </m:r>
                    <m:r>
                      <a:rPr lang="de-DE" sz="2200" i="1" dirty="0" smtClean="0">
                        <a:solidFill>
                          <a:schemeClr val="accent4">
                            <a:lumMod val="10000"/>
                          </a:schemeClr>
                        </a:solidFill>
                        <a:latin typeface="Cambria Math" panose="02040503050406030204" pitchFamily="18" charset="0"/>
                      </a:rPr>
                      <m:t>𝐶</m:t>
                    </m:r>
                    <m:r>
                      <a:rPr lang="de-DE" sz="2200" i="1" dirty="0" smtClean="0">
                        <a:solidFill>
                          <a:schemeClr val="accent4">
                            <a:lumMod val="10000"/>
                          </a:schemeClr>
                        </a:solidFill>
                        <a:latin typeface="Cambria Math" panose="02040503050406030204" pitchFamily="18" charset="0"/>
                      </a:rPr>
                      <m:t> }</m:t>
                    </m:r>
                  </m:oMath>
                </a14:m>
                <a:endParaRPr lang="pt-BR" sz="2200" dirty="0">
                  <a:solidFill>
                    <a:schemeClr val="accent4">
                      <a:lumMod val="10000"/>
                    </a:schemeClr>
                  </a:solidFill>
                </a:endParaRPr>
              </a:p>
              <a:p>
                <a:pPr marL="342900"/>
                <a:endParaRPr lang="de-DE" sz="2200" i="1" dirty="0">
                  <a:solidFill>
                    <a:schemeClr val="accent4">
                      <a:lumMod val="10000"/>
                    </a:schemeClr>
                  </a:solidFill>
                  <a:latin typeface="Cambria Math" panose="02040503050406030204" pitchFamily="18" charset="0"/>
                </a:endParaRPr>
              </a:p>
              <a:p>
                <a:pPr marL="342900"/>
                <a14:m>
                  <m:oMath xmlns:m="http://schemas.openxmlformats.org/officeDocument/2006/math">
                    <m:r>
                      <a:rPr lang="de-DE" sz="2200" i="1" dirty="0" smtClean="0">
                        <a:solidFill>
                          <a:schemeClr val="accent4">
                            <a:lumMod val="10000"/>
                          </a:schemeClr>
                        </a:solidFill>
                        <a:latin typeface="Cambria Math" panose="02040503050406030204" pitchFamily="18" charset="0"/>
                      </a:rPr>
                      <m:t>𝐹</m:t>
                    </m:r>
                    <m:r>
                      <a:rPr lang="de-DE" sz="2200" i="1" dirty="0" smtClean="0">
                        <a:solidFill>
                          <a:schemeClr val="accent4">
                            <a:lumMod val="10000"/>
                          </a:schemeClr>
                        </a:solidFill>
                        <a:latin typeface="Cambria Math" panose="02040503050406030204" pitchFamily="18" charset="0"/>
                      </a:rPr>
                      <m:t> = {</m:t>
                    </m:r>
                    <m:r>
                      <a:rPr lang="de-DE" sz="2200" i="1" dirty="0" smtClean="0">
                        <a:solidFill>
                          <a:schemeClr val="accent4">
                            <a:lumMod val="10000"/>
                          </a:schemeClr>
                        </a:solidFill>
                        <a:latin typeface="Cambria Math" panose="02040503050406030204" pitchFamily="18" charset="0"/>
                      </a:rPr>
                      <m:t>𝐴</m:t>
                    </m:r>
                    <m:r>
                      <a:rPr lang="de-DE" sz="2200" i="1" dirty="0" smtClean="0">
                        <a:solidFill>
                          <a:schemeClr val="accent4">
                            <a:lumMod val="10000"/>
                          </a:schemeClr>
                        </a:solidFill>
                        <a:latin typeface="Cambria Math" panose="02040503050406030204" pitchFamily="18" charset="0"/>
                      </a:rPr>
                      <m:t> → </m:t>
                    </m:r>
                    <m:r>
                      <a:rPr lang="de-DE" sz="2200" i="1" dirty="0" smtClean="0">
                        <a:solidFill>
                          <a:schemeClr val="accent4">
                            <a:lumMod val="10000"/>
                          </a:schemeClr>
                        </a:solidFill>
                        <a:latin typeface="Cambria Math" panose="02040503050406030204" pitchFamily="18" charset="0"/>
                      </a:rPr>
                      <m:t>𝐶</m:t>
                    </m:r>
                    <m:r>
                      <a:rPr lang="de-DE" sz="2200" i="1" dirty="0" smtClean="0">
                        <a:solidFill>
                          <a:schemeClr val="accent4">
                            <a:lumMod val="10000"/>
                          </a:schemeClr>
                        </a:solidFill>
                        <a:latin typeface="Cambria Math" panose="02040503050406030204" pitchFamily="18" charset="0"/>
                      </a:rPr>
                      <m:t>, </m:t>
                    </m:r>
                    <m:r>
                      <a:rPr lang="de-DE" sz="2200" i="1" dirty="0" smtClean="0">
                        <a:solidFill>
                          <a:schemeClr val="accent4">
                            <a:lumMod val="10000"/>
                          </a:schemeClr>
                        </a:solidFill>
                        <a:latin typeface="Cambria Math" panose="02040503050406030204" pitchFamily="18" charset="0"/>
                      </a:rPr>
                      <m:t>𝐴𝐵</m:t>
                    </m:r>
                    <m:r>
                      <a:rPr lang="de-DE" sz="2200" i="1" dirty="0" smtClean="0">
                        <a:solidFill>
                          <a:srgbClr val="FF0000"/>
                        </a:solidFill>
                        <a:latin typeface="Cambria Math" panose="02040503050406030204" pitchFamily="18" charset="0"/>
                      </a:rPr>
                      <m:t> </m:t>
                    </m:r>
                    <m:r>
                      <a:rPr lang="de-DE" sz="2200" i="1" dirty="0" smtClean="0">
                        <a:solidFill>
                          <a:schemeClr val="bg2">
                            <a:lumMod val="50000"/>
                          </a:schemeClr>
                        </a:solidFill>
                        <a:latin typeface="Cambria Math" panose="02040503050406030204" pitchFamily="18" charset="0"/>
                      </a:rPr>
                      <m:t>→</m:t>
                    </m:r>
                    <m:r>
                      <a:rPr lang="de-DE" sz="2200" i="1" dirty="0" smtClean="0">
                        <a:solidFill>
                          <a:srgbClr val="FF0000"/>
                        </a:solidFill>
                        <a:latin typeface="Cambria Math" panose="02040503050406030204" pitchFamily="18" charset="0"/>
                      </a:rPr>
                      <m:t> </m:t>
                    </m:r>
                    <m:r>
                      <a:rPr lang="de-DE" sz="2200" i="1" dirty="0" smtClean="0">
                        <a:solidFill>
                          <a:schemeClr val="accent3"/>
                        </a:solidFill>
                        <a:latin typeface="Cambria Math" panose="02040503050406030204" pitchFamily="18" charset="0"/>
                      </a:rPr>
                      <m:t>𝐶</m:t>
                    </m:r>
                    <m:r>
                      <a:rPr lang="en-US" sz="2200" b="0" i="1" dirty="0" smtClean="0">
                        <a:solidFill>
                          <a:schemeClr val="accent4">
                            <a:lumMod val="10000"/>
                          </a:schemeClr>
                        </a:solidFill>
                        <a:latin typeface="Cambria Math" panose="02040503050406030204" pitchFamily="18" charset="0"/>
                      </a:rPr>
                      <m:t>𝐷</m:t>
                    </m:r>
                    <m:r>
                      <a:rPr lang="de-DE" sz="2200" i="1" dirty="0" smtClean="0">
                        <a:solidFill>
                          <a:schemeClr val="accent4">
                            <a:lumMod val="10000"/>
                          </a:schemeClr>
                        </a:solidFill>
                        <a:latin typeface="Cambria Math" panose="02040503050406030204" pitchFamily="18" charset="0"/>
                      </a:rPr>
                      <m:t> }</m:t>
                    </m:r>
                  </m:oMath>
                </a14:m>
                <a:endParaRPr lang="pt-BR" sz="2200" dirty="0">
                  <a:solidFill>
                    <a:schemeClr val="accent4">
                      <a:lumMod val="10000"/>
                    </a:schemeClr>
                  </a:solidFill>
                </a:endParaRPr>
              </a:p>
              <a:p>
                <a:pPr marL="342900"/>
                <a:endParaRPr lang="pt-BR" sz="22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061652"/>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16847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Testing if an Attribute is Extraneous</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accent4">
                        <a:lumMod val="10000"/>
                      </a:schemeClr>
                    </a:solidFill>
                  </a:rPr>
                  <a:t>Consider a set F of functional dependencies and the functional dependency </a:t>
                </a:r>
                <a14:m>
                  <m:oMath xmlns:m="http://schemas.openxmlformats.org/officeDocument/2006/math">
                    <m:r>
                      <a:rPr lang="en-US" sz="2400" b="0" i="1" smtClean="0">
                        <a:solidFill>
                          <a:schemeClr val="accent4">
                            <a:lumMod val="10000"/>
                          </a:schemeClr>
                        </a:solidFill>
                        <a:latin typeface="Cambria Math" panose="02040503050406030204" pitchFamily="18" charset="0"/>
                      </a:rPr>
                      <m:t>𝛼</m:t>
                    </m:r>
                    <m:r>
                      <a:rPr lang="en-US" sz="2400" b="0" i="1" smtClean="0">
                        <a:solidFill>
                          <a:schemeClr val="accent4">
                            <a:lumMod val="10000"/>
                          </a:schemeClr>
                        </a:solidFill>
                        <a:latin typeface="Cambria Math" panose="02040503050406030204" pitchFamily="18" charset="0"/>
                      </a:rPr>
                      <m:t> →</m:t>
                    </m:r>
                    <m:r>
                      <a:rPr lang="en-US" sz="2400" b="0" i="1" smtClean="0">
                        <a:solidFill>
                          <a:schemeClr val="accent4">
                            <a:lumMod val="10000"/>
                          </a:schemeClr>
                        </a:solidFill>
                        <a:latin typeface="Cambria Math" panose="02040503050406030204" pitchFamily="18" charset="0"/>
                      </a:rPr>
                      <m:t>𝛽</m:t>
                    </m:r>
                  </m:oMath>
                </a14:m>
                <a:r>
                  <a:rPr lang="en-US" sz="2400" dirty="0">
                    <a:solidFill>
                      <a:schemeClr val="accent4">
                        <a:lumMod val="10000"/>
                      </a:schemeClr>
                    </a:solidFill>
                  </a:rPr>
                  <a:t> in F</a:t>
                </a:r>
              </a:p>
              <a:p>
                <a:pPr marL="342900"/>
                <a:endParaRPr lang="en-US" sz="2200" dirty="0">
                  <a:solidFill>
                    <a:schemeClr val="accent4">
                      <a:lumMod val="10000"/>
                    </a:schemeClr>
                  </a:solidFill>
                </a:endParaRPr>
              </a:p>
              <a:p>
                <a:pPr marL="342900"/>
                <a:r>
                  <a:rPr lang="en-US" sz="2400" dirty="0">
                    <a:solidFill>
                      <a:schemeClr val="accent4">
                        <a:lumMod val="10000"/>
                      </a:schemeClr>
                    </a:solidFill>
                  </a:rPr>
                  <a:t>To test if </a:t>
                </a:r>
                <a14:m>
                  <m:oMath xmlns:m="http://schemas.openxmlformats.org/officeDocument/2006/math">
                    <m:r>
                      <m:rPr>
                        <m:sty m:val="p"/>
                      </m:rPr>
                      <a:rPr lang="en-US" sz="2400" dirty="0" smtClean="0">
                        <a:solidFill>
                          <a:schemeClr val="accent4">
                            <a:lumMod val="10000"/>
                          </a:schemeClr>
                        </a:solidFill>
                        <a:latin typeface="Cambria Math" panose="02040503050406030204" pitchFamily="18" charset="0"/>
                      </a:rPr>
                      <m:t>A</m:t>
                    </m:r>
                    <m:r>
                      <a:rPr lang="en-US" sz="2400" b="0" i="1" dirty="0" smtClean="0">
                        <a:solidFill>
                          <a:schemeClr val="accent4">
                            <a:lumMod val="10000"/>
                          </a:schemeClr>
                        </a:solidFill>
                        <a:latin typeface="Cambria Math" panose="02040503050406030204" pitchFamily="18" charset="0"/>
                      </a:rPr>
                      <m:t>∈</m:t>
                    </m:r>
                    <m:r>
                      <a:rPr lang="en-US" sz="2400" i="1">
                        <a:solidFill>
                          <a:schemeClr val="accent4">
                            <a:lumMod val="10000"/>
                          </a:schemeClr>
                        </a:solidFill>
                        <a:latin typeface="Cambria Math" panose="02040503050406030204" pitchFamily="18" charset="0"/>
                      </a:rPr>
                      <m:t>𝛼</m:t>
                    </m:r>
                  </m:oMath>
                </a14:m>
                <a:r>
                  <a:rPr lang="en-US" sz="2400" dirty="0">
                    <a:solidFill>
                      <a:schemeClr val="accent4">
                        <a:lumMod val="10000"/>
                      </a:schemeClr>
                    </a:solidFill>
                  </a:rPr>
                  <a:t> is extraneous in </a:t>
                </a:r>
                <a14:m>
                  <m:oMath xmlns:m="http://schemas.openxmlformats.org/officeDocument/2006/math">
                    <m:r>
                      <a:rPr lang="en-US" sz="2400" b="0" i="1" smtClean="0">
                        <a:solidFill>
                          <a:schemeClr val="accent4">
                            <a:lumMod val="10000"/>
                          </a:schemeClr>
                        </a:solidFill>
                        <a:latin typeface="Cambria Math" panose="02040503050406030204" pitchFamily="18" charset="0"/>
                      </a:rPr>
                      <m:t>𝛼</m:t>
                    </m:r>
                  </m:oMath>
                </a14:m>
                <a:endParaRPr lang="en-US" sz="2400" b="0" dirty="0">
                  <a:solidFill>
                    <a:schemeClr val="accent4">
                      <a:lumMod val="10000"/>
                    </a:schemeClr>
                  </a:solidFill>
                </a:endParaRPr>
              </a:p>
              <a:p>
                <a:pPr marL="825500" lvl="1" indent="-342900">
                  <a:buFont typeface="+mj-lt"/>
                  <a:buAutoNum type="arabicPeriod"/>
                </a:pPr>
                <a:r>
                  <a:rPr lang="en-US" sz="1800" dirty="0">
                    <a:solidFill>
                      <a:schemeClr val="accent4">
                        <a:lumMod val="10000"/>
                      </a:schemeClr>
                    </a:solidFill>
                  </a:rPr>
                  <a:t>compute </a:t>
                </a:r>
                <a14:m>
                  <m:oMath xmlns:m="http://schemas.openxmlformats.org/officeDocument/2006/math">
                    <m:sSup>
                      <m:sSupPr>
                        <m:ctrlPr>
                          <a:rPr lang="en-US" sz="1800" b="0" i="1" smtClean="0">
                            <a:solidFill>
                              <a:schemeClr val="accent4">
                                <a:lumMod val="10000"/>
                              </a:schemeClr>
                            </a:solidFill>
                            <a:latin typeface="Cambria Math" panose="02040503050406030204" pitchFamily="18" charset="0"/>
                          </a:rPr>
                        </m:ctrlPr>
                      </m:sSupPr>
                      <m:e>
                        <m:d>
                          <m:dPr>
                            <m:ctrlPr>
                              <a:rPr lang="en-US" sz="1800" b="0" i="1" smtClean="0">
                                <a:solidFill>
                                  <a:schemeClr val="accent4">
                                    <a:lumMod val="10000"/>
                                  </a:schemeClr>
                                </a:solidFill>
                                <a:latin typeface="Cambria Math" panose="02040503050406030204" pitchFamily="18" charset="0"/>
                              </a:rPr>
                            </m:ctrlPr>
                          </m:dPr>
                          <m:e>
                            <m:d>
                              <m:dPr>
                                <m:begChr m:val="{"/>
                                <m:endChr m:val="}"/>
                                <m:ctrlPr>
                                  <a:rPr lang="en-US" sz="1800" b="0" i="1" smtClean="0">
                                    <a:solidFill>
                                      <a:schemeClr val="accent4">
                                        <a:lumMod val="10000"/>
                                      </a:schemeClr>
                                    </a:solidFill>
                                    <a:latin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e>
                            </m:d>
                            <m:r>
                              <a:rPr lang="en-US" sz="1800" b="0" i="1" smtClean="0">
                                <a:solidFill>
                                  <a:schemeClr val="accent4">
                                    <a:lumMod val="10000"/>
                                  </a:schemeClr>
                                </a:solidFill>
                                <a:latin typeface="Cambria Math" panose="02040503050406030204" pitchFamily="18" charset="0"/>
                              </a:rPr>
                              <m:t>−</m:t>
                            </m:r>
                            <m:r>
                              <a:rPr lang="en-US" sz="1800" b="0" i="1" smtClean="0">
                                <a:solidFill>
                                  <a:schemeClr val="accent4">
                                    <a:lumMod val="10000"/>
                                  </a:schemeClr>
                                </a:solidFill>
                                <a:latin typeface="Cambria Math" panose="02040503050406030204" pitchFamily="18" charset="0"/>
                              </a:rPr>
                              <m:t>𝐴</m:t>
                            </m:r>
                          </m:e>
                        </m:d>
                      </m:e>
                      <m:sup>
                        <m:r>
                          <a:rPr lang="en-US" sz="1800" b="0" i="0"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using the dependencies in F</a:t>
                </a:r>
              </a:p>
              <a:p>
                <a:pPr marL="825500" lvl="1" indent="-342900">
                  <a:buFont typeface="+mj-lt"/>
                  <a:buAutoNum type="arabicPeriod"/>
                </a:pPr>
                <a:r>
                  <a:rPr lang="en-US" sz="1800" dirty="0">
                    <a:solidFill>
                      <a:schemeClr val="accent4">
                        <a:lumMod val="10000"/>
                      </a:schemeClr>
                    </a:solidFill>
                  </a:rPr>
                  <a:t>Check if </a:t>
                </a:r>
                <a14:m>
                  <m:oMath xmlns:m="http://schemas.openxmlformats.org/officeDocument/2006/math">
                    <m:sSup>
                      <m:sSupPr>
                        <m:ctrlPr>
                          <a:rPr lang="en-US" sz="1800" b="0" i="1" smtClean="0">
                            <a:solidFill>
                              <a:schemeClr val="accent4">
                                <a:lumMod val="10000"/>
                              </a:schemeClr>
                            </a:solidFill>
                            <a:latin typeface="Cambria Math" panose="02040503050406030204" pitchFamily="18" charset="0"/>
                          </a:rPr>
                        </m:ctrlPr>
                      </m:sSupPr>
                      <m:e>
                        <m:d>
                          <m:dPr>
                            <m:ctrlPr>
                              <a:rPr lang="en-US" sz="1800" b="0" i="1" smtClean="0">
                                <a:solidFill>
                                  <a:schemeClr val="accent4">
                                    <a:lumMod val="10000"/>
                                  </a:schemeClr>
                                </a:solidFill>
                                <a:latin typeface="Cambria Math" panose="02040503050406030204" pitchFamily="18" charset="0"/>
                              </a:rPr>
                            </m:ctrlPr>
                          </m:dPr>
                          <m:e>
                            <m:d>
                              <m:dPr>
                                <m:begChr m:val="{"/>
                                <m:endChr m:val="}"/>
                                <m:ctrlPr>
                                  <a:rPr lang="en-US" sz="1800" b="0" i="1" smtClean="0">
                                    <a:solidFill>
                                      <a:schemeClr val="accent4">
                                        <a:lumMod val="10000"/>
                                      </a:schemeClr>
                                    </a:solidFill>
                                    <a:latin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e>
                            </m:d>
                            <m:r>
                              <a:rPr lang="en-US" sz="1800" b="0" i="1" smtClean="0">
                                <a:solidFill>
                                  <a:schemeClr val="accent4">
                                    <a:lumMod val="10000"/>
                                  </a:schemeClr>
                                </a:solidFill>
                                <a:latin typeface="Cambria Math" panose="02040503050406030204" pitchFamily="18" charset="0"/>
                              </a:rPr>
                              <m:t>−</m:t>
                            </m:r>
                            <m:r>
                              <a:rPr lang="en-US" sz="1800" b="0" i="1" smtClean="0">
                                <a:solidFill>
                                  <a:schemeClr val="accent4">
                                    <a:lumMod val="10000"/>
                                  </a:schemeClr>
                                </a:solidFill>
                                <a:latin typeface="Cambria Math" panose="02040503050406030204" pitchFamily="18" charset="0"/>
                              </a:rPr>
                              <m:t>𝐴</m:t>
                            </m:r>
                          </m:e>
                        </m:d>
                      </m:e>
                      <m:sup>
                        <m:r>
                          <a:rPr lang="en-US" sz="1800" b="0" i="0"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contains </a:t>
                </a:r>
                <a14:m>
                  <m:oMath xmlns:m="http://schemas.openxmlformats.org/officeDocument/2006/math">
                    <m:r>
                      <a:rPr lang="en-US" sz="1800" b="0" i="1" smtClean="0">
                        <a:solidFill>
                          <a:schemeClr val="accent4">
                            <a:lumMod val="10000"/>
                          </a:schemeClr>
                        </a:solidFill>
                        <a:latin typeface="Cambria Math" panose="02040503050406030204" pitchFamily="18" charset="0"/>
                      </a:rPr>
                      <m:t>𝛽</m:t>
                    </m:r>
                  </m:oMath>
                </a14:m>
                <a:r>
                  <a:rPr lang="en-US" sz="1800" dirty="0">
                    <a:solidFill>
                      <a:schemeClr val="accent4">
                        <a:lumMod val="10000"/>
                      </a:schemeClr>
                    </a:solidFill>
                  </a:rPr>
                  <a:t> </a:t>
                </a:r>
              </a:p>
              <a:p>
                <a:pPr marL="0" indent="0">
                  <a:buNone/>
                </a:pPr>
                <a:endParaRPr lang="pt-BR" sz="2200" dirty="0">
                  <a:solidFill>
                    <a:schemeClr val="accent4">
                      <a:lumMod val="10000"/>
                    </a:schemeClr>
                  </a:solidFill>
                </a:endParaRPr>
              </a:p>
              <a:p>
                <a:pPr marL="342900"/>
                <a:r>
                  <a:rPr lang="en-US" sz="2400" dirty="0">
                    <a:solidFill>
                      <a:schemeClr val="accent4">
                        <a:lumMod val="10000"/>
                      </a:schemeClr>
                    </a:solidFill>
                  </a:rPr>
                  <a:t>To test if </a:t>
                </a:r>
                <a14:m>
                  <m:oMath xmlns:m="http://schemas.openxmlformats.org/officeDocument/2006/math">
                    <m:r>
                      <m:rPr>
                        <m:sty m:val="p"/>
                      </m:rPr>
                      <a:rPr lang="en-US" sz="2400" dirty="0" smtClean="0">
                        <a:solidFill>
                          <a:schemeClr val="accent4">
                            <a:lumMod val="10000"/>
                          </a:schemeClr>
                        </a:solidFill>
                        <a:latin typeface="Cambria Math" panose="02040503050406030204" pitchFamily="18" charset="0"/>
                      </a:rPr>
                      <m:t>A</m:t>
                    </m:r>
                    <m:r>
                      <a:rPr lang="en-US" sz="2400" b="0" i="1" dirty="0" smtClean="0">
                        <a:solidFill>
                          <a:schemeClr val="accent4">
                            <a:lumMod val="10000"/>
                          </a:schemeClr>
                        </a:solidFill>
                        <a:latin typeface="Cambria Math" panose="02040503050406030204" pitchFamily="18" charset="0"/>
                      </a:rPr>
                      <m:t>∈</m:t>
                    </m:r>
                    <m:r>
                      <a:rPr lang="en-US" sz="2400" b="0" i="1" dirty="0" smtClean="0">
                        <a:solidFill>
                          <a:schemeClr val="accent4">
                            <a:lumMod val="10000"/>
                          </a:schemeClr>
                        </a:solidFill>
                        <a:latin typeface="Cambria Math" panose="02040503050406030204" pitchFamily="18" charset="0"/>
                      </a:rPr>
                      <m:t>𝛽</m:t>
                    </m:r>
                  </m:oMath>
                </a14:m>
                <a:r>
                  <a:rPr lang="en-US" sz="2400" dirty="0">
                    <a:solidFill>
                      <a:schemeClr val="accent4">
                        <a:lumMod val="10000"/>
                      </a:schemeClr>
                    </a:solidFill>
                  </a:rPr>
                  <a:t> is extraneous in </a:t>
                </a:r>
                <a14:m>
                  <m:oMath xmlns:m="http://schemas.openxmlformats.org/officeDocument/2006/math">
                    <m:r>
                      <a:rPr lang="en-US" sz="2400" b="0" i="1" smtClean="0">
                        <a:solidFill>
                          <a:schemeClr val="accent4">
                            <a:lumMod val="10000"/>
                          </a:schemeClr>
                        </a:solidFill>
                        <a:latin typeface="Cambria Math" panose="02040503050406030204" pitchFamily="18" charset="0"/>
                      </a:rPr>
                      <m:t>𝛽</m:t>
                    </m:r>
                  </m:oMath>
                </a14:m>
                <a:endParaRPr lang="en-US" sz="2400" b="0" dirty="0">
                  <a:solidFill>
                    <a:schemeClr val="accent4">
                      <a:lumMod val="10000"/>
                    </a:schemeClr>
                  </a:solidFill>
                </a:endParaRPr>
              </a:p>
              <a:p>
                <a:pPr marL="825500" lvl="1" indent="-342900">
                  <a:buFont typeface="+mj-lt"/>
                  <a:buAutoNum type="arabicPeriod"/>
                </a:pPr>
                <a:r>
                  <a:rPr lang="en-US" sz="1800" dirty="0">
                    <a:solidFill>
                      <a:schemeClr val="accent4">
                        <a:lumMod val="10000"/>
                      </a:schemeClr>
                    </a:solidFill>
                  </a:rPr>
                  <a:t>compute </a:t>
                </a:r>
                <a14:m>
                  <m:oMath xmlns:m="http://schemas.openxmlformats.org/officeDocument/2006/math">
                    <m:sSup>
                      <m:sSupPr>
                        <m:ctrlPr>
                          <a:rPr lang="en-US" sz="1800" b="0" i="1" smtClean="0">
                            <a:solidFill>
                              <a:schemeClr val="accent4">
                                <a:lumMod val="10000"/>
                              </a:schemeClr>
                            </a:solidFill>
                            <a:latin typeface="Cambria Math" panose="02040503050406030204" pitchFamily="18" charset="0"/>
                          </a:rPr>
                        </m:ctrlPr>
                      </m:sSupPr>
                      <m:e>
                        <m:r>
                          <a:rPr lang="en-US" sz="1800" b="0" i="1" smtClean="0">
                            <a:solidFill>
                              <a:schemeClr val="accent4">
                                <a:lumMod val="10000"/>
                              </a:schemeClr>
                            </a:solidFill>
                            <a:latin typeface="Cambria Math" panose="02040503050406030204" pitchFamily="18" charset="0"/>
                          </a:rPr>
                          <m:t>𝛼</m:t>
                        </m:r>
                      </m:e>
                      <m:sup>
                        <m:r>
                          <a:rPr lang="en-US" sz="1800" b="0" i="0"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using the dependencies in </a:t>
                </a:r>
                <a14:m>
                  <m:oMath xmlns:m="http://schemas.openxmlformats.org/officeDocument/2006/math">
                    <m:sSup>
                      <m:sSupPr>
                        <m:ctrlPr>
                          <a:rPr lang="en-US" sz="1800" b="0" i="1" smtClean="0">
                            <a:solidFill>
                              <a:schemeClr val="accent4">
                                <a:lumMod val="10000"/>
                              </a:schemeClr>
                            </a:solidFill>
                            <a:latin typeface="Cambria Math" panose="02040503050406030204" pitchFamily="18" charset="0"/>
                          </a:rPr>
                        </m:ctrlPr>
                      </m:sSupPr>
                      <m:e>
                        <m:r>
                          <a:rPr lang="en-US" sz="1800" b="0" i="1" smtClean="0">
                            <a:solidFill>
                              <a:schemeClr val="accent4">
                                <a:lumMod val="10000"/>
                              </a:schemeClr>
                            </a:solidFill>
                            <a:latin typeface="Cambria Math" panose="02040503050406030204" pitchFamily="18" charset="0"/>
                          </a:rPr>
                          <m:t>𝐹</m:t>
                        </m:r>
                      </m:e>
                      <m:sup>
                        <m:r>
                          <a:rPr lang="en-US" sz="1800" b="0" i="1" smtClean="0">
                            <a:solidFill>
                              <a:schemeClr val="accent4">
                                <a:lumMod val="10000"/>
                              </a:schemeClr>
                            </a:solidFill>
                            <a:latin typeface="Cambria Math" panose="02040503050406030204" pitchFamily="18" charset="0"/>
                          </a:rPr>
                          <m:t>′</m:t>
                        </m:r>
                      </m:sup>
                    </m:sSup>
                    <m:r>
                      <a:rPr lang="en-US" sz="1800" b="0" i="1" smtClean="0">
                        <a:solidFill>
                          <a:schemeClr val="accent4">
                            <a:lumMod val="10000"/>
                          </a:schemeClr>
                        </a:solidFill>
                        <a:latin typeface="Cambria Math" panose="02040503050406030204" pitchFamily="18" charset="0"/>
                      </a:rPr>
                      <m:t>=</m:t>
                    </m:r>
                    <m:d>
                      <m:dPr>
                        <m:ctrlPr>
                          <a:rPr lang="en-US" sz="1800" i="1">
                            <a:solidFill>
                              <a:schemeClr val="accent4">
                                <a:lumMod val="10000"/>
                              </a:schemeClr>
                            </a:solidFill>
                            <a:latin typeface="Cambria Math" panose="02040503050406030204" pitchFamily="18" charset="0"/>
                          </a:rPr>
                        </m:ctrlPr>
                      </m:dPr>
                      <m:e>
                        <m:r>
                          <m:rPr>
                            <m:sty m:val="p"/>
                          </m:rPr>
                          <a:rPr lang="en-US" sz="1800">
                            <a:solidFill>
                              <a:schemeClr val="accent4">
                                <a:lumMod val="10000"/>
                              </a:schemeClr>
                            </a:solidFill>
                            <a:latin typeface="Cambria Math" panose="02040503050406030204" pitchFamily="18" charset="0"/>
                          </a:rPr>
                          <m:t>F</m:t>
                        </m:r>
                        <m:r>
                          <a:rPr lang="en-US" sz="1800">
                            <a:solidFill>
                              <a:schemeClr val="accent4">
                                <a:lumMod val="10000"/>
                              </a:schemeClr>
                            </a:solidFill>
                            <a:latin typeface="Cambria Math" panose="02040503050406030204" pitchFamily="18" charset="0"/>
                          </a:rPr>
                          <m:t>−</m:t>
                        </m:r>
                        <m:d>
                          <m:dPr>
                            <m:begChr m:val="{"/>
                            <m:endChr m:val="}"/>
                            <m:ctrlPr>
                              <a:rPr lang="en-US" sz="1800" i="1">
                                <a:solidFill>
                                  <a:schemeClr val="accent4">
                                    <a:lumMod val="10000"/>
                                  </a:schemeClr>
                                </a:solidFill>
                                <a:latin typeface="Cambria Math" panose="02040503050406030204" pitchFamily="18" charset="0"/>
                              </a:rPr>
                            </m:ctrlPr>
                          </m:dPr>
                          <m:e>
                            <m:r>
                              <a:rPr lang="en-US" sz="1800" i="1">
                                <a:solidFill>
                                  <a:schemeClr val="accent4">
                                    <a:lumMod val="10000"/>
                                  </a:schemeClr>
                                </a:solidFill>
                                <a:latin typeface="Cambria Math" panose="02040503050406030204" pitchFamily="18" charset="0"/>
                              </a:rPr>
                              <m:t>𝛼</m:t>
                            </m:r>
                            <m:r>
                              <a:rPr lang="en-US" sz="1800" i="1">
                                <a:solidFill>
                                  <a:schemeClr val="accent4">
                                    <a:lumMod val="10000"/>
                                  </a:schemeClr>
                                </a:solidFill>
                                <a:latin typeface="Cambria Math" panose="02040503050406030204" pitchFamily="18" charset="0"/>
                              </a:rPr>
                              <m:t> →</m:t>
                            </m:r>
                            <m:r>
                              <a:rPr lang="en-US" sz="1800" i="1">
                                <a:solidFill>
                                  <a:schemeClr val="accent4">
                                    <a:lumMod val="10000"/>
                                  </a:schemeClr>
                                </a:solidFill>
                                <a:latin typeface="Cambria Math" panose="02040503050406030204" pitchFamily="18" charset="0"/>
                              </a:rPr>
                              <m:t>𝛽</m:t>
                            </m:r>
                          </m:e>
                        </m:d>
                      </m:e>
                    </m:d>
                    <m:r>
                      <a:rPr lang="en-US" sz="1800" i="1">
                        <a:solidFill>
                          <a:schemeClr val="accent4">
                            <a:lumMod val="10000"/>
                          </a:schemeClr>
                        </a:solidFill>
                        <a:latin typeface="Cambria Math" panose="02040503050406030204" pitchFamily="18" charset="0"/>
                      </a:rPr>
                      <m:t>   </m:t>
                    </m:r>
                    <m:r>
                      <a:rPr lang="en-US" sz="1800" i="1">
                        <a:solidFill>
                          <a:schemeClr val="accent4">
                            <a:lumMod val="10000"/>
                          </a:schemeClr>
                        </a:solidFill>
                        <a:latin typeface="Cambria Math" panose="02040503050406030204" pitchFamily="18" charset="0"/>
                        <a:ea typeface="Cambria Math" panose="02040503050406030204" pitchFamily="18" charset="0"/>
                      </a:rPr>
                      <m:t>∪</m:t>
                    </m:r>
                    <m:d>
                      <m:dPr>
                        <m:begChr m:val="{"/>
                        <m:endChr m:val="}"/>
                        <m:ctrlPr>
                          <a:rPr lang="en-US" sz="1800" i="1">
                            <a:solidFill>
                              <a:schemeClr val="accent4">
                                <a:lumMod val="10000"/>
                              </a:schemeClr>
                            </a:solidFill>
                            <a:latin typeface="Cambria Math" panose="02040503050406030204" pitchFamily="18" charset="0"/>
                            <a:ea typeface="Cambria Math" panose="02040503050406030204" pitchFamily="18" charset="0"/>
                          </a:rPr>
                        </m:ctrlPr>
                      </m:dPr>
                      <m:e>
                        <m:r>
                          <a:rPr lang="en-US" sz="1800" i="1">
                            <a:solidFill>
                              <a:schemeClr val="accent4">
                                <a:lumMod val="10000"/>
                              </a:schemeClr>
                            </a:solidFill>
                            <a:latin typeface="Cambria Math" panose="02040503050406030204" pitchFamily="18" charset="0"/>
                            <a:ea typeface="Cambria Math" panose="02040503050406030204" pitchFamily="18" charset="0"/>
                          </a:rPr>
                          <m:t>𝛼</m:t>
                        </m:r>
                        <m:r>
                          <a:rPr lang="en-US" sz="1800" i="1">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𝛽</m:t>
                        </m:r>
                        <m:r>
                          <a:rPr lang="en-US" sz="1800" i="1">
                            <a:solidFill>
                              <a:schemeClr val="accent4">
                                <a:lumMod val="10000"/>
                              </a:schemeClr>
                            </a:solidFill>
                            <a:latin typeface="Cambria Math" panose="02040503050406030204" pitchFamily="18" charset="0"/>
                          </a:rPr>
                          <m:t>−</m:t>
                        </m:r>
                        <m:r>
                          <a:rPr lang="en-US" sz="1800" i="1">
                            <a:solidFill>
                              <a:schemeClr val="accent4">
                                <a:lumMod val="10000"/>
                              </a:schemeClr>
                            </a:solidFill>
                            <a:latin typeface="Cambria Math" panose="02040503050406030204" pitchFamily="18" charset="0"/>
                          </a:rPr>
                          <m:t>𝐴</m:t>
                        </m:r>
                        <m:r>
                          <a:rPr lang="en-US" sz="1800" i="1">
                            <a:solidFill>
                              <a:schemeClr val="accent4">
                                <a:lumMod val="10000"/>
                              </a:schemeClr>
                            </a:solidFill>
                            <a:latin typeface="Cambria Math" panose="02040503050406030204" pitchFamily="18" charset="0"/>
                          </a:rPr>
                          <m:t>)</m:t>
                        </m:r>
                      </m:e>
                    </m:d>
                  </m:oMath>
                </a14:m>
                <a:endParaRPr lang="en-US" sz="1800" dirty="0">
                  <a:solidFill>
                    <a:schemeClr val="accent4">
                      <a:lumMod val="10000"/>
                    </a:schemeClr>
                  </a:solidFill>
                </a:endParaRPr>
              </a:p>
              <a:p>
                <a:pPr marL="825500" lvl="1" indent="-342900">
                  <a:buFont typeface="+mj-lt"/>
                  <a:buAutoNum type="arabicPeriod"/>
                </a:pPr>
                <a:r>
                  <a:rPr lang="en-US" sz="1800" dirty="0">
                    <a:solidFill>
                      <a:schemeClr val="accent4">
                        <a:lumMod val="10000"/>
                      </a:schemeClr>
                    </a:solidFill>
                  </a:rPr>
                  <a:t>Check if </a:t>
                </a:r>
                <a14:m>
                  <m:oMath xmlns:m="http://schemas.openxmlformats.org/officeDocument/2006/math">
                    <m:sSup>
                      <m:sSupPr>
                        <m:ctrlPr>
                          <a:rPr lang="en-US" sz="1800" b="0" i="1" smtClean="0">
                            <a:solidFill>
                              <a:schemeClr val="accent4">
                                <a:lumMod val="10000"/>
                              </a:schemeClr>
                            </a:solidFill>
                            <a:latin typeface="Cambria Math" panose="02040503050406030204" pitchFamily="18" charset="0"/>
                          </a:rPr>
                        </m:ctrlPr>
                      </m:sSupPr>
                      <m:e>
                        <m:r>
                          <a:rPr lang="en-US" sz="1800" b="0" i="1" smtClean="0">
                            <a:solidFill>
                              <a:schemeClr val="accent4">
                                <a:lumMod val="10000"/>
                              </a:schemeClr>
                            </a:solidFill>
                            <a:latin typeface="Cambria Math" panose="02040503050406030204" pitchFamily="18" charset="0"/>
                          </a:rPr>
                          <m:t>𝛼</m:t>
                        </m:r>
                      </m:e>
                      <m:sup>
                        <m:r>
                          <a:rPr lang="en-US" sz="1800" b="0" i="1"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contains </a:t>
                </a:r>
                <a14:m>
                  <m:oMath xmlns:m="http://schemas.openxmlformats.org/officeDocument/2006/math">
                    <m:r>
                      <a:rPr lang="en-US" sz="1800" b="0" i="1" smtClean="0">
                        <a:solidFill>
                          <a:schemeClr val="accent4">
                            <a:lumMod val="10000"/>
                          </a:schemeClr>
                        </a:solidFill>
                        <a:latin typeface="Cambria Math" panose="02040503050406030204" pitchFamily="18" charset="0"/>
                      </a:rPr>
                      <m:t>𝐴</m:t>
                    </m:r>
                  </m:oMath>
                </a14:m>
                <a:r>
                  <a:rPr lang="en-US" sz="1800">
                    <a:solidFill>
                      <a:schemeClr val="accent4">
                        <a:lumMod val="10000"/>
                      </a:schemeClr>
                    </a:solidFill>
                  </a:rPr>
                  <a:t> </a:t>
                </a:r>
                <a:endParaRPr lang="en-US" sz="1800" dirty="0">
                  <a:solidFill>
                    <a:schemeClr val="accent4">
                      <a:lumMod val="10000"/>
                    </a:schemeClr>
                  </a:solidFill>
                </a:endParaRPr>
              </a:p>
              <a:p>
                <a:pPr marL="0" indent="0">
                  <a:buNone/>
                </a:pPr>
                <a:endParaRPr lang="pt-BR" sz="2200" dirty="0">
                  <a:solidFill>
                    <a:schemeClr val="accent4">
                      <a:lumMod val="10000"/>
                    </a:schemeClr>
                  </a:solidFill>
                </a:endParaRPr>
              </a:p>
              <a:p>
                <a:pPr marL="342900"/>
                <a:endParaRPr lang="pt-BR" sz="22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061652"/>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2990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Extraneous Attribute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400" dirty="0">
                    <a:solidFill>
                      <a:schemeClr val="accent4">
                        <a:lumMod val="10000"/>
                      </a:schemeClr>
                    </a:solidFill>
                  </a:rPr>
                  <a:t>Example</a:t>
                </a:r>
              </a:p>
              <a:p>
                <a:pPr marL="800100" lvl="1"/>
                <a:r>
                  <a:rPr lang="en-US" sz="1800" dirty="0">
                    <a:solidFill>
                      <a:schemeClr val="accent4">
                        <a:lumMod val="10000"/>
                      </a:schemeClr>
                    </a:solidFill>
                  </a:rPr>
                  <a:t>Given F = {</a:t>
                </a:r>
                <a14:m>
                  <m:oMath xmlns:m="http://schemas.openxmlformats.org/officeDocument/2006/math">
                    <m:r>
                      <a:rPr lang="en-US" sz="1800" i="1" dirty="0" smtClean="0">
                        <a:solidFill>
                          <a:schemeClr val="accent4">
                            <a:lumMod val="10000"/>
                          </a:schemeClr>
                        </a:solidFill>
                        <a:latin typeface="Cambria Math" panose="02040503050406030204" pitchFamily="18" charset="0"/>
                      </a:rPr>
                      <m:t>𝐴</m:t>
                    </m:r>
                    <m:r>
                      <a:rPr lang="en-US" sz="1800" i="1" dirty="0" smtClean="0">
                        <a:solidFill>
                          <a:schemeClr val="accent4">
                            <a:lumMod val="10000"/>
                          </a:schemeClr>
                        </a:solidFill>
                        <a:latin typeface="Cambria Math" panose="02040503050406030204" pitchFamily="18" charset="0"/>
                      </a:rPr>
                      <m:t> → </m:t>
                    </m:r>
                    <m:r>
                      <a:rPr lang="en-US" sz="1800" i="1" dirty="0" smtClean="0">
                        <a:solidFill>
                          <a:schemeClr val="accent4">
                            <a:lumMod val="10000"/>
                          </a:schemeClr>
                        </a:solidFill>
                        <a:latin typeface="Cambria Math" panose="02040503050406030204" pitchFamily="18" charset="0"/>
                      </a:rPr>
                      <m:t>𝐶</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𝐴𝐵</m:t>
                    </m:r>
                    <m:r>
                      <a:rPr lang="en-US" sz="1800" i="1" dirty="0" smtClean="0">
                        <a:solidFill>
                          <a:schemeClr val="accent4">
                            <a:lumMod val="10000"/>
                          </a:schemeClr>
                        </a:solidFill>
                        <a:latin typeface="Cambria Math" panose="02040503050406030204" pitchFamily="18" charset="0"/>
                      </a:rPr>
                      <m:t> → </m:t>
                    </m:r>
                    <m:r>
                      <a:rPr lang="en-US" sz="1800" i="1" dirty="0" smtClean="0">
                        <a:solidFill>
                          <a:schemeClr val="accent4">
                            <a:lumMod val="10000"/>
                          </a:schemeClr>
                        </a:solidFill>
                        <a:latin typeface="Cambria Math" panose="02040503050406030204" pitchFamily="18" charset="0"/>
                      </a:rPr>
                      <m:t>𝐶</m:t>
                    </m:r>
                    <m:r>
                      <a:rPr lang="en-US" sz="1800" i="1" dirty="0" smtClean="0">
                        <a:solidFill>
                          <a:schemeClr val="accent4">
                            <a:lumMod val="10000"/>
                          </a:schemeClr>
                        </a:solidFill>
                        <a:latin typeface="Cambria Math" panose="02040503050406030204" pitchFamily="18" charset="0"/>
                      </a:rPr>
                      <m:t> </m:t>
                    </m:r>
                  </m:oMath>
                </a14:m>
                <a:r>
                  <a:rPr lang="en-US" sz="1800" dirty="0">
                    <a:solidFill>
                      <a:schemeClr val="accent4">
                        <a:lumMod val="10000"/>
                      </a:schemeClr>
                    </a:solidFill>
                  </a:rPr>
                  <a:t>}</a:t>
                </a:r>
              </a:p>
              <a:p>
                <a:pPr marL="800100" lvl="1"/>
                <a:r>
                  <a:rPr lang="en-US" sz="1800" dirty="0">
                    <a:solidFill>
                      <a:schemeClr val="accent4">
                        <a:lumMod val="10000"/>
                      </a:schemeClr>
                    </a:solidFill>
                  </a:rPr>
                  <a:t>B is extraneous in </a:t>
                </a:r>
                <a14:m>
                  <m:oMath xmlns:m="http://schemas.openxmlformats.org/officeDocument/2006/math">
                    <m:r>
                      <a:rPr lang="en-US" sz="1800" i="1" dirty="0" smtClean="0">
                        <a:solidFill>
                          <a:schemeClr val="accent4">
                            <a:lumMod val="10000"/>
                          </a:schemeClr>
                        </a:solidFill>
                        <a:latin typeface="Cambria Math" panose="02040503050406030204" pitchFamily="18" charset="0"/>
                      </a:rPr>
                      <m:t>𝐴𝐵</m:t>
                    </m:r>
                    <m:r>
                      <a:rPr lang="en-US" sz="1800" i="1" dirty="0" smtClean="0">
                        <a:solidFill>
                          <a:schemeClr val="accent4">
                            <a:lumMod val="10000"/>
                          </a:schemeClr>
                        </a:solidFill>
                        <a:latin typeface="Cambria Math" panose="02040503050406030204" pitchFamily="18" charset="0"/>
                      </a:rPr>
                      <m:t> → </m:t>
                    </m:r>
                    <m:r>
                      <a:rPr lang="en-US" sz="1800" i="1" dirty="0" smtClean="0">
                        <a:solidFill>
                          <a:schemeClr val="accent4">
                            <a:lumMod val="10000"/>
                          </a:schemeClr>
                        </a:solidFill>
                        <a:latin typeface="Cambria Math" panose="02040503050406030204" pitchFamily="18" charset="0"/>
                      </a:rPr>
                      <m:t>𝐶</m:t>
                    </m:r>
                    <m:r>
                      <a:rPr lang="en-US" sz="1800" i="1" dirty="0" smtClean="0">
                        <a:solidFill>
                          <a:schemeClr val="accent4">
                            <a:lumMod val="10000"/>
                          </a:schemeClr>
                        </a:solidFill>
                        <a:latin typeface="Cambria Math" panose="02040503050406030204" pitchFamily="18" charset="0"/>
                      </a:rPr>
                      <m:t> </m:t>
                    </m:r>
                  </m:oMath>
                </a14:m>
                <a:endParaRPr lang="en-US" sz="1800" dirty="0">
                  <a:solidFill>
                    <a:schemeClr val="accent4">
                      <a:lumMod val="10000"/>
                    </a:schemeClr>
                  </a:solidFill>
                </a:endParaRPr>
              </a:p>
              <a:p>
                <a:pPr marL="1257300" lvl="2"/>
                <a14:m>
                  <m:oMath xmlns:m="http://schemas.openxmlformats.org/officeDocument/2006/math">
                    <m:sSup>
                      <m:sSupPr>
                        <m:ctrlPr>
                          <a:rPr lang="en-US" sz="1800" b="0" i="1" dirty="0" smtClean="0">
                            <a:solidFill>
                              <a:schemeClr val="accent4">
                                <a:lumMod val="10000"/>
                              </a:schemeClr>
                            </a:solidFill>
                            <a:latin typeface="Cambria Math" panose="02040503050406030204" pitchFamily="18" charset="0"/>
                          </a:rPr>
                        </m:ctrlPr>
                      </m:sSupPr>
                      <m:e>
                        <m:d>
                          <m:dPr>
                            <m:ctrlPr>
                              <a:rPr lang="en-US" sz="1800" b="0" i="1" dirty="0" smtClean="0">
                                <a:solidFill>
                                  <a:schemeClr val="accent4">
                                    <a:lumMod val="10000"/>
                                  </a:schemeClr>
                                </a:solidFill>
                                <a:latin typeface="Cambria Math" panose="02040503050406030204" pitchFamily="18" charset="0"/>
                              </a:rPr>
                            </m:ctrlPr>
                          </m:dPr>
                          <m:e>
                            <m:d>
                              <m:dPr>
                                <m:begChr m:val="{"/>
                                <m:endChr m:val="}"/>
                                <m:ctrlPr>
                                  <a:rPr lang="en-US" sz="1800" b="0" i="1" dirty="0" smtClean="0">
                                    <a:solidFill>
                                      <a:schemeClr val="accent4">
                                        <a:lumMod val="10000"/>
                                      </a:schemeClr>
                                    </a:solidFill>
                                    <a:latin typeface="Cambria Math" panose="02040503050406030204" pitchFamily="18" charset="0"/>
                                  </a:rPr>
                                </m:ctrlPr>
                              </m:dPr>
                              <m:e>
                                <m:r>
                                  <a:rPr lang="en-US" sz="1800" b="0" i="1" dirty="0" smtClean="0">
                                    <a:solidFill>
                                      <a:schemeClr val="accent4">
                                        <a:lumMod val="10000"/>
                                      </a:schemeClr>
                                    </a:solidFill>
                                    <a:latin typeface="Cambria Math" panose="02040503050406030204" pitchFamily="18" charset="0"/>
                                  </a:rPr>
                                  <m:t>𝛼</m:t>
                                </m:r>
                              </m:e>
                            </m:d>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𝐴</m:t>
                            </m:r>
                          </m:e>
                        </m:d>
                      </m:e>
                      <m:sup>
                        <m:r>
                          <a:rPr lang="en-US" sz="1800" b="0" i="1" dirty="0"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under F contains </a:t>
                </a:r>
                <a14:m>
                  <m:oMath xmlns:m="http://schemas.openxmlformats.org/officeDocument/2006/math">
                    <m:r>
                      <a:rPr lang="en-US" sz="1800" b="0" i="1" smtClean="0">
                        <a:solidFill>
                          <a:schemeClr val="accent4">
                            <a:lumMod val="10000"/>
                          </a:schemeClr>
                        </a:solidFill>
                        <a:latin typeface="Cambria Math" panose="02040503050406030204" pitchFamily="18" charset="0"/>
                      </a:rPr>
                      <m:t>𝛽</m:t>
                    </m:r>
                  </m:oMath>
                </a14:m>
                <a:endParaRPr lang="en-US" sz="1800" b="0" dirty="0">
                  <a:solidFill>
                    <a:schemeClr val="accent4">
                      <a:lumMod val="10000"/>
                    </a:schemeClr>
                  </a:solidFill>
                </a:endParaRPr>
              </a:p>
              <a:p>
                <a:pPr marL="1257300" lvl="2"/>
                <a14:m>
                  <m:oMath xmlns:m="http://schemas.openxmlformats.org/officeDocument/2006/math">
                    <m:sSup>
                      <m:sSupPr>
                        <m:ctrlPr>
                          <a:rPr lang="en-US" sz="1800" b="0" i="1" dirty="0" smtClean="0">
                            <a:solidFill>
                              <a:schemeClr val="accent4">
                                <a:lumMod val="10000"/>
                              </a:schemeClr>
                            </a:solidFill>
                            <a:latin typeface="Cambria Math" panose="02040503050406030204" pitchFamily="18" charset="0"/>
                          </a:rPr>
                        </m:ctrlPr>
                      </m:sSupPr>
                      <m:e>
                        <m:r>
                          <a:rPr lang="en-US" sz="1800" i="1" dirty="0" smtClean="0">
                            <a:solidFill>
                              <a:schemeClr val="accent4">
                                <a:lumMod val="10000"/>
                              </a:schemeClr>
                            </a:solidFill>
                            <a:latin typeface="Cambria Math" panose="02040503050406030204" pitchFamily="18" charset="0"/>
                          </a:rPr>
                          <m:t>𝐴</m:t>
                        </m:r>
                      </m:e>
                      <m:sup>
                        <m:r>
                          <a:rPr lang="en-US" sz="1800" b="0" i="1" dirty="0" smtClean="0">
                            <a:solidFill>
                              <a:schemeClr val="accent4">
                                <a:lumMod val="10000"/>
                              </a:schemeClr>
                            </a:solidFill>
                            <a:latin typeface="Cambria Math" panose="02040503050406030204" pitchFamily="18" charset="0"/>
                          </a:rPr>
                          <m:t>+</m:t>
                        </m:r>
                      </m:sup>
                    </m:sSup>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𝐴𝐶</m:t>
                    </m:r>
                  </m:oMath>
                </a14:m>
                <a:endParaRPr lang="en-US" sz="1800" dirty="0">
                  <a:solidFill>
                    <a:schemeClr val="accent4">
                      <a:lumMod val="10000"/>
                    </a:schemeClr>
                  </a:solidFill>
                </a:endParaRPr>
              </a:p>
              <a:p>
                <a:pPr marL="0" indent="0">
                  <a:buNone/>
                </a:pPr>
                <a:endParaRPr lang="pt-BR" dirty="0">
                  <a:solidFill>
                    <a:schemeClr val="accent4">
                      <a:lumMod val="10000"/>
                    </a:schemeClr>
                  </a:solidFill>
                </a:endParaRPr>
              </a:p>
              <a:p>
                <a:pPr marL="342900"/>
                <a:r>
                  <a:rPr lang="en-US" sz="2400" dirty="0">
                    <a:solidFill>
                      <a:schemeClr val="accent4">
                        <a:lumMod val="10000"/>
                      </a:schemeClr>
                    </a:solidFill>
                  </a:rPr>
                  <a:t>Example</a:t>
                </a:r>
              </a:p>
              <a:p>
                <a:pPr marL="800100" lvl="1"/>
                <a:r>
                  <a:rPr lang="en-US" sz="1800" dirty="0">
                    <a:solidFill>
                      <a:schemeClr val="accent4">
                        <a:lumMod val="10000"/>
                      </a:schemeClr>
                    </a:solidFill>
                  </a:rPr>
                  <a:t>Given F = {</a:t>
                </a:r>
                <a14:m>
                  <m:oMath xmlns:m="http://schemas.openxmlformats.org/officeDocument/2006/math">
                    <m:r>
                      <a:rPr lang="en-US" sz="1800" i="1" dirty="0" smtClean="0">
                        <a:solidFill>
                          <a:schemeClr val="accent4">
                            <a:lumMod val="10000"/>
                          </a:schemeClr>
                        </a:solidFill>
                        <a:latin typeface="Cambria Math" panose="02040503050406030204" pitchFamily="18" charset="0"/>
                      </a:rPr>
                      <m:t>𝐴</m:t>
                    </m:r>
                    <m:r>
                      <a:rPr lang="en-US" sz="1800" b="0" i="1" dirty="0" smtClean="0">
                        <a:solidFill>
                          <a:schemeClr val="accent4">
                            <a:lumMod val="10000"/>
                          </a:schemeClr>
                        </a:solidFill>
                        <a:latin typeface="Cambria Math" panose="02040503050406030204" pitchFamily="18" charset="0"/>
                      </a:rPr>
                      <m:t>𝐵</m:t>
                    </m:r>
                    <m:r>
                      <a:rPr lang="en-US" sz="1800" i="1" dirty="0" smtClean="0">
                        <a:solidFill>
                          <a:schemeClr val="accent4">
                            <a:lumMod val="10000"/>
                          </a:schemeClr>
                        </a:solidFill>
                        <a:latin typeface="Cambria Math" panose="02040503050406030204" pitchFamily="18" charset="0"/>
                      </a:rPr>
                      <m:t>→</m:t>
                    </m:r>
                    <m:r>
                      <a:rPr lang="en-US" sz="1800" i="1" dirty="0" smtClean="0">
                        <a:solidFill>
                          <a:schemeClr val="accent4">
                            <a:lumMod val="10000"/>
                          </a:schemeClr>
                        </a:solidFill>
                        <a:latin typeface="Cambria Math" panose="02040503050406030204" pitchFamily="18" charset="0"/>
                      </a:rPr>
                      <m:t>𝐶𝐷</m:t>
                    </m:r>
                    <m:r>
                      <a:rPr lang="en-US" sz="1800" i="1" dirty="0" smtClean="0">
                        <a:solidFill>
                          <a:schemeClr val="accent4">
                            <a:lumMod val="10000"/>
                          </a:schemeClr>
                        </a:solidFill>
                        <a:latin typeface="Cambria Math" panose="02040503050406030204" pitchFamily="18" charset="0"/>
                      </a:rPr>
                      <m:t>,  </m:t>
                    </m:r>
                    <m:r>
                      <a:rPr lang="en-US" sz="1800" i="1" dirty="0" smtClean="0">
                        <a:solidFill>
                          <a:schemeClr val="accent4">
                            <a:lumMod val="10000"/>
                          </a:schemeClr>
                        </a:solidFill>
                        <a:latin typeface="Cambria Math" panose="02040503050406030204" pitchFamily="18" charset="0"/>
                      </a:rPr>
                      <m:t>𝐴</m:t>
                    </m:r>
                    <m:r>
                      <a:rPr lang="en-US" sz="180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𝐸</m:t>
                    </m:r>
                    <m:r>
                      <a:rPr lang="en-US" sz="1800" b="0" i="1" dirty="0" smtClean="0">
                        <a:solidFill>
                          <a:schemeClr val="accent4">
                            <a:lumMod val="10000"/>
                          </a:schemeClr>
                        </a:solidFill>
                        <a:latin typeface="Cambria Math" panose="02040503050406030204" pitchFamily="18" charset="0"/>
                      </a:rPr>
                      <m:t>,  </m:t>
                    </m:r>
                    <m:r>
                      <a:rPr lang="en-US" sz="1800" b="0" i="1" dirty="0" smtClean="0">
                        <a:solidFill>
                          <a:schemeClr val="accent4">
                            <a:lumMod val="10000"/>
                          </a:schemeClr>
                        </a:solidFill>
                        <a:latin typeface="Cambria Math" panose="02040503050406030204" pitchFamily="18" charset="0"/>
                      </a:rPr>
                      <m:t>𝐸</m:t>
                    </m:r>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𝐶</m:t>
                    </m:r>
                    <m:r>
                      <a:rPr lang="en-US" sz="1800" i="1" dirty="0" smtClean="0">
                        <a:solidFill>
                          <a:schemeClr val="accent4">
                            <a:lumMod val="10000"/>
                          </a:schemeClr>
                        </a:solidFill>
                        <a:latin typeface="Cambria Math" panose="02040503050406030204" pitchFamily="18" charset="0"/>
                      </a:rPr>
                      <m:t> </m:t>
                    </m:r>
                  </m:oMath>
                </a14:m>
                <a:r>
                  <a:rPr lang="en-US" sz="1800" dirty="0">
                    <a:solidFill>
                      <a:schemeClr val="accent4">
                        <a:lumMod val="10000"/>
                      </a:schemeClr>
                    </a:solidFill>
                  </a:rPr>
                  <a:t>}</a:t>
                </a:r>
              </a:p>
              <a:p>
                <a:pPr marL="800100" lvl="1"/>
                <a:r>
                  <a:rPr lang="en-US" sz="1800" dirty="0">
                    <a:solidFill>
                      <a:schemeClr val="accent4">
                        <a:lumMod val="10000"/>
                      </a:schemeClr>
                    </a:solidFill>
                  </a:rPr>
                  <a:t>C is extraneous in </a:t>
                </a:r>
                <a14:m>
                  <m:oMath xmlns:m="http://schemas.openxmlformats.org/officeDocument/2006/math">
                    <m:r>
                      <a:rPr lang="en-US" sz="1800" i="1" dirty="0" smtClean="0">
                        <a:solidFill>
                          <a:schemeClr val="accent4">
                            <a:lumMod val="10000"/>
                          </a:schemeClr>
                        </a:solidFill>
                        <a:latin typeface="Cambria Math" panose="02040503050406030204" pitchFamily="18" charset="0"/>
                      </a:rPr>
                      <m:t>𝐴𝐵</m:t>
                    </m:r>
                    <m:r>
                      <a:rPr lang="en-US" sz="1800" i="1" dirty="0" smtClean="0">
                        <a:solidFill>
                          <a:schemeClr val="accent4">
                            <a:lumMod val="10000"/>
                          </a:schemeClr>
                        </a:solidFill>
                        <a:latin typeface="Cambria Math" panose="02040503050406030204" pitchFamily="18" charset="0"/>
                      </a:rPr>
                      <m:t> → </m:t>
                    </m:r>
                    <m:r>
                      <a:rPr lang="en-US" sz="1800" i="1" dirty="0" smtClean="0">
                        <a:solidFill>
                          <a:schemeClr val="accent4">
                            <a:lumMod val="10000"/>
                          </a:schemeClr>
                        </a:solidFill>
                        <a:latin typeface="Cambria Math" panose="02040503050406030204" pitchFamily="18" charset="0"/>
                      </a:rPr>
                      <m:t>𝐶𝐷</m:t>
                    </m:r>
                    <m:r>
                      <a:rPr lang="en-US" sz="1800" i="1" dirty="0" smtClean="0">
                        <a:solidFill>
                          <a:schemeClr val="accent4">
                            <a:lumMod val="10000"/>
                          </a:schemeClr>
                        </a:solidFill>
                        <a:latin typeface="Cambria Math" panose="02040503050406030204" pitchFamily="18" charset="0"/>
                      </a:rPr>
                      <m:t> </m:t>
                    </m:r>
                  </m:oMath>
                </a14:m>
                <a:endParaRPr lang="en-US" sz="1800" dirty="0">
                  <a:solidFill>
                    <a:schemeClr val="accent4">
                      <a:lumMod val="10000"/>
                    </a:schemeClr>
                  </a:solidFill>
                </a:endParaRPr>
              </a:p>
              <a:p>
                <a:pPr marL="1257300" lvl="2"/>
                <a14:m>
                  <m:oMath xmlns:m="http://schemas.openxmlformats.org/officeDocument/2006/math">
                    <m:sSup>
                      <m:sSupPr>
                        <m:ctrlPr>
                          <a:rPr lang="en-US" sz="1800" b="0" i="1" dirty="0" smtClean="0">
                            <a:solidFill>
                              <a:schemeClr val="accent4">
                                <a:lumMod val="10000"/>
                              </a:schemeClr>
                            </a:solidFill>
                            <a:latin typeface="Cambria Math" panose="02040503050406030204" pitchFamily="18" charset="0"/>
                          </a:rPr>
                        </m:ctrlPr>
                      </m:sSupPr>
                      <m:e>
                        <m:r>
                          <a:rPr lang="en-US" sz="1800" b="0" i="1" dirty="0" smtClean="0">
                            <a:solidFill>
                              <a:schemeClr val="accent4">
                                <a:lumMod val="10000"/>
                              </a:schemeClr>
                            </a:solidFill>
                            <a:latin typeface="Cambria Math" panose="02040503050406030204" pitchFamily="18" charset="0"/>
                          </a:rPr>
                          <m:t>𝛼</m:t>
                        </m:r>
                      </m:e>
                      <m:sup>
                        <m:r>
                          <a:rPr lang="en-US" sz="1800" b="0" i="1" dirty="0" smtClean="0">
                            <a:solidFill>
                              <a:schemeClr val="accent4">
                                <a:lumMod val="10000"/>
                              </a:schemeClr>
                            </a:solidFill>
                            <a:latin typeface="Cambria Math" panose="02040503050406030204" pitchFamily="18" charset="0"/>
                          </a:rPr>
                          <m:t>+</m:t>
                        </m:r>
                      </m:sup>
                    </m:sSup>
                  </m:oMath>
                </a14:m>
                <a:r>
                  <a:rPr lang="en-US" sz="1800" dirty="0">
                    <a:solidFill>
                      <a:schemeClr val="accent4">
                        <a:lumMod val="10000"/>
                      </a:schemeClr>
                    </a:solidFill>
                  </a:rPr>
                  <a:t> under F’ contains C</a:t>
                </a:r>
                <a:endParaRPr lang="en-US" sz="1800" b="0" dirty="0">
                  <a:solidFill>
                    <a:schemeClr val="accent4">
                      <a:lumMod val="10000"/>
                    </a:schemeClr>
                  </a:solidFill>
                </a:endParaRPr>
              </a:p>
              <a:p>
                <a:pPr marL="1257300" lvl="2"/>
                <a14:m>
                  <m:oMath xmlns:m="http://schemas.openxmlformats.org/officeDocument/2006/math">
                    <m:sSup>
                      <m:sSupPr>
                        <m:ctrlPr>
                          <a:rPr lang="en-US" sz="1800" b="0" i="1" dirty="0" smtClean="0">
                            <a:solidFill>
                              <a:schemeClr val="accent4">
                                <a:lumMod val="10000"/>
                              </a:schemeClr>
                            </a:solidFill>
                            <a:latin typeface="Cambria Math" panose="02040503050406030204" pitchFamily="18" charset="0"/>
                          </a:rPr>
                        </m:ctrlPr>
                      </m:sSupPr>
                      <m:e>
                        <m:r>
                          <a:rPr lang="en-US" sz="1800" b="0" i="1" dirty="0" smtClean="0">
                            <a:solidFill>
                              <a:schemeClr val="accent4">
                                <a:lumMod val="10000"/>
                              </a:schemeClr>
                            </a:solidFill>
                            <a:latin typeface="Cambria Math" panose="02040503050406030204" pitchFamily="18" charset="0"/>
                          </a:rPr>
                          <m:t>(</m:t>
                        </m:r>
                        <m:r>
                          <a:rPr lang="en-US" sz="1800" i="1" dirty="0" smtClean="0">
                            <a:solidFill>
                              <a:schemeClr val="accent4">
                                <a:lumMod val="10000"/>
                              </a:schemeClr>
                            </a:solidFill>
                            <a:latin typeface="Cambria Math" panose="02040503050406030204" pitchFamily="18" charset="0"/>
                          </a:rPr>
                          <m:t>𝐴</m:t>
                        </m:r>
                        <m:r>
                          <a:rPr lang="en-US" sz="1800" b="0" i="1" dirty="0" smtClean="0">
                            <a:solidFill>
                              <a:schemeClr val="accent4">
                                <a:lumMod val="10000"/>
                              </a:schemeClr>
                            </a:solidFill>
                            <a:latin typeface="Cambria Math" panose="02040503050406030204" pitchFamily="18" charset="0"/>
                          </a:rPr>
                          <m:t>𝐵</m:t>
                        </m:r>
                        <m:r>
                          <a:rPr lang="en-US" sz="1800" b="0" i="1" dirty="0" smtClean="0">
                            <a:solidFill>
                              <a:schemeClr val="accent4">
                                <a:lumMod val="10000"/>
                              </a:schemeClr>
                            </a:solidFill>
                            <a:latin typeface="Cambria Math" panose="02040503050406030204" pitchFamily="18" charset="0"/>
                          </a:rPr>
                          <m:t>)</m:t>
                        </m:r>
                      </m:e>
                      <m:sup>
                        <m:r>
                          <a:rPr lang="en-US" sz="1800" b="0" i="1" dirty="0" smtClean="0">
                            <a:solidFill>
                              <a:schemeClr val="accent4">
                                <a:lumMod val="10000"/>
                              </a:schemeClr>
                            </a:solidFill>
                            <a:latin typeface="Cambria Math" panose="02040503050406030204" pitchFamily="18" charset="0"/>
                          </a:rPr>
                          <m:t>+</m:t>
                        </m:r>
                      </m:sup>
                    </m:sSup>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𝐴𝐵𝐶𝐷𝐸</m:t>
                    </m:r>
                  </m:oMath>
                </a14:m>
                <a:endParaRPr lang="en-US" sz="1800" dirty="0">
                  <a:solidFill>
                    <a:schemeClr val="accent4">
                      <a:lumMod val="10000"/>
                    </a:schemeClr>
                  </a:solidFill>
                </a:endParaRPr>
              </a:p>
              <a:p>
                <a:pPr marL="0" indent="0">
                  <a:buNone/>
                </a:pPr>
                <a:endParaRPr lang="pt-BR" dirty="0">
                  <a:solidFill>
                    <a:schemeClr val="accent4">
                      <a:lumMod val="10000"/>
                    </a:schemeClr>
                  </a:solidFill>
                </a:endParaRPr>
              </a:p>
              <a:p>
                <a:pPr marL="342900"/>
                <a:endParaRPr lang="pt-BR" sz="22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061652"/>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845154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Canonical Cover</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061652"/>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42900"/>
                <a:r>
                  <a:rPr lang="en-US" sz="2000" dirty="0">
                    <a:solidFill>
                      <a:schemeClr val="accent4">
                        <a:lumMod val="10000"/>
                      </a:schemeClr>
                    </a:solidFill>
                  </a:rPr>
                  <a:t>To compute a canonical cover for F:</a:t>
                </a:r>
              </a:p>
              <a:p>
                <a:pPr marL="0" indent="0">
                  <a:buNone/>
                </a:pPr>
                <a14:m>
                  <m:oMath xmlns:m="http://schemas.openxmlformats.org/officeDocument/2006/math">
                    <m:r>
                      <a:rPr lang="en-US" b="0" i="1" smtClean="0">
                        <a:solidFill>
                          <a:schemeClr val="accent4">
                            <a:lumMod val="10000"/>
                          </a:schemeClr>
                        </a:solidFill>
                        <a:latin typeface="Cambria Math" panose="02040503050406030204" pitchFamily="18" charset="0"/>
                      </a:rPr>
                      <m:t>𝑟𝑒𝑝𝑒𝑎𝑡</m:t>
                    </m:r>
                  </m:oMath>
                </a14:m>
                <a:r>
                  <a:rPr lang="pt-BR" dirty="0">
                    <a:solidFill>
                      <a:schemeClr val="accent4">
                        <a:lumMod val="10000"/>
                      </a:schemeClr>
                    </a:solidFill>
                  </a:rPr>
                  <a:t> </a:t>
                </a:r>
              </a:p>
              <a:p>
                <a:pPr marL="0" indent="0">
                  <a:buNone/>
                </a:pPr>
                <a:r>
                  <a:rPr lang="en-US" b="0" dirty="0">
                    <a:solidFill>
                      <a:schemeClr val="accent4">
                        <a:lumMod val="10000"/>
                      </a:schemeClr>
                    </a:solidFill>
                  </a:rPr>
                  <a:t>    </a:t>
                </a:r>
                <a14:m>
                  <m:oMath xmlns:m="http://schemas.openxmlformats.org/officeDocument/2006/math">
                    <m:r>
                      <a:rPr lang="en-US" b="0" i="1" smtClean="0">
                        <a:solidFill>
                          <a:schemeClr val="accent4">
                            <a:lumMod val="10000"/>
                          </a:schemeClr>
                        </a:solidFill>
                        <a:latin typeface="Cambria Math" panose="02040503050406030204" pitchFamily="18" charset="0"/>
                      </a:rPr>
                      <m:t>𝑈𝑠𝑒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𝑡</m:t>
                    </m:r>
                    <m:r>
                      <a:rPr lang="en-US" b="0" i="1" smtClean="0">
                        <a:solidFill>
                          <a:schemeClr val="accent4">
                            <a:lumMod val="10000"/>
                          </a:schemeClr>
                        </a:solidFill>
                        <a:latin typeface="Cambria Math" panose="02040503050406030204" pitchFamily="18" charset="0"/>
                      </a:rPr>
                      <m:t>h</m:t>
                    </m:r>
                    <m:r>
                      <a:rPr lang="en-US" b="0" i="1" smtClean="0">
                        <a:solidFill>
                          <a:schemeClr val="accent4">
                            <a:lumMod val="10000"/>
                          </a:schemeClr>
                        </a:solidFill>
                        <a:latin typeface="Cambria Math" panose="02040503050406030204" pitchFamily="18" charset="0"/>
                      </a:rPr>
                      <m:t>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𝑢𝑛𝑖𝑜𝑛</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𝑟𝑢𝑙𝑒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𝑡𝑜</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𝑟𝑒𝑝𝑙𝑎𝑐𝑒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𝑎𝑛𝑦</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𝑑𝑒𝑝𝑒𝑛𝑑𝑒𝑛𝑐𝑖𝑒𝑠</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𝑖𝑛</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𝐹</m:t>
                    </m:r>
                  </m:oMath>
                </a14:m>
                <a:endParaRPr lang="pt-BR" dirty="0">
                  <a:solidFill>
                    <a:schemeClr val="accent4">
                      <a:lumMod val="10000"/>
                    </a:schemeClr>
                  </a:solidFill>
                </a:endParaRPr>
              </a:p>
              <a:p>
                <a:pPr marL="0" indent="0">
                  <a:buNone/>
                </a:pPr>
                <a:r>
                  <a:rPr lang="pt-BR" dirty="0">
                    <a:solidFill>
                      <a:schemeClr val="accent4">
                        <a:lumMod val="10000"/>
                      </a:schemeClr>
                    </a:solidFill>
                  </a:rPr>
                  <a:t>	        </a:t>
                </a:r>
                <a14:m>
                  <m:oMath xmlns:m="http://schemas.openxmlformats.org/officeDocument/2006/math">
                    <m:r>
                      <a:rPr lang="en-US" b="0" i="1" smtClean="0">
                        <a:solidFill>
                          <a:schemeClr val="accent4">
                            <a:lumMod val="10000"/>
                          </a:schemeClr>
                        </a:solidFill>
                        <a:latin typeface="Cambria Math" panose="02040503050406030204" pitchFamily="18" charset="0"/>
                      </a:rPr>
                      <m:t>	</m:t>
                    </m:r>
                    <m:sSub>
                      <m:sSubPr>
                        <m:ctrlPr>
                          <a:rPr lang="en-US" b="0" i="1" smtClean="0">
                            <a:solidFill>
                              <a:schemeClr val="accent4">
                                <a:lumMod val="10000"/>
                              </a:schemeClr>
                            </a:solidFill>
                            <a:latin typeface="Cambria Math" panose="02040503050406030204" pitchFamily="18" charset="0"/>
                          </a:rPr>
                        </m:ctrlPr>
                      </m:sSubPr>
                      <m:e>
                        <m:r>
                          <a:rPr lang="en-US" b="0" i="1" smtClean="0">
                            <a:solidFill>
                              <a:schemeClr val="accent4">
                                <a:lumMod val="10000"/>
                              </a:schemeClr>
                            </a:solidFill>
                            <a:latin typeface="Cambria Math" panose="02040503050406030204" pitchFamily="18" charset="0"/>
                          </a:rPr>
                          <m:t>𝛼</m:t>
                        </m:r>
                      </m:e>
                      <m:sub>
                        <m:r>
                          <a:rPr lang="en-US" b="0" i="1" smtClean="0">
                            <a:solidFill>
                              <a:schemeClr val="accent4">
                                <a:lumMod val="10000"/>
                              </a:schemeClr>
                            </a:solidFill>
                            <a:latin typeface="Cambria Math" panose="02040503050406030204" pitchFamily="18" charset="0"/>
                          </a:rPr>
                          <m:t>1</m:t>
                        </m:r>
                      </m:sub>
                    </m:sSub>
                    <m:r>
                      <a:rPr lang="en-US" b="0" i="1" smtClean="0">
                        <a:solidFill>
                          <a:schemeClr val="accent4">
                            <a:lumMod val="10000"/>
                          </a:schemeClr>
                        </a:solidFill>
                        <a:latin typeface="Cambria Math" panose="02040503050406030204" pitchFamily="18" charset="0"/>
                      </a:rPr>
                      <m:t>→</m:t>
                    </m:r>
                    <m:sSub>
                      <m:sSubPr>
                        <m:ctrlPr>
                          <a:rPr lang="en-US" b="0" i="1" smtClean="0">
                            <a:solidFill>
                              <a:schemeClr val="accent4">
                                <a:lumMod val="10000"/>
                              </a:schemeClr>
                            </a:solidFill>
                            <a:latin typeface="Cambria Math" panose="02040503050406030204" pitchFamily="18" charset="0"/>
                          </a:rPr>
                        </m:ctrlPr>
                      </m:sSubPr>
                      <m:e>
                        <m:r>
                          <a:rPr lang="en-US" b="0" i="1" smtClean="0">
                            <a:solidFill>
                              <a:schemeClr val="accent4">
                                <a:lumMod val="10000"/>
                              </a:schemeClr>
                            </a:solidFill>
                            <a:latin typeface="Cambria Math" panose="02040503050406030204" pitchFamily="18" charset="0"/>
                          </a:rPr>
                          <m:t>𝛽</m:t>
                        </m:r>
                      </m:e>
                      <m:sub>
                        <m:r>
                          <a:rPr lang="en-US" b="0" i="1" smtClean="0">
                            <a:solidFill>
                              <a:schemeClr val="accent4">
                                <a:lumMod val="10000"/>
                              </a:schemeClr>
                            </a:solidFill>
                            <a:latin typeface="Cambria Math" panose="02040503050406030204" pitchFamily="18" charset="0"/>
                          </a:rPr>
                          <m:t>1</m:t>
                        </m:r>
                      </m:sub>
                    </m:sSub>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𝑎𝑛𝑑</m:t>
                    </m:r>
                    <m:r>
                      <a:rPr lang="en-US" b="0" i="1" smtClean="0">
                        <a:solidFill>
                          <a:schemeClr val="accent4">
                            <a:lumMod val="10000"/>
                          </a:schemeClr>
                        </a:solidFill>
                        <a:latin typeface="Cambria Math" panose="02040503050406030204" pitchFamily="18" charset="0"/>
                      </a:rPr>
                      <m:t> </m:t>
                    </m:r>
                    <m:sSub>
                      <m:sSubPr>
                        <m:ctrlPr>
                          <a:rPr lang="en-US" i="1">
                            <a:solidFill>
                              <a:schemeClr val="accent4">
                                <a:lumMod val="10000"/>
                              </a:schemeClr>
                            </a:solidFill>
                            <a:latin typeface="Cambria Math" panose="02040503050406030204" pitchFamily="18" charset="0"/>
                          </a:rPr>
                        </m:ctrlPr>
                      </m:sSubPr>
                      <m:e>
                        <m:r>
                          <a:rPr lang="en-US" i="1">
                            <a:solidFill>
                              <a:schemeClr val="accent4">
                                <a:lumMod val="10000"/>
                              </a:schemeClr>
                            </a:solidFill>
                            <a:latin typeface="Cambria Math" panose="02040503050406030204" pitchFamily="18" charset="0"/>
                          </a:rPr>
                          <m:t>𝛼</m:t>
                        </m:r>
                      </m:e>
                      <m:sub>
                        <m:r>
                          <a:rPr lang="en-US" i="1">
                            <a:solidFill>
                              <a:schemeClr val="accent4">
                                <a:lumMod val="10000"/>
                              </a:schemeClr>
                            </a:solidFill>
                            <a:latin typeface="Cambria Math" panose="02040503050406030204" pitchFamily="18" charset="0"/>
                          </a:rPr>
                          <m:t>1</m:t>
                        </m:r>
                      </m:sub>
                    </m:sSub>
                    <m:r>
                      <a:rPr lang="en-US" i="1">
                        <a:solidFill>
                          <a:schemeClr val="accent4">
                            <a:lumMod val="10000"/>
                          </a:schemeClr>
                        </a:solidFill>
                        <a:latin typeface="Cambria Math" panose="02040503050406030204" pitchFamily="18" charset="0"/>
                      </a:rPr>
                      <m:t>→</m:t>
                    </m:r>
                    <m:sSub>
                      <m:sSubPr>
                        <m:ctrlPr>
                          <a:rPr lang="en-US" i="1">
                            <a:solidFill>
                              <a:schemeClr val="accent4">
                                <a:lumMod val="10000"/>
                              </a:schemeClr>
                            </a:solidFill>
                            <a:latin typeface="Cambria Math" panose="02040503050406030204" pitchFamily="18" charset="0"/>
                          </a:rPr>
                        </m:ctrlPr>
                      </m:sSubPr>
                      <m:e>
                        <m:r>
                          <a:rPr lang="en-US" i="1">
                            <a:solidFill>
                              <a:schemeClr val="accent4">
                                <a:lumMod val="10000"/>
                              </a:schemeClr>
                            </a:solidFill>
                            <a:latin typeface="Cambria Math" panose="02040503050406030204" pitchFamily="18" charset="0"/>
                          </a:rPr>
                          <m:t>𝛽</m:t>
                        </m:r>
                      </m:e>
                      <m:sub>
                        <m:r>
                          <a:rPr lang="en-US" b="0" i="1" smtClean="0">
                            <a:solidFill>
                              <a:schemeClr val="accent4">
                                <a:lumMod val="10000"/>
                              </a:schemeClr>
                            </a:solidFill>
                            <a:latin typeface="Cambria Math" panose="02040503050406030204" pitchFamily="18" charset="0"/>
                          </a:rPr>
                          <m:t>2</m:t>
                        </m:r>
                      </m:sub>
                    </m:sSub>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𝑤𝑖𝑡</m:t>
                    </m:r>
                    <m:r>
                      <a:rPr lang="en-US" b="0" i="1" smtClean="0">
                        <a:solidFill>
                          <a:schemeClr val="accent4">
                            <a:lumMod val="10000"/>
                          </a:schemeClr>
                        </a:solidFill>
                        <a:latin typeface="Cambria Math" panose="02040503050406030204" pitchFamily="18" charset="0"/>
                      </a:rPr>
                      <m:t>h</m:t>
                    </m:r>
                    <m:r>
                      <a:rPr lang="en-US" b="0" i="1" smtClean="0">
                        <a:solidFill>
                          <a:schemeClr val="accent4">
                            <a:lumMod val="10000"/>
                          </a:schemeClr>
                        </a:solidFill>
                        <a:latin typeface="Cambria Math" panose="02040503050406030204" pitchFamily="18" charset="0"/>
                      </a:rPr>
                      <m:t> </m:t>
                    </m:r>
                    <m:sSub>
                      <m:sSubPr>
                        <m:ctrlPr>
                          <a:rPr lang="en-US" i="1">
                            <a:solidFill>
                              <a:schemeClr val="accent4">
                                <a:lumMod val="10000"/>
                              </a:schemeClr>
                            </a:solidFill>
                            <a:latin typeface="Cambria Math" panose="02040503050406030204" pitchFamily="18" charset="0"/>
                          </a:rPr>
                        </m:ctrlPr>
                      </m:sSubPr>
                      <m:e>
                        <m:r>
                          <a:rPr lang="en-US" i="1">
                            <a:solidFill>
                              <a:schemeClr val="accent4">
                                <a:lumMod val="10000"/>
                              </a:schemeClr>
                            </a:solidFill>
                            <a:latin typeface="Cambria Math" panose="02040503050406030204" pitchFamily="18" charset="0"/>
                          </a:rPr>
                          <m:t>𝛼</m:t>
                        </m:r>
                      </m:e>
                      <m:sub>
                        <m:r>
                          <a:rPr lang="en-US" i="1">
                            <a:solidFill>
                              <a:schemeClr val="accent4">
                                <a:lumMod val="10000"/>
                              </a:schemeClr>
                            </a:solidFill>
                            <a:latin typeface="Cambria Math" panose="02040503050406030204" pitchFamily="18" charset="0"/>
                          </a:rPr>
                          <m:t>1</m:t>
                        </m:r>
                      </m:sub>
                    </m:sSub>
                    <m:r>
                      <a:rPr lang="en-US" i="1">
                        <a:solidFill>
                          <a:schemeClr val="accent4">
                            <a:lumMod val="10000"/>
                          </a:schemeClr>
                        </a:solidFill>
                        <a:latin typeface="Cambria Math" panose="02040503050406030204" pitchFamily="18" charset="0"/>
                      </a:rPr>
                      <m:t>→</m:t>
                    </m:r>
                    <m:sSub>
                      <m:sSubPr>
                        <m:ctrlPr>
                          <a:rPr lang="en-US" i="1">
                            <a:solidFill>
                              <a:schemeClr val="accent4">
                                <a:lumMod val="10000"/>
                              </a:schemeClr>
                            </a:solidFill>
                            <a:latin typeface="Cambria Math" panose="02040503050406030204" pitchFamily="18" charset="0"/>
                          </a:rPr>
                        </m:ctrlPr>
                      </m:sSubPr>
                      <m:e>
                        <m:r>
                          <a:rPr lang="en-US" i="1">
                            <a:solidFill>
                              <a:schemeClr val="accent4">
                                <a:lumMod val="10000"/>
                              </a:schemeClr>
                            </a:solidFill>
                            <a:latin typeface="Cambria Math" panose="02040503050406030204" pitchFamily="18" charset="0"/>
                          </a:rPr>
                          <m:t>𝛽</m:t>
                        </m:r>
                      </m:e>
                      <m:sub>
                        <m:r>
                          <a:rPr lang="en-US" i="1">
                            <a:solidFill>
                              <a:schemeClr val="accent4">
                                <a:lumMod val="10000"/>
                              </a:schemeClr>
                            </a:solidFill>
                            <a:latin typeface="Cambria Math" panose="02040503050406030204" pitchFamily="18" charset="0"/>
                          </a:rPr>
                          <m:t>1</m:t>
                        </m:r>
                      </m:sub>
                    </m:sSub>
                  </m:oMath>
                </a14:m>
                <a:r>
                  <a:rPr lang="en-US" dirty="0">
                    <a:solidFill>
                      <a:schemeClr val="accent4">
                        <a:lumMod val="10000"/>
                      </a:schemeClr>
                    </a:solidFill>
                  </a:rPr>
                  <a:t> </a:t>
                </a:r>
                <a14:m>
                  <m:oMath xmlns:m="http://schemas.openxmlformats.org/officeDocument/2006/math">
                    <m:sSub>
                      <m:sSubPr>
                        <m:ctrlPr>
                          <a:rPr lang="en-US" i="1">
                            <a:solidFill>
                              <a:schemeClr val="accent4">
                                <a:lumMod val="10000"/>
                              </a:schemeClr>
                            </a:solidFill>
                            <a:latin typeface="Cambria Math" panose="02040503050406030204" pitchFamily="18" charset="0"/>
                          </a:rPr>
                        </m:ctrlPr>
                      </m:sSubPr>
                      <m:e>
                        <m:r>
                          <a:rPr lang="en-US" i="1">
                            <a:solidFill>
                              <a:schemeClr val="accent4">
                                <a:lumMod val="10000"/>
                              </a:schemeClr>
                            </a:solidFill>
                            <a:latin typeface="Cambria Math" panose="02040503050406030204" pitchFamily="18" charset="0"/>
                          </a:rPr>
                          <m:t>𝛽</m:t>
                        </m:r>
                      </m:e>
                      <m:sub>
                        <m:r>
                          <a:rPr lang="en-US" b="0" i="1" smtClean="0">
                            <a:solidFill>
                              <a:schemeClr val="accent4">
                                <a:lumMod val="10000"/>
                              </a:schemeClr>
                            </a:solidFill>
                            <a:latin typeface="Cambria Math" panose="02040503050406030204" pitchFamily="18" charset="0"/>
                          </a:rPr>
                          <m:t>2</m:t>
                        </m:r>
                      </m:sub>
                    </m:sSub>
                  </m:oMath>
                </a14:m>
                <a:endParaRPr lang="en-US" b="0" dirty="0">
                  <a:solidFill>
                    <a:schemeClr val="accent4">
                      <a:lumMod val="10000"/>
                    </a:schemeClr>
                  </a:solidFill>
                </a:endParaRPr>
              </a:p>
              <a:p>
                <a:pPr marL="0" indent="0">
                  <a:buNone/>
                </a:pPr>
                <a:r>
                  <a:rPr lang="en-US" b="0" dirty="0">
                    <a:solidFill>
                      <a:schemeClr val="accent4">
                        <a:lumMod val="10000"/>
                      </a:schemeClr>
                    </a:solidFill>
                  </a:rPr>
                  <a:t>    </a:t>
                </a:r>
                <a14:m>
                  <m:oMath xmlns:m="http://schemas.openxmlformats.org/officeDocument/2006/math">
                    <m:r>
                      <a:rPr lang="en-US" i="1">
                        <a:solidFill>
                          <a:schemeClr val="accent4">
                            <a:lumMod val="10000"/>
                          </a:schemeClr>
                        </a:solidFill>
                        <a:latin typeface="Cambria Math" panose="02040503050406030204" pitchFamily="18" charset="0"/>
                      </a:rPr>
                      <m:t>𝐹𝑖𝑛𝑑</m:t>
                    </m:r>
                    <m:r>
                      <a:rPr lang="en-US" i="1">
                        <a:solidFill>
                          <a:schemeClr val="accent4">
                            <a:lumMod val="10000"/>
                          </a:schemeClr>
                        </a:solidFill>
                        <a:latin typeface="Cambria Math" panose="02040503050406030204" pitchFamily="18" charset="0"/>
                      </a:rPr>
                      <m:t> </m:t>
                    </m:r>
                    <m:r>
                      <a:rPr lang="en-US" i="1">
                        <a:solidFill>
                          <a:schemeClr val="accent4">
                            <a:lumMod val="10000"/>
                          </a:schemeClr>
                        </a:solidFill>
                        <a:latin typeface="Cambria Math" panose="02040503050406030204" pitchFamily="18" charset="0"/>
                      </a:rPr>
                      <m:t>𝑎</m:t>
                    </m:r>
                    <m:r>
                      <a:rPr lang="en-US" i="1">
                        <a:solidFill>
                          <a:schemeClr val="accent4">
                            <a:lumMod val="10000"/>
                          </a:schemeClr>
                        </a:solidFill>
                        <a:latin typeface="Cambria Math" panose="02040503050406030204" pitchFamily="18" charset="0"/>
                      </a:rPr>
                      <m:t> </m:t>
                    </m:r>
                    <m:r>
                      <a:rPr lang="en-US" i="1">
                        <a:solidFill>
                          <a:schemeClr val="accent4">
                            <a:lumMod val="10000"/>
                          </a:schemeClr>
                        </a:solidFill>
                        <a:latin typeface="Cambria Math" panose="02040503050406030204" pitchFamily="18" charset="0"/>
                      </a:rPr>
                      <m:t>𝑓𝑢𝑛𝑐𝑡𝑖𝑜𝑛𝑎𝑙</m:t>
                    </m:r>
                    <m:r>
                      <a:rPr lang="en-US" i="1">
                        <a:solidFill>
                          <a:schemeClr val="accent4">
                            <a:lumMod val="10000"/>
                          </a:schemeClr>
                        </a:solidFill>
                        <a:latin typeface="Cambria Math" panose="02040503050406030204" pitchFamily="18" charset="0"/>
                      </a:rPr>
                      <m:t> </m:t>
                    </m:r>
                    <m:r>
                      <a:rPr lang="en-US" i="1">
                        <a:solidFill>
                          <a:schemeClr val="accent4">
                            <a:lumMod val="10000"/>
                          </a:schemeClr>
                        </a:solidFill>
                        <a:latin typeface="Cambria Math" panose="02040503050406030204" pitchFamily="18" charset="0"/>
                      </a:rPr>
                      <m:t>𝑑𝑒𝑝𝑒𝑛𝑑𝑒𝑛𝑐𝑦</m:t>
                    </m:r>
                    <m:r>
                      <a:rPr lang="en-US" b="0" i="1" smtClean="0">
                        <a:solidFill>
                          <a:schemeClr val="accent4">
                            <a:lumMod val="10000"/>
                          </a:schemeClr>
                        </a:solidFill>
                        <a:latin typeface="Cambria Math" panose="02040503050406030204" pitchFamily="18" charset="0"/>
                      </a:rPr>
                      <m:t> </m:t>
                    </m:r>
                    <m:r>
                      <a:rPr lang="en-US" i="1">
                        <a:solidFill>
                          <a:schemeClr val="accent4">
                            <a:lumMod val="10000"/>
                          </a:schemeClr>
                        </a:solidFill>
                        <a:latin typeface="Cambria Math" panose="02040503050406030204" pitchFamily="18" charset="0"/>
                      </a:rPr>
                      <m:t>𝛼</m:t>
                    </m:r>
                    <m:r>
                      <a:rPr lang="en-US" i="1">
                        <a:solidFill>
                          <a:schemeClr val="accent4">
                            <a:lumMod val="10000"/>
                          </a:schemeClr>
                        </a:solidFill>
                        <a:latin typeface="Cambria Math" panose="02040503050406030204" pitchFamily="18" charset="0"/>
                      </a:rPr>
                      <m:t> →</m:t>
                    </m:r>
                    <m:r>
                      <a:rPr lang="en-US" i="1">
                        <a:solidFill>
                          <a:schemeClr val="accent4">
                            <a:lumMod val="10000"/>
                          </a:schemeClr>
                        </a:solidFill>
                        <a:latin typeface="Cambria Math" panose="02040503050406030204" pitchFamily="18" charset="0"/>
                      </a:rPr>
                      <m:t>𝛽</m:t>
                    </m:r>
                    <m:r>
                      <a:rPr lang="en-US" b="0" i="0" smtClean="0">
                        <a:solidFill>
                          <a:schemeClr val="accent4">
                            <a:lumMod val="10000"/>
                          </a:schemeClr>
                        </a:solidFill>
                        <a:latin typeface="Cambria Math" panose="02040503050406030204" pitchFamily="18" charset="0"/>
                      </a:rPr>
                      <m:t> </m:t>
                    </m:r>
                    <m:r>
                      <m:rPr>
                        <m:sty m:val="p"/>
                      </m:rPr>
                      <a:rPr lang="en-US" b="0" i="0" smtClean="0">
                        <a:solidFill>
                          <a:schemeClr val="accent4">
                            <a:lumMod val="10000"/>
                          </a:schemeClr>
                        </a:solidFill>
                        <a:latin typeface="Cambria Math" panose="02040503050406030204" pitchFamily="18" charset="0"/>
                      </a:rPr>
                      <m:t>with</m:t>
                    </m:r>
                    <m:r>
                      <a:rPr lang="en-US" b="0" i="0" smtClean="0">
                        <a:solidFill>
                          <a:schemeClr val="accent4">
                            <a:lumMod val="10000"/>
                          </a:schemeClr>
                        </a:solidFill>
                        <a:latin typeface="Cambria Math" panose="02040503050406030204" pitchFamily="18" charset="0"/>
                      </a:rPr>
                      <m:t> </m:t>
                    </m:r>
                    <m:r>
                      <m:rPr>
                        <m:sty m:val="p"/>
                      </m:rPr>
                      <a:rPr lang="en-US" b="0" i="0" smtClean="0">
                        <a:solidFill>
                          <a:schemeClr val="accent4">
                            <a:lumMod val="10000"/>
                          </a:schemeClr>
                        </a:solidFill>
                        <a:latin typeface="Cambria Math" panose="02040503050406030204" pitchFamily="18" charset="0"/>
                      </a:rPr>
                      <m:t>an</m:t>
                    </m:r>
                    <m:r>
                      <a:rPr lang="en-US" b="0" i="0" smtClean="0">
                        <a:solidFill>
                          <a:schemeClr val="accent4">
                            <a:lumMod val="10000"/>
                          </a:schemeClr>
                        </a:solidFill>
                        <a:latin typeface="Cambria Math" panose="02040503050406030204" pitchFamily="18" charset="0"/>
                      </a:rPr>
                      <m:t>             </m:t>
                    </m:r>
                  </m:oMath>
                </a14:m>
                <a:endParaRPr lang="en-US" b="0" i="0" dirty="0">
                  <a:solidFill>
                    <a:schemeClr val="accent4">
                      <a:lumMod val="10000"/>
                    </a:schemeClr>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solidFill>
                            <a:schemeClr val="accent4">
                              <a:lumMod val="10000"/>
                            </a:schemeClr>
                          </a:solidFill>
                          <a:latin typeface="Cambria Math" panose="02040503050406030204" pitchFamily="18" charset="0"/>
                        </a:rPr>
                        <m:t>extraneous</m:t>
                      </m:r>
                      <m:r>
                        <a:rPr lang="en-US" b="0" i="0" smtClean="0">
                          <a:solidFill>
                            <a:schemeClr val="accent4">
                              <a:lumMod val="10000"/>
                            </a:schemeClr>
                          </a:solidFill>
                          <a:latin typeface="Cambria Math" panose="02040503050406030204" pitchFamily="18" charset="0"/>
                        </a:rPr>
                        <m:t> </m:t>
                      </m:r>
                      <m:r>
                        <m:rPr>
                          <m:sty m:val="p"/>
                        </m:rPr>
                        <a:rPr lang="en-US" b="0" i="0" smtClean="0">
                          <a:solidFill>
                            <a:schemeClr val="accent4">
                              <a:lumMod val="10000"/>
                            </a:schemeClr>
                          </a:solidFill>
                          <a:latin typeface="Cambria Math" panose="02040503050406030204" pitchFamily="18" charset="0"/>
                        </a:rPr>
                        <m:t>attribute</m:t>
                      </m:r>
                      <m:r>
                        <a:rPr lang="en-US" b="0" i="0" smtClean="0">
                          <a:solidFill>
                            <a:schemeClr val="accent4">
                              <a:lumMod val="10000"/>
                            </a:schemeClr>
                          </a:solidFill>
                          <a:latin typeface="Cambria Math" panose="02040503050406030204" pitchFamily="18" charset="0"/>
                        </a:rPr>
                        <m:t> </m:t>
                      </m:r>
                      <m:r>
                        <m:rPr>
                          <m:sty m:val="p"/>
                        </m:rPr>
                        <a:rPr lang="en-US" b="0" i="0" smtClean="0">
                          <a:solidFill>
                            <a:schemeClr val="accent4">
                              <a:lumMod val="10000"/>
                            </a:schemeClr>
                          </a:solidFill>
                          <a:latin typeface="Cambria Math" panose="02040503050406030204" pitchFamily="18" charset="0"/>
                        </a:rPr>
                        <m:t>either</m:t>
                      </m:r>
                      <m:r>
                        <a:rPr lang="en-US" b="0" i="0" smtClean="0">
                          <a:solidFill>
                            <a:schemeClr val="accent4">
                              <a:lumMod val="10000"/>
                            </a:schemeClr>
                          </a:solidFill>
                          <a:latin typeface="Cambria Math" panose="02040503050406030204" pitchFamily="18" charset="0"/>
                        </a:rPr>
                        <m:t> </m:t>
                      </m:r>
                      <m:r>
                        <m:rPr>
                          <m:sty m:val="p"/>
                        </m:rPr>
                        <a:rPr lang="en-US" b="0" i="0" smtClean="0">
                          <a:solidFill>
                            <a:schemeClr val="accent4">
                              <a:lumMod val="10000"/>
                            </a:schemeClr>
                          </a:solidFill>
                          <a:latin typeface="Cambria Math" panose="02040503050406030204" pitchFamily="18" charset="0"/>
                        </a:rPr>
                        <m:t>in</m:t>
                      </m:r>
                      <m:r>
                        <a:rPr lang="en-US" b="0" i="0"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𝛼</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𝑜𝑟</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𝑖𝑛</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𝛽</m:t>
                      </m:r>
                    </m:oMath>
                  </m:oMathPara>
                </a14:m>
                <a:endParaRPr lang="en-US" b="0" dirty="0">
                  <a:solidFill>
                    <a:schemeClr val="accent4">
                      <a:lumMod val="10000"/>
                    </a:schemeClr>
                  </a:solidFill>
                </a:endParaRPr>
              </a:p>
              <a:p>
                <a:pPr marL="0" indent="0">
                  <a:buNone/>
                </a:pPr>
                <a:r>
                  <a:rPr lang="en-US" dirty="0">
                    <a:solidFill>
                      <a:schemeClr val="accent4">
                        <a:lumMod val="10000"/>
                      </a:schemeClr>
                    </a:solidFill>
                  </a:rPr>
                  <a:t>    </a:t>
                </a:r>
                <a14:m>
                  <m:oMath xmlns:m="http://schemas.openxmlformats.org/officeDocument/2006/math">
                    <m:r>
                      <a:rPr lang="en-US" b="0" i="1" smtClean="0">
                        <a:solidFill>
                          <a:schemeClr val="accent4">
                            <a:lumMod val="10000"/>
                          </a:schemeClr>
                        </a:solidFill>
                        <a:latin typeface="Cambria Math" panose="02040503050406030204" pitchFamily="18" charset="0"/>
                      </a:rPr>
                      <m:t>𝐼𝑓</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𝑎𝑛</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𝑒𝑥𝑡𝑟𝑎𝑛𝑒𝑜𝑢𝑠</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𝑎𝑡𝑡𝑟𝑖𝑏𝑢𝑡𝑒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𝑖𝑠</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𝑓𝑜𝑢𝑛𝑑</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𝑑𝑒𝑙𝑒𝑡𝑒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𝑖𝑡</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𝑓𝑟𝑜𝑚</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𝛼</m:t>
                    </m:r>
                    <m:r>
                      <a:rPr lang="en-US" b="0" i="1" smtClean="0">
                        <a:solidFill>
                          <a:schemeClr val="accent4">
                            <a:lumMod val="10000"/>
                          </a:schemeClr>
                        </a:solidFill>
                        <a:latin typeface="Cambria Math" panose="02040503050406030204" pitchFamily="18" charset="0"/>
                      </a:rPr>
                      <m:t>→</m:t>
                    </m:r>
                    <m:r>
                      <a:rPr lang="en-US" b="0" i="1" smtClean="0">
                        <a:solidFill>
                          <a:schemeClr val="accent4">
                            <a:lumMod val="10000"/>
                          </a:schemeClr>
                        </a:solidFill>
                        <a:latin typeface="Cambria Math" panose="02040503050406030204" pitchFamily="18" charset="0"/>
                      </a:rPr>
                      <m:t>𝛽</m:t>
                    </m:r>
                  </m:oMath>
                </a14:m>
                <a:endParaRPr lang="en-US" dirty="0">
                  <a:solidFill>
                    <a:schemeClr val="accent4">
                      <a:lumMod val="10000"/>
                    </a:schemeClr>
                  </a:solidFill>
                </a:endParaRPr>
              </a:p>
              <a:p>
                <a:pPr marL="0" indent="0">
                  <a:buNone/>
                </a:pPr>
                <a14:m>
                  <m:oMath xmlns:m="http://schemas.openxmlformats.org/officeDocument/2006/math">
                    <m:r>
                      <a:rPr lang="en-US" b="0" i="1" smtClean="0">
                        <a:solidFill>
                          <a:schemeClr val="accent4">
                            <a:lumMod val="10000"/>
                          </a:schemeClr>
                        </a:solidFill>
                        <a:latin typeface="Cambria Math" panose="02040503050406030204" pitchFamily="18" charset="0"/>
                      </a:rPr>
                      <m:t>𝑢𝑛𝑡𝑖𝑙</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𝐹</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𝑑𝑜𝑒𝑠</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𝑛𝑜𝑡</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𝑐</m:t>
                    </m:r>
                    <m:r>
                      <a:rPr lang="en-US" b="0" i="1" smtClean="0">
                        <a:solidFill>
                          <a:schemeClr val="accent4">
                            <a:lumMod val="10000"/>
                          </a:schemeClr>
                        </a:solidFill>
                        <a:latin typeface="Cambria Math" panose="02040503050406030204" pitchFamily="18" charset="0"/>
                      </a:rPr>
                      <m:t>h</m:t>
                    </m:r>
                    <m:r>
                      <a:rPr lang="en-US" b="0" i="1" smtClean="0">
                        <a:solidFill>
                          <a:schemeClr val="accent4">
                            <a:lumMod val="10000"/>
                          </a:schemeClr>
                        </a:solidFill>
                        <a:latin typeface="Cambria Math" panose="02040503050406030204" pitchFamily="18" charset="0"/>
                      </a:rPr>
                      <m:t>𝑎𝑛𝑔𝑒</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𝑎𝑛𝑦</m:t>
                    </m:r>
                    <m:r>
                      <a:rPr lang="en-US" b="0" i="1" smtClean="0">
                        <a:solidFill>
                          <a:schemeClr val="accent4">
                            <a:lumMod val="10000"/>
                          </a:schemeClr>
                        </a:solidFill>
                        <a:latin typeface="Cambria Math" panose="02040503050406030204" pitchFamily="18" charset="0"/>
                      </a:rPr>
                      <m:t> </m:t>
                    </m:r>
                    <m:r>
                      <a:rPr lang="en-US" b="0" i="1" smtClean="0">
                        <a:solidFill>
                          <a:schemeClr val="accent4">
                            <a:lumMod val="10000"/>
                          </a:schemeClr>
                        </a:solidFill>
                        <a:latin typeface="Cambria Math" panose="02040503050406030204" pitchFamily="18" charset="0"/>
                      </a:rPr>
                      <m:t>𝑓𝑢𝑟𝑡</m:t>
                    </m:r>
                    <m:r>
                      <a:rPr lang="en-US" b="0" i="1" smtClean="0">
                        <a:solidFill>
                          <a:schemeClr val="accent4">
                            <a:lumMod val="10000"/>
                          </a:schemeClr>
                        </a:solidFill>
                        <a:latin typeface="Cambria Math" panose="02040503050406030204" pitchFamily="18" charset="0"/>
                      </a:rPr>
                      <m:t>h</m:t>
                    </m:r>
                    <m:r>
                      <a:rPr lang="en-US" b="0" i="1" smtClean="0">
                        <a:solidFill>
                          <a:schemeClr val="accent4">
                            <a:lumMod val="10000"/>
                          </a:schemeClr>
                        </a:solidFill>
                        <a:latin typeface="Cambria Math" panose="02040503050406030204" pitchFamily="18" charset="0"/>
                      </a:rPr>
                      <m:t>𝑒𝑟</m:t>
                    </m:r>
                  </m:oMath>
                </a14:m>
                <a:r>
                  <a:rPr lang="pt-BR" dirty="0">
                    <a:solidFill>
                      <a:schemeClr val="accent4">
                        <a:lumMod val="10000"/>
                      </a:schemeClr>
                    </a:solidFill>
                  </a:rPr>
                  <a:t> </a:t>
                </a:r>
              </a:p>
              <a:p>
                <a:pPr marL="0" indent="0">
                  <a:buNone/>
                </a:pPr>
                <a:endParaRPr lang="pt-BR" sz="1800" dirty="0">
                  <a:solidFill>
                    <a:schemeClr val="accent4">
                      <a:lumMod val="10000"/>
                    </a:schemeClr>
                  </a:solidFill>
                </a:endParaRPr>
              </a:p>
              <a:p>
                <a:pPr marL="342900"/>
                <a:r>
                  <a:rPr lang="en-US" sz="2000" dirty="0">
                    <a:solidFill>
                      <a:schemeClr val="accent4">
                        <a:lumMod val="10000"/>
                      </a:schemeClr>
                    </a:solidFill>
                  </a:rPr>
                  <a:t>test for extraneous attributes done using </a:t>
                </a:r>
                <a14:m>
                  <m:oMath xmlns:m="http://schemas.openxmlformats.org/officeDocument/2006/math">
                    <m:sSub>
                      <m:sSubPr>
                        <m:ctrlPr>
                          <a:rPr lang="en-US" sz="2000" b="0" i="1" smtClean="0">
                            <a:solidFill>
                              <a:schemeClr val="accent4">
                                <a:lumMod val="10000"/>
                              </a:schemeClr>
                            </a:solidFill>
                            <a:latin typeface="Cambria Math" panose="02040503050406030204" pitchFamily="18" charset="0"/>
                          </a:rPr>
                        </m:ctrlPr>
                      </m:sSubPr>
                      <m:e>
                        <m:r>
                          <a:rPr lang="en-US" sz="2000" b="0" i="1" smtClean="0">
                            <a:solidFill>
                              <a:schemeClr val="accent4">
                                <a:lumMod val="10000"/>
                              </a:schemeClr>
                            </a:solidFill>
                            <a:latin typeface="Cambria Math" panose="02040503050406030204" pitchFamily="18" charset="0"/>
                          </a:rPr>
                          <m:t>𝐹</m:t>
                        </m:r>
                      </m:e>
                      <m:sub>
                        <m:r>
                          <a:rPr lang="en-US" sz="2000" b="0" i="1" smtClean="0">
                            <a:solidFill>
                              <a:schemeClr val="accent4">
                                <a:lumMod val="10000"/>
                              </a:schemeClr>
                            </a:solidFill>
                            <a:latin typeface="Cambria Math" panose="02040503050406030204" pitchFamily="18" charset="0"/>
                          </a:rPr>
                          <m:t>𝑐</m:t>
                        </m:r>
                      </m:sub>
                    </m:sSub>
                  </m:oMath>
                </a14:m>
                <a:r>
                  <a:rPr lang="en-US" sz="2000" dirty="0">
                    <a:solidFill>
                      <a:schemeClr val="accent4">
                        <a:lumMod val="10000"/>
                      </a:schemeClr>
                    </a:solidFill>
                  </a:rPr>
                  <a:t>, not F</a:t>
                </a:r>
                <a:endParaRPr lang="pt-BR" sz="2000" dirty="0">
                  <a:solidFill>
                    <a:schemeClr val="accent4">
                      <a:lumMod val="10000"/>
                    </a:schemeClr>
                  </a:solidFill>
                </a:endParaRPr>
              </a:p>
              <a:p>
                <a:pPr marL="342900"/>
                <a:r>
                  <a:rPr lang="en-US" sz="2000" dirty="0">
                    <a:solidFill>
                      <a:schemeClr val="accent4">
                        <a:lumMod val="10000"/>
                      </a:schemeClr>
                    </a:solidFill>
                  </a:rPr>
                  <a:t>Union rule may become applicable after some extraneous attributes have been deleted, so it must be re-applied</a:t>
                </a:r>
              </a:p>
              <a:p>
                <a:pPr marL="342900"/>
                <a:r>
                  <a:rPr lang="en-US" sz="2000" dirty="0">
                    <a:solidFill>
                      <a:schemeClr val="accent4">
                        <a:lumMod val="10000"/>
                      </a:schemeClr>
                    </a:solidFill>
                  </a:rPr>
                  <a:t>Whenever the right-hand side become empty the entire functional dependency should be removed</a:t>
                </a:r>
                <a:endParaRPr lang="pt-BR" sz="20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061652"/>
                <a:ext cx="8222100" cy="5591531"/>
              </a:xfrm>
              <a:prstGeom prst="rect">
                <a:avLst/>
              </a:prstGeom>
              <a:blipFill>
                <a:blip r:embed="rId3"/>
                <a:stretch>
                  <a:fillRect l="-519" r="-81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06911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F31A4870-D726-DC6F-5B15-B0D94CB8B644}"/>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pt-BR" sz="2000" dirty="0">
                    <a:solidFill>
                      <a:schemeClr val="accent4">
                        <a:lumMod val="10000"/>
                      </a:schemeClr>
                    </a:solidFill>
                  </a:rPr>
                  <a:t>R = (A, B, C)</a:t>
                </a:r>
                <a:endParaRPr lang="en-US" sz="2000" dirty="0">
                  <a:solidFill>
                    <a:schemeClr val="accent4">
                      <a:lumMod val="10000"/>
                    </a:schemeClr>
                  </a:solidFill>
                </a:endParaRPr>
              </a:p>
              <a:p>
                <a:pPr marL="0" indent="0">
                  <a:buNone/>
                </a:pPr>
                <a:r>
                  <a:rPr lang="en-US" sz="2000" dirty="0">
                    <a:solidFill>
                      <a:schemeClr val="accent4">
                        <a:lumMod val="10000"/>
                      </a:schemeClr>
                    </a:solidFill>
                  </a:rPr>
                  <a:t>     F = {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BC</a:t>
                </a:r>
              </a:p>
              <a:p>
                <a:pPr marL="0" indent="0">
                  <a:buNone/>
                </a:pPr>
                <a:r>
                  <a:rPr lang="pt-BR" sz="2000" dirty="0">
                    <a:solidFill>
                      <a:schemeClr val="accent4">
                        <a:lumMod val="10000"/>
                      </a:schemeClr>
                    </a:solidFill>
                  </a:rPr>
                  <a:t>	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a:t>
                </a:r>
              </a:p>
              <a:p>
                <a:pPr marL="0" indent="0">
                  <a:buNone/>
                </a:pPr>
                <a:r>
                  <a:rPr lang="pt-BR" sz="2000" dirty="0">
                    <a:solidFill>
                      <a:schemeClr val="accent4">
                        <a:lumMod val="10000"/>
                      </a:schemeClr>
                    </a:solidFill>
                  </a:rPr>
                  <a:t>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a:t>
                </a:r>
              </a:p>
              <a:p>
                <a:pPr marL="0" indent="0">
                  <a:buNone/>
                </a:pPr>
                <a:r>
                  <a:rPr lang="pt-BR" sz="2000" dirty="0">
                    <a:solidFill>
                      <a:schemeClr val="accent4">
                        <a:lumMod val="10000"/>
                      </a:schemeClr>
                    </a:solidFill>
                  </a:rPr>
                  <a:t>	AB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  }</a:t>
                </a:r>
              </a:p>
              <a:p>
                <a:pPr marL="342900"/>
                <a:endParaRPr lang="pt-BR" sz="2000" dirty="0">
                  <a:solidFill>
                    <a:schemeClr val="accent4">
                      <a:lumMod val="10000"/>
                    </a:schemeClr>
                  </a:solidFill>
                </a:endParaRPr>
              </a:p>
              <a:p>
                <a:pPr marL="342900"/>
                <a:r>
                  <a:rPr lang="en-US" sz="2000" dirty="0">
                    <a:solidFill>
                      <a:schemeClr val="accent4">
                        <a:lumMod val="10000"/>
                      </a:schemeClr>
                    </a:solidFill>
                  </a:rPr>
                  <a:t>Combine </a:t>
                </a:r>
                <a14:m>
                  <m:oMath xmlns:m="http://schemas.openxmlformats.org/officeDocument/2006/math">
                    <m:r>
                      <a:rPr lang="en-US" sz="2000" i="1" dirty="0" smtClean="0">
                        <a:solidFill>
                          <a:schemeClr val="accent4">
                            <a:lumMod val="10000"/>
                          </a:schemeClr>
                        </a:solidFill>
                        <a:latin typeface="Cambria Math" panose="02040503050406030204" pitchFamily="18" charset="0"/>
                      </a:rPr>
                      <m:t>𝐴</m:t>
                    </m:r>
                    <m:r>
                      <a:rPr lang="en-US" sz="2000" i="1" dirty="0" smtClean="0">
                        <a:solidFill>
                          <a:schemeClr val="accent4">
                            <a:lumMod val="10000"/>
                          </a:schemeClr>
                        </a:solidFill>
                        <a:latin typeface="Cambria Math" panose="02040503050406030204" pitchFamily="18" charset="0"/>
                      </a:rPr>
                      <m:t> → </m:t>
                    </m:r>
                    <m:r>
                      <a:rPr lang="en-US" sz="2000" i="1" dirty="0" smtClean="0">
                        <a:solidFill>
                          <a:schemeClr val="accent4">
                            <a:lumMod val="10000"/>
                          </a:schemeClr>
                        </a:solidFill>
                        <a:latin typeface="Cambria Math" panose="02040503050406030204" pitchFamily="18" charset="0"/>
                      </a:rPr>
                      <m:t>𝐵𝐶</m:t>
                    </m:r>
                    <m:r>
                      <a:rPr lang="en-US" sz="2000" i="1" dirty="0" smtClean="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and </a:t>
                </a:r>
                <a14:m>
                  <m:oMath xmlns:m="http://schemas.openxmlformats.org/officeDocument/2006/math">
                    <m:r>
                      <a:rPr lang="en-US" sz="2000" i="1" dirty="0">
                        <a:solidFill>
                          <a:schemeClr val="accent4">
                            <a:lumMod val="10000"/>
                          </a:schemeClr>
                        </a:solidFill>
                        <a:latin typeface="Cambria Math" panose="02040503050406030204" pitchFamily="18" charset="0"/>
                      </a:rPr>
                      <m:t>𝐴</m:t>
                    </m:r>
                    <m:r>
                      <a:rPr lang="en-US" sz="2000" i="1" dirty="0">
                        <a:solidFill>
                          <a:schemeClr val="accent4">
                            <a:lumMod val="10000"/>
                          </a:schemeClr>
                        </a:solidFill>
                        <a:latin typeface="Cambria Math" panose="02040503050406030204" pitchFamily="18" charset="0"/>
                      </a:rPr>
                      <m:t> → </m:t>
                    </m:r>
                    <m:r>
                      <a:rPr lang="en-US" sz="2000" i="1" dirty="0">
                        <a:solidFill>
                          <a:schemeClr val="accent4">
                            <a:lumMod val="10000"/>
                          </a:schemeClr>
                        </a:solidFill>
                        <a:latin typeface="Cambria Math" panose="02040503050406030204" pitchFamily="18" charset="0"/>
                      </a:rPr>
                      <m:t>𝐵</m:t>
                    </m:r>
                  </m:oMath>
                </a14:m>
                <a:r>
                  <a:rPr lang="en-US" sz="2000" dirty="0">
                    <a:solidFill>
                      <a:schemeClr val="accent4">
                        <a:lumMod val="10000"/>
                      </a:schemeClr>
                    </a:solidFill>
                  </a:rPr>
                  <a:t> into </a:t>
                </a:r>
                <a14:m>
                  <m:oMath xmlns:m="http://schemas.openxmlformats.org/officeDocument/2006/math">
                    <m:r>
                      <a:rPr lang="en-US" sz="2000" i="1" dirty="0">
                        <a:solidFill>
                          <a:schemeClr val="accent4">
                            <a:lumMod val="10000"/>
                          </a:schemeClr>
                        </a:solidFill>
                        <a:latin typeface="Cambria Math" panose="02040503050406030204" pitchFamily="18" charset="0"/>
                      </a:rPr>
                      <m:t>𝐴</m:t>
                    </m:r>
                    <m:r>
                      <a:rPr lang="en-US" sz="2000" i="1" dirty="0">
                        <a:solidFill>
                          <a:schemeClr val="accent4">
                            <a:lumMod val="10000"/>
                          </a:schemeClr>
                        </a:solidFill>
                        <a:latin typeface="Cambria Math" panose="02040503050406030204" pitchFamily="18" charset="0"/>
                      </a:rPr>
                      <m:t> → </m:t>
                    </m:r>
                    <m:r>
                      <a:rPr lang="en-US" sz="2000" i="1" dirty="0">
                        <a:solidFill>
                          <a:schemeClr val="accent4">
                            <a:lumMod val="10000"/>
                          </a:schemeClr>
                        </a:solidFill>
                        <a:latin typeface="Cambria Math" panose="02040503050406030204" pitchFamily="18" charset="0"/>
                      </a:rPr>
                      <m:t>𝐵𝐶</m:t>
                    </m:r>
                  </m:oMath>
                </a14:m>
                <a:endParaRPr lang="pt-BR" sz="1600" dirty="0">
                  <a:solidFill>
                    <a:schemeClr val="accent4">
                      <a:lumMod val="10000"/>
                    </a:schemeClr>
                  </a:solidFill>
                </a:endParaRPr>
              </a:p>
              <a:p>
                <a:pPr marL="800100" lvl="1"/>
                <a:r>
                  <a:rPr lang="pt-BR" sz="1600" dirty="0">
                    <a:solidFill>
                      <a:schemeClr val="accent4">
                        <a:lumMod val="10000"/>
                      </a:schemeClr>
                    </a:solidFill>
                  </a:rPr>
                  <a:t>Set is now {A → BC, B → C, AB → C}</a:t>
                </a:r>
                <a:endParaRPr lang="pt-BR" sz="1200" dirty="0">
                  <a:solidFill>
                    <a:schemeClr val="accent4">
                      <a:lumMod val="10000"/>
                    </a:schemeClr>
                  </a:solidFill>
                </a:endParaRPr>
              </a:p>
              <a:p>
                <a:pPr marL="342900"/>
                <a14:m>
                  <m:oMath xmlns:m="http://schemas.openxmlformats.org/officeDocument/2006/math">
                    <m:r>
                      <a:rPr lang="en-US" sz="2000" i="1" dirty="0" smtClean="0">
                        <a:solidFill>
                          <a:schemeClr val="accent4">
                            <a:lumMod val="10000"/>
                          </a:schemeClr>
                        </a:solidFill>
                        <a:latin typeface="Cambria Math" panose="02040503050406030204" pitchFamily="18" charset="0"/>
                      </a:rPr>
                      <m:t>𝐴</m:t>
                    </m:r>
                    <m:r>
                      <a:rPr lang="en-US" sz="2000" b="0" i="1" dirty="0" smtClean="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is extraneous in</a:t>
                </a:r>
                <a14:m>
                  <m:oMath xmlns:m="http://schemas.openxmlformats.org/officeDocument/2006/math">
                    <m:r>
                      <a:rPr lang="en-US" sz="2000" i="1" dirty="0" smtClean="0">
                        <a:solidFill>
                          <a:schemeClr val="accent4">
                            <a:lumMod val="10000"/>
                          </a:schemeClr>
                        </a:solidFill>
                        <a:latin typeface="Cambria Math" panose="02040503050406030204" pitchFamily="18" charset="0"/>
                      </a:rPr>
                      <m:t> </m:t>
                    </m:r>
                    <m:r>
                      <a:rPr lang="en-US" sz="2000" i="1" dirty="0">
                        <a:solidFill>
                          <a:schemeClr val="accent4">
                            <a:lumMod val="10000"/>
                          </a:schemeClr>
                        </a:solidFill>
                        <a:latin typeface="Cambria Math" panose="02040503050406030204" pitchFamily="18" charset="0"/>
                      </a:rPr>
                      <m:t>𝐴</m:t>
                    </m:r>
                    <m:r>
                      <a:rPr lang="en-US" sz="2000" b="0" i="1" dirty="0" smtClean="0">
                        <a:solidFill>
                          <a:schemeClr val="accent4">
                            <a:lumMod val="10000"/>
                          </a:schemeClr>
                        </a:solidFill>
                        <a:latin typeface="Cambria Math" panose="02040503050406030204" pitchFamily="18" charset="0"/>
                      </a:rPr>
                      <m:t>𝐵</m:t>
                    </m:r>
                    <m:r>
                      <a:rPr lang="en-US" sz="2000" i="1" dirty="0">
                        <a:solidFill>
                          <a:schemeClr val="accent4">
                            <a:lumMod val="10000"/>
                          </a:schemeClr>
                        </a:solidFill>
                        <a:latin typeface="Cambria Math" panose="02040503050406030204" pitchFamily="18" charset="0"/>
                      </a:rPr>
                      <m:t> → </m:t>
                    </m:r>
                    <m:r>
                      <a:rPr lang="en-US" sz="2000" i="1" dirty="0">
                        <a:solidFill>
                          <a:schemeClr val="accent4">
                            <a:lumMod val="10000"/>
                          </a:schemeClr>
                        </a:solidFill>
                        <a:latin typeface="Cambria Math" panose="02040503050406030204" pitchFamily="18" charset="0"/>
                      </a:rPr>
                      <m:t>𝐶</m:t>
                    </m:r>
                  </m:oMath>
                </a14:m>
                <a:endParaRPr lang="pt-BR" sz="1600" dirty="0">
                  <a:solidFill>
                    <a:schemeClr val="accent4">
                      <a:lumMod val="10000"/>
                    </a:schemeClr>
                  </a:solidFill>
                </a:endParaRPr>
              </a:p>
              <a:p>
                <a:pPr marL="800100" lvl="1"/>
                <a:r>
                  <a:rPr lang="pt-BR" sz="1600" dirty="0">
                    <a:solidFill>
                      <a:schemeClr val="accent4">
                        <a:lumMod val="10000"/>
                      </a:schemeClr>
                    </a:solidFill>
                  </a:rPr>
                  <a:t>B → C is already present, set is now {A → BC, B → C}</a:t>
                </a:r>
                <a:endParaRPr lang="pt-BR" sz="2000" dirty="0">
                  <a:solidFill>
                    <a:schemeClr val="accent4">
                      <a:lumMod val="10000"/>
                    </a:schemeClr>
                  </a:solidFill>
                </a:endParaRPr>
              </a:p>
              <a:p>
                <a:pPr marL="342900"/>
                <a14:m>
                  <m:oMath xmlns:m="http://schemas.openxmlformats.org/officeDocument/2006/math">
                    <m:r>
                      <a:rPr lang="en-US" sz="2000" b="0" i="1" smtClean="0">
                        <a:solidFill>
                          <a:schemeClr val="accent4">
                            <a:lumMod val="10000"/>
                          </a:schemeClr>
                        </a:solidFill>
                        <a:latin typeface="Cambria Math" panose="02040503050406030204" pitchFamily="18" charset="0"/>
                      </a:rPr>
                      <m:t>𝐶</m:t>
                    </m:r>
                  </m:oMath>
                </a14:m>
                <a:r>
                  <a:rPr lang="en-US" sz="2000" dirty="0">
                    <a:solidFill>
                      <a:schemeClr val="accent4">
                        <a:lumMod val="10000"/>
                      </a:schemeClr>
                    </a:solidFill>
                  </a:rPr>
                  <a:t> is extraneous in</a:t>
                </a:r>
                <a14:m>
                  <m:oMath xmlns:m="http://schemas.openxmlformats.org/officeDocument/2006/math">
                    <m:r>
                      <a:rPr lang="en-US" sz="2000" i="1" dirty="0" smtClean="0">
                        <a:solidFill>
                          <a:schemeClr val="accent4">
                            <a:lumMod val="10000"/>
                          </a:schemeClr>
                        </a:solidFill>
                        <a:latin typeface="Cambria Math" panose="02040503050406030204" pitchFamily="18" charset="0"/>
                      </a:rPr>
                      <m:t> </m:t>
                    </m:r>
                    <m:r>
                      <a:rPr lang="en-US" sz="2000" i="1" dirty="0">
                        <a:solidFill>
                          <a:schemeClr val="accent4">
                            <a:lumMod val="10000"/>
                          </a:schemeClr>
                        </a:solidFill>
                        <a:latin typeface="Cambria Math" panose="02040503050406030204" pitchFamily="18" charset="0"/>
                      </a:rPr>
                      <m:t>𝐴</m:t>
                    </m:r>
                    <m:r>
                      <a:rPr lang="en-US" sz="2000" i="1" dirty="0">
                        <a:solidFill>
                          <a:schemeClr val="accent4">
                            <a:lumMod val="10000"/>
                          </a:schemeClr>
                        </a:solidFill>
                        <a:latin typeface="Cambria Math" panose="02040503050406030204" pitchFamily="18" charset="0"/>
                      </a:rPr>
                      <m:t> →</m:t>
                    </m:r>
                    <m:r>
                      <a:rPr lang="en-US" sz="2000" b="0" i="1" dirty="0" smtClean="0">
                        <a:solidFill>
                          <a:schemeClr val="accent4">
                            <a:lumMod val="10000"/>
                          </a:schemeClr>
                        </a:solidFill>
                        <a:latin typeface="Cambria Math" panose="02040503050406030204" pitchFamily="18" charset="0"/>
                      </a:rPr>
                      <m:t>𝐵</m:t>
                    </m:r>
                    <m:r>
                      <a:rPr lang="en-US" sz="2000" i="1" dirty="0">
                        <a:solidFill>
                          <a:schemeClr val="accent4">
                            <a:lumMod val="10000"/>
                          </a:schemeClr>
                        </a:solidFill>
                        <a:latin typeface="Cambria Math" panose="02040503050406030204" pitchFamily="18" charset="0"/>
                      </a:rPr>
                      <m:t>𝐶</m:t>
                    </m:r>
                  </m:oMath>
                </a14:m>
                <a:endParaRPr lang="pt-BR" sz="1600" dirty="0">
                  <a:solidFill>
                    <a:schemeClr val="accent4">
                      <a:lumMod val="10000"/>
                    </a:schemeClr>
                  </a:solidFill>
                </a:endParaRPr>
              </a:p>
              <a:p>
                <a:pPr marL="800100" lvl="1"/>
                <a:r>
                  <a:rPr lang="pt-BR" sz="1600" dirty="0">
                    <a:solidFill>
                      <a:schemeClr val="accent4">
                        <a:lumMod val="10000"/>
                      </a:schemeClr>
                    </a:solidFill>
                  </a:rPr>
                  <a:t>Using transitivity on A → B and B → C</a:t>
                </a:r>
              </a:p>
              <a:p>
                <a:pPr marL="800100" lvl="1"/>
                <a:r>
                  <a:rPr lang="pt-BR" sz="1600" dirty="0">
                    <a:solidFill>
                      <a:schemeClr val="accent4">
                        <a:lumMod val="10000"/>
                      </a:schemeClr>
                    </a:solidFill>
                  </a:rPr>
                  <a:t>The canonical cover is: </a:t>
                </a:r>
                <a:r>
                  <a:rPr lang="pt-BR" sz="1600" b="1" dirty="0">
                    <a:solidFill>
                      <a:schemeClr val="accent4">
                        <a:lumMod val="10000"/>
                      </a:schemeClr>
                    </a:solidFill>
                  </a:rPr>
                  <a:t>{A → B, B → C}</a:t>
                </a:r>
              </a:p>
              <a:p>
                <a:pPr marL="482600" lvl="1" indent="0">
                  <a:buNone/>
                </a:pPr>
                <a:endParaRPr lang="pt-BR" sz="1600" dirty="0">
                  <a:solidFill>
                    <a:schemeClr val="accent4">
                      <a:lumMod val="10000"/>
                    </a:schemeClr>
                  </a:solidFill>
                </a:endParaRPr>
              </a:p>
              <a:p>
                <a:pPr marL="342900"/>
                <a:endParaRPr lang="pt-BR" sz="2000" dirty="0">
                  <a:solidFill>
                    <a:schemeClr val="accent4">
                      <a:lumMod val="10000"/>
                    </a:schemeClr>
                  </a:solidFill>
                </a:endParaRPr>
              </a:p>
            </p:txBody>
          </p:sp>
        </mc:Choice>
        <mc:Fallback xmlns="">
          <p:sp>
            <p:nvSpPr>
              <p:cNvPr id="2" name="Google Shape;91;p16">
                <a:extLst>
                  <a:ext uri="{FF2B5EF4-FFF2-40B4-BE49-F238E27FC236}">
                    <a16:creationId xmlns:a16="http://schemas.microsoft.com/office/drawing/2014/main" id="{F31A4870-D726-DC6F-5B15-B0D94CB8B644}"/>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28747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Lossless-join Decomposition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F31A4870-D726-DC6F-5B15-B0D94CB8B644}"/>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11150" indent="-285750"/>
                <a:r>
                  <a:rPr lang="en-US" sz="2000" dirty="0">
                    <a:solidFill>
                      <a:schemeClr val="accent4">
                        <a:lumMod val="10000"/>
                      </a:schemeClr>
                    </a:solidFill>
                  </a:rPr>
                  <a:t>For the case of </a:t>
                </a:r>
                <a14:m>
                  <m:oMath xmlns:m="http://schemas.openxmlformats.org/officeDocument/2006/math">
                    <m:r>
                      <a:rPr lang="en-US" sz="2000" i="1" dirty="0" smtClean="0">
                        <a:solidFill>
                          <a:schemeClr val="accent4">
                            <a:lumMod val="10000"/>
                          </a:schemeClr>
                        </a:solidFill>
                        <a:latin typeface="Cambria Math" panose="02040503050406030204" pitchFamily="18" charset="0"/>
                      </a:rPr>
                      <m:t>𝑅</m:t>
                    </m:r>
                    <m:r>
                      <a:rPr lang="en-US" sz="2000" i="1" dirty="0" smtClean="0">
                        <a:solidFill>
                          <a:schemeClr val="accent4">
                            <a:lumMod val="10000"/>
                          </a:schemeClr>
                        </a:solidFill>
                        <a:latin typeface="Cambria Math" panose="02040503050406030204" pitchFamily="18" charset="0"/>
                      </a:rPr>
                      <m:t>=(</m:t>
                    </m:r>
                    <m:sSub>
                      <m:sSubPr>
                        <m:ctrlPr>
                          <a:rPr lang="en-US" sz="2000" b="0" i="1" dirty="0" smtClean="0">
                            <a:solidFill>
                              <a:schemeClr val="accent4">
                                <a:lumMod val="10000"/>
                              </a:schemeClr>
                            </a:solidFill>
                            <a:latin typeface="Cambria Math" panose="02040503050406030204" pitchFamily="18" charset="0"/>
                          </a:rPr>
                        </m:ctrlPr>
                      </m:sSubPr>
                      <m:e>
                        <m:r>
                          <a:rPr lang="en-US" sz="2000" i="1" dirty="0" smtClean="0">
                            <a:solidFill>
                              <a:schemeClr val="accent4">
                                <a:lumMod val="10000"/>
                              </a:schemeClr>
                            </a:solidFill>
                            <a:latin typeface="Cambria Math" panose="02040503050406030204" pitchFamily="18" charset="0"/>
                          </a:rPr>
                          <m:t>𝑅</m:t>
                        </m:r>
                      </m:e>
                      <m:sub>
                        <m:r>
                          <a:rPr lang="en-US" sz="2000" i="1" dirty="0" smtClean="0">
                            <a:solidFill>
                              <a:schemeClr val="accent4">
                                <a:lumMod val="10000"/>
                              </a:schemeClr>
                            </a:solidFill>
                            <a:latin typeface="Cambria Math" panose="02040503050406030204" pitchFamily="18" charset="0"/>
                          </a:rPr>
                          <m:t>1</m:t>
                        </m:r>
                      </m:sub>
                    </m:sSub>
                    <m:r>
                      <a:rPr lang="en-US" sz="2000" i="1" dirty="0" smtClean="0">
                        <a:solidFill>
                          <a:schemeClr val="accent4">
                            <a:lumMod val="10000"/>
                          </a:schemeClr>
                        </a:solidFill>
                        <a:latin typeface="Cambria Math" panose="02040503050406030204" pitchFamily="18" charset="0"/>
                      </a:rPr>
                      <m:t>, </m:t>
                    </m:r>
                    <m:sSub>
                      <m:sSubPr>
                        <m:ctrlPr>
                          <a:rPr lang="en-US" sz="2000" b="0" i="1" dirty="0" smtClean="0">
                            <a:solidFill>
                              <a:schemeClr val="accent4">
                                <a:lumMod val="10000"/>
                              </a:schemeClr>
                            </a:solidFill>
                            <a:latin typeface="Cambria Math" panose="02040503050406030204" pitchFamily="18" charset="0"/>
                          </a:rPr>
                        </m:ctrlPr>
                      </m:sSubPr>
                      <m:e>
                        <m:r>
                          <a:rPr lang="en-US" sz="2000" i="1" dirty="0" smtClean="0">
                            <a:solidFill>
                              <a:schemeClr val="accent4">
                                <a:lumMod val="10000"/>
                              </a:schemeClr>
                            </a:solidFill>
                            <a:latin typeface="Cambria Math" panose="02040503050406030204" pitchFamily="18" charset="0"/>
                          </a:rPr>
                          <m:t>𝑅</m:t>
                        </m:r>
                      </m:e>
                      <m:sub>
                        <m:r>
                          <a:rPr lang="en-US" sz="2000" i="1" dirty="0" smtClean="0">
                            <a:solidFill>
                              <a:schemeClr val="accent4">
                                <a:lumMod val="10000"/>
                              </a:schemeClr>
                            </a:solidFill>
                            <a:latin typeface="Cambria Math" panose="02040503050406030204" pitchFamily="18" charset="0"/>
                          </a:rPr>
                          <m:t>2</m:t>
                        </m:r>
                      </m:sub>
                    </m:sSub>
                    <m:r>
                      <a:rPr lang="en-US" sz="2000" i="1" dirty="0" smtClean="0">
                        <a:solidFill>
                          <a:schemeClr val="accent4">
                            <a:lumMod val="10000"/>
                          </a:schemeClr>
                        </a:solidFill>
                        <a:latin typeface="Cambria Math" panose="02040503050406030204" pitchFamily="18" charset="0"/>
                      </a:rPr>
                      <m:t>)</m:t>
                    </m:r>
                  </m:oMath>
                </a14:m>
                <a:r>
                  <a:rPr lang="en-US" sz="2000" dirty="0">
                    <a:solidFill>
                      <a:schemeClr val="accent4">
                        <a:lumMod val="10000"/>
                      </a:schemeClr>
                    </a:solidFill>
                  </a:rPr>
                  <a:t>, we require that for all possible relations r on schema R</a:t>
                </a:r>
              </a:p>
              <a:p>
                <a:pPr marL="1854200" lvl="4" indent="0">
                  <a:buNone/>
                </a:pPr>
                <a14:m>
                  <m:oMathPara xmlns:m="http://schemas.openxmlformats.org/officeDocument/2006/math">
                    <m:oMathParaPr>
                      <m:jc m:val="centerGroup"/>
                    </m:oMathParaPr>
                    <m:oMath xmlns:m="http://schemas.openxmlformats.org/officeDocument/2006/math">
                      <m:r>
                        <a:rPr lang="en-US" sz="1800" b="0" i="1" dirty="0" smtClean="0">
                          <a:solidFill>
                            <a:schemeClr val="accent4">
                              <a:lumMod val="10000"/>
                            </a:schemeClr>
                          </a:solidFill>
                          <a:latin typeface="Cambria Math" panose="02040503050406030204" pitchFamily="18" charset="0"/>
                        </a:rPr>
                        <m:t>𝑟</m:t>
                      </m:r>
                      <m:r>
                        <a:rPr lang="en-US" sz="1800" i="1" dirty="0" smtClean="0">
                          <a:solidFill>
                            <a:schemeClr val="accent4">
                              <a:lumMod val="10000"/>
                            </a:schemeClr>
                          </a:solidFill>
                          <a:latin typeface="Cambria Math" panose="02040503050406030204" pitchFamily="18" charset="0"/>
                        </a:rPr>
                        <m:t>=</m:t>
                      </m:r>
                      <m:sSub>
                        <m:sSubPr>
                          <m:ctrlPr>
                            <a:rPr lang="en-US" sz="1800" b="0" i="1" dirty="0" smtClean="0">
                              <a:solidFill>
                                <a:schemeClr val="accent4">
                                  <a:lumMod val="10000"/>
                                </a:schemeClr>
                              </a:solidFill>
                              <a:latin typeface="Cambria Math" panose="02040503050406030204" pitchFamily="18" charset="0"/>
                            </a:rPr>
                          </m:ctrlPr>
                        </m:sSubPr>
                        <m:e>
                          <m:r>
                            <m:rPr>
                              <m:sty m:val="p"/>
                            </m:rPr>
                            <a:rPr lang="en-US" sz="1800" b="0" i="0" dirty="0" smtClean="0">
                              <a:solidFill>
                                <a:schemeClr val="accent4">
                                  <a:lumMod val="10000"/>
                                </a:schemeClr>
                              </a:solidFill>
                              <a:latin typeface="Cambria Math" panose="02040503050406030204" pitchFamily="18" charset="0"/>
                            </a:rPr>
                            <m:t>Π</m:t>
                          </m:r>
                        </m:e>
                        <m:sub>
                          <m:sSub>
                            <m:sSubPr>
                              <m:ctrlPr>
                                <a:rPr lang="en-US" sz="1800" b="0" i="1" dirty="0" smtClean="0">
                                  <a:solidFill>
                                    <a:schemeClr val="accent4">
                                      <a:lumMod val="10000"/>
                                    </a:schemeClr>
                                  </a:solidFill>
                                  <a:latin typeface="Cambria Math" panose="02040503050406030204" pitchFamily="18" charset="0"/>
                                </a:rPr>
                              </m:ctrlPr>
                            </m:sSubPr>
                            <m:e>
                              <m:r>
                                <a:rPr lang="en-US" sz="1800" b="0" i="1" dirty="0" smtClean="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1</m:t>
                              </m:r>
                            </m:sub>
                          </m:sSub>
                        </m:sub>
                      </m:sSub>
                      <m:d>
                        <m:dPr>
                          <m:ctrlPr>
                            <a:rPr lang="en-US" sz="1800" b="0" i="1" dirty="0" smtClean="0">
                              <a:solidFill>
                                <a:schemeClr val="accent4">
                                  <a:lumMod val="10000"/>
                                </a:schemeClr>
                              </a:solidFill>
                              <a:latin typeface="Cambria Math" panose="02040503050406030204" pitchFamily="18" charset="0"/>
                            </a:rPr>
                          </m:ctrlPr>
                        </m:dPr>
                        <m:e>
                          <m:r>
                            <a:rPr lang="en-US" sz="1800" b="0" i="1" dirty="0" smtClean="0">
                              <a:solidFill>
                                <a:schemeClr val="accent4">
                                  <a:lumMod val="10000"/>
                                </a:schemeClr>
                              </a:solidFill>
                              <a:latin typeface="Cambria Math" panose="02040503050406030204" pitchFamily="18" charset="0"/>
                            </a:rPr>
                            <m:t>𝑟</m:t>
                          </m:r>
                        </m:e>
                      </m:d>
                      <m:r>
                        <a:rPr lang="en-US" sz="1800" b="0" i="1" dirty="0" smtClean="0">
                          <a:solidFill>
                            <a:schemeClr val="accent4">
                              <a:lumMod val="10000"/>
                            </a:schemeClr>
                          </a:solidFill>
                          <a:latin typeface="Cambria Math" panose="02040503050406030204" pitchFamily="18" charset="0"/>
                        </a:rPr>
                        <m:t>⋈</m:t>
                      </m:r>
                      <m:sSub>
                        <m:sSubPr>
                          <m:ctrlPr>
                            <a:rPr lang="en-US" sz="1800" b="0" i="1" dirty="0" smtClean="0">
                              <a:solidFill>
                                <a:schemeClr val="accent4">
                                  <a:lumMod val="10000"/>
                                </a:schemeClr>
                              </a:solidFill>
                              <a:latin typeface="Cambria Math" panose="02040503050406030204" pitchFamily="18" charset="0"/>
                            </a:rPr>
                          </m:ctrlPr>
                        </m:sSubPr>
                        <m:e>
                          <m:r>
                            <m:rPr>
                              <m:sty m:val="p"/>
                            </m:rPr>
                            <a:rPr lang="en-US" sz="1800" b="0" i="0" dirty="0" smtClean="0">
                              <a:solidFill>
                                <a:schemeClr val="accent4">
                                  <a:lumMod val="10000"/>
                                </a:schemeClr>
                              </a:solidFill>
                              <a:latin typeface="Cambria Math" panose="02040503050406030204" pitchFamily="18" charset="0"/>
                            </a:rPr>
                            <m:t>Π</m:t>
                          </m:r>
                        </m:e>
                        <m:sub>
                          <m:sSub>
                            <m:sSubPr>
                              <m:ctrlPr>
                                <a:rPr lang="en-US" sz="1800" b="0" i="1" dirty="0" smtClean="0">
                                  <a:solidFill>
                                    <a:schemeClr val="accent4">
                                      <a:lumMod val="10000"/>
                                    </a:schemeClr>
                                  </a:solidFill>
                                  <a:latin typeface="Cambria Math" panose="02040503050406030204" pitchFamily="18" charset="0"/>
                                </a:rPr>
                              </m:ctrlPr>
                            </m:sSubPr>
                            <m:e>
                              <m:r>
                                <a:rPr lang="en-US" sz="1800" b="0" i="1" dirty="0" smtClean="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2</m:t>
                              </m:r>
                            </m:sub>
                          </m:sSub>
                        </m:sub>
                      </m:sSub>
                      <m:r>
                        <a:rPr lang="en-US" sz="1800" b="0" i="1" dirty="0" smtClean="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𝑟</m:t>
                      </m:r>
                      <m:r>
                        <a:rPr lang="en-US" sz="1800" b="0" i="1" dirty="0" smtClean="0">
                          <a:solidFill>
                            <a:schemeClr val="accent4">
                              <a:lumMod val="10000"/>
                            </a:schemeClr>
                          </a:solidFill>
                          <a:latin typeface="Cambria Math" panose="02040503050406030204" pitchFamily="18" charset="0"/>
                        </a:rPr>
                        <m:t>)</m:t>
                      </m:r>
                    </m:oMath>
                  </m:oMathPara>
                </a14:m>
                <a:endParaRPr lang="pt-BR" sz="1800" dirty="0">
                  <a:solidFill>
                    <a:schemeClr val="accent4">
                      <a:lumMod val="10000"/>
                    </a:schemeClr>
                  </a:solidFill>
                </a:endParaRPr>
              </a:p>
              <a:p>
                <a:pPr marL="1854200" lvl="4" indent="0">
                  <a:buNone/>
                </a:pPr>
                <a:endParaRPr lang="pt-BR" sz="1800" dirty="0">
                  <a:solidFill>
                    <a:schemeClr val="accent4">
                      <a:lumMod val="10000"/>
                    </a:schemeClr>
                  </a:solidFill>
                </a:endParaRPr>
              </a:p>
              <a:p>
                <a:pPr marL="342900"/>
                <a:r>
                  <a:rPr lang="en-US" sz="2000" dirty="0">
                    <a:solidFill>
                      <a:schemeClr val="accent4">
                        <a:lumMod val="10000"/>
                      </a:schemeClr>
                    </a:solidFill>
                  </a:rPr>
                  <a:t>A decomposition of R into </a:t>
                </a:r>
                <a14:m>
                  <m:oMath xmlns:m="http://schemas.openxmlformats.org/officeDocument/2006/math">
                    <m:sSub>
                      <m:sSubPr>
                        <m:ctrlPr>
                          <a:rPr lang="en-US" sz="2000" b="0" i="1" dirty="0" smtClean="0">
                            <a:solidFill>
                              <a:schemeClr val="accent4">
                                <a:lumMod val="10000"/>
                              </a:schemeClr>
                            </a:solidFill>
                            <a:latin typeface="Cambria Math" panose="02040503050406030204" pitchFamily="18" charset="0"/>
                          </a:rPr>
                        </m:ctrlPr>
                      </m:sSubPr>
                      <m:e>
                        <m:r>
                          <a:rPr lang="en-US" sz="2000" i="1" dirty="0" smtClean="0">
                            <a:solidFill>
                              <a:schemeClr val="accent4">
                                <a:lumMod val="10000"/>
                              </a:schemeClr>
                            </a:solidFill>
                            <a:latin typeface="Cambria Math" panose="02040503050406030204" pitchFamily="18" charset="0"/>
                          </a:rPr>
                          <m:t>𝑅</m:t>
                        </m:r>
                      </m:e>
                      <m:sub>
                        <m:r>
                          <a:rPr lang="en-US" sz="2000" b="0" i="1" dirty="0" smtClean="0">
                            <a:solidFill>
                              <a:schemeClr val="accent4">
                                <a:lumMod val="10000"/>
                              </a:schemeClr>
                            </a:solidFill>
                            <a:latin typeface="Cambria Math" panose="02040503050406030204" pitchFamily="18" charset="0"/>
                          </a:rPr>
                          <m:t>1</m:t>
                        </m:r>
                      </m:sub>
                    </m:sSub>
                    <m:r>
                      <a:rPr lang="en-US" sz="2000" i="1" dirty="0" smtClean="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and </a:t>
                </a:r>
                <a14:m>
                  <m:oMath xmlns:m="http://schemas.openxmlformats.org/officeDocument/2006/math">
                    <m:sSub>
                      <m:sSubPr>
                        <m:ctrlPr>
                          <a:rPr lang="en-US" sz="2000" i="1" dirty="0">
                            <a:solidFill>
                              <a:schemeClr val="accent4">
                                <a:lumMod val="10000"/>
                              </a:schemeClr>
                            </a:solidFill>
                            <a:latin typeface="Cambria Math" panose="02040503050406030204" pitchFamily="18" charset="0"/>
                          </a:rPr>
                        </m:ctrlPr>
                      </m:sSubPr>
                      <m:e>
                        <m:r>
                          <a:rPr lang="en-US" sz="2000" i="1" dirty="0">
                            <a:solidFill>
                              <a:schemeClr val="accent4">
                                <a:lumMod val="10000"/>
                              </a:schemeClr>
                            </a:solidFill>
                            <a:latin typeface="Cambria Math" panose="02040503050406030204" pitchFamily="18" charset="0"/>
                          </a:rPr>
                          <m:t>𝑅</m:t>
                        </m:r>
                      </m:e>
                      <m:sub>
                        <m:r>
                          <a:rPr lang="en-US" sz="2000" i="1" dirty="0">
                            <a:solidFill>
                              <a:schemeClr val="accent4">
                                <a:lumMod val="10000"/>
                              </a:schemeClr>
                            </a:solidFill>
                            <a:latin typeface="Cambria Math" panose="02040503050406030204" pitchFamily="18" charset="0"/>
                          </a:rPr>
                          <m:t>2</m:t>
                        </m:r>
                      </m:sub>
                    </m:sSub>
                    <m:r>
                      <a:rPr lang="en-US" sz="2000" i="1" dirty="0">
                        <a:solidFill>
                          <a:schemeClr val="accent4">
                            <a:lumMod val="10000"/>
                          </a:schemeClr>
                        </a:solidFill>
                        <a:latin typeface="Cambria Math" panose="02040503050406030204" pitchFamily="18" charset="0"/>
                      </a:rPr>
                      <m:t> </m:t>
                    </m:r>
                  </m:oMath>
                </a14:m>
                <a:r>
                  <a:rPr lang="en-US" sz="2000" dirty="0">
                    <a:solidFill>
                      <a:schemeClr val="accent4">
                        <a:lumMod val="10000"/>
                      </a:schemeClr>
                    </a:solidFill>
                  </a:rPr>
                  <a:t>is lossless join if at least one of the following dependencies is in </a:t>
                </a:r>
                <a14:m>
                  <m:oMath xmlns:m="http://schemas.openxmlformats.org/officeDocument/2006/math">
                    <m:sSup>
                      <m:sSupPr>
                        <m:ctrlPr>
                          <a:rPr lang="en-US" sz="2000" b="0" i="1" dirty="0" smtClean="0">
                            <a:solidFill>
                              <a:schemeClr val="accent4">
                                <a:lumMod val="10000"/>
                              </a:schemeClr>
                            </a:solidFill>
                            <a:latin typeface="Cambria Math" panose="02040503050406030204" pitchFamily="18" charset="0"/>
                          </a:rPr>
                        </m:ctrlPr>
                      </m:sSupPr>
                      <m:e>
                        <m:r>
                          <a:rPr lang="en-US" sz="2000" i="1" dirty="0">
                            <a:solidFill>
                              <a:schemeClr val="accent4">
                                <a:lumMod val="10000"/>
                              </a:schemeClr>
                            </a:solidFill>
                            <a:latin typeface="Cambria Math" panose="02040503050406030204" pitchFamily="18" charset="0"/>
                          </a:rPr>
                          <m:t>𝐹</m:t>
                        </m:r>
                      </m:e>
                      <m:sup>
                        <m:r>
                          <a:rPr lang="en-US" sz="2000" b="0" i="1" dirty="0" smtClean="0">
                            <a:solidFill>
                              <a:schemeClr val="accent4">
                                <a:lumMod val="10000"/>
                              </a:schemeClr>
                            </a:solidFill>
                            <a:latin typeface="Cambria Math" panose="02040503050406030204" pitchFamily="18" charset="0"/>
                          </a:rPr>
                          <m:t>+</m:t>
                        </m:r>
                      </m:sup>
                    </m:sSup>
                    <m:r>
                      <a:rPr lang="en-US" sz="2000" b="0" i="1" dirty="0" smtClean="0">
                        <a:solidFill>
                          <a:schemeClr val="accent4">
                            <a:lumMod val="10000"/>
                          </a:schemeClr>
                        </a:solidFill>
                        <a:latin typeface="Cambria Math" panose="02040503050406030204" pitchFamily="18" charset="0"/>
                      </a:rPr>
                      <m:t>:</m:t>
                    </m:r>
                  </m:oMath>
                </a14:m>
                <a:endParaRPr lang="en-US" sz="2000" b="0" dirty="0">
                  <a:solidFill>
                    <a:schemeClr val="accent4">
                      <a:lumMod val="10000"/>
                    </a:schemeClr>
                  </a:solidFill>
                </a:endParaRPr>
              </a:p>
              <a:p>
                <a:pPr marL="800100" lvl="1"/>
                <a14:m>
                  <m:oMath xmlns:m="http://schemas.openxmlformats.org/officeDocument/2006/math">
                    <m:sSub>
                      <m:sSubPr>
                        <m:ctrlPr>
                          <a:rPr lang="en-US" sz="1800" b="0" i="1" dirty="0" smtClean="0">
                            <a:solidFill>
                              <a:schemeClr val="accent4">
                                <a:lumMod val="10000"/>
                              </a:schemeClr>
                            </a:solidFill>
                            <a:latin typeface="Cambria Math" panose="02040503050406030204" pitchFamily="18" charset="0"/>
                          </a:rPr>
                        </m:ctrlPr>
                      </m:sSubPr>
                      <m:e>
                        <m:r>
                          <a:rPr lang="en-US" sz="1800" i="1" dirty="0" smtClean="0">
                            <a:solidFill>
                              <a:schemeClr val="accent4">
                                <a:lumMod val="10000"/>
                              </a:schemeClr>
                            </a:solidFill>
                            <a:latin typeface="Cambria Math" panose="02040503050406030204" pitchFamily="18" charset="0"/>
                          </a:rPr>
                          <m:t>𝑅</m:t>
                        </m:r>
                      </m:e>
                      <m:sub>
                        <m:r>
                          <a:rPr lang="en-US" sz="1800" i="1" dirty="0" smtClean="0">
                            <a:solidFill>
                              <a:schemeClr val="accent4">
                                <a:lumMod val="10000"/>
                              </a:schemeClr>
                            </a:solidFill>
                            <a:latin typeface="Cambria Math" panose="02040503050406030204" pitchFamily="18" charset="0"/>
                          </a:rPr>
                          <m:t>1</m:t>
                        </m:r>
                      </m:sub>
                    </m:sSub>
                    <m:r>
                      <a:rPr lang="pt-BR" sz="1800" dirty="0">
                        <a:solidFill>
                          <a:schemeClr val="accent4">
                            <a:lumMod val="10000"/>
                          </a:schemeClr>
                        </a:solidFill>
                        <a:latin typeface="Cambria Math" panose="02040503050406030204" pitchFamily="18" charset="0"/>
                        <a:ea typeface="Cambria Math" panose="02040503050406030204" pitchFamily="18" charset="0"/>
                      </a:rPr>
                      <m:t>∩</m:t>
                    </m:r>
                    <m:sSub>
                      <m:sSubPr>
                        <m:ctrlPr>
                          <a:rPr lang="en-US" sz="1800" i="1" dirty="0">
                            <a:solidFill>
                              <a:schemeClr val="accent4">
                                <a:lumMod val="10000"/>
                              </a:schemeClr>
                            </a:solidFill>
                            <a:latin typeface="Cambria Math" panose="02040503050406030204" pitchFamily="18" charset="0"/>
                          </a:rPr>
                        </m:ctrlPr>
                      </m:sSubPr>
                      <m:e>
                        <m:r>
                          <a:rPr lang="en-US" sz="1800" i="1" dirty="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2</m:t>
                        </m:r>
                      </m:sub>
                    </m:sSub>
                    <m:r>
                      <a:rPr lang="en-US" sz="1800" b="0" i="1" dirty="0" smtClean="0">
                        <a:solidFill>
                          <a:schemeClr val="accent4">
                            <a:lumMod val="10000"/>
                          </a:schemeClr>
                        </a:solidFill>
                        <a:latin typeface="Cambria Math" panose="02040503050406030204" pitchFamily="18" charset="0"/>
                      </a:rPr>
                      <m:t>→</m:t>
                    </m:r>
                    <m:sSub>
                      <m:sSubPr>
                        <m:ctrlPr>
                          <a:rPr lang="en-US" sz="1800" i="1" dirty="0">
                            <a:solidFill>
                              <a:schemeClr val="accent4">
                                <a:lumMod val="10000"/>
                              </a:schemeClr>
                            </a:solidFill>
                            <a:latin typeface="Cambria Math" panose="02040503050406030204" pitchFamily="18" charset="0"/>
                          </a:rPr>
                        </m:ctrlPr>
                      </m:sSubPr>
                      <m:e>
                        <m:r>
                          <a:rPr lang="en-US" sz="1800" i="1" dirty="0">
                            <a:solidFill>
                              <a:schemeClr val="accent4">
                                <a:lumMod val="10000"/>
                              </a:schemeClr>
                            </a:solidFill>
                            <a:latin typeface="Cambria Math" panose="02040503050406030204" pitchFamily="18" charset="0"/>
                          </a:rPr>
                          <m:t>𝑅</m:t>
                        </m:r>
                      </m:e>
                      <m:sub>
                        <m:r>
                          <a:rPr lang="en-US" sz="1800" i="1" dirty="0">
                            <a:solidFill>
                              <a:schemeClr val="accent4">
                                <a:lumMod val="10000"/>
                              </a:schemeClr>
                            </a:solidFill>
                            <a:latin typeface="Cambria Math" panose="02040503050406030204" pitchFamily="18" charset="0"/>
                          </a:rPr>
                          <m:t>1</m:t>
                        </m:r>
                      </m:sub>
                    </m:sSub>
                  </m:oMath>
                </a14:m>
                <a:endParaRPr lang="en-US" sz="1800" dirty="0">
                  <a:solidFill>
                    <a:schemeClr val="accent4">
                      <a:lumMod val="10000"/>
                    </a:schemeClr>
                  </a:solidFill>
                </a:endParaRPr>
              </a:p>
              <a:p>
                <a:pPr marL="800100" lvl="1"/>
                <a14:m>
                  <m:oMath xmlns:m="http://schemas.openxmlformats.org/officeDocument/2006/math">
                    <m:sSub>
                      <m:sSubPr>
                        <m:ctrlPr>
                          <a:rPr lang="en-US" sz="1800" b="0" i="1" dirty="0" smtClean="0">
                            <a:solidFill>
                              <a:schemeClr val="accent4">
                                <a:lumMod val="10000"/>
                              </a:schemeClr>
                            </a:solidFill>
                            <a:latin typeface="Cambria Math" panose="02040503050406030204" pitchFamily="18" charset="0"/>
                          </a:rPr>
                        </m:ctrlPr>
                      </m:sSubPr>
                      <m:e>
                        <m:r>
                          <a:rPr lang="en-US" sz="1800" i="1" dirty="0" smtClean="0">
                            <a:solidFill>
                              <a:schemeClr val="accent4">
                                <a:lumMod val="10000"/>
                              </a:schemeClr>
                            </a:solidFill>
                            <a:latin typeface="Cambria Math" panose="02040503050406030204" pitchFamily="18" charset="0"/>
                          </a:rPr>
                          <m:t>𝑅</m:t>
                        </m:r>
                      </m:e>
                      <m:sub>
                        <m:r>
                          <a:rPr lang="en-US" sz="1800" i="1" dirty="0" smtClean="0">
                            <a:solidFill>
                              <a:schemeClr val="accent4">
                                <a:lumMod val="10000"/>
                              </a:schemeClr>
                            </a:solidFill>
                            <a:latin typeface="Cambria Math" panose="02040503050406030204" pitchFamily="18" charset="0"/>
                          </a:rPr>
                          <m:t>1</m:t>
                        </m:r>
                      </m:sub>
                    </m:sSub>
                    <m:r>
                      <a:rPr lang="pt-BR" sz="1800" dirty="0">
                        <a:solidFill>
                          <a:schemeClr val="accent4">
                            <a:lumMod val="10000"/>
                          </a:schemeClr>
                        </a:solidFill>
                        <a:latin typeface="Cambria Math" panose="02040503050406030204" pitchFamily="18" charset="0"/>
                        <a:ea typeface="Cambria Math" panose="02040503050406030204" pitchFamily="18" charset="0"/>
                      </a:rPr>
                      <m:t>∩</m:t>
                    </m:r>
                    <m:sSub>
                      <m:sSubPr>
                        <m:ctrlPr>
                          <a:rPr lang="en-US" sz="1800" i="1" dirty="0">
                            <a:solidFill>
                              <a:schemeClr val="accent4">
                                <a:lumMod val="10000"/>
                              </a:schemeClr>
                            </a:solidFill>
                            <a:latin typeface="Cambria Math" panose="02040503050406030204" pitchFamily="18" charset="0"/>
                          </a:rPr>
                        </m:ctrlPr>
                      </m:sSubPr>
                      <m:e>
                        <m:r>
                          <a:rPr lang="en-US" sz="1800" i="1" dirty="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2</m:t>
                        </m:r>
                      </m:sub>
                    </m:sSub>
                    <m:r>
                      <a:rPr lang="en-US" sz="1800" b="0" i="1" dirty="0" smtClean="0">
                        <a:solidFill>
                          <a:schemeClr val="accent4">
                            <a:lumMod val="10000"/>
                          </a:schemeClr>
                        </a:solidFill>
                        <a:latin typeface="Cambria Math" panose="02040503050406030204" pitchFamily="18" charset="0"/>
                      </a:rPr>
                      <m:t>→</m:t>
                    </m:r>
                    <m:sSub>
                      <m:sSubPr>
                        <m:ctrlPr>
                          <a:rPr lang="en-US" sz="1800" i="1" dirty="0">
                            <a:solidFill>
                              <a:schemeClr val="accent4">
                                <a:lumMod val="10000"/>
                              </a:schemeClr>
                            </a:solidFill>
                            <a:latin typeface="Cambria Math" panose="02040503050406030204" pitchFamily="18" charset="0"/>
                          </a:rPr>
                        </m:ctrlPr>
                      </m:sSubPr>
                      <m:e>
                        <m:r>
                          <a:rPr lang="en-US" sz="1800" i="1" dirty="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2</m:t>
                        </m:r>
                      </m:sub>
                    </m:sSub>
                  </m:oMath>
                </a14:m>
                <a:endParaRPr lang="pt-BR" sz="1800" dirty="0">
                  <a:solidFill>
                    <a:schemeClr val="accent4">
                      <a:lumMod val="10000"/>
                    </a:schemeClr>
                  </a:solidFill>
                </a:endParaRPr>
              </a:p>
              <a:p>
                <a:pPr marL="342900"/>
                <a:r>
                  <a:rPr lang="en-US" sz="2200" dirty="0">
                    <a:solidFill>
                      <a:schemeClr val="accent4">
                        <a:lumMod val="10000"/>
                      </a:schemeClr>
                    </a:solidFill>
                  </a:rPr>
                  <a:t>The above functional dependencies are a sufficient condition for lossless join decomposition; the dependencies are a necessary condition only if all constraints are functional dependencies</a:t>
                </a:r>
                <a:endParaRPr lang="pt-BR" sz="2200" dirty="0">
                  <a:solidFill>
                    <a:schemeClr val="accent4">
                      <a:lumMod val="10000"/>
                    </a:schemeClr>
                  </a:solidFill>
                </a:endParaRPr>
              </a:p>
            </p:txBody>
          </p:sp>
        </mc:Choice>
        <mc:Fallback xmlns="">
          <p:sp>
            <p:nvSpPr>
              <p:cNvPr id="2" name="Google Shape;91;p16">
                <a:extLst>
                  <a:ext uri="{FF2B5EF4-FFF2-40B4-BE49-F238E27FC236}">
                    <a16:creationId xmlns:a16="http://schemas.microsoft.com/office/drawing/2014/main" id="{F31A4870-D726-DC6F-5B15-B0D94CB8B644}"/>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r="-126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20983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F31A4870-D726-DC6F-5B15-B0D94CB8B644}"/>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pt-BR" sz="2000" dirty="0">
                    <a:solidFill>
                      <a:schemeClr val="accent4">
                        <a:lumMod val="10000"/>
                      </a:schemeClr>
                    </a:solidFill>
                  </a:rPr>
                  <a:t>R = (A, B, C)</a:t>
                </a:r>
                <a:endParaRPr lang="en-US" sz="2000" dirty="0">
                  <a:solidFill>
                    <a:schemeClr val="accent4">
                      <a:lumMod val="10000"/>
                    </a:schemeClr>
                  </a:solidFill>
                </a:endParaRPr>
              </a:p>
              <a:p>
                <a:pPr marL="0" indent="0">
                  <a:buNone/>
                </a:pPr>
                <a:r>
                  <a:rPr lang="en-US" sz="2000" dirty="0">
                    <a:solidFill>
                      <a:schemeClr val="accent4">
                        <a:lumMod val="10000"/>
                      </a:schemeClr>
                    </a:solidFill>
                  </a:rPr>
                  <a:t>     F = {  A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B</a:t>
                </a:r>
              </a:p>
              <a:p>
                <a:pPr marL="0" indent="0">
                  <a:buNone/>
                </a:pPr>
                <a:r>
                  <a:rPr lang="pt-BR" sz="2000" dirty="0">
                    <a:solidFill>
                      <a:schemeClr val="accent4">
                        <a:lumMod val="10000"/>
                      </a:schemeClr>
                    </a:solidFill>
                  </a:rPr>
                  <a:t>	B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pt-BR" sz="2000" dirty="0">
                    <a:solidFill>
                      <a:schemeClr val="accent4">
                        <a:lumMod val="10000"/>
                      </a:schemeClr>
                    </a:solidFill>
                  </a:rPr>
                  <a:t> C}</a:t>
                </a:r>
              </a:p>
              <a:p>
                <a:pPr marL="342900"/>
                <a:endParaRPr lang="pt-BR" sz="2000" dirty="0">
                  <a:solidFill>
                    <a:schemeClr val="accent4">
                      <a:lumMod val="10000"/>
                    </a:schemeClr>
                  </a:solidFill>
                </a:endParaRPr>
              </a:p>
              <a:p>
                <a:pPr marL="342900"/>
                <a:r>
                  <a:rPr lang="en-US" sz="2000" dirty="0">
                    <a:solidFill>
                      <a:schemeClr val="accent4">
                        <a:lumMod val="10000"/>
                      </a:schemeClr>
                    </a:solidFill>
                  </a:rPr>
                  <a:t>Key = </a:t>
                </a:r>
                <a14:m>
                  <m:oMath xmlns:m="http://schemas.openxmlformats.org/officeDocument/2006/math">
                    <m:d>
                      <m:dPr>
                        <m:begChr m:val="{"/>
                        <m:endChr m:val="}"/>
                        <m:ctrlPr>
                          <a:rPr lang="en-US" sz="2000" b="0" i="1" dirty="0" smtClean="0">
                            <a:solidFill>
                              <a:schemeClr val="accent4">
                                <a:lumMod val="10000"/>
                              </a:schemeClr>
                            </a:solidFill>
                            <a:latin typeface="Cambria Math" panose="02040503050406030204" pitchFamily="18" charset="0"/>
                          </a:rPr>
                        </m:ctrlPr>
                      </m:dPr>
                      <m:e>
                        <m:r>
                          <a:rPr lang="en-US" sz="2000" i="1" dirty="0" smtClean="0">
                            <a:solidFill>
                              <a:schemeClr val="accent4">
                                <a:lumMod val="10000"/>
                              </a:schemeClr>
                            </a:solidFill>
                            <a:latin typeface="Cambria Math" panose="02040503050406030204" pitchFamily="18" charset="0"/>
                          </a:rPr>
                          <m:t>𝐴</m:t>
                        </m:r>
                      </m:e>
                    </m:d>
                  </m:oMath>
                </a14:m>
                <a:endParaRPr lang="en-US" sz="2000" b="0" dirty="0">
                  <a:solidFill>
                    <a:schemeClr val="accent4">
                      <a:lumMod val="10000"/>
                    </a:schemeClr>
                  </a:solidFill>
                </a:endParaRPr>
              </a:p>
              <a:p>
                <a:pPr marL="342900"/>
                <a:endParaRPr lang="en-US" sz="2000" b="0" dirty="0">
                  <a:solidFill>
                    <a:schemeClr val="accent4">
                      <a:lumMod val="10000"/>
                    </a:schemeClr>
                  </a:solidFill>
                </a:endParaRPr>
              </a:p>
              <a:p>
                <a:pPr marL="342900"/>
                <a:r>
                  <a:rPr lang="pt-BR" sz="2000" dirty="0">
                    <a:solidFill>
                      <a:schemeClr val="accent4">
                        <a:lumMod val="10000"/>
                      </a:schemeClr>
                    </a:solidFill>
                  </a:rPr>
                  <a:t>R is not in BCNF</a:t>
                </a:r>
              </a:p>
              <a:p>
                <a:pPr marL="342900"/>
                <a:endParaRPr lang="pt-BR" sz="2000" dirty="0">
                  <a:solidFill>
                    <a:schemeClr val="accent4">
                      <a:lumMod val="10000"/>
                    </a:schemeClr>
                  </a:solidFill>
                </a:endParaRPr>
              </a:p>
              <a:p>
                <a:pPr marL="342900"/>
                <a:r>
                  <a:rPr lang="pt-BR" sz="2000" dirty="0">
                    <a:solidFill>
                      <a:schemeClr val="accent4">
                        <a:lumMod val="10000"/>
                      </a:schemeClr>
                    </a:solidFill>
                  </a:rPr>
                  <a:t>Decomposition </a:t>
                </a:r>
                <a14:m>
                  <m:oMath xmlns:m="http://schemas.openxmlformats.org/officeDocument/2006/math">
                    <m:sSub>
                      <m:sSubPr>
                        <m:ctrlPr>
                          <a:rPr lang="en-US" sz="2000" b="0" i="1" dirty="0" smtClean="0">
                            <a:solidFill>
                              <a:schemeClr val="accent4">
                                <a:lumMod val="10000"/>
                              </a:schemeClr>
                            </a:solidFill>
                            <a:latin typeface="Cambria Math" panose="02040503050406030204" pitchFamily="18" charset="0"/>
                          </a:rPr>
                        </m:ctrlPr>
                      </m:sSubPr>
                      <m:e>
                        <m:r>
                          <m:rPr>
                            <m:sty m:val="p"/>
                          </m:rPr>
                          <a:rPr lang="en-US" sz="2000" b="0" i="0" dirty="0" smtClean="0">
                            <a:solidFill>
                              <a:schemeClr val="accent4">
                                <a:lumMod val="10000"/>
                              </a:schemeClr>
                            </a:solidFill>
                            <a:latin typeface="Cambria Math" panose="02040503050406030204" pitchFamily="18" charset="0"/>
                          </a:rPr>
                          <m:t>R</m:t>
                        </m:r>
                      </m:e>
                      <m:sub>
                        <m:r>
                          <a:rPr lang="en-US" sz="2000" b="0" i="0" dirty="0" smtClean="0">
                            <a:solidFill>
                              <a:schemeClr val="accent4">
                                <a:lumMod val="10000"/>
                              </a:schemeClr>
                            </a:solidFill>
                            <a:latin typeface="Cambria Math" panose="02040503050406030204" pitchFamily="18" charset="0"/>
                          </a:rPr>
                          <m:t>1</m:t>
                        </m:r>
                      </m:sub>
                    </m:sSub>
                    <m:r>
                      <a:rPr lang="en-US" sz="2000" b="0" i="0" dirty="0" smtClean="0">
                        <a:solidFill>
                          <a:schemeClr val="accent4">
                            <a:lumMod val="10000"/>
                          </a:schemeClr>
                        </a:solidFill>
                        <a:latin typeface="Cambria Math" panose="02040503050406030204" pitchFamily="18" charset="0"/>
                      </a:rPr>
                      <m:t>=</m:t>
                    </m:r>
                    <m:d>
                      <m:dPr>
                        <m:ctrlPr>
                          <a:rPr lang="en-US" sz="2000" b="0" i="1" dirty="0" smtClean="0">
                            <a:solidFill>
                              <a:schemeClr val="accent4">
                                <a:lumMod val="10000"/>
                              </a:schemeClr>
                            </a:solidFill>
                            <a:latin typeface="Cambria Math" panose="02040503050406030204" pitchFamily="18" charset="0"/>
                          </a:rPr>
                        </m:ctrlPr>
                      </m:dPr>
                      <m:e>
                        <m:r>
                          <a:rPr lang="en-US" sz="2000" b="0" i="1" dirty="0" smtClean="0">
                            <a:solidFill>
                              <a:schemeClr val="accent4">
                                <a:lumMod val="10000"/>
                              </a:schemeClr>
                            </a:solidFill>
                            <a:latin typeface="Cambria Math" panose="02040503050406030204" pitchFamily="18" charset="0"/>
                          </a:rPr>
                          <m:t>𝐴</m:t>
                        </m:r>
                        <m:r>
                          <a:rPr lang="en-US" sz="2000" b="0" i="1" dirty="0" smtClean="0">
                            <a:solidFill>
                              <a:schemeClr val="accent4">
                                <a:lumMod val="10000"/>
                              </a:schemeClr>
                            </a:solidFill>
                            <a:latin typeface="Cambria Math" panose="02040503050406030204" pitchFamily="18" charset="0"/>
                          </a:rPr>
                          <m:t>, </m:t>
                        </m:r>
                        <m:r>
                          <a:rPr lang="en-US" sz="2000" b="0" i="1" dirty="0" smtClean="0">
                            <a:solidFill>
                              <a:schemeClr val="accent4">
                                <a:lumMod val="10000"/>
                              </a:schemeClr>
                            </a:solidFill>
                            <a:latin typeface="Cambria Math" panose="02040503050406030204" pitchFamily="18" charset="0"/>
                          </a:rPr>
                          <m:t>𝐵</m:t>
                        </m:r>
                      </m:e>
                    </m:d>
                    <m:r>
                      <a:rPr lang="en-US" sz="2000" b="0" i="1" dirty="0" smtClean="0">
                        <a:solidFill>
                          <a:schemeClr val="accent4">
                            <a:lumMod val="10000"/>
                          </a:schemeClr>
                        </a:solidFill>
                        <a:latin typeface="Cambria Math" panose="02040503050406030204" pitchFamily="18" charset="0"/>
                      </a:rPr>
                      <m:t>, </m:t>
                    </m:r>
                    <m:sSub>
                      <m:sSubPr>
                        <m:ctrlPr>
                          <a:rPr lang="en-US" sz="2000" b="0" i="1" dirty="0" smtClean="0">
                            <a:solidFill>
                              <a:schemeClr val="accent4">
                                <a:lumMod val="10000"/>
                              </a:schemeClr>
                            </a:solidFill>
                            <a:latin typeface="Cambria Math" panose="02040503050406030204" pitchFamily="18" charset="0"/>
                          </a:rPr>
                        </m:ctrlPr>
                      </m:sSubPr>
                      <m:e>
                        <m:r>
                          <a:rPr lang="en-US" sz="2000" b="0" i="1" dirty="0" smtClean="0">
                            <a:solidFill>
                              <a:schemeClr val="accent4">
                                <a:lumMod val="10000"/>
                              </a:schemeClr>
                            </a:solidFill>
                            <a:latin typeface="Cambria Math" panose="02040503050406030204" pitchFamily="18" charset="0"/>
                          </a:rPr>
                          <m:t>𝑅</m:t>
                        </m:r>
                      </m:e>
                      <m:sub>
                        <m:r>
                          <a:rPr lang="en-US" sz="2000" b="0" i="1" dirty="0" smtClean="0">
                            <a:solidFill>
                              <a:schemeClr val="accent4">
                                <a:lumMod val="10000"/>
                              </a:schemeClr>
                            </a:solidFill>
                            <a:latin typeface="Cambria Math" panose="02040503050406030204" pitchFamily="18" charset="0"/>
                          </a:rPr>
                          <m:t>2</m:t>
                        </m:r>
                      </m:sub>
                    </m:sSub>
                    <m:r>
                      <a:rPr lang="en-US" sz="2000" b="0" i="1" dirty="0" smtClean="0">
                        <a:solidFill>
                          <a:schemeClr val="accent4">
                            <a:lumMod val="10000"/>
                          </a:schemeClr>
                        </a:solidFill>
                        <a:latin typeface="Cambria Math" panose="02040503050406030204" pitchFamily="18" charset="0"/>
                      </a:rPr>
                      <m:t>=</m:t>
                    </m:r>
                    <m:d>
                      <m:dPr>
                        <m:ctrlPr>
                          <a:rPr lang="en-US" sz="2000" b="0" i="1" dirty="0" smtClean="0">
                            <a:solidFill>
                              <a:schemeClr val="accent4">
                                <a:lumMod val="10000"/>
                              </a:schemeClr>
                            </a:solidFill>
                            <a:latin typeface="Cambria Math" panose="02040503050406030204" pitchFamily="18" charset="0"/>
                          </a:rPr>
                        </m:ctrlPr>
                      </m:dPr>
                      <m:e>
                        <m:r>
                          <a:rPr lang="en-US" sz="2000" b="0" i="1" dirty="0" smtClean="0">
                            <a:solidFill>
                              <a:schemeClr val="accent4">
                                <a:lumMod val="10000"/>
                              </a:schemeClr>
                            </a:solidFill>
                            <a:latin typeface="Cambria Math" panose="02040503050406030204" pitchFamily="18" charset="0"/>
                          </a:rPr>
                          <m:t>𝐵</m:t>
                        </m:r>
                        <m:r>
                          <a:rPr lang="en-US" sz="2000" b="0" i="1" dirty="0" smtClean="0">
                            <a:solidFill>
                              <a:schemeClr val="accent4">
                                <a:lumMod val="10000"/>
                              </a:schemeClr>
                            </a:solidFill>
                            <a:latin typeface="Cambria Math" panose="02040503050406030204" pitchFamily="18" charset="0"/>
                          </a:rPr>
                          <m:t>,</m:t>
                        </m:r>
                        <m:r>
                          <a:rPr lang="en-US" sz="2000" b="0" i="1" dirty="0" smtClean="0">
                            <a:solidFill>
                              <a:schemeClr val="accent4">
                                <a:lumMod val="10000"/>
                              </a:schemeClr>
                            </a:solidFill>
                            <a:latin typeface="Cambria Math" panose="02040503050406030204" pitchFamily="18" charset="0"/>
                          </a:rPr>
                          <m:t>𝐶</m:t>
                        </m:r>
                      </m:e>
                    </m:d>
                  </m:oMath>
                </a14:m>
                <a:endParaRPr lang="en-US" sz="2000" b="0" dirty="0">
                  <a:solidFill>
                    <a:schemeClr val="accent4">
                      <a:lumMod val="10000"/>
                    </a:schemeClr>
                  </a:solidFill>
                </a:endParaRPr>
              </a:p>
              <a:p>
                <a:pPr marL="800100" lvl="1"/>
                <a14:m>
                  <m:oMath xmlns:m="http://schemas.openxmlformats.org/officeDocument/2006/math">
                    <m:sSub>
                      <m:sSubPr>
                        <m:ctrlPr>
                          <a:rPr lang="en-US" sz="1800" b="0" i="1" dirty="0" smtClean="0">
                            <a:solidFill>
                              <a:schemeClr val="accent4">
                                <a:lumMod val="10000"/>
                              </a:schemeClr>
                            </a:solidFill>
                            <a:latin typeface="Cambria Math" panose="02040503050406030204" pitchFamily="18" charset="0"/>
                          </a:rPr>
                        </m:ctrlPr>
                      </m:sSubPr>
                      <m:e>
                        <m:r>
                          <m:rPr>
                            <m:sty m:val="p"/>
                          </m:rPr>
                          <a:rPr lang="en-US" sz="1800" b="0" i="0" dirty="0" smtClean="0">
                            <a:solidFill>
                              <a:schemeClr val="accent4">
                                <a:lumMod val="10000"/>
                              </a:schemeClr>
                            </a:solidFill>
                            <a:latin typeface="Cambria Math" panose="02040503050406030204" pitchFamily="18" charset="0"/>
                          </a:rPr>
                          <m:t>R</m:t>
                        </m:r>
                      </m:e>
                      <m:sub>
                        <m:r>
                          <a:rPr lang="en-US" sz="1800" b="0" i="0" dirty="0" smtClean="0">
                            <a:solidFill>
                              <a:schemeClr val="accent4">
                                <a:lumMod val="10000"/>
                              </a:schemeClr>
                            </a:solidFill>
                            <a:latin typeface="Cambria Math" panose="02040503050406030204" pitchFamily="18" charset="0"/>
                          </a:rPr>
                          <m:t>1</m:t>
                        </m:r>
                      </m:sub>
                    </m:sSub>
                  </m:oMath>
                </a14:m>
                <a:r>
                  <a:rPr lang="pt-BR" sz="1800" dirty="0">
                    <a:solidFill>
                      <a:schemeClr val="accent4">
                        <a:lumMod val="10000"/>
                      </a:schemeClr>
                    </a:solidFill>
                  </a:rPr>
                  <a:t> and </a:t>
                </a:r>
                <a14:m>
                  <m:oMath xmlns:m="http://schemas.openxmlformats.org/officeDocument/2006/math">
                    <m:sSub>
                      <m:sSubPr>
                        <m:ctrlPr>
                          <a:rPr lang="en-US" sz="1800" i="1" dirty="0">
                            <a:solidFill>
                              <a:schemeClr val="accent4">
                                <a:lumMod val="10000"/>
                              </a:schemeClr>
                            </a:solidFill>
                            <a:latin typeface="Cambria Math" panose="02040503050406030204" pitchFamily="18" charset="0"/>
                          </a:rPr>
                        </m:ctrlPr>
                      </m:sSubPr>
                      <m:e>
                        <m:r>
                          <m:rPr>
                            <m:sty m:val="p"/>
                          </m:rPr>
                          <a:rPr lang="en-US" sz="1800" dirty="0">
                            <a:solidFill>
                              <a:schemeClr val="accent4">
                                <a:lumMod val="10000"/>
                              </a:schemeClr>
                            </a:solidFill>
                            <a:latin typeface="Cambria Math" panose="02040503050406030204" pitchFamily="18" charset="0"/>
                          </a:rPr>
                          <m:t>R</m:t>
                        </m:r>
                      </m:e>
                      <m:sub>
                        <m:r>
                          <a:rPr lang="en-US" sz="1800" b="0" i="0" dirty="0" smtClean="0">
                            <a:solidFill>
                              <a:schemeClr val="accent4">
                                <a:lumMod val="10000"/>
                              </a:schemeClr>
                            </a:solidFill>
                            <a:latin typeface="Cambria Math" panose="02040503050406030204" pitchFamily="18" charset="0"/>
                          </a:rPr>
                          <m:t>2</m:t>
                        </m:r>
                      </m:sub>
                    </m:sSub>
                  </m:oMath>
                </a14:m>
                <a:r>
                  <a:rPr lang="pt-BR" sz="1800" dirty="0">
                    <a:solidFill>
                      <a:schemeClr val="accent4">
                        <a:lumMod val="10000"/>
                      </a:schemeClr>
                    </a:solidFill>
                  </a:rPr>
                  <a:t> in BCNF</a:t>
                </a:r>
              </a:p>
              <a:p>
                <a:pPr marL="800100" lvl="1"/>
                <a:r>
                  <a:rPr lang="pt-BR" sz="1800" dirty="0">
                    <a:solidFill>
                      <a:schemeClr val="accent4">
                        <a:lumMod val="10000"/>
                      </a:schemeClr>
                    </a:solidFill>
                  </a:rPr>
                  <a:t>Lossless-join decomposition </a:t>
                </a:r>
                <a14:m>
                  <m:oMath xmlns:m="http://schemas.openxmlformats.org/officeDocument/2006/math">
                    <m:sSub>
                      <m:sSubPr>
                        <m:ctrlPr>
                          <a:rPr lang="en-US" sz="1800" b="0" i="1" dirty="0" smtClean="0">
                            <a:solidFill>
                              <a:schemeClr val="accent4">
                                <a:lumMod val="10000"/>
                              </a:schemeClr>
                            </a:solidFill>
                            <a:latin typeface="Cambria Math" panose="02040503050406030204" pitchFamily="18" charset="0"/>
                          </a:rPr>
                        </m:ctrlPr>
                      </m:sSubPr>
                      <m:e>
                        <m:r>
                          <a:rPr lang="en-US" sz="1800" i="1" dirty="0" smtClean="0">
                            <a:solidFill>
                              <a:schemeClr val="accent4">
                                <a:lumMod val="10000"/>
                              </a:schemeClr>
                            </a:solidFill>
                            <a:latin typeface="Cambria Math" panose="02040503050406030204" pitchFamily="18" charset="0"/>
                          </a:rPr>
                          <m:t>𝑅</m:t>
                        </m:r>
                      </m:e>
                      <m:sub>
                        <m:r>
                          <a:rPr lang="en-US" sz="1800" i="1" dirty="0" smtClean="0">
                            <a:solidFill>
                              <a:schemeClr val="accent4">
                                <a:lumMod val="10000"/>
                              </a:schemeClr>
                            </a:solidFill>
                            <a:latin typeface="Cambria Math" panose="02040503050406030204" pitchFamily="18" charset="0"/>
                          </a:rPr>
                          <m:t>1</m:t>
                        </m:r>
                      </m:sub>
                    </m:sSub>
                    <m:r>
                      <a:rPr lang="pt-BR" sz="1800" dirty="0">
                        <a:solidFill>
                          <a:schemeClr val="accent4">
                            <a:lumMod val="10000"/>
                          </a:schemeClr>
                        </a:solidFill>
                        <a:latin typeface="Cambria Math" panose="02040503050406030204" pitchFamily="18" charset="0"/>
                        <a:ea typeface="Cambria Math" panose="02040503050406030204" pitchFamily="18" charset="0"/>
                      </a:rPr>
                      <m:t>∩</m:t>
                    </m:r>
                    <m:sSub>
                      <m:sSubPr>
                        <m:ctrlPr>
                          <a:rPr lang="en-US" sz="1800" i="1" dirty="0">
                            <a:solidFill>
                              <a:schemeClr val="accent4">
                                <a:lumMod val="10000"/>
                              </a:schemeClr>
                            </a:solidFill>
                            <a:latin typeface="Cambria Math" panose="02040503050406030204" pitchFamily="18" charset="0"/>
                          </a:rPr>
                        </m:ctrlPr>
                      </m:sSubPr>
                      <m:e>
                        <m:r>
                          <a:rPr lang="en-US" sz="1800" i="1" dirty="0">
                            <a:solidFill>
                              <a:schemeClr val="accent4">
                                <a:lumMod val="10000"/>
                              </a:schemeClr>
                            </a:solidFill>
                            <a:latin typeface="Cambria Math" panose="02040503050406030204" pitchFamily="18" charset="0"/>
                          </a:rPr>
                          <m:t>𝑅</m:t>
                        </m:r>
                      </m:e>
                      <m:sub>
                        <m:r>
                          <a:rPr lang="en-US" sz="1800" b="0" i="1" dirty="0" smtClean="0">
                            <a:solidFill>
                              <a:schemeClr val="accent4">
                                <a:lumMod val="10000"/>
                              </a:schemeClr>
                            </a:solidFill>
                            <a:latin typeface="Cambria Math" panose="02040503050406030204" pitchFamily="18" charset="0"/>
                          </a:rPr>
                          <m:t>2</m:t>
                        </m:r>
                      </m:sub>
                    </m:sSub>
                    <m:r>
                      <a:rPr lang="en-US" sz="1800" b="0" i="1" dirty="0" smtClean="0">
                        <a:solidFill>
                          <a:schemeClr val="accent4">
                            <a:lumMod val="10000"/>
                          </a:schemeClr>
                        </a:solidFill>
                        <a:latin typeface="Cambria Math" panose="02040503050406030204" pitchFamily="18" charset="0"/>
                      </a:rPr>
                      <m:t>=</m:t>
                    </m:r>
                    <m:d>
                      <m:dPr>
                        <m:begChr m:val="{"/>
                        <m:endChr m:val="}"/>
                        <m:ctrlPr>
                          <a:rPr lang="en-US" sz="1800" b="0" i="1" dirty="0" smtClean="0">
                            <a:solidFill>
                              <a:schemeClr val="accent4">
                                <a:lumMod val="10000"/>
                              </a:schemeClr>
                            </a:solidFill>
                            <a:latin typeface="Cambria Math" panose="02040503050406030204" pitchFamily="18" charset="0"/>
                          </a:rPr>
                        </m:ctrlPr>
                      </m:dPr>
                      <m:e>
                        <m:r>
                          <a:rPr lang="en-US" sz="1800" b="0" i="1" dirty="0" smtClean="0">
                            <a:solidFill>
                              <a:schemeClr val="accent4">
                                <a:lumMod val="10000"/>
                              </a:schemeClr>
                            </a:solidFill>
                            <a:latin typeface="Cambria Math" panose="02040503050406030204" pitchFamily="18" charset="0"/>
                          </a:rPr>
                          <m:t>𝐵</m:t>
                        </m:r>
                      </m:e>
                    </m:d>
                  </m:oMath>
                </a14:m>
                <a:r>
                  <a:rPr lang="pt-BR" sz="1800" dirty="0">
                    <a:solidFill>
                      <a:schemeClr val="accent4">
                        <a:lumMod val="10000"/>
                      </a:schemeClr>
                    </a:solidFill>
                  </a:rPr>
                  <a:t> and </a:t>
                </a:r>
                <a14:m>
                  <m:oMath xmlns:m="http://schemas.openxmlformats.org/officeDocument/2006/math">
                    <m:r>
                      <m:rPr>
                        <m:sty m:val="p"/>
                      </m:rPr>
                      <a:rPr lang="en-US" sz="1800" b="0" i="0" dirty="0" smtClean="0">
                        <a:solidFill>
                          <a:schemeClr val="accent4">
                            <a:lumMod val="10000"/>
                          </a:schemeClr>
                        </a:solidFill>
                        <a:latin typeface="Cambria Math" panose="02040503050406030204" pitchFamily="18" charset="0"/>
                      </a:rPr>
                      <m:t>B</m:t>
                    </m:r>
                    <m:r>
                      <a:rPr lang="en-US" sz="1800" i="1" dirty="0">
                        <a:solidFill>
                          <a:schemeClr val="accent4">
                            <a:lumMod val="10000"/>
                          </a:schemeClr>
                        </a:solidFill>
                        <a:latin typeface="Cambria Math" panose="02040503050406030204" pitchFamily="18" charset="0"/>
                      </a:rPr>
                      <m:t>→</m:t>
                    </m:r>
                    <m:r>
                      <a:rPr lang="en-US" sz="1800" b="0" i="1" dirty="0" smtClean="0">
                        <a:solidFill>
                          <a:schemeClr val="accent4">
                            <a:lumMod val="10000"/>
                          </a:schemeClr>
                        </a:solidFill>
                        <a:latin typeface="Cambria Math" panose="02040503050406030204" pitchFamily="18" charset="0"/>
                      </a:rPr>
                      <m:t>𝐵𝐶</m:t>
                    </m:r>
                  </m:oMath>
                </a14:m>
                <a:endParaRPr lang="pt-BR" sz="1800" dirty="0">
                  <a:solidFill>
                    <a:schemeClr val="accent4">
                      <a:lumMod val="10000"/>
                    </a:schemeClr>
                  </a:solidFill>
                </a:endParaRPr>
              </a:p>
              <a:p>
                <a:pPr marL="800100" lvl="1"/>
                <a:r>
                  <a:rPr lang="pt-BR" sz="1800" dirty="0">
                    <a:solidFill>
                      <a:schemeClr val="accent4">
                        <a:lumMod val="10000"/>
                      </a:schemeClr>
                    </a:solidFill>
                  </a:rPr>
                  <a:t>Dependency preserving</a:t>
                </a:r>
              </a:p>
              <a:p>
                <a:pPr marL="1257300" lvl="2"/>
                <a:endParaRPr lang="pt-BR" sz="1600" dirty="0">
                  <a:solidFill>
                    <a:schemeClr val="accent4">
                      <a:lumMod val="10000"/>
                    </a:schemeClr>
                  </a:solidFill>
                </a:endParaRPr>
              </a:p>
            </p:txBody>
          </p:sp>
        </mc:Choice>
        <mc:Fallback xmlns="">
          <p:sp>
            <p:nvSpPr>
              <p:cNvPr id="2" name="Google Shape;91;p16">
                <a:extLst>
                  <a:ext uri="{FF2B5EF4-FFF2-40B4-BE49-F238E27FC236}">
                    <a16:creationId xmlns:a16="http://schemas.microsoft.com/office/drawing/2014/main" id="{F31A4870-D726-DC6F-5B15-B0D94CB8B644}"/>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50871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Testing for Dependency Preservation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pic>
        <p:nvPicPr>
          <p:cNvPr id="4" name="Picture 3">
            <a:extLst>
              <a:ext uri="{FF2B5EF4-FFF2-40B4-BE49-F238E27FC236}">
                <a16:creationId xmlns:a16="http://schemas.microsoft.com/office/drawing/2014/main" id="{054087CE-147D-8EF7-59E8-C523CB3BD6B8}"/>
              </a:ext>
            </a:extLst>
          </p:cNvPr>
          <p:cNvPicPr>
            <a:picLocks noChangeAspect="1"/>
          </p:cNvPicPr>
          <p:nvPr/>
        </p:nvPicPr>
        <p:blipFill>
          <a:blip r:embed="rId3"/>
          <a:stretch>
            <a:fillRect/>
          </a:stretch>
        </p:blipFill>
        <p:spPr>
          <a:xfrm>
            <a:off x="437382" y="1032711"/>
            <a:ext cx="8269236" cy="5634789"/>
          </a:xfrm>
          <a:prstGeom prst="rect">
            <a:avLst/>
          </a:prstGeom>
        </p:spPr>
      </p:pic>
    </p:spTree>
    <p:extLst>
      <p:ext uri="{BB962C8B-B14F-4D97-AF65-F5344CB8AC3E}">
        <p14:creationId xmlns:p14="http://schemas.microsoft.com/office/powerpoint/2010/main" val="1886142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Testing for BCNF</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pic>
        <p:nvPicPr>
          <p:cNvPr id="3" name="Picture 2">
            <a:extLst>
              <a:ext uri="{FF2B5EF4-FFF2-40B4-BE49-F238E27FC236}">
                <a16:creationId xmlns:a16="http://schemas.microsoft.com/office/drawing/2014/main" id="{F0BAD226-34B3-B091-4447-F058EFCCAB65}"/>
              </a:ext>
            </a:extLst>
          </p:cNvPr>
          <p:cNvPicPr>
            <a:picLocks noChangeAspect="1"/>
          </p:cNvPicPr>
          <p:nvPr/>
        </p:nvPicPr>
        <p:blipFill>
          <a:blip r:embed="rId3"/>
          <a:stretch>
            <a:fillRect/>
          </a:stretch>
        </p:blipFill>
        <p:spPr>
          <a:xfrm>
            <a:off x="0" y="1324721"/>
            <a:ext cx="9144000" cy="4436888"/>
          </a:xfrm>
          <a:prstGeom prst="rect">
            <a:avLst/>
          </a:prstGeom>
        </p:spPr>
      </p:pic>
    </p:spTree>
    <p:extLst>
      <p:ext uri="{BB962C8B-B14F-4D97-AF65-F5344CB8AC3E}">
        <p14:creationId xmlns:p14="http://schemas.microsoft.com/office/powerpoint/2010/main" val="295683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Combine Schemas</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Suppose we combine </a:t>
            </a:r>
            <a:r>
              <a:rPr lang="en-US" sz="2400" i="1" dirty="0">
                <a:solidFill>
                  <a:schemeClr val="accent4">
                    <a:lumMod val="10000"/>
                  </a:schemeClr>
                </a:solidFill>
              </a:rPr>
              <a:t>instructor</a:t>
            </a:r>
            <a:r>
              <a:rPr lang="en-US" sz="2400" dirty="0">
                <a:solidFill>
                  <a:schemeClr val="accent4">
                    <a:lumMod val="10000"/>
                  </a:schemeClr>
                </a:solidFill>
              </a:rPr>
              <a:t> and </a:t>
            </a:r>
            <a:r>
              <a:rPr lang="en-US" sz="2400" i="1" dirty="0">
                <a:solidFill>
                  <a:schemeClr val="accent4">
                    <a:lumMod val="10000"/>
                  </a:schemeClr>
                </a:solidFill>
              </a:rPr>
              <a:t>department</a:t>
            </a:r>
            <a:r>
              <a:rPr lang="en-US" sz="2400" dirty="0">
                <a:solidFill>
                  <a:schemeClr val="accent4">
                    <a:lumMod val="10000"/>
                  </a:schemeClr>
                </a:solidFill>
              </a:rPr>
              <a:t> into </a:t>
            </a:r>
            <a:r>
              <a:rPr lang="en-US" sz="2400" i="1" dirty="0" err="1">
                <a:solidFill>
                  <a:schemeClr val="accent4">
                    <a:lumMod val="10000"/>
                  </a:schemeClr>
                </a:solidFill>
              </a:rPr>
              <a:t>inst_dept</a:t>
            </a:r>
            <a:r>
              <a:rPr lang="en-US" sz="2400" i="1" dirty="0">
                <a:solidFill>
                  <a:schemeClr val="accent4">
                    <a:lumMod val="10000"/>
                  </a:schemeClr>
                </a:solidFill>
              </a:rPr>
              <a:t> </a:t>
            </a:r>
          </a:p>
          <a:p>
            <a:pPr marL="742950" lvl="1" indent="-285750"/>
            <a:r>
              <a:rPr lang="en-US" sz="2000" dirty="0">
                <a:solidFill>
                  <a:schemeClr val="accent4">
                    <a:lumMod val="10000"/>
                  </a:schemeClr>
                </a:solidFill>
              </a:rPr>
              <a:t>(This is </a:t>
            </a:r>
            <a:r>
              <a:rPr lang="en-US" sz="2000" b="1" dirty="0">
                <a:solidFill>
                  <a:schemeClr val="accent4">
                    <a:lumMod val="10000"/>
                  </a:schemeClr>
                </a:solidFill>
              </a:rPr>
              <a:t>not </a:t>
            </a:r>
            <a:r>
              <a:rPr lang="en-US" sz="2000" dirty="0">
                <a:solidFill>
                  <a:schemeClr val="accent4">
                    <a:lumMod val="10000"/>
                  </a:schemeClr>
                </a:solidFill>
              </a:rPr>
              <a:t>the same as the relation)</a:t>
            </a:r>
            <a:endParaRPr lang="en-US" sz="2000" i="1" dirty="0">
              <a:solidFill>
                <a:schemeClr val="accent4">
                  <a:lumMod val="10000"/>
                </a:schemeClr>
              </a:solidFill>
            </a:endParaRPr>
          </a:p>
          <a:p>
            <a:pPr marL="285750" indent="-285750"/>
            <a:endParaRPr lang="en-US" sz="2400" dirty="0">
              <a:solidFill>
                <a:schemeClr val="accent4">
                  <a:lumMod val="10000"/>
                </a:schemeClr>
              </a:solidFill>
            </a:endParaRPr>
          </a:p>
        </p:txBody>
      </p:sp>
      <p:pic>
        <p:nvPicPr>
          <p:cNvPr id="4" name="Picture 3">
            <a:extLst>
              <a:ext uri="{FF2B5EF4-FFF2-40B4-BE49-F238E27FC236}">
                <a16:creationId xmlns:a16="http://schemas.microsoft.com/office/drawing/2014/main" id="{125364FF-A4FF-2160-21E9-5E61A4A6858D}"/>
              </a:ext>
            </a:extLst>
          </p:cNvPr>
          <p:cNvPicPr>
            <a:picLocks noChangeAspect="1"/>
          </p:cNvPicPr>
          <p:nvPr/>
        </p:nvPicPr>
        <p:blipFill>
          <a:blip r:embed="rId3"/>
          <a:stretch>
            <a:fillRect/>
          </a:stretch>
        </p:blipFill>
        <p:spPr>
          <a:xfrm>
            <a:off x="1330806" y="2806700"/>
            <a:ext cx="6482388" cy="3888049"/>
          </a:xfrm>
          <a:prstGeom prst="rect">
            <a:avLst/>
          </a:prstGeom>
        </p:spPr>
      </p:pic>
    </p:spTree>
    <p:extLst>
      <p:ext uri="{BB962C8B-B14F-4D97-AF65-F5344CB8AC3E}">
        <p14:creationId xmlns:p14="http://schemas.microsoft.com/office/powerpoint/2010/main" val="4082939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Testing for BCNF</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pic>
        <p:nvPicPr>
          <p:cNvPr id="6" name="Picture 5">
            <a:extLst>
              <a:ext uri="{FF2B5EF4-FFF2-40B4-BE49-F238E27FC236}">
                <a16:creationId xmlns:a16="http://schemas.microsoft.com/office/drawing/2014/main" id="{406F6EE8-7643-950A-5DBB-271F79DDF317}"/>
              </a:ext>
            </a:extLst>
          </p:cNvPr>
          <p:cNvPicPr>
            <a:picLocks noChangeAspect="1"/>
          </p:cNvPicPr>
          <p:nvPr/>
        </p:nvPicPr>
        <p:blipFill>
          <a:blip r:embed="rId3"/>
          <a:stretch>
            <a:fillRect/>
          </a:stretch>
        </p:blipFill>
        <p:spPr>
          <a:xfrm>
            <a:off x="0" y="1354552"/>
            <a:ext cx="9144000" cy="4148895"/>
          </a:xfrm>
          <a:prstGeom prst="rect">
            <a:avLst/>
          </a:prstGeom>
        </p:spPr>
      </p:pic>
    </p:spTree>
    <p:extLst>
      <p:ext uri="{BB962C8B-B14F-4D97-AF65-F5344CB8AC3E}">
        <p14:creationId xmlns:p14="http://schemas.microsoft.com/office/powerpoint/2010/main" val="378827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Testing Decomposition for BCNF</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pic>
        <p:nvPicPr>
          <p:cNvPr id="5" name="Picture 4">
            <a:extLst>
              <a:ext uri="{FF2B5EF4-FFF2-40B4-BE49-F238E27FC236}">
                <a16:creationId xmlns:a16="http://schemas.microsoft.com/office/drawing/2014/main" id="{1A257CAD-2813-BC7C-69C7-6360D0AEBCE6}"/>
              </a:ext>
            </a:extLst>
          </p:cNvPr>
          <p:cNvPicPr>
            <a:picLocks noChangeAspect="1"/>
          </p:cNvPicPr>
          <p:nvPr/>
        </p:nvPicPr>
        <p:blipFill>
          <a:blip r:embed="rId3"/>
          <a:stretch>
            <a:fillRect/>
          </a:stretch>
        </p:blipFill>
        <p:spPr>
          <a:xfrm>
            <a:off x="283549" y="981953"/>
            <a:ext cx="8576901" cy="5439628"/>
          </a:xfrm>
          <a:prstGeom prst="rect">
            <a:avLst/>
          </a:prstGeom>
        </p:spPr>
      </p:pic>
    </p:spTree>
    <p:extLst>
      <p:ext uri="{BB962C8B-B14F-4D97-AF65-F5344CB8AC3E}">
        <p14:creationId xmlns:p14="http://schemas.microsoft.com/office/powerpoint/2010/main" val="3006714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BCNF Decomposition Algorithm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pic>
        <p:nvPicPr>
          <p:cNvPr id="8" name="Picture 7">
            <a:extLst>
              <a:ext uri="{FF2B5EF4-FFF2-40B4-BE49-F238E27FC236}">
                <a16:creationId xmlns:a16="http://schemas.microsoft.com/office/drawing/2014/main" id="{07323130-53BE-BDC6-A330-0F7312025128}"/>
              </a:ext>
            </a:extLst>
          </p:cNvPr>
          <p:cNvPicPr>
            <a:picLocks noChangeAspect="1"/>
          </p:cNvPicPr>
          <p:nvPr/>
        </p:nvPicPr>
        <p:blipFill>
          <a:blip r:embed="rId3"/>
          <a:stretch>
            <a:fillRect/>
          </a:stretch>
        </p:blipFill>
        <p:spPr>
          <a:xfrm>
            <a:off x="368968" y="983218"/>
            <a:ext cx="8285163" cy="5802313"/>
          </a:xfrm>
          <a:prstGeom prst="rect">
            <a:avLst/>
          </a:prstGeom>
        </p:spPr>
      </p:pic>
    </p:spTree>
    <p:extLst>
      <p:ext uri="{BB962C8B-B14F-4D97-AF65-F5344CB8AC3E}">
        <p14:creationId xmlns:p14="http://schemas.microsoft.com/office/powerpoint/2010/main" val="2774044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BCNF Decomposition 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pic>
        <p:nvPicPr>
          <p:cNvPr id="3" name="Picture 2">
            <a:extLst>
              <a:ext uri="{FF2B5EF4-FFF2-40B4-BE49-F238E27FC236}">
                <a16:creationId xmlns:a16="http://schemas.microsoft.com/office/drawing/2014/main" id="{BF8E324A-D95F-DA8D-BB47-BE11DAEE0427}"/>
              </a:ext>
            </a:extLst>
          </p:cNvPr>
          <p:cNvPicPr>
            <a:picLocks noChangeAspect="1"/>
          </p:cNvPicPr>
          <p:nvPr/>
        </p:nvPicPr>
        <p:blipFill>
          <a:blip r:embed="rId3"/>
          <a:stretch>
            <a:fillRect/>
          </a:stretch>
        </p:blipFill>
        <p:spPr>
          <a:xfrm>
            <a:off x="610567" y="1023668"/>
            <a:ext cx="7801966" cy="5237163"/>
          </a:xfrm>
          <a:prstGeom prst="rect">
            <a:avLst/>
          </a:prstGeom>
        </p:spPr>
      </p:pic>
    </p:spTree>
    <p:extLst>
      <p:ext uri="{BB962C8B-B14F-4D97-AF65-F5344CB8AC3E}">
        <p14:creationId xmlns:p14="http://schemas.microsoft.com/office/powerpoint/2010/main" val="4078257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BCNF Decomposition 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pic>
        <p:nvPicPr>
          <p:cNvPr id="4" name="Picture 3">
            <a:extLst>
              <a:ext uri="{FF2B5EF4-FFF2-40B4-BE49-F238E27FC236}">
                <a16:creationId xmlns:a16="http://schemas.microsoft.com/office/drawing/2014/main" id="{E6432AD2-1028-27B2-C15C-89E835F0B01E}"/>
              </a:ext>
            </a:extLst>
          </p:cNvPr>
          <p:cNvPicPr>
            <a:picLocks noChangeAspect="1"/>
          </p:cNvPicPr>
          <p:nvPr/>
        </p:nvPicPr>
        <p:blipFill>
          <a:blip r:embed="rId3"/>
          <a:stretch>
            <a:fillRect/>
          </a:stretch>
        </p:blipFill>
        <p:spPr>
          <a:xfrm>
            <a:off x="80962" y="1336406"/>
            <a:ext cx="8982075" cy="4924425"/>
          </a:xfrm>
          <a:prstGeom prst="rect">
            <a:avLst/>
          </a:prstGeom>
        </p:spPr>
      </p:pic>
    </p:spTree>
    <p:extLst>
      <p:ext uri="{BB962C8B-B14F-4D97-AF65-F5344CB8AC3E}">
        <p14:creationId xmlns:p14="http://schemas.microsoft.com/office/powerpoint/2010/main" val="81566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3NF Motivation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2" name="Google Shape;91;p16">
            <a:extLst>
              <a:ext uri="{FF2B5EF4-FFF2-40B4-BE49-F238E27FC236}">
                <a16:creationId xmlns:a16="http://schemas.microsoft.com/office/drawing/2014/main" id="{F8E21098-7EAE-926B-16D5-CCEC67B2FC6A}"/>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11150" indent="-285750"/>
            <a:r>
              <a:rPr lang="en-US" sz="2000" dirty="0">
                <a:solidFill>
                  <a:schemeClr val="accent4">
                    <a:lumMod val="10000"/>
                  </a:schemeClr>
                </a:solidFill>
              </a:rPr>
              <a:t>There are some situations where</a:t>
            </a:r>
          </a:p>
          <a:p>
            <a:pPr marL="768350" lvl="1" indent="-285750"/>
            <a:r>
              <a:rPr lang="en-US" sz="1800" dirty="0">
                <a:solidFill>
                  <a:schemeClr val="accent4">
                    <a:lumMod val="10000"/>
                  </a:schemeClr>
                </a:solidFill>
              </a:rPr>
              <a:t>BCNF is not dependency preserving</a:t>
            </a:r>
          </a:p>
          <a:p>
            <a:pPr marL="768350" lvl="1" indent="-285750"/>
            <a:r>
              <a:rPr lang="en-US" sz="1800" dirty="0">
                <a:solidFill>
                  <a:schemeClr val="accent4">
                    <a:lumMod val="10000"/>
                  </a:schemeClr>
                </a:solidFill>
              </a:rPr>
              <a:t>efficient checking for FD violation on updates is important</a:t>
            </a:r>
          </a:p>
          <a:p>
            <a:pPr marL="311150" indent="-285750"/>
            <a:r>
              <a:rPr lang="en-US" sz="2200" dirty="0">
                <a:solidFill>
                  <a:schemeClr val="accent4">
                    <a:lumMod val="10000"/>
                  </a:schemeClr>
                </a:solidFill>
              </a:rPr>
              <a:t>Solution: define a weaker normal form, called Third Normal Form (3NF)</a:t>
            </a:r>
          </a:p>
          <a:p>
            <a:pPr marL="768350" lvl="1" indent="-285750"/>
            <a:r>
              <a:rPr lang="en-US" sz="1800" dirty="0">
                <a:solidFill>
                  <a:schemeClr val="accent4">
                    <a:lumMod val="10000"/>
                  </a:schemeClr>
                </a:solidFill>
              </a:rPr>
              <a:t>Allows some redundancy (may also cause problems)</a:t>
            </a:r>
          </a:p>
          <a:p>
            <a:pPr marL="768350" lvl="1" indent="-285750"/>
            <a:r>
              <a:rPr lang="en-US" sz="1800" dirty="0">
                <a:solidFill>
                  <a:schemeClr val="accent4">
                    <a:lumMod val="10000"/>
                  </a:schemeClr>
                </a:solidFill>
              </a:rPr>
              <a:t>But functional dependencies can be checked on individual relations without computing a join.</a:t>
            </a:r>
          </a:p>
          <a:p>
            <a:pPr marL="768350" lvl="1" indent="-285750"/>
            <a:r>
              <a:rPr lang="en-US" sz="1800" dirty="0">
                <a:solidFill>
                  <a:schemeClr val="accent4">
                    <a:lumMod val="10000"/>
                  </a:schemeClr>
                </a:solidFill>
              </a:rPr>
              <a:t>There is always a lossless-join, dependency-preserving decomposition into 3NF.</a:t>
            </a:r>
            <a:endParaRPr lang="pt-BR" sz="1800" dirty="0">
              <a:solidFill>
                <a:schemeClr val="accent4">
                  <a:lumMod val="10000"/>
                </a:schemeClr>
              </a:solidFill>
            </a:endParaRPr>
          </a:p>
        </p:txBody>
      </p:sp>
    </p:spTree>
    <p:extLst>
      <p:ext uri="{BB962C8B-B14F-4D97-AF65-F5344CB8AC3E}">
        <p14:creationId xmlns:p14="http://schemas.microsoft.com/office/powerpoint/2010/main" val="3138981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3NF Decomposition Algorithm</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pic>
        <p:nvPicPr>
          <p:cNvPr id="4" name="Picture 3">
            <a:extLst>
              <a:ext uri="{FF2B5EF4-FFF2-40B4-BE49-F238E27FC236}">
                <a16:creationId xmlns:a16="http://schemas.microsoft.com/office/drawing/2014/main" id="{E9AA7EDC-C262-166E-6A6C-AEB69439EA99}"/>
              </a:ext>
            </a:extLst>
          </p:cNvPr>
          <p:cNvPicPr>
            <a:picLocks noChangeAspect="1"/>
          </p:cNvPicPr>
          <p:nvPr/>
        </p:nvPicPr>
        <p:blipFill>
          <a:blip r:embed="rId3"/>
          <a:stretch>
            <a:fillRect/>
          </a:stretch>
        </p:blipFill>
        <p:spPr>
          <a:xfrm>
            <a:off x="597195" y="1067241"/>
            <a:ext cx="7949609" cy="5768959"/>
          </a:xfrm>
          <a:prstGeom prst="rect">
            <a:avLst/>
          </a:prstGeom>
        </p:spPr>
      </p:pic>
    </p:spTree>
    <p:extLst>
      <p:ext uri="{BB962C8B-B14F-4D97-AF65-F5344CB8AC3E}">
        <p14:creationId xmlns:p14="http://schemas.microsoft.com/office/powerpoint/2010/main" val="2584021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3NF Decomposition 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3" name="Picture 2">
            <a:extLst>
              <a:ext uri="{FF2B5EF4-FFF2-40B4-BE49-F238E27FC236}">
                <a16:creationId xmlns:a16="http://schemas.microsoft.com/office/drawing/2014/main" id="{2578B9FC-2D9D-1EBD-F511-FBD85596A6B1}"/>
              </a:ext>
            </a:extLst>
          </p:cNvPr>
          <p:cNvPicPr>
            <a:picLocks noChangeAspect="1"/>
          </p:cNvPicPr>
          <p:nvPr/>
        </p:nvPicPr>
        <p:blipFill>
          <a:blip r:embed="rId3"/>
          <a:stretch>
            <a:fillRect/>
          </a:stretch>
        </p:blipFill>
        <p:spPr>
          <a:xfrm>
            <a:off x="361283" y="965422"/>
            <a:ext cx="8436608" cy="5295409"/>
          </a:xfrm>
          <a:prstGeom prst="rect">
            <a:avLst/>
          </a:prstGeom>
        </p:spPr>
      </p:pic>
    </p:spTree>
    <p:extLst>
      <p:ext uri="{BB962C8B-B14F-4D97-AF65-F5344CB8AC3E}">
        <p14:creationId xmlns:p14="http://schemas.microsoft.com/office/powerpoint/2010/main" val="2546881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3NF Decomposition Example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pic>
        <p:nvPicPr>
          <p:cNvPr id="4" name="Picture 3">
            <a:extLst>
              <a:ext uri="{FF2B5EF4-FFF2-40B4-BE49-F238E27FC236}">
                <a16:creationId xmlns:a16="http://schemas.microsoft.com/office/drawing/2014/main" id="{94DD11B7-BF9E-0AA4-C4DA-2918DE873535}"/>
              </a:ext>
            </a:extLst>
          </p:cNvPr>
          <p:cNvPicPr>
            <a:picLocks noChangeAspect="1"/>
          </p:cNvPicPr>
          <p:nvPr/>
        </p:nvPicPr>
        <p:blipFill>
          <a:blip r:embed="rId3"/>
          <a:stretch>
            <a:fillRect/>
          </a:stretch>
        </p:blipFill>
        <p:spPr>
          <a:xfrm>
            <a:off x="767556" y="1120952"/>
            <a:ext cx="7608888" cy="5402229"/>
          </a:xfrm>
          <a:prstGeom prst="rect">
            <a:avLst/>
          </a:prstGeom>
        </p:spPr>
      </p:pic>
    </p:spTree>
    <p:extLst>
      <p:ext uri="{BB962C8B-B14F-4D97-AF65-F5344CB8AC3E}">
        <p14:creationId xmlns:p14="http://schemas.microsoft.com/office/powerpoint/2010/main" val="967983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ER Model and Normalization</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
        <p:nvSpPr>
          <p:cNvPr id="2" name="Google Shape;91;p16">
            <a:extLst>
              <a:ext uri="{FF2B5EF4-FFF2-40B4-BE49-F238E27FC236}">
                <a16:creationId xmlns:a16="http://schemas.microsoft.com/office/drawing/2014/main" id="{9120E84B-3072-11F0-5A6B-F3A6D7B39C1C}"/>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11150" indent="-285750"/>
            <a:r>
              <a:rPr lang="en-US" sz="2400" dirty="0">
                <a:solidFill>
                  <a:schemeClr val="accent4">
                    <a:lumMod val="10000"/>
                  </a:schemeClr>
                </a:solidFill>
              </a:rPr>
              <a:t>When an E-R diagram is carefully designed, identifying all entities correctly, the tables generated from the E-R diagram should not need further normalization</a:t>
            </a:r>
          </a:p>
          <a:p>
            <a:pPr marL="311150" indent="-285750"/>
            <a:endParaRPr lang="en-US" sz="2400" dirty="0">
              <a:solidFill>
                <a:schemeClr val="accent4">
                  <a:lumMod val="10000"/>
                </a:schemeClr>
              </a:solidFill>
            </a:endParaRPr>
          </a:p>
          <a:p>
            <a:pPr marL="311150" indent="-285750"/>
            <a:r>
              <a:rPr lang="en-US" sz="2400" dirty="0">
                <a:solidFill>
                  <a:schemeClr val="accent4">
                    <a:lumMod val="10000"/>
                  </a:schemeClr>
                </a:solidFill>
              </a:rPr>
              <a:t>However, in a real (imperfect) design, there can be functional dependencies from non-key attributes of an entity to other attributes of the entity</a:t>
            </a:r>
            <a:endParaRPr lang="pt-BR" sz="2400" dirty="0">
              <a:solidFill>
                <a:schemeClr val="accent4">
                  <a:lumMod val="10000"/>
                </a:schemeClr>
              </a:solidFill>
            </a:endParaRPr>
          </a:p>
        </p:txBody>
      </p:sp>
    </p:spTree>
    <p:extLst>
      <p:ext uri="{BB962C8B-B14F-4D97-AF65-F5344CB8AC3E}">
        <p14:creationId xmlns:p14="http://schemas.microsoft.com/office/powerpoint/2010/main" val="237038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Combine Schemas</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400" dirty="0">
                    <a:solidFill>
                      <a:schemeClr val="accent4">
                        <a:lumMod val="10000"/>
                      </a:schemeClr>
                    </a:solidFill>
                  </a:rPr>
                  <a:t>Suppose we combine </a:t>
                </a:r>
                <a:r>
                  <a:rPr lang="en-US" sz="2400" i="1" dirty="0">
                    <a:solidFill>
                      <a:schemeClr val="accent4">
                        <a:lumMod val="10000"/>
                      </a:schemeClr>
                    </a:solidFill>
                  </a:rPr>
                  <a:t>instructor</a:t>
                </a:r>
                <a:r>
                  <a:rPr lang="en-US" sz="2400" dirty="0">
                    <a:solidFill>
                      <a:schemeClr val="accent4">
                        <a:lumMod val="10000"/>
                      </a:schemeClr>
                    </a:solidFill>
                  </a:rPr>
                  <a:t> and </a:t>
                </a:r>
                <a:r>
                  <a:rPr lang="en-US" sz="2400" i="1" dirty="0">
                    <a:solidFill>
                      <a:schemeClr val="accent4">
                        <a:lumMod val="10000"/>
                      </a:schemeClr>
                    </a:solidFill>
                  </a:rPr>
                  <a:t>department</a:t>
                </a:r>
                <a:r>
                  <a:rPr lang="en-US" sz="2400" dirty="0">
                    <a:solidFill>
                      <a:schemeClr val="accent4">
                        <a:lumMod val="10000"/>
                      </a:schemeClr>
                    </a:solidFill>
                  </a:rPr>
                  <a:t> into </a:t>
                </a:r>
                <a:r>
                  <a:rPr lang="en-US" sz="2400" i="1" dirty="0" err="1">
                    <a:solidFill>
                      <a:schemeClr val="accent4">
                        <a:lumMod val="10000"/>
                      </a:schemeClr>
                    </a:solidFill>
                  </a:rPr>
                  <a:t>inst_dept</a:t>
                </a:r>
                <a:r>
                  <a:rPr lang="en-US" sz="2400" i="1" dirty="0">
                    <a:solidFill>
                      <a:schemeClr val="accent4">
                        <a:lumMod val="10000"/>
                      </a:schemeClr>
                    </a:solidFill>
                  </a:rPr>
                  <a:t> </a:t>
                </a:r>
              </a:p>
              <a:p>
                <a:pPr marL="742950" lvl="1" indent="-285750"/>
                <a:r>
                  <a:rPr lang="en-US" sz="2000" dirty="0">
                    <a:solidFill>
                      <a:schemeClr val="accent4">
                        <a:lumMod val="10000"/>
                      </a:schemeClr>
                    </a:solidFill>
                  </a:rPr>
                  <a:t>(This is </a:t>
                </a:r>
                <a:r>
                  <a:rPr lang="en-US" sz="2000" b="1" dirty="0">
                    <a:solidFill>
                      <a:schemeClr val="accent4">
                        <a:lumMod val="10000"/>
                      </a:schemeClr>
                    </a:solidFill>
                  </a:rPr>
                  <a:t>not </a:t>
                </a:r>
                <a:r>
                  <a:rPr lang="en-US" sz="2000" dirty="0">
                    <a:solidFill>
                      <a:schemeClr val="accent4">
                        <a:lumMod val="10000"/>
                      </a:schemeClr>
                    </a:solidFill>
                  </a:rPr>
                  <a:t>the same as the relation)</a:t>
                </a:r>
                <a:endParaRPr lang="en-US" sz="2000" i="1" dirty="0">
                  <a:solidFill>
                    <a:schemeClr val="accent4">
                      <a:lumMod val="10000"/>
                    </a:schemeClr>
                  </a:solidFill>
                </a:endParaRPr>
              </a:p>
              <a:p>
                <a:pPr marL="285750" indent="-285750"/>
                <a:endParaRPr lang="en-US" sz="2400" dirty="0">
                  <a:solidFill>
                    <a:schemeClr val="accent4">
                      <a:lumMod val="10000"/>
                    </a:schemeClr>
                  </a:solidFill>
                </a:endParaRPr>
              </a:p>
              <a:p>
                <a:pPr marL="285750" indent="-285750"/>
                <a:r>
                  <a:rPr lang="en-US" sz="2400" dirty="0">
                    <a:solidFill>
                      <a:schemeClr val="accent4">
                        <a:lumMod val="10000"/>
                      </a:schemeClr>
                    </a:solidFill>
                  </a:rPr>
                  <a:t>Result has the following problems</a:t>
                </a:r>
              </a:p>
              <a:p>
                <a:pPr marL="742950" lvl="1" indent="-285750"/>
                <a:r>
                  <a:rPr lang="en-US" sz="2000" dirty="0">
                    <a:solidFill>
                      <a:srgbClr val="FF0000"/>
                    </a:solidFill>
                  </a:rPr>
                  <a:t>Redundancy</a:t>
                </a:r>
                <a:r>
                  <a:rPr lang="en-US" sz="2000" dirty="0">
                    <a:solidFill>
                      <a:schemeClr val="accent4">
                        <a:lumMod val="10000"/>
                      </a:schemeClr>
                    </a:solidFill>
                  </a:rPr>
                  <a:t>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2000" dirty="0">
                    <a:solidFill>
                      <a:schemeClr val="accent4">
                        <a:lumMod val="10000"/>
                      </a:schemeClr>
                    </a:solidFill>
                  </a:rPr>
                  <a:t> risk of inconsistency</a:t>
                </a:r>
              </a:p>
              <a:p>
                <a:pPr marL="742950" lvl="1" indent="-285750"/>
                <a:r>
                  <a:rPr lang="en-US" sz="2000" dirty="0">
                    <a:solidFill>
                      <a:srgbClr val="FF0000"/>
                    </a:solidFill>
                  </a:rPr>
                  <a:t>Incompleteness</a:t>
                </a:r>
                <a:r>
                  <a:rPr lang="en-US" sz="2000" dirty="0">
                    <a:solidFill>
                      <a:schemeClr val="accent4">
                        <a:lumMod val="10000"/>
                      </a:schemeClr>
                    </a:solidFill>
                  </a:rPr>
                  <a:t> </a:t>
                </a:r>
                <a14:m>
                  <m:oMath xmlns:m="http://schemas.openxmlformats.org/officeDocument/2006/math">
                    <m:r>
                      <a:rPr lang="en-US" sz="20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2000" dirty="0">
                    <a:solidFill>
                      <a:schemeClr val="accent4">
                        <a:lumMod val="10000"/>
                      </a:schemeClr>
                    </a:solidFill>
                  </a:rPr>
                  <a:t> problem of inserting new departments without any instructur</a:t>
                </a: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57595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Denormalization for Performance</a:t>
            </a:r>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mc:AlternateContent xmlns:mc="http://schemas.openxmlformats.org/markup-compatibility/2006" xmlns:a14="http://schemas.microsoft.com/office/drawing/2010/main">
        <mc:Choice Requires="a14">
          <p:sp>
            <p:nvSpPr>
              <p:cNvPr id="2" name="Google Shape;91;p16">
                <a:extLst>
                  <a:ext uri="{FF2B5EF4-FFF2-40B4-BE49-F238E27FC236}">
                    <a16:creationId xmlns:a16="http://schemas.microsoft.com/office/drawing/2014/main" id="{9120E84B-3072-11F0-5A6B-F3A6D7B39C1C}"/>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311150" indent="-285750"/>
                <a:r>
                  <a:rPr lang="en-US" sz="2000" dirty="0">
                    <a:solidFill>
                      <a:schemeClr val="accent4">
                        <a:lumMod val="10000"/>
                      </a:schemeClr>
                    </a:solidFill>
                  </a:rPr>
                  <a:t>May want to use non-normalized schema for performance</a:t>
                </a:r>
              </a:p>
              <a:p>
                <a:pPr marL="311150" indent="-285750"/>
                <a:endParaRPr lang="en-US" sz="2000" dirty="0">
                  <a:solidFill>
                    <a:schemeClr val="accent4">
                      <a:lumMod val="10000"/>
                    </a:schemeClr>
                  </a:solidFill>
                </a:endParaRPr>
              </a:p>
              <a:p>
                <a:pPr marL="311150" indent="-285750"/>
                <a:r>
                  <a:rPr lang="en-US" sz="2000" dirty="0">
                    <a:solidFill>
                      <a:schemeClr val="accent4">
                        <a:lumMod val="10000"/>
                      </a:schemeClr>
                    </a:solidFill>
                  </a:rPr>
                  <a:t>For example, displaying prerequisites along with </a:t>
                </a:r>
                <a:r>
                  <a:rPr lang="en-US" sz="2000" dirty="0" err="1">
                    <a:solidFill>
                      <a:schemeClr val="accent4">
                        <a:lumMod val="10000"/>
                      </a:schemeClr>
                    </a:solidFill>
                  </a:rPr>
                  <a:t>course_id</a:t>
                </a:r>
                <a:r>
                  <a:rPr lang="en-US" sz="2000" dirty="0">
                    <a:solidFill>
                      <a:schemeClr val="accent4">
                        <a:lumMod val="10000"/>
                      </a:schemeClr>
                    </a:solidFill>
                  </a:rPr>
                  <a:t>, and title requires join of course with prerequisite</a:t>
                </a:r>
              </a:p>
              <a:p>
                <a:pPr marL="311150" indent="-285750"/>
                <a:endParaRPr lang="pt-BR" sz="2000" dirty="0">
                  <a:solidFill>
                    <a:schemeClr val="accent4">
                      <a:lumMod val="10000"/>
                    </a:schemeClr>
                  </a:solidFill>
                </a:endParaRPr>
              </a:p>
              <a:p>
                <a:pPr marL="311150" indent="-285750"/>
                <a:r>
                  <a:rPr lang="en-US" sz="2000" dirty="0">
                    <a:solidFill>
                      <a:schemeClr val="accent4">
                        <a:lumMod val="10000"/>
                      </a:schemeClr>
                    </a:solidFill>
                  </a:rPr>
                  <a:t>Alternative 1: Use denormalized relation containing attributes of course as well as </a:t>
                </a:r>
                <a:r>
                  <a:rPr lang="en-US" sz="2000" dirty="0" err="1">
                    <a:solidFill>
                      <a:schemeClr val="accent4">
                        <a:lumMod val="10000"/>
                      </a:schemeClr>
                    </a:solidFill>
                  </a:rPr>
                  <a:t>prereq</a:t>
                </a:r>
                <a:r>
                  <a:rPr lang="en-US" sz="2000" dirty="0">
                    <a:solidFill>
                      <a:schemeClr val="accent4">
                        <a:lumMod val="10000"/>
                      </a:schemeClr>
                    </a:solidFill>
                  </a:rPr>
                  <a:t> with all above attributes</a:t>
                </a:r>
              </a:p>
              <a:p>
                <a:pPr marL="768350" lvl="1" indent="-285750"/>
                <a:r>
                  <a:rPr lang="en-US" sz="1600" dirty="0">
                    <a:solidFill>
                      <a:schemeClr val="accent4">
                        <a:lumMod val="10000"/>
                      </a:schemeClr>
                    </a:solidFill>
                  </a:rPr>
                  <a:t>faster lookup</a:t>
                </a:r>
              </a:p>
              <a:p>
                <a:pPr marL="768350" lvl="1" indent="-285750"/>
                <a:r>
                  <a:rPr lang="en-US" sz="1600" dirty="0">
                    <a:solidFill>
                      <a:schemeClr val="accent4">
                        <a:lumMod val="10000"/>
                      </a:schemeClr>
                    </a:solidFill>
                  </a:rPr>
                  <a:t>extra space and extra execution time for updates</a:t>
                </a:r>
              </a:p>
              <a:p>
                <a:pPr marL="768350" lvl="1" indent="-285750"/>
                <a:r>
                  <a:rPr lang="en-US" sz="1600" dirty="0">
                    <a:solidFill>
                      <a:schemeClr val="accent4">
                        <a:lumMod val="10000"/>
                      </a:schemeClr>
                    </a:solidFill>
                  </a:rPr>
                  <a:t>extra coding work for programmer and possibility of error in extra code</a:t>
                </a:r>
              </a:p>
              <a:p>
                <a:pPr marL="311150" indent="-285750"/>
                <a:r>
                  <a:rPr lang="en-US" sz="2000" dirty="0">
                    <a:solidFill>
                      <a:schemeClr val="accent4">
                        <a:lumMod val="10000"/>
                      </a:schemeClr>
                    </a:solidFill>
                  </a:rPr>
                  <a:t>Alternative 2: use a materialized view defined as </a:t>
                </a:r>
                <a14:m>
                  <m:oMath xmlns:m="http://schemas.openxmlformats.org/officeDocument/2006/math">
                    <m:r>
                      <a:rPr lang="en-US" sz="2000" i="1" dirty="0" smtClean="0">
                        <a:solidFill>
                          <a:schemeClr val="accent4">
                            <a:lumMod val="10000"/>
                          </a:schemeClr>
                        </a:solidFill>
                        <a:latin typeface="Cambria Math" panose="02040503050406030204" pitchFamily="18" charset="0"/>
                      </a:rPr>
                      <m:t>𝑐𝑜𝑢𝑟𝑠𝑒</m:t>
                    </m:r>
                    <m:r>
                      <a:rPr lang="en-US" sz="2000" b="0" i="1" dirty="0" smtClean="0">
                        <a:solidFill>
                          <a:schemeClr val="accent4">
                            <a:lumMod val="10000"/>
                          </a:schemeClr>
                        </a:solidFill>
                        <a:latin typeface="Cambria Math" panose="02040503050406030204" pitchFamily="18" charset="0"/>
                      </a:rPr>
                      <m:t>⋈</m:t>
                    </m:r>
                    <m:r>
                      <a:rPr lang="en-US" sz="2000" i="1" dirty="0" err="1" smtClean="0">
                        <a:solidFill>
                          <a:schemeClr val="accent4">
                            <a:lumMod val="10000"/>
                          </a:schemeClr>
                        </a:solidFill>
                        <a:latin typeface="Cambria Math" panose="02040503050406030204" pitchFamily="18" charset="0"/>
                      </a:rPr>
                      <m:t>𝑝𝑟𝑒𝑟𝑒𝑞</m:t>
                    </m:r>
                  </m:oMath>
                </a14:m>
                <a:endParaRPr lang="en-US" sz="2000" dirty="0">
                  <a:solidFill>
                    <a:schemeClr val="accent4">
                      <a:lumMod val="10000"/>
                    </a:schemeClr>
                  </a:solidFill>
                </a:endParaRPr>
              </a:p>
              <a:p>
                <a:pPr marL="768350" lvl="1" indent="-285750"/>
                <a:r>
                  <a:rPr lang="en-US" sz="1600">
                    <a:solidFill>
                      <a:schemeClr val="accent4">
                        <a:lumMod val="10000"/>
                      </a:schemeClr>
                    </a:solidFill>
                  </a:rPr>
                  <a:t>Benefits </a:t>
                </a:r>
                <a:r>
                  <a:rPr lang="en-US" sz="1600" dirty="0">
                    <a:solidFill>
                      <a:schemeClr val="accent4">
                        <a:lumMod val="10000"/>
                      </a:schemeClr>
                    </a:solidFill>
                  </a:rPr>
                  <a:t>and drawbacks same as above, except no extra coding work for programmer and avoids possible errors</a:t>
                </a:r>
                <a:endParaRPr lang="pt-BR" sz="1600" dirty="0">
                  <a:solidFill>
                    <a:schemeClr val="accent4">
                      <a:lumMod val="10000"/>
                    </a:schemeClr>
                  </a:solidFill>
                </a:endParaRPr>
              </a:p>
            </p:txBody>
          </p:sp>
        </mc:Choice>
        <mc:Fallback xmlns="">
          <p:sp>
            <p:nvSpPr>
              <p:cNvPr id="2" name="Google Shape;91;p16">
                <a:extLst>
                  <a:ext uri="{FF2B5EF4-FFF2-40B4-BE49-F238E27FC236}">
                    <a16:creationId xmlns:a16="http://schemas.microsoft.com/office/drawing/2014/main" id="{9120E84B-3072-11F0-5A6B-F3A6D7B39C1C}"/>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22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153256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body" idx="4294967295"/>
          </p:nvPr>
        </p:nvSpPr>
        <p:spPr>
          <a:xfrm>
            <a:off x="460950" y="1605675"/>
            <a:ext cx="8222100" cy="4730100"/>
          </a:xfrm>
          <a:prstGeom prst="rect">
            <a:avLst/>
          </a:prstGeom>
        </p:spPr>
        <p:txBody>
          <a:bodyPr spcFirstLastPara="1" wrap="square" lIns="91425" tIns="91425" rIns="91425" bIns="91425" anchor="t" anchorCtr="0">
            <a:noAutofit/>
          </a:bodyPr>
          <a:lstStyle/>
          <a:p>
            <a:pPr marL="285750" indent="-285750"/>
            <a:r>
              <a:rPr lang="en-US" dirty="0">
                <a:hlinkClick r:id="rId3"/>
              </a:rPr>
              <a:t>Database System Concepts - 6th edition (db-book.com)</a:t>
            </a:r>
            <a:endParaRPr lang="en-US" dirty="0"/>
          </a:p>
          <a:p>
            <a:pPr marL="0" indent="0">
              <a:buNone/>
            </a:pPr>
            <a:endParaRPr lang="en-US" sz="2400" dirty="0"/>
          </a:p>
          <a:p>
            <a:pPr marL="285750" indent="-285750"/>
            <a:endParaRPr lang="en-US" sz="2400" dirty="0"/>
          </a:p>
        </p:txBody>
      </p:sp>
      <p:sp>
        <p:nvSpPr>
          <p:cNvPr id="181" name="Google Shape;181;p28"/>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References</a:t>
            </a:r>
            <a:endParaRPr sz="3000" dirty="0"/>
          </a:p>
        </p:txBody>
      </p:sp>
      <p:sp>
        <p:nvSpPr>
          <p:cNvPr id="182" name="Google Shape;182;p28"/>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77839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Split Schemas</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Suppose we had started with </a:t>
                </a:r>
                <a:r>
                  <a:rPr lang="en-US" sz="2000" i="1" dirty="0" err="1">
                    <a:solidFill>
                      <a:schemeClr val="accent4">
                        <a:lumMod val="10000"/>
                      </a:schemeClr>
                    </a:solidFill>
                  </a:rPr>
                  <a:t>inst_dept</a:t>
                </a:r>
                <a:r>
                  <a:rPr lang="en-US" sz="2000" dirty="0">
                    <a:solidFill>
                      <a:schemeClr val="accent4">
                        <a:lumMod val="10000"/>
                      </a:schemeClr>
                    </a:solidFill>
                  </a:rPr>
                  <a:t>. How would we know to split (</a:t>
                </a:r>
                <a:r>
                  <a:rPr lang="en-US" sz="2000" dirty="0">
                    <a:solidFill>
                      <a:schemeClr val="tx1"/>
                    </a:solidFill>
                  </a:rPr>
                  <a:t>decompose</a:t>
                </a:r>
                <a:r>
                  <a:rPr lang="en-US" sz="2000" dirty="0">
                    <a:solidFill>
                      <a:schemeClr val="accent4">
                        <a:lumMod val="10000"/>
                      </a:schemeClr>
                    </a:solidFill>
                  </a:rPr>
                  <a:t>) it into </a:t>
                </a:r>
                <a:r>
                  <a:rPr lang="en-US" sz="2000" i="1" dirty="0">
                    <a:solidFill>
                      <a:schemeClr val="accent4">
                        <a:lumMod val="10000"/>
                      </a:schemeClr>
                    </a:solidFill>
                  </a:rPr>
                  <a:t>instructor</a:t>
                </a:r>
                <a:r>
                  <a:rPr lang="en-US" sz="2000" dirty="0">
                    <a:solidFill>
                      <a:schemeClr val="accent4">
                        <a:lumMod val="10000"/>
                      </a:schemeClr>
                    </a:solidFill>
                  </a:rPr>
                  <a:t> and </a:t>
                </a:r>
                <a:r>
                  <a:rPr lang="en-US" sz="2000" i="1" dirty="0">
                    <a:solidFill>
                      <a:schemeClr val="accent4">
                        <a:lumMod val="10000"/>
                      </a:schemeClr>
                    </a:solidFill>
                  </a:rPr>
                  <a:t>department</a:t>
                </a:r>
                <a:r>
                  <a:rPr lang="en-US" sz="2000" dirty="0">
                    <a:solidFill>
                      <a:schemeClr val="accent4">
                        <a:lumMod val="10000"/>
                      </a:schemeClr>
                    </a:solidFill>
                  </a:rPr>
                  <a:t>?</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Write a rule, such as “each specific value for </a:t>
                </a:r>
                <a:r>
                  <a:rPr lang="en-US" sz="2000" i="1" dirty="0" err="1">
                    <a:solidFill>
                      <a:schemeClr val="accent4">
                        <a:lumMod val="10000"/>
                      </a:schemeClr>
                    </a:solidFill>
                  </a:rPr>
                  <a:t>dept_name</a:t>
                </a:r>
                <a:r>
                  <a:rPr lang="en-US" sz="2000" i="1" dirty="0">
                    <a:solidFill>
                      <a:schemeClr val="accent4">
                        <a:lumMod val="10000"/>
                      </a:schemeClr>
                    </a:solidFill>
                  </a:rPr>
                  <a:t> </a:t>
                </a:r>
                <a:r>
                  <a:rPr lang="en-US" sz="2000" dirty="0">
                    <a:solidFill>
                      <a:schemeClr val="accent4">
                        <a:lumMod val="10000"/>
                      </a:schemeClr>
                    </a:solidFill>
                  </a:rPr>
                  <a:t>corresponds to at most one </a:t>
                </a:r>
                <a:r>
                  <a:rPr lang="en-US" sz="2000" i="1" dirty="0">
                    <a:solidFill>
                      <a:schemeClr val="accent4">
                        <a:lumMod val="10000"/>
                      </a:schemeClr>
                    </a:solidFill>
                  </a:rPr>
                  <a:t>building</a:t>
                </a:r>
                <a:r>
                  <a:rPr lang="en-US" sz="2000" dirty="0">
                    <a:solidFill>
                      <a:schemeClr val="accent4">
                        <a:lumMod val="10000"/>
                      </a:schemeClr>
                    </a:solidFill>
                  </a:rPr>
                  <a:t> and </a:t>
                </a:r>
                <a:r>
                  <a:rPr lang="en-US" sz="2000" i="1" dirty="0">
                    <a:solidFill>
                      <a:schemeClr val="accent4">
                        <a:lumMod val="10000"/>
                      </a:schemeClr>
                    </a:solidFill>
                  </a:rPr>
                  <a:t>budget</a:t>
                </a:r>
                <a:r>
                  <a:rPr lang="en-US" sz="2000" dirty="0">
                    <a:solidFill>
                      <a:schemeClr val="accent4">
                        <a:lumMod val="10000"/>
                      </a:schemeClr>
                    </a:solidFill>
                  </a:rPr>
                  <a:t>”. In other words, “if there were a schema (</a:t>
                </a:r>
                <a:r>
                  <a:rPr lang="en-US" sz="2000" i="1" dirty="0" err="1">
                    <a:solidFill>
                      <a:schemeClr val="accent4">
                        <a:lumMod val="10000"/>
                      </a:schemeClr>
                    </a:solidFill>
                  </a:rPr>
                  <a:t>dept_name</a:t>
                </a:r>
                <a:r>
                  <a:rPr lang="en-US" sz="2000" dirty="0">
                    <a:solidFill>
                      <a:schemeClr val="accent4">
                        <a:lumMod val="10000"/>
                      </a:schemeClr>
                    </a:solidFill>
                  </a:rPr>
                  <a:t>, </a:t>
                </a:r>
                <a:r>
                  <a:rPr lang="en-US" sz="2000" i="1" dirty="0">
                    <a:solidFill>
                      <a:schemeClr val="accent4">
                        <a:lumMod val="10000"/>
                      </a:schemeClr>
                    </a:solidFill>
                  </a:rPr>
                  <a:t>building</a:t>
                </a:r>
                <a:r>
                  <a:rPr lang="en-US" sz="2000" dirty="0">
                    <a:solidFill>
                      <a:schemeClr val="accent4">
                        <a:lumMod val="10000"/>
                      </a:schemeClr>
                    </a:solidFill>
                  </a:rPr>
                  <a:t>, </a:t>
                </a:r>
                <a:r>
                  <a:rPr lang="en-US" sz="2000" i="1" dirty="0">
                    <a:solidFill>
                      <a:schemeClr val="accent4">
                        <a:lumMod val="10000"/>
                      </a:schemeClr>
                    </a:solidFill>
                  </a:rPr>
                  <a:t>budget</a:t>
                </a:r>
                <a:r>
                  <a:rPr lang="en-US" sz="2000" dirty="0">
                    <a:solidFill>
                      <a:schemeClr val="accent4">
                        <a:lumMod val="10000"/>
                      </a:schemeClr>
                    </a:solidFill>
                  </a:rPr>
                  <a:t>), then </a:t>
                </a:r>
                <a:r>
                  <a:rPr lang="en-US" sz="2000" dirty="0" err="1">
                    <a:solidFill>
                      <a:schemeClr val="accent4">
                        <a:lumMod val="10000"/>
                      </a:schemeClr>
                    </a:solidFill>
                  </a:rPr>
                  <a:t>dept_name</a:t>
                </a:r>
                <a:r>
                  <a:rPr lang="en-US" sz="2000" dirty="0">
                    <a:solidFill>
                      <a:schemeClr val="accent4">
                        <a:lumMod val="10000"/>
                      </a:schemeClr>
                    </a:solidFill>
                  </a:rPr>
                  <a:t> would be a candidate key”</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This rule is specified as a </a:t>
                </a:r>
                <a:r>
                  <a:rPr lang="en-US" sz="2000" dirty="0">
                    <a:solidFill>
                      <a:schemeClr val="tx1"/>
                    </a:solidFill>
                  </a:rPr>
                  <a:t>functional dependency</a:t>
                </a:r>
                <a:r>
                  <a:rPr lang="en-US" sz="2000" dirty="0">
                    <a:solidFill>
                      <a:schemeClr val="accent4">
                        <a:lumMod val="10000"/>
                      </a:schemeClr>
                    </a:solidFill>
                  </a:rPr>
                  <a:t>:</a:t>
                </a:r>
              </a:p>
              <a:p>
                <a:pPr marL="457200" lvl="1" indent="0">
                  <a:buNone/>
                </a:pPr>
                <a:r>
                  <a:rPr lang="en-US" sz="1600" dirty="0" err="1">
                    <a:solidFill>
                      <a:schemeClr val="accent4">
                        <a:lumMod val="10000"/>
                      </a:schemeClr>
                    </a:solidFill>
                  </a:rPr>
                  <a:t>dept_name</a:t>
                </a:r>
                <a:r>
                  <a:rPr lang="en-US" sz="1600" dirty="0">
                    <a:solidFill>
                      <a:schemeClr val="accent4">
                        <a:lumMod val="10000"/>
                      </a:schemeClr>
                    </a:solidFill>
                  </a:rPr>
                  <a:t> </a:t>
                </a:r>
                <a14:m>
                  <m:oMath xmlns:m="http://schemas.openxmlformats.org/officeDocument/2006/math">
                    <m:r>
                      <a:rPr lang="en-US" sz="1600" i="1" smtClean="0">
                        <a:solidFill>
                          <a:schemeClr val="accent4">
                            <a:lumMod val="10000"/>
                          </a:schemeClr>
                        </a:solidFill>
                        <a:latin typeface="Cambria Math" panose="02040503050406030204" pitchFamily="18" charset="0"/>
                        <a:ea typeface="Cambria Math" panose="02040503050406030204" pitchFamily="18" charset="0"/>
                      </a:rPr>
                      <m:t>→</m:t>
                    </m:r>
                  </m:oMath>
                </a14:m>
                <a:r>
                  <a:rPr lang="en-US" sz="1600" dirty="0">
                    <a:solidFill>
                      <a:schemeClr val="accent4">
                        <a:lumMod val="10000"/>
                      </a:schemeClr>
                    </a:solidFill>
                  </a:rPr>
                  <a:t> </a:t>
                </a:r>
                <a:r>
                  <a:rPr lang="en-US" sz="1600" i="1" dirty="0">
                    <a:solidFill>
                      <a:schemeClr val="accent4">
                        <a:lumMod val="10000"/>
                      </a:schemeClr>
                    </a:solidFill>
                  </a:rPr>
                  <a:t>building</a:t>
                </a:r>
                <a:r>
                  <a:rPr lang="en-US" sz="1600" dirty="0">
                    <a:solidFill>
                      <a:schemeClr val="accent4">
                        <a:lumMod val="10000"/>
                      </a:schemeClr>
                    </a:solidFill>
                  </a:rPr>
                  <a:t>, </a:t>
                </a:r>
                <a:r>
                  <a:rPr lang="en-US" sz="1600" i="1" dirty="0">
                    <a:solidFill>
                      <a:schemeClr val="accent4">
                        <a:lumMod val="10000"/>
                      </a:schemeClr>
                    </a:solidFill>
                  </a:rPr>
                  <a:t>budget</a:t>
                </a:r>
              </a:p>
              <a:p>
                <a:pPr marL="285750" indent="-285750"/>
                <a:endParaRPr lang="en-US" sz="2000" i="1" dirty="0">
                  <a:solidFill>
                    <a:schemeClr val="accent4">
                      <a:lumMod val="10000"/>
                    </a:schemeClr>
                  </a:solidFill>
                </a:endParaRPr>
              </a:p>
              <a:p>
                <a:pPr marL="285750" indent="-285750"/>
                <a:r>
                  <a:rPr lang="en-US" sz="2000" dirty="0">
                    <a:solidFill>
                      <a:schemeClr val="accent4">
                        <a:lumMod val="10000"/>
                      </a:schemeClr>
                    </a:solidFill>
                  </a:rPr>
                  <a:t>In </a:t>
                </a:r>
                <a:r>
                  <a:rPr lang="en-US" sz="2000" i="1" dirty="0" err="1">
                    <a:solidFill>
                      <a:schemeClr val="accent4">
                        <a:lumMod val="10000"/>
                      </a:schemeClr>
                    </a:solidFill>
                  </a:rPr>
                  <a:t>inst_dept</a:t>
                </a:r>
                <a:r>
                  <a:rPr lang="en-US" sz="2000" dirty="0">
                    <a:solidFill>
                      <a:schemeClr val="accent4">
                        <a:lumMod val="10000"/>
                      </a:schemeClr>
                    </a:solidFill>
                  </a:rPr>
                  <a:t>, the building and budget of a department may have to be repeated.</a:t>
                </a:r>
              </a:p>
              <a:p>
                <a:pPr marL="742950" lvl="1" indent="-285750"/>
                <a:r>
                  <a:rPr lang="en-US" sz="1600" dirty="0">
                    <a:solidFill>
                      <a:schemeClr val="accent4">
                        <a:lumMod val="10000"/>
                      </a:schemeClr>
                    </a:solidFill>
                  </a:rPr>
                  <a:t>This indicates the need to decompose </a:t>
                </a:r>
                <a:r>
                  <a:rPr lang="en-US" sz="1600" i="1" dirty="0" err="1">
                    <a:solidFill>
                      <a:schemeClr val="accent4">
                        <a:lumMod val="10000"/>
                      </a:schemeClr>
                    </a:solidFill>
                  </a:rPr>
                  <a:t>inst_dept</a:t>
                </a:r>
                <a:endParaRPr lang="en-US" sz="1600" i="1" dirty="0">
                  <a:solidFill>
                    <a:schemeClr val="accent4">
                      <a:lumMod val="10000"/>
                    </a:schemeClr>
                  </a:solidFill>
                </a:endParaRPr>
              </a:p>
              <a:p>
                <a:pPr marL="457200" lvl="1" indent="0">
                  <a:buNone/>
                </a:pPr>
                <a:endParaRPr lang="en-US" sz="1600" i="1"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r="-126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0535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Split Schemas</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Finding the right decomposition is hard for schemas with many attributes and several functional dependencies.</a:t>
            </a:r>
          </a:p>
          <a:p>
            <a:pPr marL="285750" indent="-285750"/>
            <a:endParaRPr lang="en-US" sz="2000" dirty="0">
              <a:solidFill>
                <a:schemeClr val="accent4">
                  <a:lumMod val="10000"/>
                </a:schemeClr>
              </a:solidFill>
            </a:endParaRPr>
          </a:p>
          <a:p>
            <a:pPr marL="285750" indent="-285750"/>
            <a:r>
              <a:rPr lang="en-US" sz="2000" dirty="0">
                <a:solidFill>
                  <a:schemeClr val="accent4">
                    <a:lumMod val="10000"/>
                  </a:schemeClr>
                </a:solidFill>
              </a:rPr>
              <a:t>Not all decompositions are good.</a:t>
            </a:r>
          </a:p>
          <a:p>
            <a:pPr marL="285750" indent="-285750"/>
            <a:endParaRPr lang="en-US" sz="1600" i="1" dirty="0">
              <a:solidFill>
                <a:schemeClr val="accent4">
                  <a:lumMod val="10000"/>
                </a:schemeClr>
              </a:solidFill>
            </a:endParaRPr>
          </a:p>
          <a:p>
            <a:pPr marL="285750" indent="-285750"/>
            <a:r>
              <a:rPr lang="en-US" sz="2000" dirty="0">
                <a:solidFill>
                  <a:schemeClr val="accent4">
                    <a:lumMod val="10000"/>
                  </a:schemeClr>
                </a:solidFill>
              </a:rPr>
              <a:t>Suppose we decompose </a:t>
            </a:r>
            <a:r>
              <a:rPr lang="en-US" sz="2000" i="1" dirty="0">
                <a:solidFill>
                  <a:schemeClr val="accent4">
                    <a:lumMod val="10000"/>
                  </a:schemeClr>
                </a:solidFill>
              </a:rPr>
              <a:t>employee(ID, name, street, city, salary)</a:t>
            </a:r>
            <a:r>
              <a:rPr lang="en-US" sz="2000" dirty="0">
                <a:solidFill>
                  <a:schemeClr val="accent4">
                    <a:lumMod val="10000"/>
                  </a:schemeClr>
                </a:solidFill>
              </a:rPr>
              <a:t> into</a:t>
            </a:r>
          </a:p>
          <a:p>
            <a:pPr marL="742950" lvl="1" indent="-285750"/>
            <a:r>
              <a:rPr lang="en-US" sz="1600" i="1" dirty="0">
                <a:solidFill>
                  <a:schemeClr val="accent4">
                    <a:lumMod val="10000"/>
                  </a:schemeClr>
                </a:solidFill>
              </a:rPr>
              <a:t>employee1 (ID, name)</a:t>
            </a:r>
          </a:p>
          <a:p>
            <a:pPr marL="742950" lvl="1" indent="-285750"/>
            <a:r>
              <a:rPr lang="en-US" sz="1600" i="1" dirty="0">
                <a:solidFill>
                  <a:schemeClr val="accent4">
                    <a:lumMod val="10000"/>
                  </a:schemeClr>
                </a:solidFill>
              </a:rPr>
              <a:t>employee2 (name, street, city, salary)</a:t>
            </a:r>
          </a:p>
          <a:p>
            <a:pPr marL="285750" indent="-285750"/>
            <a:endParaRPr lang="en-US" sz="2000" i="1" dirty="0">
              <a:solidFill>
                <a:schemeClr val="accent4">
                  <a:lumMod val="10000"/>
                </a:schemeClr>
              </a:solidFill>
            </a:endParaRPr>
          </a:p>
          <a:p>
            <a:pPr marL="285750" indent="-285750"/>
            <a:r>
              <a:rPr lang="en-US" sz="2000" dirty="0">
                <a:solidFill>
                  <a:schemeClr val="accent4">
                    <a:lumMod val="10000"/>
                  </a:schemeClr>
                </a:solidFill>
              </a:rPr>
              <a:t>Such decomposition results in losing information -- we cannot reconstruct the original </a:t>
            </a:r>
            <a:r>
              <a:rPr lang="en-US" sz="2000" i="1" dirty="0">
                <a:solidFill>
                  <a:schemeClr val="accent4">
                    <a:lumMod val="10000"/>
                  </a:schemeClr>
                </a:solidFill>
              </a:rPr>
              <a:t>employee</a:t>
            </a:r>
            <a:r>
              <a:rPr lang="en-US" sz="2000" dirty="0">
                <a:solidFill>
                  <a:schemeClr val="accent4">
                    <a:lumMod val="10000"/>
                  </a:schemeClr>
                </a:solidFill>
              </a:rPr>
              <a:t> relation -- and so, this is a </a:t>
            </a:r>
            <a:r>
              <a:rPr lang="en-US" sz="2000" dirty="0">
                <a:solidFill>
                  <a:srgbClr val="FF0000"/>
                </a:solidFill>
              </a:rPr>
              <a:t>lossy decomposition</a:t>
            </a:r>
            <a:r>
              <a:rPr lang="en-US" sz="2000" dirty="0">
                <a:solidFill>
                  <a:schemeClr val="accent4">
                    <a:lumMod val="10000"/>
                  </a:schemeClr>
                </a:solidFill>
              </a:rPr>
              <a:t>.</a:t>
            </a:r>
          </a:p>
        </p:txBody>
      </p:sp>
    </p:spTree>
    <p:extLst>
      <p:ext uri="{BB962C8B-B14F-4D97-AF65-F5344CB8AC3E}">
        <p14:creationId xmlns:p14="http://schemas.microsoft.com/office/powerpoint/2010/main" val="353469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98250" y="21800"/>
            <a:ext cx="8826600" cy="8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Lossless join decomposition</a:t>
            </a:r>
            <a:endParaRPr sz="3000" dirty="0"/>
          </a:p>
        </p:txBody>
      </p:sp>
      <p:sp>
        <p:nvSpPr>
          <p:cNvPr id="85" name="Google Shape;85;p15"/>
          <p:cNvSpPr txBox="1">
            <a:spLocks noGrp="1"/>
          </p:cNvSpPr>
          <p:nvPr>
            <p:ph type="sldNum" idx="12"/>
          </p:nvPr>
        </p:nvSpPr>
        <p:spPr>
          <a:xfrm>
            <a:off x="8523541" y="6260831"/>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mc:AlternateContent xmlns:mc="http://schemas.openxmlformats.org/markup-compatibility/2006" xmlns:a14="http://schemas.microsoft.com/office/drawing/2010/main">
        <mc:Choice Requires="a14">
          <p:sp>
            <p:nvSpPr>
              <p:cNvPr id="3" name="Google Shape;91;p16">
                <a:extLst>
                  <a:ext uri="{FF2B5EF4-FFF2-40B4-BE49-F238E27FC236}">
                    <a16:creationId xmlns:a16="http://schemas.microsoft.com/office/drawing/2014/main" id="{70CAE43A-A41C-C5FC-28F7-2C181AA20F95}"/>
                  </a:ext>
                </a:extLst>
              </p:cNvPr>
              <p:cNvSpPr txBox="1">
                <a:spLocks/>
              </p:cNvSpPr>
              <p:nvPr/>
            </p:nvSpPr>
            <p:spPr>
              <a:xfrm>
                <a:off x="460950" y="1193999"/>
                <a:ext cx="8222100" cy="55915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eaLnBrk="1" hangingPunct="1">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eaLnBrk="1" hangingPunct="1">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285750" indent="-285750"/>
                <a:r>
                  <a:rPr lang="en-US" sz="2000" dirty="0">
                    <a:solidFill>
                      <a:schemeClr val="accent4">
                        <a:lumMod val="10000"/>
                      </a:schemeClr>
                    </a:solidFill>
                  </a:rPr>
                  <a:t>Lossless join decomposition</a:t>
                </a:r>
              </a:p>
              <a:p>
                <a:pPr marL="285750" indent="-285750"/>
                <a:r>
                  <a:rPr lang="en-US" sz="2000" dirty="0">
                    <a:solidFill>
                      <a:schemeClr val="accent4">
                        <a:lumMod val="10000"/>
                      </a:schemeClr>
                    </a:solidFill>
                  </a:rPr>
                  <a:t>Decomposition of R = (A, B, C)</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accent4">
                                  <a:lumMod val="10000"/>
                                </a:schemeClr>
                              </a:solidFill>
                              <a:latin typeface="Cambria Math" panose="02040503050406030204" pitchFamily="18" charset="0"/>
                            </a:rPr>
                          </m:ctrlPr>
                        </m:sSubPr>
                        <m:e>
                          <m:r>
                            <a:rPr lang="en-US" sz="1800" b="0" i="1" smtClean="0">
                              <a:solidFill>
                                <a:schemeClr val="accent4">
                                  <a:lumMod val="10000"/>
                                </a:schemeClr>
                              </a:solidFill>
                              <a:latin typeface="Cambria Math" panose="02040503050406030204" pitchFamily="18" charset="0"/>
                            </a:rPr>
                            <m:t>𝑅</m:t>
                          </m:r>
                        </m:e>
                        <m:sub>
                          <m:r>
                            <a:rPr lang="en-US" sz="1800" b="0" i="1" smtClean="0">
                              <a:solidFill>
                                <a:schemeClr val="accent4">
                                  <a:lumMod val="10000"/>
                                </a:schemeClr>
                              </a:solidFill>
                              <a:latin typeface="Cambria Math" panose="02040503050406030204" pitchFamily="18" charset="0"/>
                            </a:rPr>
                            <m:t>1</m:t>
                          </m:r>
                        </m:sub>
                      </m:sSub>
                      <m:r>
                        <a:rPr lang="en-US" sz="1800" b="0" i="1" smtClean="0">
                          <a:solidFill>
                            <a:schemeClr val="accent4">
                              <a:lumMod val="10000"/>
                            </a:schemeClr>
                          </a:solidFill>
                          <a:latin typeface="Cambria Math" panose="02040503050406030204" pitchFamily="18" charset="0"/>
                        </a:rPr>
                        <m:t>=</m:t>
                      </m:r>
                      <m:d>
                        <m:dPr>
                          <m:ctrlPr>
                            <a:rPr lang="en-US" sz="1800" b="0" i="1" smtClean="0">
                              <a:solidFill>
                                <a:schemeClr val="accent4">
                                  <a:lumMod val="10000"/>
                                </a:schemeClr>
                              </a:solidFill>
                              <a:latin typeface="Cambria Math" panose="02040503050406030204" pitchFamily="18" charset="0"/>
                            </a:rPr>
                          </m:ctrlPr>
                        </m:dPr>
                        <m:e>
                          <m:r>
                            <a:rPr lang="en-US" sz="1800" b="0" i="1" smtClean="0">
                              <a:solidFill>
                                <a:schemeClr val="accent4">
                                  <a:lumMod val="10000"/>
                                </a:schemeClr>
                              </a:solidFill>
                              <a:latin typeface="Cambria Math" panose="02040503050406030204" pitchFamily="18" charset="0"/>
                            </a:rPr>
                            <m:t>𝐴</m:t>
                          </m:r>
                          <m:r>
                            <a:rPr lang="en-US" sz="1800" b="0" i="1" smtClean="0">
                              <a:solidFill>
                                <a:schemeClr val="accent4">
                                  <a:lumMod val="10000"/>
                                </a:schemeClr>
                              </a:solidFill>
                              <a:latin typeface="Cambria Math" panose="02040503050406030204" pitchFamily="18" charset="0"/>
                            </a:rPr>
                            <m:t>, </m:t>
                          </m:r>
                          <m:r>
                            <a:rPr lang="en-US" sz="1800" b="0" i="1" smtClean="0">
                              <a:solidFill>
                                <a:schemeClr val="accent4">
                                  <a:lumMod val="10000"/>
                                </a:schemeClr>
                              </a:solidFill>
                              <a:latin typeface="Cambria Math" panose="02040503050406030204" pitchFamily="18" charset="0"/>
                            </a:rPr>
                            <m:t>𝐵</m:t>
                          </m:r>
                        </m:e>
                      </m:d>
                      <m:r>
                        <a:rPr lang="en-US" sz="1800" b="0" i="1" smtClean="0">
                          <a:solidFill>
                            <a:schemeClr val="accent4">
                              <a:lumMod val="10000"/>
                            </a:schemeClr>
                          </a:solidFill>
                          <a:latin typeface="Cambria Math" panose="02040503050406030204" pitchFamily="18" charset="0"/>
                        </a:rPr>
                        <m:t>          </m:t>
                      </m:r>
                      <m:sSub>
                        <m:sSubPr>
                          <m:ctrlPr>
                            <a:rPr lang="en-US" sz="1800" i="1">
                              <a:solidFill>
                                <a:schemeClr val="accent4">
                                  <a:lumMod val="10000"/>
                                </a:schemeClr>
                              </a:solidFill>
                              <a:latin typeface="Cambria Math" panose="02040503050406030204" pitchFamily="18" charset="0"/>
                            </a:rPr>
                          </m:ctrlPr>
                        </m:sSubPr>
                        <m:e>
                          <m:r>
                            <a:rPr lang="en-US" sz="1800" i="1">
                              <a:solidFill>
                                <a:schemeClr val="accent4">
                                  <a:lumMod val="10000"/>
                                </a:schemeClr>
                              </a:solidFill>
                              <a:latin typeface="Cambria Math" panose="02040503050406030204" pitchFamily="18" charset="0"/>
                            </a:rPr>
                            <m:t>𝑅</m:t>
                          </m:r>
                        </m:e>
                        <m:sub>
                          <m:r>
                            <a:rPr lang="en-US" sz="1800" b="0" i="1" smtClean="0">
                              <a:solidFill>
                                <a:schemeClr val="accent4">
                                  <a:lumMod val="10000"/>
                                </a:schemeClr>
                              </a:solidFill>
                              <a:latin typeface="Cambria Math" panose="02040503050406030204" pitchFamily="18" charset="0"/>
                            </a:rPr>
                            <m:t>2</m:t>
                          </m:r>
                        </m:sub>
                      </m:sSub>
                      <m:r>
                        <a:rPr lang="en-US" sz="1800" b="0" i="1" smtClean="0">
                          <a:solidFill>
                            <a:schemeClr val="accent4">
                              <a:lumMod val="10000"/>
                            </a:schemeClr>
                          </a:solidFill>
                          <a:latin typeface="Cambria Math" panose="02040503050406030204" pitchFamily="18" charset="0"/>
                        </a:rPr>
                        <m:t>=(</m:t>
                      </m:r>
                      <m:r>
                        <a:rPr lang="en-US" sz="1800" b="0" i="1" smtClean="0">
                          <a:solidFill>
                            <a:schemeClr val="accent4">
                              <a:lumMod val="10000"/>
                            </a:schemeClr>
                          </a:solidFill>
                          <a:latin typeface="Cambria Math" panose="02040503050406030204" pitchFamily="18" charset="0"/>
                        </a:rPr>
                        <m:t>𝐵</m:t>
                      </m:r>
                      <m:r>
                        <a:rPr lang="en-US" sz="1800" b="0" i="1" smtClean="0">
                          <a:solidFill>
                            <a:schemeClr val="accent4">
                              <a:lumMod val="10000"/>
                            </a:schemeClr>
                          </a:solidFill>
                          <a:latin typeface="Cambria Math" panose="02040503050406030204" pitchFamily="18" charset="0"/>
                        </a:rPr>
                        <m:t>, </m:t>
                      </m:r>
                      <m:r>
                        <a:rPr lang="en-US" sz="1800" b="0" i="1" smtClean="0">
                          <a:solidFill>
                            <a:schemeClr val="accent4">
                              <a:lumMod val="10000"/>
                            </a:schemeClr>
                          </a:solidFill>
                          <a:latin typeface="Cambria Math" panose="02040503050406030204" pitchFamily="18" charset="0"/>
                        </a:rPr>
                        <m:t>𝐶</m:t>
                      </m:r>
                      <m:r>
                        <a:rPr lang="en-US" sz="1800" b="0" i="1" smtClean="0">
                          <a:solidFill>
                            <a:schemeClr val="accent4">
                              <a:lumMod val="10000"/>
                            </a:schemeClr>
                          </a:solidFill>
                          <a:latin typeface="Cambria Math" panose="02040503050406030204" pitchFamily="18" charset="0"/>
                        </a:rPr>
                        <m:t>)</m:t>
                      </m:r>
                    </m:oMath>
                  </m:oMathPara>
                </a14:m>
                <a:endParaRPr lang="en-US" sz="1800" dirty="0">
                  <a:solidFill>
                    <a:schemeClr val="accent4">
                      <a:lumMod val="10000"/>
                    </a:schemeClr>
                  </a:solidFill>
                </a:endParaRPr>
              </a:p>
              <a:p>
                <a:pPr marL="457200" lvl="1" indent="0">
                  <a:buNone/>
                </a:pPr>
                <a:endParaRPr lang="en-US" sz="1600" dirty="0">
                  <a:solidFill>
                    <a:schemeClr val="accent4">
                      <a:lumMod val="10000"/>
                    </a:schemeClr>
                  </a:solidFill>
                </a:endParaRPr>
              </a:p>
            </p:txBody>
          </p:sp>
        </mc:Choice>
        <mc:Fallback xmlns="">
          <p:sp>
            <p:nvSpPr>
              <p:cNvPr id="3" name="Google Shape;91;p16">
                <a:extLst>
                  <a:ext uri="{FF2B5EF4-FFF2-40B4-BE49-F238E27FC236}">
                    <a16:creationId xmlns:a16="http://schemas.microsoft.com/office/drawing/2014/main" id="{70CAE43A-A41C-C5FC-28F7-2C181AA20F95}"/>
                  </a:ext>
                </a:extLst>
              </p:cNvPr>
              <p:cNvSpPr txBox="1">
                <a:spLocks noRot="1" noChangeAspect="1" noMove="1" noResize="1" noEditPoints="1" noAdjustHandles="1" noChangeArrowheads="1" noChangeShapeType="1" noTextEdit="1"/>
              </p:cNvSpPr>
              <p:nvPr/>
            </p:nvSpPr>
            <p:spPr>
              <a:xfrm>
                <a:off x="460950" y="1193999"/>
                <a:ext cx="8222100" cy="5591531"/>
              </a:xfrm>
              <a:prstGeom prst="rect">
                <a:avLst/>
              </a:prstGeom>
              <a:blipFill>
                <a:blip r:embed="rId3"/>
                <a:stretch>
                  <a:fillRect l="-519"/>
                </a:stretch>
              </a:blipFill>
              <a:ln>
                <a:no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19AE1638-6466-B02E-C98E-27A01EFA2034}"/>
              </a:ext>
            </a:extLst>
          </p:cNvPr>
          <p:cNvPicPr>
            <a:picLocks noChangeAspect="1"/>
          </p:cNvPicPr>
          <p:nvPr/>
        </p:nvPicPr>
        <p:blipFill>
          <a:blip r:embed="rId4"/>
          <a:stretch>
            <a:fillRect/>
          </a:stretch>
        </p:blipFill>
        <p:spPr>
          <a:xfrm>
            <a:off x="1267493" y="2782887"/>
            <a:ext cx="6488113" cy="326174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26ECB7-72D2-0386-3262-EE551119E716}"/>
                  </a:ext>
                </a:extLst>
              </p:cNvPr>
              <p:cNvSpPr txBox="1"/>
              <p:nvPr/>
            </p:nvSpPr>
            <p:spPr>
              <a:xfrm>
                <a:off x="2082800" y="5067300"/>
                <a:ext cx="163830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sSub>
                        <m:sSubPr>
                          <m:ctrlPr>
                            <a:rPr lang="en-US" sz="2000" i="1">
                              <a:solidFill>
                                <a:schemeClr val="accent4">
                                  <a:lumMod val="10000"/>
                                </a:schemeClr>
                              </a:solidFill>
                              <a:latin typeface="Cambria Math" panose="02040503050406030204" pitchFamily="18" charset="0"/>
                            </a:rPr>
                          </m:ctrlPr>
                        </m:sSubPr>
                        <m:e>
                          <m:r>
                            <a:rPr lang="en-US" sz="2000" i="1">
                              <a:solidFill>
                                <a:schemeClr val="accent4">
                                  <a:lumMod val="10000"/>
                                </a:schemeClr>
                              </a:solidFill>
                              <a:latin typeface="Cambria Math" panose="02040503050406030204" pitchFamily="18" charset="0"/>
                            </a:rPr>
                            <m:t>𝑅</m:t>
                          </m:r>
                        </m:e>
                        <m:sub>
                          <m:r>
                            <a:rPr lang="en-US" sz="2000" b="0" i="1" smtClean="0">
                              <a:solidFill>
                                <a:schemeClr val="accent4">
                                  <a:lumMod val="10000"/>
                                </a:schemeClr>
                              </a:solidFill>
                              <a:latin typeface="Cambria Math" panose="02040503050406030204" pitchFamily="18" charset="0"/>
                            </a:rPr>
                            <m:t>2</m:t>
                          </m:r>
                        </m:sub>
                      </m:sSub>
                    </m:oMath>
                  </m:oMathPara>
                </a14:m>
                <a:endParaRPr lang="en-US" sz="2000" dirty="0"/>
              </a:p>
            </p:txBody>
          </p:sp>
        </mc:Choice>
        <mc:Fallback xmlns="">
          <p:sp>
            <p:nvSpPr>
              <p:cNvPr id="8" name="TextBox 7">
                <a:extLst>
                  <a:ext uri="{FF2B5EF4-FFF2-40B4-BE49-F238E27FC236}">
                    <a16:creationId xmlns:a16="http://schemas.microsoft.com/office/drawing/2014/main" id="{3D26ECB7-72D2-0386-3262-EE551119E716}"/>
                  </a:ext>
                </a:extLst>
              </p:cNvPr>
              <p:cNvSpPr txBox="1">
                <a:spLocks noRot="1" noChangeAspect="1" noMove="1" noResize="1" noEditPoints="1" noAdjustHandles="1" noChangeArrowheads="1" noChangeShapeType="1" noTextEdit="1"/>
              </p:cNvSpPr>
              <p:nvPr/>
            </p:nvSpPr>
            <p:spPr>
              <a:xfrm>
                <a:off x="2082800" y="5067300"/>
                <a:ext cx="1638300" cy="307777"/>
              </a:xfrm>
              <a:prstGeom prst="rect">
                <a:avLst/>
              </a:prstGeom>
              <a:blipFill>
                <a:blip r:embed="rId5"/>
                <a:stretch>
                  <a:fillRect b="-19608"/>
                </a:stretch>
              </a:blipFill>
            </p:spPr>
            <p:txBody>
              <a:bodyPr/>
              <a:lstStyle/>
              <a:p>
                <a:r>
                  <a:rPr lang="en-US">
                    <a:noFill/>
                  </a:rPr>
                  <a:t> </a:t>
                </a:r>
              </a:p>
            </p:txBody>
          </p:sp>
        </mc:Fallback>
      </mc:AlternateContent>
    </p:spTree>
    <p:extLst>
      <p:ext uri="{BB962C8B-B14F-4D97-AF65-F5344CB8AC3E}">
        <p14:creationId xmlns:p14="http://schemas.microsoft.com/office/powerpoint/2010/main" val="186294650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85994D796D54547BD337DC00B5283BA" ma:contentTypeVersion="13" ma:contentTypeDescription="Create a new document." ma:contentTypeScope="" ma:versionID="c5a1df38d56e5dd4b1dbeb80f09a7d02">
  <xsd:schema xmlns:xsd="http://www.w3.org/2001/XMLSchema" xmlns:xs="http://www.w3.org/2001/XMLSchema" xmlns:p="http://schemas.microsoft.com/office/2006/metadata/properties" xmlns:ns3="a1d04e03-b8e8-40a9-a9e6-2ee5e7db92b0" xmlns:ns4="64354bba-83dd-4a64-8de3-d8c6ca7669ed" targetNamespace="http://schemas.microsoft.com/office/2006/metadata/properties" ma:root="true" ma:fieldsID="5a2ca386908f212d8aa2e2b115899d9c" ns3:_="" ns4:_="">
    <xsd:import namespace="a1d04e03-b8e8-40a9-a9e6-2ee5e7db92b0"/>
    <xsd:import namespace="64354bba-83dd-4a64-8de3-d8c6ca7669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04e03-b8e8-40a9-a9e6-2ee5e7db92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4354bba-83dd-4a64-8de3-d8c6ca7669e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E3750E-F0EA-4863-9142-CFCE7A87C447}">
  <ds:schemaRefs>
    <ds:schemaRef ds:uri="http://schemas.microsoft.com/office/2006/metadata/properties"/>
    <ds:schemaRef ds:uri="http://schemas.openxmlformats.org/package/2006/metadata/core-properties"/>
    <ds:schemaRef ds:uri="http://schemas.microsoft.com/office/2006/documentManagement/types"/>
    <ds:schemaRef ds:uri="http://purl.org/dc/terms/"/>
    <ds:schemaRef ds:uri="64354bba-83dd-4a64-8de3-d8c6ca7669ed"/>
    <ds:schemaRef ds:uri="http://schemas.microsoft.com/office/infopath/2007/PartnerControls"/>
    <ds:schemaRef ds:uri="http://purl.org/dc/dcmitype/"/>
    <ds:schemaRef ds:uri="a1d04e03-b8e8-40a9-a9e6-2ee5e7db92b0"/>
    <ds:schemaRef ds:uri="http://www.w3.org/XML/1998/namespace"/>
    <ds:schemaRef ds:uri="http://purl.org/dc/elements/1.1/"/>
  </ds:schemaRefs>
</ds:datastoreItem>
</file>

<file path=customXml/itemProps2.xml><?xml version="1.0" encoding="utf-8"?>
<ds:datastoreItem xmlns:ds="http://schemas.openxmlformats.org/officeDocument/2006/customXml" ds:itemID="{E52E9CFE-47D8-4709-949D-D03D138A5A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d04e03-b8e8-40a9-a9e6-2ee5e7db92b0"/>
    <ds:schemaRef ds:uri="64354bba-83dd-4a64-8de3-d8c6ca7669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3E372-BA5F-4322-9F86-75F27571AA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L01 - MDM Fall 22</Template>
  <TotalTime>1331</TotalTime>
  <Words>4094</Words>
  <Application>Microsoft Office PowerPoint</Application>
  <PresentationFormat>On-screen Show (4:3)</PresentationFormat>
  <Paragraphs>520</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MS PGothic</vt:lpstr>
      <vt:lpstr>Roboto</vt:lpstr>
      <vt:lpstr>Cambria Math</vt:lpstr>
      <vt:lpstr>Material</vt:lpstr>
      <vt:lpstr>Multimedia Data Management</vt:lpstr>
      <vt:lpstr>What features does a good relational design have?</vt:lpstr>
      <vt:lpstr>Good Relational Design</vt:lpstr>
      <vt:lpstr>Review of University Schema</vt:lpstr>
      <vt:lpstr>Combine Schemas</vt:lpstr>
      <vt:lpstr>Combine Schemas</vt:lpstr>
      <vt:lpstr>Split Schemas</vt:lpstr>
      <vt:lpstr>Split Schemas</vt:lpstr>
      <vt:lpstr>Lossless join decomposition</vt:lpstr>
      <vt:lpstr>First Normal Form</vt:lpstr>
      <vt:lpstr>First Normal Form</vt:lpstr>
      <vt:lpstr>First Normal Form</vt:lpstr>
      <vt:lpstr>Functional Dependencies</vt:lpstr>
      <vt:lpstr>Functional Dependencies</vt:lpstr>
      <vt:lpstr>Functional Dependencies</vt:lpstr>
      <vt:lpstr>Functional Dependencies</vt:lpstr>
      <vt:lpstr>Functional Dependencies</vt:lpstr>
      <vt:lpstr>Functional Dependencies – Use case</vt:lpstr>
      <vt:lpstr>Functional Dependencies – Use case</vt:lpstr>
      <vt:lpstr>Functional Dependencies – Use case</vt:lpstr>
      <vt:lpstr>Functional Dependencies – Use case</vt:lpstr>
      <vt:lpstr>Functional Dependencies</vt:lpstr>
      <vt:lpstr>Closure</vt:lpstr>
      <vt:lpstr>Closure</vt:lpstr>
      <vt:lpstr>Example</vt:lpstr>
      <vt:lpstr>Computing the Closure</vt:lpstr>
      <vt:lpstr>Closure for Functional Dependencies</vt:lpstr>
      <vt:lpstr>Example</vt:lpstr>
      <vt:lpstr>Closure of Attribute Sets</vt:lpstr>
      <vt:lpstr>Example</vt:lpstr>
      <vt:lpstr>Boyce-Codd Normal Form</vt:lpstr>
      <vt:lpstr>Boyce-Codd Normal Form</vt:lpstr>
      <vt:lpstr>Decomposing a Schema into BCNF</vt:lpstr>
      <vt:lpstr>Example</vt:lpstr>
      <vt:lpstr>BCNF and Dependency Preservation</vt:lpstr>
      <vt:lpstr>Third Normal Form</vt:lpstr>
      <vt:lpstr>Normalization Goals</vt:lpstr>
      <vt:lpstr>Functional-Dependency Theory</vt:lpstr>
      <vt:lpstr>Canonical Cover</vt:lpstr>
      <vt:lpstr>Canonical Cover</vt:lpstr>
      <vt:lpstr>Extraneous Attributes</vt:lpstr>
      <vt:lpstr>Testing if an Attribute is Extraneous</vt:lpstr>
      <vt:lpstr>Extraneous Attribute</vt:lpstr>
      <vt:lpstr>Canonical Cover</vt:lpstr>
      <vt:lpstr>Example</vt:lpstr>
      <vt:lpstr>Lossless-join Decomposition</vt:lpstr>
      <vt:lpstr>Example</vt:lpstr>
      <vt:lpstr>Testing for Dependency Preservation</vt:lpstr>
      <vt:lpstr>Testing for BCNF</vt:lpstr>
      <vt:lpstr>Testing for BCNF</vt:lpstr>
      <vt:lpstr>Testing Decomposition for BCNF</vt:lpstr>
      <vt:lpstr>BCNF Decomposition Algorithm</vt:lpstr>
      <vt:lpstr>BCNF Decomposition Example</vt:lpstr>
      <vt:lpstr>BCNF Decomposition Example</vt:lpstr>
      <vt:lpstr>3NF Motivation</vt:lpstr>
      <vt:lpstr>3NF Decomposition Algorithm</vt:lpstr>
      <vt:lpstr>3NF Decomposition Example</vt:lpstr>
      <vt:lpstr>3NF Decomposition Example</vt:lpstr>
      <vt:lpstr>ER Model and Normalization</vt:lpstr>
      <vt:lpstr>Denormalization for Performance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Data Management</dc:title>
  <dc:creator>Mohammad Mahdi Heydari Dastjerdi</dc:creator>
  <cp:lastModifiedBy>Mohammad Mahdi Heydari Dastjerdi</cp:lastModifiedBy>
  <cp:revision>19</cp:revision>
  <dcterms:created xsi:type="dcterms:W3CDTF">2022-09-14T20:13:14Z</dcterms:created>
  <dcterms:modified xsi:type="dcterms:W3CDTF">2022-12-06T18:08:54Z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0x010100A85994D796D54547BD337DC00B5283BA</vt:lpwstr>
  </property>
</Properties>
</file>