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75" r:id="rId2"/>
    <p:sldId id="257" r:id="rId3"/>
    <p:sldId id="258" r:id="rId4"/>
    <p:sldId id="259" r:id="rId5"/>
    <p:sldId id="260" r:id="rId6"/>
    <p:sldId id="276" r:id="rId7"/>
    <p:sldId id="277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8" r:id="rId20"/>
    <p:sldId id="280" r:id="rId21"/>
    <p:sldId id="281" r:id="rId22"/>
    <p:sldId id="283" r:id="rId23"/>
    <p:sldId id="284" r:id="rId24"/>
    <p:sldId id="282" r:id="rId25"/>
    <p:sldId id="285" r:id="rId26"/>
  </p:sldIdLst>
  <p:sldSz cx="9144000" cy="6858000" type="screen4x3"/>
  <p:notesSz cx="6858000" cy="9144000"/>
  <p:embeddedFontLst>
    <p:embeddedFont>
      <p:font typeface="Roboto" panose="020000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5C3465-565F-EC26-8407-64B40C2C5258}" v="2" dt="2022-10-03T21:33:07.1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272" autoAdjust="0"/>
  </p:normalViewPr>
  <p:slideViewPr>
    <p:cSldViewPr snapToGrid="0">
      <p:cViewPr varScale="1">
        <p:scale>
          <a:sx n="79" d="100"/>
          <a:sy n="79" d="100"/>
        </p:scale>
        <p:origin x="108" y="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ad Mahdi Heydari Dastjerdi" userId="S::mohammadheydari@cmail.carleton.ca::e9b44567-4499-4cbf-b455-8c54534b3ec1" providerId="AD" clId="Web-{D15C3465-565F-EC26-8407-64B40C2C5258}"/>
    <pc:docChg chg="modSld">
      <pc:chgData name="Mohammad Mahdi Heydari Dastjerdi" userId="S::mohammadheydari@cmail.carleton.ca::e9b44567-4499-4cbf-b455-8c54534b3ec1" providerId="AD" clId="Web-{D15C3465-565F-EC26-8407-64B40C2C5258}" dt="2022-10-03T21:33:07.116" v="1" actId="20577"/>
      <pc:docMkLst>
        <pc:docMk/>
      </pc:docMkLst>
      <pc:sldChg chg="modSp">
        <pc:chgData name="Mohammad Mahdi Heydari Dastjerdi" userId="S::mohammadheydari@cmail.carleton.ca::e9b44567-4499-4cbf-b455-8c54534b3ec1" providerId="AD" clId="Web-{D15C3465-565F-EC26-8407-64B40C2C5258}" dt="2022-10-03T21:33:07.116" v="1" actId="20577"/>
        <pc:sldMkLst>
          <pc:docMk/>
          <pc:sldMk cId="0" sldId="256"/>
        </pc:sldMkLst>
        <pc:spChg chg="mod">
          <ac:chgData name="Mohammad Mahdi Heydari Dastjerdi" userId="S::mohammadheydari@cmail.carleton.ca::e9b44567-4499-4cbf-b455-8c54534b3ec1" providerId="AD" clId="Web-{D15C3465-565F-EC26-8407-64B40C2C5258}" dt="2022-10-03T21:33:07.116" v="1" actId="20577"/>
          <ac:spMkLst>
            <pc:docMk/>
            <pc:sldMk cId="0" sldId="256"/>
            <ac:spMk id="6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199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199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4f55a4e5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44f55a4e5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7c5a77c6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47c5a77c6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7c5a77c6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47c5a77c6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7c5a77c6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47c5a77c6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7c5a77c62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47c5a77c62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7c5a77c62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47c5a77c62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7c5a77c62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47c5a77c62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def myfunc(p1=3, p2=5, *args, **kwargs):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print(p1*p2, "actually")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print(args, "excess values")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for k  in kwargs.keys():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print(k,"wasn't a parameter")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47c5a77c62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47c5a77c62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def myfunc(p1=3, p2=5, *args, **kwargs):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print(p1*p2, "actually")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print(args, "excess values")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for k  in kwargs.keys():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print(k,"wasn't a parameter")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7c5a77c6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47c5a77c6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47c5a77c62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47c5a77c62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0003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91993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91993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47c5a77c62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47c5a77c62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73759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47c5a77c62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47c5a77c62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Information hiding by using access modifier.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They are more like a convention, and we should use setter functions to change their values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43443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47c5a77c62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47c5a77c62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48067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47c5a77c62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47c5a77c62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93621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47c5a77c62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47c5a77c62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02645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47c5a77c62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47c5a77c62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8170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9199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9199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44f55a4e5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44f55a4e5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47c5a77c6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47c5a77c6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662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4f55a4e5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44f55a4e5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7c5a77c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47c5a77c6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5661233"/>
            <a:ext cx="897600" cy="11967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5661167"/>
            <a:ext cx="897600" cy="11967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2425700"/>
            <a:ext cx="82221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3718840"/>
            <a:ext cx="82221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678033"/>
            <a:ext cx="82221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4406167"/>
            <a:ext cx="82221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753800"/>
            <a:ext cx="8222100" cy="13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2247900"/>
            <a:ext cx="9144000" cy="461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2248000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2558767"/>
            <a:ext cx="822210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2247900"/>
            <a:ext cx="9144000" cy="461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2248000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2558767"/>
            <a:ext cx="399990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2558767"/>
            <a:ext cx="399990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875100"/>
            <a:ext cx="9144000" cy="598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875133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33"/>
            <a:ext cx="58674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-98100" y="3374700"/>
            <a:ext cx="6858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477067"/>
            <a:ext cx="2808000" cy="12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954400"/>
            <a:ext cx="2808000" cy="42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651000"/>
            <a:ext cx="62271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089325" y="3375050"/>
            <a:ext cx="68571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3705956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-100"/>
            <a:ext cx="9144000" cy="6261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6163733"/>
            <a:ext cx="9144000" cy="987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6262433"/>
            <a:ext cx="8382000" cy="5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2558767"/>
            <a:ext cx="8222100" cy="36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w3schools.com/python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460950" y="1229333"/>
            <a:ext cx="82221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Multimedia Data Management</a:t>
            </a:r>
            <a:endParaRPr sz="400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3718840"/>
            <a:ext cx="82221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Fall 2022</a:t>
            </a:r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ctrTitle"/>
          </p:nvPr>
        </p:nvSpPr>
        <p:spPr>
          <a:xfrm>
            <a:off x="460950" y="2474033"/>
            <a:ext cx="82221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Lecture 5 – Python Introduction</a:t>
            </a:r>
            <a:endParaRPr sz="3000" dirty="0"/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12447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Python Collection Data Types</a:t>
            </a:r>
            <a:endParaRPr sz="3000" dirty="0"/>
          </a:p>
        </p:txBody>
      </p:sp>
      <p:sp>
        <p:nvSpPr>
          <p:cNvPr id="119" name="Google Shape;119;p22"/>
          <p:cNvSpPr txBox="1">
            <a:spLocks noGrp="1"/>
          </p:cNvSpPr>
          <p:nvPr>
            <p:ph type="body" idx="4294967295"/>
          </p:nvPr>
        </p:nvSpPr>
        <p:spPr>
          <a:xfrm>
            <a:off x="399925" y="1737518"/>
            <a:ext cx="8223250" cy="33829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2400" dirty="0">
                <a:highlight>
                  <a:schemeClr val="lt1"/>
                </a:highlight>
              </a:rPr>
              <a:t>Python collections can be indexed using [ ].</a:t>
            </a:r>
            <a:endParaRPr sz="2400" dirty="0">
              <a:highlight>
                <a:schemeClr val="lt1"/>
              </a:highlight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 dirty="0">
              <a:highlight>
                <a:schemeClr val="lt1"/>
              </a:highlight>
            </a:endParaRPr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400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l[0] # zero based indexing</a:t>
            </a:r>
            <a:endParaRPr sz="2400" dirty="0">
              <a:solidFill>
                <a:srgbClr val="6272A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400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l[-1] # reverse indexing</a:t>
            </a:r>
            <a:endParaRPr sz="2400" dirty="0">
              <a:solidFill>
                <a:srgbClr val="6272A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400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l[::3] # complete indexing</a:t>
            </a:r>
            <a:endParaRPr sz="2400" dirty="0">
              <a:solidFill>
                <a:srgbClr val="6272A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 dirty="0"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 dirty="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Python Type Casting</a:t>
            </a:r>
            <a:endParaRPr sz="3000" dirty="0"/>
          </a:p>
        </p:txBody>
      </p:sp>
      <p:sp>
        <p:nvSpPr>
          <p:cNvPr id="126" name="Google Shape;126;p23"/>
          <p:cNvSpPr txBox="1">
            <a:spLocks noGrp="1"/>
          </p:cNvSpPr>
          <p:nvPr>
            <p:ph type="body" idx="4294967295"/>
          </p:nvPr>
        </p:nvSpPr>
        <p:spPr>
          <a:xfrm>
            <a:off x="399925" y="2222754"/>
            <a:ext cx="8223250" cy="39128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2400" dirty="0">
                <a:highlight>
                  <a:schemeClr val="lt1"/>
                </a:highlight>
              </a:rPr>
              <a:t>Python performs implicit type casting, but it also supports explicit type casting.</a:t>
            </a:r>
            <a:endParaRPr sz="2400" dirty="0">
              <a:highlight>
                <a:schemeClr val="lt1"/>
              </a:highlight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 dirty="0">
              <a:highlight>
                <a:schemeClr val="lt1"/>
              </a:highlight>
            </a:endParaRPr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400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a, b = 1.23, 1</a:t>
            </a:r>
            <a:endParaRPr sz="2400" dirty="0">
              <a:solidFill>
                <a:srgbClr val="6272A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400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int(a) # 1</a:t>
            </a:r>
            <a:endParaRPr sz="2400" dirty="0">
              <a:solidFill>
                <a:srgbClr val="6272A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400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str(b) # ‘1’</a:t>
            </a:r>
            <a:endParaRPr sz="2400" dirty="0">
              <a:solidFill>
                <a:srgbClr val="6272A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400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type(a) # float</a:t>
            </a:r>
            <a:endParaRPr sz="2400" dirty="0">
              <a:solidFill>
                <a:srgbClr val="6272A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 dirty="0"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 dirty="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Python I/O</a:t>
            </a:r>
            <a:endParaRPr sz="3000" dirty="0"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4294967295"/>
          </p:nvPr>
        </p:nvSpPr>
        <p:spPr>
          <a:xfrm>
            <a:off x="460375" y="1838706"/>
            <a:ext cx="8223250" cy="41140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 dirty="0">
                <a:highlight>
                  <a:schemeClr val="lt1"/>
                </a:highlight>
              </a:rPr>
              <a:t>Python shows an output by </a:t>
            </a:r>
            <a:r>
              <a:rPr lang="en" sz="2400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print()	</a:t>
            </a:r>
            <a:endParaRPr sz="2400" dirty="0">
              <a:highlight>
                <a:schemeClr val="lt1"/>
              </a:highlight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2400" dirty="0">
                <a:highlight>
                  <a:schemeClr val="lt1"/>
                </a:highlight>
              </a:rPr>
              <a:t>Python takes a runtime value by </a:t>
            </a:r>
            <a:r>
              <a:rPr lang="en" sz="2400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input()</a:t>
            </a:r>
            <a:endParaRPr sz="2400" dirty="0">
              <a:highlight>
                <a:schemeClr val="lt1"/>
              </a:highlight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2400" dirty="0">
                <a:highlight>
                  <a:schemeClr val="lt1"/>
                </a:highlight>
              </a:rPr>
              <a:t>Python fetches a text file with </a:t>
            </a:r>
            <a:r>
              <a:rPr lang="en" sz="2400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open()</a:t>
            </a:r>
            <a:endParaRPr sz="2400" dirty="0">
              <a:solidFill>
                <a:srgbClr val="6272A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 dirty="0">
              <a:solidFill>
                <a:srgbClr val="6272A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Clr>
                <a:srgbClr val="6272A4"/>
              </a:buClr>
              <a:buSzPts val="2000"/>
              <a:buFont typeface="Courier New"/>
              <a:buChar char="●"/>
            </a:pPr>
            <a:r>
              <a:rPr lang="en" sz="2400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from array import *</a:t>
            </a:r>
            <a:endParaRPr sz="2400" dirty="0">
              <a:solidFill>
                <a:srgbClr val="6272A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6272A4"/>
              </a:buClr>
              <a:buSzPts val="2000"/>
              <a:buFont typeface="Courier New"/>
              <a:buChar char="●"/>
            </a:pPr>
            <a:r>
              <a:rPr lang="en" sz="2400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import array as arr</a:t>
            </a:r>
            <a:endParaRPr sz="2400" dirty="0">
              <a:solidFill>
                <a:srgbClr val="6272A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6272A4"/>
              </a:buClr>
              <a:buSzPts val="2000"/>
              <a:buFont typeface="Courier New"/>
              <a:buChar char="●"/>
            </a:pPr>
            <a:r>
              <a:rPr lang="en" sz="2400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from matplotlib.pyplot import plot</a:t>
            </a:r>
            <a:endParaRPr sz="2400" dirty="0">
              <a:solidFill>
                <a:srgbClr val="6272A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 dirty="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Python Conditional Statement</a:t>
            </a:r>
            <a:endParaRPr sz="3000" dirty="0"/>
          </a:p>
        </p:txBody>
      </p:sp>
      <p:sp>
        <p:nvSpPr>
          <p:cNvPr id="138" name="Google Shape;138;p25"/>
          <p:cNvSpPr txBox="1">
            <a:spLocks noGrp="1"/>
          </p:cNvSpPr>
          <p:nvPr>
            <p:ph type="body" idx="4294967295"/>
          </p:nvPr>
        </p:nvSpPr>
        <p:spPr>
          <a:xfrm>
            <a:off x="399925" y="1737518"/>
            <a:ext cx="8223250" cy="46541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2400" i="1" u="sng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condition1</a:t>
            </a:r>
            <a:r>
              <a:rPr lang="en" sz="2400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400" dirty="0">
              <a:solidFill>
                <a:srgbClr val="6272A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2400" i="1" u="sng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solution1</a:t>
            </a:r>
            <a:endParaRPr sz="2400" i="1" u="sng" dirty="0">
              <a:solidFill>
                <a:srgbClr val="6272A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elif </a:t>
            </a:r>
            <a:r>
              <a:rPr lang="en" sz="2400" i="1" u="sng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condition2</a:t>
            </a:r>
            <a:r>
              <a:rPr lang="en" sz="2400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400" dirty="0">
              <a:solidFill>
                <a:srgbClr val="6272A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2400" i="1" u="sng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solution2</a:t>
            </a:r>
            <a:endParaRPr sz="2400" i="1" u="sng" dirty="0">
              <a:solidFill>
                <a:srgbClr val="6272A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 sz="2400" dirty="0">
              <a:solidFill>
                <a:srgbClr val="6272A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2400" i="1" u="sng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solution3</a:t>
            </a:r>
            <a:endParaRPr sz="2400" i="1" u="sng" dirty="0">
              <a:solidFill>
                <a:srgbClr val="6272A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 dirty="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Python WHILE Loop</a:t>
            </a:r>
            <a:endParaRPr sz="3000" dirty="0"/>
          </a:p>
        </p:txBody>
      </p:sp>
      <p:sp>
        <p:nvSpPr>
          <p:cNvPr id="144" name="Google Shape;144;p26"/>
          <p:cNvSpPr txBox="1">
            <a:spLocks noGrp="1"/>
          </p:cNvSpPr>
          <p:nvPr>
            <p:ph type="body" idx="4294967295"/>
          </p:nvPr>
        </p:nvSpPr>
        <p:spPr>
          <a:xfrm>
            <a:off x="460375" y="1737518"/>
            <a:ext cx="8223250" cy="43981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" sz="2400" i="1" u="sng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lang="en" sz="2400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400" dirty="0">
              <a:solidFill>
                <a:srgbClr val="6272A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2400" i="1" u="sng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endParaRPr sz="2400" i="1" u="sng" dirty="0">
              <a:solidFill>
                <a:srgbClr val="6272A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 dirty="0">
              <a:solidFill>
                <a:srgbClr val="6272A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 = [1, 2, 3, 4, 5]</a:t>
            </a:r>
            <a:endParaRPr sz="2400" dirty="0">
              <a:solidFill>
                <a:srgbClr val="6272A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while len(a)&gt;0:</a:t>
            </a:r>
            <a:endParaRPr sz="2400" dirty="0">
              <a:solidFill>
                <a:srgbClr val="6272A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	print(a.pop()) # 5 4 3 2 1 </a:t>
            </a:r>
            <a:endParaRPr sz="2400" dirty="0">
              <a:solidFill>
                <a:srgbClr val="6272A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 dirty="0">
              <a:solidFill>
                <a:srgbClr val="6272A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 dirty="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Python Functions</a:t>
            </a:r>
            <a:endParaRPr sz="3000" dirty="0"/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4294967295"/>
          </p:nvPr>
        </p:nvSpPr>
        <p:spPr>
          <a:xfrm>
            <a:off x="399925" y="2332482"/>
            <a:ext cx="8223250" cy="33829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2400" i="1" u="sng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lang="en" sz="2400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400" i="1" u="sng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parameters</a:t>
            </a:r>
            <a:r>
              <a:rPr lang="en" sz="2400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2400" dirty="0">
              <a:solidFill>
                <a:srgbClr val="6272A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“””docstring”””</a:t>
            </a:r>
            <a:endParaRPr sz="2400" dirty="0">
              <a:solidFill>
                <a:srgbClr val="6272A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i="1" u="sng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statements</a:t>
            </a: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2400" i="1" u="sng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outputs</a:t>
            </a:r>
            <a:r>
              <a:rPr lang="en-US" sz="2400" i="1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#</a:t>
            </a:r>
            <a:r>
              <a:rPr lang="en-US" sz="1600" i="1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returning outputs is optional</a:t>
            </a:r>
            <a:endParaRPr sz="1600" i="1" dirty="0">
              <a:solidFill>
                <a:srgbClr val="6272A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 dirty="0">
              <a:solidFill>
                <a:srgbClr val="6272A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 dirty="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Python Function Overloading</a:t>
            </a:r>
            <a:endParaRPr sz="3000" dirty="0"/>
          </a:p>
        </p:txBody>
      </p:sp>
      <p:sp>
        <p:nvSpPr>
          <p:cNvPr id="156" name="Google Shape;156;p28"/>
          <p:cNvSpPr txBox="1">
            <a:spLocks noGrp="1"/>
          </p:cNvSpPr>
          <p:nvPr>
            <p:ph type="body" idx="4294967295"/>
          </p:nvPr>
        </p:nvSpPr>
        <p:spPr>
          <a:xfrm>
            <a:off x="460375" y="2241042"/>
            <a:ext cx="8223250" cy="33829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2400" i="1" u="sng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lang="en" sz="2400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400" i="1" u="sng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p1</a:t>
            </a:r>
            <a:r>
              <a:rPr lang="en" sz="2400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400" i="1" u="sng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d1</a:t>
            </a:r>
            <a:r>
              <a:rPr lang="en" sz="2400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2400" i="1" u="sng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lang="en" sz="2400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400" i="1" u="sng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d2</a:t>
            </a:r>
            <a:r>
              <a:rPr lang="en" sz="2400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*args, **kwargs):</a:t>
            </a:r>
            <a:endParaRPr sz="2400" dirty="0">
              <a:solidFill>
                <a:srgbClr val="6272A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“””docstring”””</a:t>
            </a:r>
            <a:endParaRPr sz="2400" dirty="0">
              <a:solidFill>
                <a:srgbClr val="6272A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i="1" u="sng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statements</a:t>
            </a:r>
            <a:endParaRPr sz="2400" i="1" u="sng" dirty="0">
              <a:solidFill>
                <a:srgbClr val="6272A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2400" i="1" u="sng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outputs</a:t>
            </a:r>
            <a:r>
              <a:rPr lang="en-US" sz="2400" i="1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i="1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#returning outputs is optional</a:t>
            </a: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6272A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 dirty="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Python Anonymous Functions</a:t>
            </a:r>
            <a:endParaRPr sz="3000" dirty="0"/>
          </a:p>
        </p:txBody>
      </p:sp>
      <p:sp>
        <p:nvSpPr>
          <p:cNvPr id="162" name="Google Shape;162;p29"/>
          <p:cNvSpPr txBox="1">
            <a:spLocks noGrp="1"/>
          </p:cNvSpPr>
          <p:nvPr>
            <p:ph type="body" idx="4294967295"/>
          </p:nvPr>
        </p:nvSpPr>
        <p:spPr>
          <a:xfrm>
            <a:off x="460375" y="2076450"/>
            <a:ext cx="8223250" cy="33829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lambda </a:t>
            </a:r>
            <a:r>
              <a:rPr lang="en" sz="2400" i="1" u="sng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2400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2400" i="1" u="sng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statements</a:t>
            </a:r>
            <a:endParaRPr sz="2400" i="1" u="sng" dirty="0">
              <a:solidFill>
                <a:srgbClr val="6272A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 dirty="0">
              <a:solidFill>
                <a:srgbClr val="6272A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square = lambda x: x**2</a:t>
            </a:r>
            <a:endParaRPr sz="2400" dirty="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>
            <a:spLocks noGrp="1"/>
          </p:cNvSpPr>
          <p:nvPr>
            <p:ph type="title"/>
          </p:nvPr>
        </p:nvSpPr>
        <p:spPr>
          <a:xfrm>
            <a:off x="460950" y="1692450"/>
            <a:ext cx="8222100" cy="34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 an object oriented programming language, Python supports encapsulation, abstraction, inheritance, and polymorphism.</a:t>
            </a: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Python Class</a:t>
            </a:r>
            <a:endParaRPr sz="3000" dirty="0"/>
          </a:p>
        </p:txBody>
      </p:sp>
      <p:sp>
        <p:nvSpPr>
          <p:cNvPr id="162" name="Google Shape;162;p29"/>
          <p:cNvSpPr txBox="1">
            <a:spLocks noGrp="1"/>
          </p:cNvSpPr>
          <p:nvPr>
            <p:ph type="body" idx="4294967295"/>
          </p:nvPr>
        </p:nvSpPr>
        <p:spPr>
          <a:xfrm>
            <a:off x="460375" y="2076450"/>
            <a:ext cx="8223250" cy="33829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highlight>
                  <a:schemeClr val="lt1"/>
                </a:highlight>
              </a:rPr>
              <a:t>class </a:t>
            </a:r>
            <a:r>
              <a:rPr lang="en-US" sz="2400" u="sng" dirty="0">
                <a:highlight>
                  <a:schemeClr val="lt1"/>
                </a:highlight>
              </a:rPr>
              <a:t>Parrot</a:t>
            </a:r>
            <a:r>
              <a:rPr lang="en-US" sz="2400" dirty="0">
                <a:highlight>
                  <a:schemeClr val="lt1"/>
                </a:highlight>
              </a:rPr>
              <a:t>:</a:t>
            </a: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highlight>
                  <a:schemeClr val="lt1"/>
                </a:highlight>
              </a:rPr>
              <a:t>    pass</a:t>
            </a: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highlight>
                <a:schemeClr val="lt1"/>
              </a:highlight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highlight>
                  <a:schemeClr val="lt1"/>
                </a:highlight>
              </a:rPr>
              <a:t>obj</a:t>
            </a:r>
            <a:r>
              <a:rPr lang="en-US" sz="2400" dirty="0">
                <a:highlight>
                  <a:schemeClr val="lt1"/>
                </a:highlight>
              </a:rPr>
              <a:t> = </a:t>
            </a:r>
            <a:r>
              <a:rPr lang="en-US" sz="2400" u="sng" dirty="0">
                <a:highlight>
                  <a:schemeClr val="lt1"/>
                </a:highlight>
              </a:rPr>
              <a:t>Parrot</a:t>
            </a:r>
            <a:r>
              <a:rPr lang="en-US" sz="2400" dirty="0">
                <a:highlight>
                  <a:schemeClr val="lt1"/>
                </a:highlight>
              </a:rPr>
              <a:t>()</a:t>
            </a: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highlight>
                <a:schemeClr val="lt1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8862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265500" y="2291000"/>
            <a:ext cx="4045200" cy="227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Basics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Flow Control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Functions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OOP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Python Class</a:t>
            </a:r>
            <a:endParaRPr sz="3000" dirty="0"/>
          </a:p>
        </p:txBody>
      </p:sp>
      <p:sp>
        <p:nvSpPr>
          <p:cNvPr id="162" name="Google Shape;162;p29"/>
          <p:cNvSpPr txBox="1">
            <a:spLocks noGrp="1"/>
          </p:cNvSpPr>
          <p:nvPr>
            <p:ph type="body" idx="4294967295"/>
          </p:nvPr>
        </p:nvSpPr>
        <p:spPr>
          <a:xfrm>
            <a:off x="460375" y="1272750"/>
            <a:ext cx="8223250" cy="5563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highlight>
                  <a:schemeClr val="lt1"/>
                </a:highlight>
              </a:rPr>
              <a:t>class Parrot:</a:t>
            </a: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highlight>
                <a:schemeClr val="lt1"/>
              </a:highlight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highlight>
                  <a:schemeClr val="lt1"/>
                </a:highlight>
              </a:rPr>
              <a:t>    # class attribute</a:t>
            </a: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highlight>
                  <a:schemeClr val="lt1"/>
                </a:highlight>
              </a:rPr>
              <a:t>    </a:t>
            </a:r>
            <a:r>
              <a:rPr lang="en-US" sz="2400" u="sng" dirty="0">
                <a:highlight>
                  <a:schemeClr val="lt1"/>
                </a:highlight>
              </a:rPr>
              <a:t>species</a:t>
            </a:r>
            <a:r>
              <a:rPr lang="en-US" sz="2400" dirty="0">
                <a:highlight>
                  <a:schemeClr val="lt1"/>
                </a:highlight>
              </a:rPr>
              <a:t> = "bird"</a:t>
            </a: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highlight>
                <a:schemeClr val="lt1"/>
              </a:highlight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highlight>
                  <a:schemeClr val="lt1"/>
                </a:highlight>
              </a:rPr>
              <a:t>    # instance attribute</a:t>
            </a: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highlight>
                  <a:schemeClr val="lt1"/>
                </a:highlight>
              </a:rPr>
              <a:t>    def __</a:t>
            </a:r>
            <a:r>
              <a:rPr lang="en-US" sz="2400" dirty="0" err="1">
                <a:highlight>
                  <a:schemeClr val="lt1"/>
                </a:highlight>
              </a:rPr>
              <a:t>init</a:t>
            </a:r>
            <a:r>
              <a:rPr lang="en-US" sz="2400" dirty="0">
                <a:highlight>
                  <a:schemeClr val="lt1"/>
                </a:highlight>
              </a:rPr>
              <a:t>__(self, </a:t>
            </a:r>
            <a:r>
              <a:rPr lang="en-US" sz="2400" u="sng" dirty="0">
                <a:highlight>
                  <a:schemeClr val="lt1"/>
                </a:highlight>
              </a:rPr>
              <a:t>name</a:t>
            </a:r>
            <a:r>
              <a:rPr lang="en-US" sz="2400" dirty="0">
                <a:highlight>
                  <a:schemeClr val="lt1"/>
                </a:highlight>
              </a:rPr>
              <a:t>, </a:t>
            </a:r>
            <a:r>
              <a:rPr lang="en-US" sz="2400" u="sng" dirty="0">
                <a:highlight>
                  <a:schemeClr val="lt1"/>
                </a:highlight>
              </a:rPr>
              <a:t>age</a:t>
            </a:r>
            <a:r>
              <a:rPr lang="en-US" sz="2400" dirty="0">
                <a:highlight>
                  <a:schemeClr val="lt1"/>
                </a:highlight>
              </a:rPr>
              <a:t>):</a:t>
            </a: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highlight>
                  <a:schemeClr val="lt1"/>
                </a:highlight>
              </a:rPr>
              <a:t>        self.</a:t>
            </a:r>
            <a:r>
              <a:rPr lang="en-US" sz="2400" u="sng" dirty="0">
                <a:highlight>
                  <a:schemeClr val="lt1"/>
                </a:highlight>
              </a:rPr>
              <a:t>name</a:t>
            </a:r>
            <a:r>
              <a:rPr lang="en-US" sz="2400" dirty="0">
                <a:highlight>
                  <a:schemeClr val="lt1"/>
                </a:highlight>
              </a:rPr>
              <a:t> = </a:t>
            </a:r>
            <a:r>
              <a:rPr lang="en-US" sz="2400" u="sng" dirty="0">
                <a:highlight>
                  <a:schemeClr val="lt1"/>
                </a:highlight>
              </a:rPr>
              <a:t>name</a:t>
            </a:r>
          </a:p>
          <a:p>
            <a:pPr marL="0" lvl="0" indent="45720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highlight>
                  <a:schemeClr val="lt1"/>
                </a:highlight>
              </a:rPr>
              <a:t>        </a:t>
            </a:r>
            <a:r>
              <a:rPr lang="en-US" sz="2400" dirty="0" err="1">
                <a:highlight>
                  <a:schemeClr val="lt1"/>
                </a:highlight>
              </a:rPr>
              <a:t>self.</a:t>
            </a:r>
            <a:r>
              <a:rPr lang="en-US" sz="2400" u="sng" dirty="0" err="1">
                <a:highlight>
                  <a:schemeClr val="lt1"/>
                </a:highlight>
              </a:rPr>
              <a:t>age</a:t>
            </a:r>
            <a:r>
              <a:rPr lang="en-US" sz="2400" dirty="0">
                <a:highlight>
                  <a:schemeClr val="lt1"/>
                </a:highlight>
              </a:rPr>
              <a:t> = </a:t>
            </a:r>
            <a:r>
              <a:rPr lang="en-US" sz="2400" u="sng" dirty="0">
                <a:highlight>
                  <a:schemeClr val="lt1"/>
                </a:highlight>
              </a:rPr>
              <a:t>age</a:t>
            </a: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highlight>
                <a:schemeClr val="lt1"/>
              </a:highlight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highlight>
                <a:schemeClr val="lt1"/>
              </a:highlight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u="sng" dirty="0">
              <a:solidFill>
                <a:schemeClr val="tx1">
                  <a:lumMod val="50000"/>
                </a:schemeClr>
              </a:solidFill>
              <a:highlight>
                <a:schemeClr val="lt1"/>
              </a:highlight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chemeClr val="tx1">
                    <a:lumMod val="50000"/>
                  </a:schemeClr>
                </a:solidFill>
                <a:highlight>
                  <a:schemeClr val="lt1"/>
                </a:highlight>
              </a:rPr>
              <a:t>https://realpython.com/instance-class-and-static-methods-demystified/</a:t>
            </a: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highlight>
                <a:schemeClr val="lt1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71828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Python Encapsulation</a:t>
            </a:r>
            <a:endParaRPr sz="3000" dirty="0"/>
          </a:p>
        </p:txBody>
      </p:sp>
      <p:sp>
        <p:nvSpPr>
          <p:cNvPr id="162" name="Google Shape;162;p29"/>
          <p:cNvSpPr txBox="1">
            <a:spLocks noGrp="1"/>
          </p:cNvSpPr>
          <p:nvPr>
            <p:ph type="body" idx="4294967295"/>
          </p:nvPr>
        </p:nvSpPr>
        <p:spPr>
          <a:xfrm>
            <a:off x="460375" y="1272750"/>
            <a:ext cx="8223250" cy="5563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/>
            <a:r>
              <a:rPr lang="en-US" sz="2400" dirty="0">
                <a:highlight>
                  <a:schemeClr val="lt1"/>
                </a:highlight>
              </a:rPr>
              <a:t>Encapsulation describes the concept of bundling data and methods within a single unit. For example, by creating a class, we are implementing encapsulation.</a:t>
            </a:r>
          </a:p>
          <a:p>
            <a:pPr marL="342900"/>
            <a:endParaRPr lang="en-US" sz="2400" dirty="0">
              <a:highlight>
                <a:schemeClr val="lt1"/>
              </a:highlight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public_var</a:t>
            </a:r>
            <a:r>
              <a:rPr lang="en-US" sz="2400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= 1</a:t>
            </a: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en-US" sz="2400" dirty="0" err="1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protected_var</a:t>
            </a:r>
            <a:r>
              <a:rPr lang="en-US" sz="2400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= 2</a:t>
            </a: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__</a:t>
            </a:r>
            <a:r>
              <a:rPr lang="en-US" sz="2400" dirty="0" err="1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private_var</a:t>
            </a:r>
            <a:r>
              <a:rPr lang="en-US" sz="2400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= 3</a:t>
            </a:r>
          </a:p>
          <a:p>
            <a:pPr marL="342900"/>
            <a:endParaRPr lang="en-US" sz="2400" dirty="0">
              <a:highlight>
                <a:schemeClr val="lt1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06633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Python Abstraction</a:t>
            </a:r>
            <a:endParaRPr sz="3000" dirty="0"/>
          </a:p>
        </p:txBody>
      </p:sp>
      <p:sp>
        <p:nvSpPr>
          <p:cNvPr id="162" name="Google Shape;162;p29"/>
          <p:cNvSpPr txBox="1">
            <a:spLocks noGrp="1"/>
          </p:cNvSpPr>
          <p:nvPr>
            <p:ph type="body" idx="4294967295"/>
          </p:nvPr>
        </p:nvSpPr>
        <p:spPr>
          <a:xfrm>
            <a:off x="460375" y="1272750"/>
            <a:ext cx="8223250" cy="5563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/>
            <a:r>
              <a:rPr lang="en-US" sz="2400" dirty="0">
                <a:highlight>
                  <a:schemeClr val="lt1"/>
                </a:highlight>
              </a:rPr>
              <a:t>Abstraction is defined as a process of handling complexity by hiding unnecessary information from the user. This is one of the core concepts of object-oriented programming (OOP) languages. </a:t>
            </a:r>
          </a:p>
          <a:p>
            <a:pPr marL="342900"/>
            <a:endParaRPr lang="en-US" sz="2400" dirty="0">
              <a:highlight>
                <a:schemeClr val="lt1"/>
              </a:highlight>
            </a:endParaRPr>
          </a:p>
          <a:p>
            <a:pPr marL="342900"/>
            <a:r>
              <a:rPr lang="en-US" sz="2400" dirty="0">
                <a:highlight>
                  <a:schemeClr val="lt1"/>
                </a:highlight>
              </a:rPr>
              <a:t>That enables the user to implement even more complex logic on top of the provided abstraction without understanding or even thinking about all the hidden background/back-end complexity.</a:t>
            </a:r>
          </a:p>
        </p:txBody>
      </p:sp>
    </p:spTree>
    <p:extLst>
      <p:ext uri="{BB962C8B-B14F-4D97-AF65-F5344CB8AC3E}">
        <p14:creationId xmlns:p14="http://schemas.microsoft.com/office/powerpoint/2010/main" val="54491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Python </a:t>
            </a:r>
            <a:r>
              <a:rPr lang="en-US" sz="3000" dirty="0"/>
              <a:t>Inheritance</a:t>
            </a:r>
            <a:endParaRPr sz="3000" dirty="0"/>
          </a:p>
        </p:txBody>
      </p:sp>
      <p:sp>
        <p:nvSpPr>
          <p:cNvPr id="162" name="Google Shape;162;p29"/>
          <p:cNvSpPr txBox="1">
            <a:spLocks noGrp="1"/>
          </p:cNvSpPr>
          <p:nvPr>
            <p:ph type="body" idx="4294967295"/>
          </p:nvPr>
        </p:nvSpPr>
        <p:spPr>
          <a:xfrm>
            <a:off x="460375" y="1272750"/>
            <a:ext cx="8223250" cy="5563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sz="2400" i="1" u="sng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en-US" sz="2400" i="1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i="1" u="sng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r>
              <a:rPr lang="en-US" sz="2400" i="1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def __</a:t>
            </a:r>
            <a:r>
              <a:rPr lang="en-US" sz="2400" i="1" dirty="0" err="1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-US" sz="2400" i="1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__(self, </a:t>
            </a:r>
            <a:r>
              <a:rPr lang="en-US" sz="2400" i="1" u="sng" dirty="0" err="1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lang="en-US" sz="2400" i="1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i="1" u="sng" dirty="0" err="1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lname</a:t>
            </a:r>
            <a:r>
              <a:rPr lang="en-US" sz="2400" i="1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super().__</a:t>
            </a:r>
            <a:r>
              <a:rPr lang="en-US" sz="2400" i="1" dirty="0" err="1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-US" sz="2400" i="1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__(</a:t>
            </a:r>
            <a:r>
              <a:rPr lang="en-US" sz="2400" i="1" u="sng" dirty="0" err="1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lang="en-US" sz="2400" i="1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i="1" u="sng" dirty="0" err="1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lname</a:t>
            </a:r>
            <a:r>
              <a:rPr lang="en-US" sz="2400" i="1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i="1" dirty="0">
              <a:highlight>
                <a:schemeClr val="lt1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120699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Python Polymorphism</a:t>
            </a:r>
            <a:endParaRPr sz="3000" dirty="0"/>
          </a:p>
        </p:txBody>
      </p:sp>
      <p:sp>
        <p:nvSpPr>
          <p:cNvPr id="162" name="Google Shape;162;p29"/>
          <p:cNvSpPr txBox="1">
            <a:spLocks noGrp="1"/>
          </p:cNvSpPr>
          <p:nvPr>
            <p:ph type="body" idx="4294967295"/>
          </p:nvPr>
        </p:nvSpPr>
        <p:spPr>
          <a:xfrm>
            <a:off x="460375" y="1272750"/>
            <a:ext cx="8223250" cy="5563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/>
            <a:r>
              <a:rPr lang="en-US" sz="2400" dirty="0">
                <a:highlight>
                  <a:schemeClr val="lt1"/>
                </a:highlight>
              </a:rPr>
              <a:t>Polymorphism is an ability (in OOP) to use a common interface for multiple forms (data types).</a:t>
            </a:r>
          </a:p>
          <a:p>
            <a:pPr marL="342900"/>
            <a:endParaRPr lang="en-US" sz="2400" dirty="0">
              <a:highlight>
                <a:schemeClr val="lt1"/>
              </a:highlight>
            </a:endParaRPr>
          </a:p>
          <a:p>
            <a:pPr marL="342900"/>
            <a:r>
              <a:rPr lang="en-US" sz="2400" dirty="0">
                <a:highlight>
                  <a:schemeClr val="lt1"/>
                </a:highlight>
              </a:rPr>
              <a:t>Suppose, we need to color a shape, there are multiple shape options (rectangle, square, circle). However, we could use the same method to color any shape. This concept is called Polymorphism.</a:t>
            </a:r>
          </a:p>
          <a:p>
            <a:pPr marL="342900"/>
            <a:endParaRPr lang="en-US" sz="2400" dirty="0">
              <a:highlight>
                <a:schemeClr val="lt1"/>
              </a:highlight>
            </a:endParaRPr>
          </a:p>
          <a:p>
            <a:pPr marL="342900"/>
            <a:endParaRPr lang="en-US" sz="2400" dirty="0">
              <a:highlight>
                <a:schemeClr val="lt1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422521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References</a:t>
            </a:r>
            <a:endParaRPr sz="3000" dirty="0"/>
          </a:p>
        </p:txBody>
      </p:sp>
      <p:sp>
        <p:nvSpPr>
          <p:cNvPr id="162" name="Google Shape;162;p29"/>
          <p:cNvSpPr txBox="1">
            <a:spLocks noGrp="1"/>
          </p:cNvSpPr>
          <p:nvPr>
            <p:ph type="body" idx="4294967295"/>
          </p:nvPr>
        </p:nvSpPr>
        <p:spPr>
          <a:xfrm>
            <a:off x="460375" y="1272750"/>
            <a:ext cx="8223250" cy="5563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/>
            <a:r>
              <a:rPr lang="en-US" sz="2400" u="sng" dirty="0">
                <a:solidFill>
                  <a:schemeClr val="tx1">
                    <a:lumMod val="50000"/>
                  </a:schemeClr>
                </a:solidFill>
                <a:highlight>
                  <a:schemeClr val="lt1"/>
                </a:highlight>
                <a:hlinkClick r:id="rId3"/>
              </a:rPr>
              <a:t>https://www.programiz.com/python-programming/</a:t>
            </a:r>
            <a:endParaRPr lang="en-US" sz="2400" u="sng" dirty="0">
              <a:solidFill>
                <a:schemeClr val="tx1">
                  <a:lumMod val="50000"/>
                </a:schemeClr>
              </a:solidFill>
              <a:highlight>
                <a:schemeClr val="lt1"/>
              </a:highlight>
            </a:endParaRPr>
          </a:p>
          <a:p>
            <a:pPr marL="342900"/>
            <a:endParaRPr lang="en-US" sz="2400" u="sng" dirty="0">
              <a:solidFill>
                <a:schemeClr val="tx1">
                  <a:lumMod val="50000"/>
                </a:schemeClr>
              </a:solidFill>
              <a:highlight>
                <a:schemeClr val="lt1"/>
              </a:highlight>
            </a:endParaRPr>
          </a:p>
          <a:p>
            <a:pPr marL="342900"/>
            <a:r>
              <a:rPr lang="en-US" sz="2400" u="sng" dirty="0">
                <a:solidFill>
                  <a:schemeClr val="tx1">
                    <a:lumMod val="50000"/>
                  </a:schemeClr>
                </a:solidFill>
                <a:highlight>
                  <a:schemeClr val="lt1"/>
                </a:highlight>
                <a:hlinkClick r:id="rId4"/>
              </a:rPr>
              <a:t>https://www.w3schools.com/python/</a:t>
            </a:r>
            <a:endParaRPr lang="en-US" sz="2400" u="sng" dirty="0">
              <a:solidFill>
                <a:schemeClr val="tx1">
                  <a:lumMod val="50000"/>
                </a:schemeClr>
              </a:solidFill>
              <a:highlight>
                <a:schemeClr val="lt1"/>
              </a:highlight>
            </a:endParaRPr>
          </a:p>
          <a:p>
            <a:pPr marL="342900"/>
            <a:endParaRPr lang="en-US" sz="2400" u="sng" dirty="0">
              <a:solidFill>
                <a:schemeClr val="tx1">
                  <a:lumMod val="50000"/>
                </a:schemeClr>
              </a:solidFill>
              <a:highlight>
                <a:schemeClr val="lt1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14102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460950" y="1944300"/>
            <a:ext cx="8222100" cy="29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is a cross-platform, free, and open-source programming language.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460950" y="1944300"/>
            <a:ext cx="8222100" cy="29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has an interpreter not a compiler. That’s why it’s called a scripting language.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460950" y="1944300"/>
            <a:ext cx="8222100" cy="29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works with indentation.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Python Comments and Strings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Google Shape;96;p18">
            <a:extLst>
              <a:ext uri="{FF2B5EF4-FFF2-40B4-BE49-F238E27FC236}">
                <a16:creationId xmlns:a16="http://schemas.microsoft.com/office/drawing/2014/main" id="{312EC6FE-E3CE-7273-F20C-5AA391726162}"/>
              </a:ext>
            </a:extLst>
          </p:cNvPr>
          <p:cNvSpPr txBox="1">
            <a:spLocks/>
          </p:cNvSpPr>
          <p:nvPr/>
        </p:nvSpPr>
        <p:spPr>
          <a:xfrm>
            <a:off x="460950" y="1534639"/>
            <a:ext cx="822210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55600">
              <a:lnSpc>
                <a:spcPct val="135714"/>
              </a:lnSpc>
              <a:buSzPts val="2000"/>
              <a:buFont typeface="Arial"/>
              <a:buChar char="●"/>
            </a:pPr>
            <a:r>
              <a:rPr lang="en-US" sz="2400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 This is a comment</a:t>
            </a:r>
          </a:p>
          <a:p>
            <a:pPr marL="457200" indent="-355600">
              <a:lnSpc>
                <a:spcPct val="135714"/>
              </a:lnSpc>
              <a:buSzPts val="2000"/>
              <a:buFont typeface="Arial"/>
              <a:buChar char="●"/>
            </a:pPr>
            <a:r>
              <a:rPr lang="en-US" sz="2400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'''This is a docstring'''</a:t>
            </a:r>
          </a:p>
          <a:p>
            <a:endParaRPr lang="en-US" sz="2400" dirty="0">
              <a:highlight>
                <a:schemeClr val="lt1"/>
              </a:highlight>
            </a:endParaRPr>
          </a:p>
          <a:p>
            <a:pPr>
              <a:spcBef>
                <a:spcPts val="1600"/>
              </a:spcBef>
              <a:spcAft>
                <a:spcPts val="1600"/>
              </a:spcAft>
            </a:pPr>
            <a:r>
              <a:rPr lang="en-US" sz="2400" dirty="0">
                <a:highlight>
                  <a:schemeClr val="lt1"/>
                </a:highlight>
              </a:rPr>
              <a:t>** Quotation marks can be used interchangeably but they should match.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Python Operators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" name="Google Shape;102;p19">
            <a:extLst>
              <a:ext uri="{FF2B5EF4-FFF2-40B4-BE49-F238E27FC236}">
                <a16:creationId xmlns:a16="http://schemas.microsoft.com/office/drawing/2014/main" id="{498E6C9F-D3F8-FABE-E7D7-7C7575675BC4}"/>
              </a:ext>
            </a:extLst>
          </p:cNvPr>
          <p:cNvSpPr txBox="1">
            <a:spLocks/>
          </p:cNvSpPr>
          <p:nvPr/>
        </p:nvSpPr>
        <p:spPr>
          <a:xfrm>
            <a:off x="460950" y="1851465"/>
            <a:ext cx="8222100" cy="33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55600">
              <a:buClr>
                <a:srgbClr val="6272A4"/>
              </a:buClr>
              <a:buSzPts val="2000"/>
              <a:buFont typeface="Courier New"/>
              <a:buChar char="●"/>
            </a:pPr>
            <a:r>
              <a:rPr lang="en-US" sz="2400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2**4 # 16</a:t>
            </a:r>
          </a:p>
          <a:p>
            <a:pPr marL="457200" indent="-355600">
              <a:buClr>
                <a:srgbClr val="6272A4"/>
              </a:buClr>
              <a:buSzPts val="2000"/>
              <a:buFont typeface="Courier New"/>
              <a:buChar char="●"/>
            </a:pPr>
            <a:r>
              <a:rPr lang="en-US" sz="2400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5//3 # 1</a:t>
            </a:r>
          </a:p>
          <a:p>
            <a:pPr marL="457200" indent="-355600">
              <a:buClr>
                <a:srgbClr val="6272A4"/>
              </a:buClr>
              <a:buSzPts val="2000"/>
              <a:buFont typeface="Courier New"/>
              <a:buChar char="●"/>
            </a:pPr>
            <a:r>
              <a:rPr lang="en-US" sz="2400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a==b	a!=b # equal /	not equal</a:t>
            </a:r>
          </a:p>
          <a:p>
            <a:pPr marL="457200" indent="-355600">
              <a:buClr>
                <a:srgbClr val="6272A4"/>
              </a:buClr>
              <a:buSzPts val="2000"/>
              <a:buFont typeface="Courier New"/>
              <a:buChar char="●"/>
            </a:pPr>
            <a:r>
              <a:rPr lang="en-US" sz="2400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and 	or		not # logical operators</a:t>
            </a:r>
          </a:p>
          <a:p>
            <a:pPr marL="457200" indent="-355600">
              <a:buClr>
                <a:srgbClr val="6272A4"/>
              </a:buClr>
              <a:buSzPts val="2000"/>
              <a:buFont typeface="Courier New"/>
              <a:buChar char="●"/>
            </a:pPr>
            <a:r>
              <a:rPr lang="en-US" sz="2400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x is y # x and y have the same memory location</a:t>
            </a:r>
          </a:p>
          <a:p>
            <a:pPr marL="457200" indent="-355600">
              <a:buClr>
                <a:srgbClr val="6272A4"/>
              </a:buClr>
              <a:buSzPts val="2000"/>
              <a:buFont typeface="Courier New"/>
              <a:buChar char="●"/>
            </a:pPr>
            <a:r>
              <a:rPr lang="en-US" sz="2400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x in y # x membership to y</a:t>
            </a:r>
          </a:p>
          <a:p>
            <a:pPr>
              <a:spcBef>
                <a:spcPts val="1600"/>
              </a:spcBef>
              <a:spcAft>
                <a:spcPts val="1600"/>
              </a:spcAft>
            </a:pPr>
            <a:endParaRPr lang="en-US" sz="2400" dirty="0">
              <a:highlight>
                <a:schemeClr val="lt1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47270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Python Variables</a:t>
            </a:r>
            <a:endParaRPr sz="3000" dirty="0"/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4294967295"/>
          </p:nvPr>
        </p:nvSpPr>
        <p:spPr>
          <a:xfrm>
            <a:off x="460375" y="1399286"/>
            <a:ext cx="8223250" cy="44528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2400" dirty="0">
                <a:highlight>
                  <a:schemeClr val="lt1"/>
                </a:highlight>
              </a:rPr>
              <a:t>Python uses dynamic typing.</a:t>
            </a:r>
            <a:endParaRPr sz="2400" dirty="0">
              <a:highlight>
                <a:schemeClr val="lt1"/>
              </a:highlight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2400" dirty="0">
                <a:highlight>
                  <a:schemeClr val="lt1"/>
                </a:highlight>
              </a:rPr>
              <a:t>Python only has conventions for constants and private attributes. </a:t>
            </a:r>
            <a:endParaRPr sz="2400" dirty="0">
              <a:highlight>
                <a:schemeClr val="lt1"/>
              </a:highlight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 dirty="0">
              <a:highlight>
                <a:schemeClr val="lt1"/>
              </a:highlight>
            </a:endParaRPr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400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PI = 3.14</a:t>
            </a:r>
            <a:endParaRPr sz="2400" dirty="0">
              <a:solidFill>
                <a:srgbClr val="6272A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400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Myclass.__var = ‘private’</a:t>
            </a:r>
            <a:endParaRPr sz="2400" dirty="0">
              <a:solidFill>
                <a:srgbClr val="6272A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400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a, b, c = 1, 2, 3</a:t>
            </a:r>
            <a:endParaRPr sz="2400" dirty="0">
              <a:solidFill>
                <a:srgbClr val="6272A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400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 = b = c = “same”</a:t>
            </a:r>
            <a:endParaRPr sz="2400" dirty="0">
              <a:solidFill>
                <a:srgbClr val="6272A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 dirty="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Python Collection Data Types</a:t>
            </a:r>
            <a:endParaRPr sz="3000" dirty="0"/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4294967295"/>
          </p:nvPr>
        </p:nvSpPr>
        <p:spPr>
          <a:xfrm>
            <a:off x="460375" y="1737518"/>
            <a:ext cx="8223250" cy="33829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2400" dirty="0">
                <a:highlight>
                  <a:schemeClr val="lt1"/>
                </a:highlight>
              </a:rPr>
              <a:t>Python has list, tuple, set, dictionary.</a:t>
            </a:r>
            <a:endParaRPr sz="2400" dirty="0">
              <a:highlight>
                <a:schemeClr val="lt1"/>
              </a:highlight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2400" dirty="0">
                <a:highlight>
                  <a:schemeClr val="lt1"/>
                </a:highlight>
              </a:rPr>
              <a:t>The elements </a:t>
            </a:r>
            <a:r>
              <a:rPr lang="en" sz="2400" b="1" dirty="0">
                <a:highlight>
                  <a:schemeClr val="lt1"/>
                </a:highlight>
              </a:rPr>
              <a:t>don’t </a:t>
            </a:r>
            <a:r>
              <a:rPr lang="en" sz="2400" dirty="0">
                <a:highlight>
                  <a:schemeClr val="lt1"/>
                </a:highlight>
              </a:rPr>
              <a:t>need to have the same types.</a:t>
            </a:r>
            <a:endParaRPr sz="2400" dirty="0">
              <a:highlight>
                <a:schemeClr val="lt1"/>
              </a:highlight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 dirty="0">
              <a:highlight>
                <a:schemeClr val="lt1"/>
              </a:highlight>
            </a:endParaRPr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400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 = [1, “two”, 3.14] # a list</a:t>
            </a:r>
            <a:endParaRPr sz="2400" dirty="0">
              <a:solidFill>
                <a:srgbClr val="6272A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400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 = (1, “two”, 3.14) # a tuple</a:t>
            </a:r>
            <a:endParaRPr sz="2400" dirty="0">
              <a:solidFill>
                <a:srgbClr val="6272A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400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 = {1, “two”, 1, 2, 2.00} # a set</a:t>
            </a:r>
            <a:endParaRPr sz="2400" dirty="0">
              <a:solidFill>
                <a:srgbClr val="6272A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400" dirty="0">
                <a:solidFill>
                  <a:srgbClr val="6272A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 = {1: “one”, “two”: 2} # a dictionary</a:t>
            </a:r>
            <a:endParaRPr sz="2400" dirty="0">
              <a:solidFill>
                <a:srgbClr val="6272A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 dirty="0"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 dirty="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928</Words>
  <Application>Microsoft Office PowerPoint</Application>
  <PresentationFormat>On-screen Show (4:3)</PresentationFormat>
  <Paragraphs>145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Roboto</vt:lpstr>
      <vt:lpstr>Courier New</vt:lpstr>
      <vt:lpstr>Arial</vt:lpstr>
      <vt:lpstr>Material</vt:lpstr>
      <vt:lpstr>Multimedia Data Management</vt:lpstr>
      <vt:lpstr>Python</vt:lpstr>
      <vt:lpstr>Python is a cross-platform, free, and open-source programming language.</vt:lpstr>
      <vt:lpstr>Python has an interpreter not a compiler. That’s why it’s called a scripting language.</vt:lpstr>
      <vt:lpstr>Python works with indentation.</vt:lpstr>
      <vt:lpstr>Python Comments and Strings</vt:lpstr>
      <vt:lpstr>Python Operators</vt:lpstr>
      <vt:lpstr>Python Variables</vt:lpstr>
      <vt:lpstr>Python Collection Data Types</vt:lpstr>
      <vt:lpstr>Python Collection Data Types</vt:lpstr>
      <vt:lpstr>Python Type Casting</vt:lpstr>
      <vt:lpstr>Python I/O</vt:lpstr>
      <vt:lpstr>Python Conditional Statement</vt:lpstr>
      <vt:lpstr>Python WHILE Loop</vt:lpstr>
      <vt:lpstr>Python Functions</vt:lpstr>
      <vt:lpstr>Python Function Overloading</vt:lpstr>
      <vt:lpstr>Python Anonymous Functions</vt:lpstr>
      <vt:lpstr>As an object oriented programming language, Python supports encapsulation, abstraction, inheritance, and polymorphism..</vt:lpstr>
      <vt:lpstr>Python Class</vt:lpstr>
      <vt:lpstr>Python Class</vt:lpstr>
      <vt:lpstr>Python Encapsulation</vt:lpstr>
      <vt:lpstr>Python Abstraction</vt:lpstr>
      <vt:lpstr>Python Inheritance</vt:lpstr>
      <vt:lpstr>Python Polymorphism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 Data Management</dc:title>
  <cp:lastModifiedBy>Mohammad Mahdi Heydari Dastjerdi</cp:lastModifiedBy>
  <cp:revision>3</cp:revision>
  <dcterms:modified xsi:type="dcterms:W3CDTF">2022-10-06T16:26:26Z</dcterms:modified>
</cp:coreProperties>
</file>