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75" r:id="rId2"/>
    <p:sldId id="258" r:id="rId3"/>
    <p:sldId id="276" r:id="rId4"/>
    <p:sldId id="277" r:id="rId5"/>
    <p:sldId id="281" r:id="rId6"/>
    <p:sldId id="282" r:id="rId7"/>
    <p:sldId id="284" r:id="rId8"/>
    <p:sldId id="297" r:id="rId9"/>
    <p:sldId id="299" r:id="rId10"/>
    <p:sldId id="298" r:id="rId11"/>
    <p:sldId id="300" r:id="rId12"/>
    <p:sldId id="301" r:id="rId13"/>
    <p:sldId id="290" r:id="rId14"/>
    <p:sldId id="289" r:id="rId15"/>
    <p:sldId id="291" r:id="rId16"/>
    <p:sldId id="294" r:id="rId17"/>
    <p:sldId id="295" r:id="rId18"/>
    <p:sldId id="296" r:id="rId19"/>
    <p:sldId id="285" r:id="rId20"/>
    <p:sldId id="286" r:id="rId21"/>
    <p:sldId id="287" r:id="rId22"/>
    <p:sldId id="283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288" r:id="rId36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8"/>
    </p:embeddedFont>
    <p:embeddedFont>
      <p:font typeface="Fira Mono" panose="020B0509050000020004" pitchFamily="49" charset="0"/>
      <p:regular r:id="rId39"/>
      <p:bold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C3465-565F-EC26-8407-64B40C2C5258}" v="2" dt="2022-10-03T21:33:07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72" autoAdjust="0"/>
  </p:normalViewPr>
  <p:slideViewPr>
    <p:cSldViewPr snapToGrid="0">
      <p:cViewPr varScale="1">
        <p:scale>
          <a:sx n="53" d="100"/>
          <a:sy n="53" d="100"/>
        </p:scale>
        <p:origin x="204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Mahdi Heydari Dastjerdi" userId="S::mohammadheydari@cmail.carleton.ca::e9b44567-4499-4cbf-b455-8c54534b3ec1" providerId="AD" clId="Web-{D15C3465-565F-EC26-8407-64B40C2C5258}"/>
    <pc:docChg chg="modSld">
      <pc:chgData name="Mohammad Mahdi Heydari Dastjerdi" userId="S::mohammadheydari@cmail.carleton.ca::e9b44567-4499-4cbf-b455-8c54534b3ec1" providerId="AD" clId="Web-{D15C3465-565F-EC26-8407-64B40C2C5258}" dt="2022-10-03T21:33:07.116" v="1" actId="20577"/>
      <pc:docMkLst>
        <pc:docMk/>
      </pc:docMkLst>
      <pc:sldChg chg="modSp">
        <pc:chgData name="Mohammad Mahdi Heydari Dastjerdi" userId="S::mohammadheydari@cmail.carleton.ca::e9b44567-4499-4cbf-b455-8c54534b3ec1" providerId="AD" clId="Web-{D15C3465-565F-EC26-8407-64B40C2C5258}" dt="2022-10-03T21:33:07.116" v="1" actId="20577"/>
        <pc:sldMkLst>
          <pc:docMk/>
          <pc:sldMk cId="0" sldId="256"/>
        </pc:sldMkLst>
        <pc:spChg chg="mod">
          <ac:chgData name="Mohammad Mahdi Heydari Dastjerdi" userId="S::mohammadheydari@cmail.carleton.ca::e9b44567-4499-4cbf-b455-8c54534b3ec1" providerId="AD" clId="Web-{D15C3465-565F-EC26-8407-64B40C2C5258}" dt="2022-10-03T21:33:07.116" v="1" actId="20577"/>
          <ac:spMkLst>
            <pc:docMk/>
            <pc:sldMk cId="0" sldId="256"/>
            <ac:spMk id="6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4.1/ref/models/fields/#django.db.models.Field.nul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djangoproject.com/en/4.1/ref/models/fields/#django.db.models.IntegerField" TargetMode="External"/><Relationship Id="rId5" Type="http://schemas.openxmlformats.org/officeDocument/2006/relationships/hyperlink" Target="https://docs.djangoproject.com/en/4.1/ref/models/fields/#django.db.models.Field.primary_key" TargetMode="External"/><Relationship Id="rId4" Type="http://schemas.openxmlformats.org/officeDocument/2006/relationships/hyperlink" Target="https://docs.djangoproject.com/en/4.1/ref/models/fields/#django.db.models.Field.blank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1634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The last one also works with full URLs:</a:t>
            </a:r>
          </a:p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215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507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639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077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0048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This is called abstraction, that hides what we don’t need to know.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7770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Note that this is different than </a:t>
            </a:r>
            <a:r>
              <a:rPr lang="en-US" b="0" i="0" u="none" strike="noStrike" dirty="0">
                <a:solidFill>
                  <a:srgbClr val="6A0E0E"/>
                </a:solidFill>
                <a:effectLst/>
                <a:latin typeface="Fira Mono" panose="020B0509050000020004" pitchFamily="49" charset="0"/>
                <a:hlinkClick r:id="rId3" tooltip="django.db.models.Field.null"/>
              </a:rPr>
              <a:t>null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. </a:t>
            </a:r>
            <a:r>
              <a:rPr lang="en-US" b="0" i="0" u="none" strike="noStrike" dirty="0">
                <a:solidFill>
                  <a:srgbClr val="6A0E0E"/>
                </a:solidFill>
                <a:effectLst/>
                <a:latin typeface="Fira Mono" panose="020B0509050000020004" pitchFamily="49" charset="0"/>
                <a:hlinkClick r:id="rId3" tooltip="django.db.models.Field.null"/>
              </a:rPr>
              <a:t>null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 is purely database-related, whereas </a:t>
            </a:r>
            <a:r>
              <a:rPr lang="en-US" b="0" i="0" u="none" strike="noStrike" dirty="0">
                <a:solidFill>
                  <a:srgbClr val="6A0E0E"/>
                </a:solidFill>
                <a:effectLst/>
                <a:latin typeface="Fira Mono" panose="020B0509050000020004" pitchFamily="49" charset="0"/>
                <a:hlinkClick r:id="rId4" tooltip="django.db.models.Field.blank"/>
              </a:rPr>
              <a:t>blank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 is validation-related. If a field has </a:t>
            </a:r>
            <a:r>
              <a:rPr lang="en-US" b="0" i="0" u="none" strike="noStrike" dirty="0">
                <a:solidFill>
                  <a:srgbClr val="6A0E0E"/>
                </a:solidFill>
                <a:effectLst/>
                <a:latin typeface="Fira Mono" panose="020B0509050000020004" pitchFamily="49" charset="0"/>
                <a:hlinkClick r:id="rId4" tooltip="django.db.models.Field.blank"/>
              </a:rPr>
              <a:t>blank=True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, form validation will allow entry of an empty value. If a field has </a:t>
            </a:r>
            <a:r>
              <a:rPr lang="en-US" b="0" i="0" u="none" strike="noStrike" dirty="0">
                <a:solidFill>
                  <a:srgbClr val="BA2121"/>
                </a:solidFill>
                <a:effectLst/>
                <a:latin typeface="Fira Mono" panose="020B0509050000020004" pitchFamily="49" charset="0"/>
                <a:hlinkClick r:id="rId4" tooltip="django.db.models.Field.blank"/>
              </a:rPr>
              <a:t>blank=False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, the field will be required.</a:t>
            </a:r>
          </a:p>
          <a:p>
            <a:pPr marL="139700" indent="0">
              <a:buNone/>
            </a:pPr>
            <a:endParaRPr lang="en-US" b="0" i="0" dirty="0">
              <a:solidFill>
                <a:srgbClr val="0C3C26"/>
              </a:solidFill>
              <a:effectLst/>
              <a:latin typeface="Roboto" panose="02000000000000000000" pitchFamily="2" charset="0"/>
            </a:endParaRPr>
          </a:p>
          <a:p>
            <a:pPr marL="139700" indent="0">
              <a:buNone/>
            </a:pP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If you don’t specify </a:t>
            </a:r>
            <a:r>
              <a:rPr lang="en-US" b="0" i="0" u="none" strike="noStrike" dirty="0" err="1">
                <a:solidFill>
                  <a:srgbClr val="6A0E0E"/>
                </a:solidFill>
                <a:effectLst/>
                <a:latin typeface="Fira Mono" panose="020B0509050000020004" pitchFamily="49" charset="0"/>
                <a:hlinkClick r:id="rId5" tooltip="django.db.models.Field.primary_key"/>
              </a:rPr>
              <a:t>primary_key</a:t>
            </a:r>
            <a:r>
              <a:rPr lang="en-US" b="0" i="0" u="none" strike="noStrike" dirty="0">
                <a:solidFill>
                  <a:srgbClr val="6A0E0E"/>
                </a:solidFill>
                <a:effectLst/>
                <a:latin typeface="Fira Mono" panose="020B0509050000020004" pitchFamily="49" charset="0"/>
                <a:hlinkClick r:id="rId5" tooltip="django.db.models.Field.primary_key"/>
              </a:rPr>
              <a:t>=True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 for any fields in your model, Django will automatically add an </a:t>
            </a:r>
            <a:r>
              <a:rPr lang="en-US" b="0" i="0" u="none" strike="noStrike" dirty="0" err="1">
                <a:solidFill>
                  <a:srgbClr val="6A0E0E"/>
                </a:solidFill>
                <a:effectLst/>
                <a:latin typeface="Fira Mono" panose="020B0509050000020004" pitchFamily="49" charset="0"/>
                <a:hlinkClick r:id="rId6" tooltip="django.db.models.IntegerField"/>
              </a:rPr>
              <a:t>IntegerField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 to hold the primary key, so you don’t need to set </a:t>
            </a:r>
            <a:r>
              <a:rPr lang="en-US" b="0" i="0" u="none" strike="noStrike" dirty="0" err="1">
                <a:solidFill>
                  <a:srgbClr val="6A0E0E"/>
                </a:solidFill>
                <a:effectLst/>
                <a:latin typeface="Fira Mono" panose="020B0509050000020004" pitchFamily="49" charset="0"/>
                <a:hlinkClick r:id="rId5" tooltip="django.db.models.Field.primary_key"/>
              </a:rPr>
              <a:t>primary_key</a:t>
            </a:r>
            <a:r>
              <a:rPr lang="en-US" b="0" i="0" u="none" strike="noStrike" dirty="0">
                <a:solidFill>
                  <a:srgbClr val="6A0E0E"/>
                </a:solidFill>
                <a:effectLst/>
                <a:latin typeface="Fira Mono" panose="020B0509050000020004" pitchFamily="49" charset="0"/>
                <a:hlinkClick r:id="rId5" tooltip="django.db.models.Field.primary_key"/>
              </a:rPr>
              <a:t>=True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 on any of your fields unless you want to override the default primary-key behavior.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7069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290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02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2824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519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46138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24905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12841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083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65492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We add names to reference them easier in other places of the project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96429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Now </a:t>
            </a:r>
            <a:r>
              <a:rPr lang="en-US" dirty="0" err="1"/>
              <a:t>runserver</a:t>
            </a:r>
            <a:r>
              <a:rPr lang="en-US" dirty="0"/>
              <a:t> will show hello world instead of the default screen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3099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1205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project has several apps which stands for modules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Now we </a:t>
            </a:r>
            <a:r>
              <a:rPr lang="en-US" dirty="0" err="1"/>
              <a:t>runserver</a:t>
            </a:r>
            <a:r>
              <a:rPr lang="en-US" dirty="0"/>
              <a:t> but there is a problem with the isolation of our project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91662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If you remember the MTV design pattern, we want to isolate representation from business logic (functionalities)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We can go without main and use index.html but we want to use namespace to make sure that the right file will be used.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37552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This is index.html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42033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This is index.html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8197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static/main/styles.css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76280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1246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Design pattern is a general repeatable approach to develop solutions for software engineering problems.</a:t>
            </a:r>
          </a:p>
          <a:p>
            <a:pPr marL="139700" indent="0">
              <a:buNone/>
            </a:pPr>
            <a:r>
              <a:rPr lang="en-US" dirty="0"/>
              <a:t>We need scalability, modularity, and isolation.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607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Design pattern is a general repeatable approach to develop solutions for software engineering problems.</a:t>
            </a:r>
          </a:p>
          <a:p>
            <a:pPr marL="139700" indent="0">
              <a:buNone/>
            </a:pPr>
            <a:r>
              <a:rPr lang="en-US" dirty="0"/>
              <a:t>We need scalability, modularity, and isolation.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697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970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848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5619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316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5661167"/>
            <a:ext cx="897600" cy="11967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477067"/>
            <a:ext cx="2808000" cy="12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4406167"/>
            <a:ext cx="82221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460950" y="1229333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Multimedia Data Management</a:t>
            </a:r>
            <a:endParaRPr sz="400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2022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/>
          </p:nvPr>
        </p:nvSpPr>
        <p:spPr>
          <a:xfrm>
            <a:off x="460950" y="2474033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Lecture 6 – Django Introduction</a:t>
            </a:r>
            <a:endParaRPr sz="3000" dirty="0"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12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Django render() Shortcut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596B2D-2CD9-9F06-55E8-3EA5370D4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75" y="968634"/>
            <a:ext cx="7067550" cy="2695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6B33EB-3396-80A3-AD01-B51188E35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" y="3807343"/>
            <a:ext cx="61436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8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Django redirect() Shortcut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5E7AF4-4738-3197-23DB-6E51B1218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27" y="1038415"/>
            <a:ext cx="5457825" cy="1952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50E12C-8110-0AA9-12F1-B982B7DF6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727" y="3309748"/>
            <a:ext cx="5915025" cy="1114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6F917F-A2DB-8CC0-F431-CE92A9EE2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727" y="4849560"/>
            <a:ext cx="45434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1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Django get_object_or_404() Shortcut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D718C-D757-105C-B05B-A82465788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65" y="1134427"/>
            <a:ext cx="5800725" cy="1419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350127-34F5-2B32-73A3-85B6C06E7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37" y="3466148"/>
            <a:ext cx="75533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4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60950" y="1944300"/>
            <a:ext cx="8222100" cy="29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model is the single, definitive source of information about your data. It contains the essential fields and behaviors of the data you’re storing. Generally, each model maps to a single database table.</a:t>
            </a:r>
          </a:p>
        </p:txBody>
      </p:sp>
    </p:spTree>
    <p:extLst>
      <p:ext uri="{BB962C8B-B14F-4D97-AF65-F5344CB8AC3E}">
        <p14:creationId xmlns:p14="http://schemas.microsoft.com/office/powerpoint/2010/main" val="204090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Database to Models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301441" y="1534638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We develop python classes for tables</a:t>
            </a: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Each class has several attributes for columns</a:t>
            </a:r>
            <a:endParaRPr lang="en-US" sz="2200" i="1" dirty="0">
              <a:solidFill>
                <a:srgbClr val="FF0000"/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We create instances as records</a:t>
            </a: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** Use singular names for Python models</a:t>
            </a:r>
          </a:p>
        </p:txBody>
      </p:sp>
    </p:spTree>
    <p:extLst>
      <p:ext uri="{BB962C8B-B14F-4D97-AF65-F5344CB8AC3E}">
        <p14:creationId xmlns:p14="http://schemas.microsoft.com/office/powerpoint/2010/main" val="110025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Django Models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301441" y="1534638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Assume that we want to develop a model which defines a Person, having a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first_name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last_name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CC16A-A88E-5E94-682A-27BE505BF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31" y="2691193"/>
            <a:ext cx="7608137" cy="235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65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Django Models - Attributes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301441" y="1193262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The most important part of a model – and the only required part of a model – is the list of database fields it defines.</a:t>
            </a: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1800" i="1" dirty="0">
                <a:solidFill>
                  <a:schemeClr val="tx1">
                    <a:lumMod val="75000"/>
                  </a:schemeClr>
                </a:solidFill>
              </a:rPr>
              <a:t>https://docs.djangoproject.com/en/4.1/ref/models/fields/#model-field-types</a:t>
            </a: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841FC-D77A-E6F4-6124-6F0C9A95C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2011345"/>
            <a:ext cx="83153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19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Django Models - Attributes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301441" y="1193262"/>
            <a:ext cx="8222100" cy="4951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There’s a set of common (optional) arguments available to all field types.</a:t>
            </a:r>
          </a:p>
          <a:p>
            <a:pPr marL="342900" lvl="6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28650" lvl="8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null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: if True, Django will store empty values as NULL in the database. Default is False.</a:t>
            </a:r>
          </a:p>
          <a:p>
            <a:pPr marL="628650" lvl="8" indent="-285750"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628650" lvl="8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blank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: if True, the field is allowed to be blank. Default is False.</a:t>
            </a:r>
          </a:p>
          <a:p>
            <a:pPr marL="628650" lvl="8" indent="-285750"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628650" lvl="8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default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: the default value for the field.</a:t>
            </a:r>
          </a:p>
          <a:p>
            <a:pPr marL="628650" lvl="8" indent="-285750"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628650" lvl="8" indent="-285750"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tx1">
                    <a:lumMod val="75000"/>
                  </a:schemeClr>
                </a:solidFill>
              </a:rPr>
              <a:t>primary_key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: if True, this field is the primary key for the model.</a:t>
            </a:r>
          </a:p>
          <a:p>
            <a:pPr marL="628650" lvl="8" indent="-285750"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628650" lvl="8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unique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: if True, this field must be unique throughout the table.</a:t>
            </a: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1800" i="1" dirty="0">
                <a:solidFill>
                  <a:schemeClr val="tx1">
                    <a:lumMod val="75000"/>
                  </a:schemeClr>
                </a:solidFill>
              </a:rPr>
              <a:t>https://docs.djangoproject.com/en/4.1/ref/models/fields/#common-model-field-options</a:t>
            </a: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309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60950" y="1944300"/>
            <a:ext cx="8222100" cy="29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Django template is an HTML file injected with Python string marked-ups. Those constructs are recognized and rendered by the template engine.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Templates - Variables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301441" y="1534638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Variables are surrounded by {{ and }} like this:</a:t>
            </a: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i="1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i="1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i="1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i="1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With a context of {'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first_name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': 'John', '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last_name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': 'Doe’}, we will have:</a:t>
            </a:r>
            <a:endParaRPr lang="en-US" sz="2000" i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F1AD2-2420-F312-3B95-627D2BEE5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2032825"/>
            <a:ext cx="8391525" cy="695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57035E-0FA6-247F-8237-E42FF7682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36" y="4090734"/>
            <a:ext cx="55721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3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60950" y="1944300"/>
            <a:ext cx="8222100" cy="29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Django is a </a:t>
            </a:r>
            <a:r>
              <a:rPr lang="en-US" dirty="0"/>
              <a:t>free and open-source web framework.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Templates - Tags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301441" y="1534638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Tags are surrounded by {% and %} like this:</a:t>
            </a: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i="1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i="1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i="1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i="1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We can develop our tags but there are tons of predefined tags also available.</a:t>
            </a: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1800" i="1" dirty="0">
                <a:solidFill>
                  <a:schemeClr val="tx1">
                    <a:lumMod val="75000"/>
                  </a:schemeClr>
                </a:solidFill>
              </a:rPr>
              <a:t>https://docs.djangoproject.com/en/4.1/ref/templates/builtins/#ref-templates-builtins-tags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A0A1C-E0F6-B64C-E7E0-87FB220B6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59" y="2014393"/>
            <a:ext cx="83915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03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Templates - Filters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301441" y="1534638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Filters transform the values of variables and tag arguments:</a:t>
            </a: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i="1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i="1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i="1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i="1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We can develop our filters but there are tons of predefined filters also available.</a:t>
            </a: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1800" i="1" dirty="0">
                <a:solidFill>
                  <a:schemeClr val="tx1">
                    <a:lumMod val="75000"/>
                  </a:schemeClr>
                </a:solidFill>
              </a:rPr>
              <a:t>https://docs.djangoproject.com/en/4.1/ref/templates/builtins/#ref-templates-builtins-filters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6A48C-4FB3-0425-6874-131807EBA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7" y="2105977"/>
            <a:ext cx="35147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46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Templates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301441" y="1534638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Templates should be added as a directory to each app</a:t>
            </a:r>
          </a:p>
          <a:p>
            <a:pPr marL="342900"/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Our project recognizes additional files via its </a:t>
            </a:r>
            <a:r>
              <a:rPr lang="en-US" sz="2200" i="1" dirty="0">
                <a:solidFill>
                  <a:schemeClr val="bg2">
                    <a:lumMod val="50000"/>
                  </a:schemeClr>
                </a:solidFill>
              </a:rPr>
              <a:t>setting.py</a:t>
            </a: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i="1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Template files can be treated as inheritable objects</a:t>
            </a:r>
            <a:endParaRPr lang="en-US" sz="2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657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HTTP Status Codes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531C84A-244E-6605-BE6F-E6D31CBE1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996958"/>
              </p:ext>
            </p:extLst>
          </p:nvPr>
        </p:nvGraphicFramePr>
        <p:xfrm>
          <a:off x="1072230" y="1615947"/>
          <a:ext cx="6999540" cy="3626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9770">
                  <a:extLst>
                    <a:ext uri="{9D8B030D-6E8A-4147-A177-3AD203B41FA5}">
                      <a16:colId xmlns:a16="http://schemas.microsoft.com/office/drawing/2014/main" val="3722018168"/>
                    </a:ext>
                  </a:extLst>
                </a:gridCol>
                <a:gridCol w="3499770">
                  <a:extLst>
                    <a:ext uri="{9D8B030D-6E8A-4147-A177-3AD203B41FA5}">
                      <a16:colId xmlns:a16="http://schemas.microsoft.com/office/drawing/2014/main" val="4143356628"/>
                    </a:ext>
                  </a:extLst>
                </a:gridCol>
              </a:tblGrid>
              <a:tr h="604351">
                <a:tc>
                  <a:txBody>
                    <a:bodyPr/>
                    <a:lstStyle/>
                    <a:p>
                      <a:r>
                        <a:rPr lang="en-US" sz="2400" dirty="0"/>
                        <a:t>Status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27733"/>
                  </a:ext>
                </a:extLst>
              </a:tr>
              <a:tr h="604351">
                <a:tc>
                  <a:txBody>
                    <a:bodyPr/>
                    <a:lstStyle/>
                    <a:p>
                      <a:r>
                        <a:rPr lang="en-US" sz="24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058252"/>
                  </a:ext>
                </a:extLst>
              </a:tr>
              <a:tr h="604351">
                <a:tc>
                  <a:txBody>
                    <a:bodyPr/>
                    <a:lstStyle/>
                    <a:p>
                      <a:r>
                        <a:rPr lang="en-US" sz="2400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Moved Permanently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66310"/>
                  </a:ext>
                </a:extLst>
              </a:tr>
              <a:tr h="604351">
                <a:tc>
                  <a:txBody>
                    <a:bodyPr/>
                    <a:lstStyle/>
                    <a:p>
                      <a:r>
                        <a:rPr lang="en-US" sz="2400" dirty="0"/>
                        <a:t>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Forbidden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3277"/>
                  </a:ext>
                </a:extLst>
              </a:tr>
              <a:tr h="604351">
                <a:tc>
                  <a:txBody>
                    <a:bodyPr/>
                    <a:lstStyle/>
                    <a:p>
                      <a:r>
                        <a:rPr lang="en-US" sz="2400" dirty="0"/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978095"/>
                  </a:ext>
                </a:extLst>
              </a:tr>
              <a:tr h="604351">
                <a:tc>
                  <a:txBody>
                    <a:bodyPr/>
                    <a:lstStyle/>
                    <a:p>
                      <a:r>
                        <a:rPr lang="en-US" sz="24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Internal Server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3514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8B42CFE-AC71-6979-8AA6-CB622C8B2AE3}"/>
              </a:ext>
            </a:extLst>
          </p:cNvPr>
          <p:cNvSpPr txBox="1"/>
          <p:nvPr/>
        </p:nvSpPr>
        <p:spPr>
          <a:xfrm>
            <a:off x="1379923" y="5876544"/>
            <a:ext cx="622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75000"/>
                  </a:schemeClr>
                </a:solidFill>
              </a:rPr>
              <a:t>https://developer.mozilla.org/en-US/docs/Web/HTTP/Status</a:t>
            </a:r>
          </a:p>
        </p:txBody>
      </p:sp>
    </p:spTree>
    <p:extLst>
      <p:ext uri="{BB962C8B-B14F-4D97-AF65-F5344CB8AC3E}">
        <p14:creationId xmlns:p14="http://schemas.microsoft.com/office/powerpoint/2010/main" val="1705081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Project Files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301441" y="1534638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manage.py: utility for interacting with project</a:t>
            </a:r>
          </a:p>
          <a:p>
            <a:pPr marL="342900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		python manage.py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runserver</a:t>
            </a: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project_name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]/settings.py: settings and configuration</a:t>
            </a: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2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9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Django Settings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301441" y="1534638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We should manually add our apps to INSTALLED_APPS list in settings.py:</a:t>
            </a: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3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python manage.py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startapp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main</a:t>
            </a: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2200" i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318B9-D0EE-AED6-7218-9B02365C4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87" y="3715949"/>
            <a:ext cx="43148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1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Django Functionalities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301441" y="1534638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We know how to add function-based views to our apps:</a:t>
            </a: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2200" i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AA6382-9824-00F4-2EA7-EE46098C8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513" y="2750869"/>
            <a:ext cx="6478974" cy="264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85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Django Routing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301441" y="1534638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We manually add a urls.py file to our main app:</a:t>
            </a: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2200" i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7A20B-1C9F-02F9-B670-582899E6B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829" y="2833687"/>
            <a:ext cx="6272342" cy="207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22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Link URL Configurations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301441" y="1534638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Finally, we link app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urls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to the project urls.py:</a:t>
            </a: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2200" i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AA4E94-037A-8B8B-282C-436D49B07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537" y="2932711"/>
            <a:ext cx="6052925" cy="23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22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Use URL Parameters in Views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301441" y="1534638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Let’s write a view to greet a certain person:</a:t>
            </a: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2200" i="1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787577-E63D-6750-07A3-BC179FF28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045" y="3116389"/>
            <a:ext cx="6363909" cy="123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8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Creating Django Projects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460950" y="1534639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lnSpc>
                <a:spcPct val="135714"/>
              </a:lnSpc>
              <a:buSzPts val="2000"/>
              <a:buFont typeface="Arial"/>
              <a:buChar char="●"/>
            </a:pPr>
            <a:r>
              <a:rPr lang="en-US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400" dirty="0" err="1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conda</a:t>
            </a:r>
            <a:r>
              <a:rPr lang="en-US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install </a:t>
            </a:r>
            <a:r>
              <a:rPr lang="en-US" sz="2400" dirty="0" err="1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django</a:t>
            </a:r>
            <a:endParaRPr lang="en-US"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indent="-355600">
              <a:lnSpc>
                <a:spcPct val="135714"/>
              </a:lnSpc>
              <a:buSzPts val="2000"/>
              <a:buFont typeface="Arial"/>
              <a:buChar char="●"/>
            </a:pPr>
            <a:r>
              <a:rPr lang="en-US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400" dirty="0" err="1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django</a:t>
            </a:r>
            <a:r>
              <a:rPr lang="en-US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-admin </a:t>
            </a:r>
            <a:r>
              <a:rPr lang="en-US" sz="2400" dirty="0" err="1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startproject</a:t>
            </a:r>
            <a:r>
              <a:rPr lang="en-US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&lt;name&gt;</a:t>
            </a:r>
          </a:p>
          <a:p>
            <a:pPr marL="457200" indent="-355600">
              <a:lnSpc>
                <a:spcPct val="135714"/>
              </a:lnSpc>
              <a:buSzPts val="2000"/>
              <a:buFont typeface="Arial"/>
              <a:buChar char="●"/>
            </a:pPr>
            <a:r>
              <a:rPr lang="en-US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400" dirty="0" err="1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django</a:t>
            </a:r>
            <a:r>
              <a:rPr lang="en-US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-admin </a:t>
            </a:r>
            <a:r>
              <a:rPr lang="en-US" sz="2400" dirty="0" err="1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startapp</a:t>
            </a:r>
            <a:r>
              <a:rPr lang="en-US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&lt;name&gt;</a:t>
            </a:r>
          </a:p>
          <a:p>
            <a:pPr marL="101600" lvl="4">
              <a:lnSpc>
                <a:spcPct val="135714"/>
              </a:lnSpc>
              <a:buSzPts val="2000"/>
            </a:pPr>
            <a:endParaRPr lang="en-US"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Use URL Parameters in Views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301441" y="1534638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We should update main app urls.py:</a:t>
            </a: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2200" i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FE8EF-184B-E481-BE78-D694FE609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77" y="2691594"/>
            <a:ext cx="7347845" cy="170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18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Create templates Folder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301441" y="1534638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There should be a folder called templates in each app.</a:t>
            </a: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2200" i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DF2CE-BAC7-B83D-E5B2-179683DB3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520" y="3341388"/>
            <a:ext cx="6088959" cy="12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71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Create Html Files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301441" y="1534638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Html files are developed using html tags:</a:t>
            </a: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2200" i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FD065-ECAA-D3C3-AF4F-F75F9F518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305" y="2128837"/>
            <a:ext cx="4359501" cy="423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66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Update Views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CFF89-145E-6049-9D18-CE490852E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60" y="1709862"/>
            <a:ext cx="7189262" cy="80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60EC40-CDA0-420A-EA76-662AE784F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60" y="3364380"/>
            <a:ext cx="3822165" cy="3421151"/>
          </a:xfrm>
          <a:prstGeom prst="rect">
            <a:avLst/>
          </a:prstGeom>
        </p:spPr>
      </p:pic>
      <p:sp>
        <p:nvSpPr>
          <p:cNvPr id="8" name="Google Shape;96;p18">
            <a:extLst>
              <a:ext uri="{FF2B5EF4-FFF2-40B4-BE49-F238E27FC236}">
                <a16:creationId xmlns:a16="http://schemas.microsoft.com/office/drawing/2014/main" id="{843EFDE3-D4FB-A5AD-90CD-8CFC4F98084C}"/>
              </a:ext>
            </a:extLst>
          </p:cNvPr>
          <p:cNvSpPr txBox="1">
            <a:spLocks/>
          </p:cNvSpPr>
          <p:nvPr/>
        </p:nvSpPr>
        <p:spPr>
          <a:xfrm>
            <a:off x="301441" y="1193262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Again, we isolate a view in views.py:</a:t>
            </a: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Then create a template for it.</a:t>
            </a: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2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628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Static Files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8" name="Google Shape;96;p18">
            <a:extLst>
              <a:ext uri="{FF2B5EF4-FFF2-40B4-BE49-F238E27FC236}">
                <a16:creationId xmlns:a16="http://schemas.microsoft.com/office/drawing/2014/main" id="{843EFDE3-D4FB-A5AD-90CD-8CFC4F98084C}"/>
              </a:ext>
            </a:extLst>
          </p:cNvPr>
          <p:cNvSpPr txBox="1">
            <a:spLocks/>
          </p:cNvSpPr>
          <p:nvPr/>
        </p:nvSpPr>
        <p:spPr>
          <a:xfrm>
            <a:off x="301441" y="1193262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By default, Django uses a folder called </a:t>
            </a:r>
            <a:r>
              <a:rPr lang="en-US" sz="2200" dirty="0">
                <a:solidFill>
                  <a:schemeClr val="tx1">
                    <a:lumMod val="75000"/>
                  </a:schemeClr>
                </a:solidFill>
              </a:rPr>
              <a:t>static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for stylesheets and more.</a:t>
            </a:r>
          </a:p>
          <a:p>
            <a:pPr marL="342900"/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2200" i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1619D7-CA00-7620-5BEB-F63FE906C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149" y="1976437"/>
            <a:ext cx="3289275" cy="1053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33129E-526C-F596-224F-51E5D83FF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013" y="3157728"/>
            <a:ext cx="5887974" cy="34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63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References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301441" y="1534638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https://www.djangoproject.com/</a:t>
            </a: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https://cs50.harvard.edu/web/2020/weeks/3/</a:t>
            </a:r>
          </a:p>
        </p:txBody>
      </p:sp>
    </p:spTree>
    <p:extLst>
      <p:ext uri="{BB962C8B-B14F-4D97-AF65-F5344CB8AC3E}">
        <p14:creationId xmlns:p14="http://schemas.microsoft.com/office/powerpoint/2010/main" val="161867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Django Project Management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301441" y="1306795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Django follows </a:t>
            </a:r>
            <a:r>
              <a:rPr lang="en-US" sz="2400" dirty="0">
                <a:solidFill>
                  <a:srgbClr val="FF0000"/>
                </a:solidFill>
              </a:rPr>
              <a:t>MTV 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design pattern. </a:t>
            </a:r>
            <a:endParaRPr lang="en-US" sz="25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0921A-6CE8-35E9-0A9E-37D11741F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59" y="2425873"/>
            <a:ext cx="8096942" cy="335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4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Django Project Management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96;p18">
                <a:extLst>
                  <a:ext uri="{FF2B5EF4-FFF2-40B4-BE49-F238E27FC236}">
                    <a16:creationId xmlns:a16="http://schemas.microsoft.com/office/drawing/2014/main" id="{312EC6FE-E3CE-7273-F20C-5AA3917261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1441" y="1306795"/>
                <a:ext cx="8222100" cy="361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6858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”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M”odel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: data layer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models.py</a:t>
                </a:r>
              </a:p>
              <a:p>
                <a:pPr marL="6858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6858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”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T”emplate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: presentation layer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templates/</a:t>
                </a:r>
              </a:p>
              <a:p>
                <a:pPr marL="6858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6858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”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V”iew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: business logic layer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views.py</a:t>
                </a:r>
                <a:endParaRPr lang="en-US" sz="2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Google Shape;96;p18">
                <a:extLst>
                  <a:ext uri="{FF2B5EF4-FFF2-40B4-BE49-F238E27FC236}">
                    <a16:creationId xmlns:a16="http://schemas.microsoft.com/office/drawing/2014/main" id="{312EC6FE-E3CE-7273-F20C-5AA391726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41" y="1306795"/>
                <a:ext cx="8222100" cy="361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34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Django URLs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301441" y="1306795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We design the routing of our web project in urls.py</a:t>
            </a: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DCA4BE-AE50-D271-EF61-333B194C4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41" y="2409875"/>
            <a:ext cx="8623409" cy="331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1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60950" y="1944300"/>
            <a:ext cx="8222100" cy="40053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view, is a Python function that takes a web request and returns a web response. The view itself contains whatever arbitrary logic is necessary to return that response.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5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Django Views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301441" y="1306795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How to write a view to return current date and time as an HTML document:</a:t>
            </a: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6D63E-D249-1059-3A45-CB33F7C11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4" y="2356675"/>
            <a:ext cx="8181971" cy="27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2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Django Shortcut Functions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901D2455-0A1A-7BFF-B1AD-AB800E994E61}"/>
              </a:ext>
            </a:extLst>
          </p:cNvPr>
          <p:cNvSpPr txBox="1">
            <a:spLocks/>
          </p:cNvSpPr>
          <p:nvPr/>
        </p:nvSpPr>
        <p:spPr>
          <a:xfrm>
            <a:off x="301441" y="989803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These functions/classes introduce controlled coupling for convenience’s sake.</a:t>
            </a:r>
          </a:p>
          <a:p>
            <a:pPr marL="6858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render</a:t>
            </a:r>
          </a:p>
          <a:p>
            <a:pPr marL="6858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redirect</a:t>
            </a:r>
          </a:p>
          <a:p>
            <a:pPr marL="6858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get_object_or_404</a:t>
            </a:r>
          </a:p>
        </p:txBody>
      </p:sp>
    </p:spTree>
    <p:extLst>
      <p:ext uri="{BB962C8B-B14F-4D97-AF65-F5344CB8AC3E}">
        <p14:creationId xmlns:p14="http://schemas.microsoft.com/office/powerpoint/2010/main" val="774029431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1203</Words>
  <Application>Microsoft Office PowerPoint</Application>
  <PresentationFormat>On-screen Show (4:3)</PresentationFormat>
  <Paragraphs>252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Cambria Math</vt:lpstr>
      <vt:lpstr>Fira Mono</vt:lpstr>
      <vt:lpstr>Roboto</vt:lpstr>
      <vt:lpstr>Courier New</vt:lpstr>
      <vt:lpstr>Arial</vt:lpstr>
      <vt:lpstr>Material</vt:lpstr>
      <vt:lpstr>Multimedia Data Management</vt:lpstr>
      <vt:lpstr>Django is a free and open-source web framework.</vt:lpstr>
      <vt:lpstr>Creating Django Projects</vt:lpstr>
      <vt:lpstr>Django Project Management</vt:lpstr>
      <vt:lpstr>Django Project Management</vt:lpstr>
      <vt:lpstr>Django URLs</vt:lpstr>
      <vt:lpstr>A view, is a Python function that takes a web request and returns a web response. The view itself contains whatever arbitrary logic is necessary to return that response. </vt:lpstr>
      <vt:lpstr>Django Views</vt:lpstr>
      <vt:lpstr>Django Shortcut Functions</vt:lpstr>
      <vt:lpstr>Django render() Shortcut</vt:lpstr>
      <vt:lpstr>Django redirect() Shortcut</vt:lpstr>
      <vt:lpstr>Django get_object_or_404() Shortcut</vt:lpstr>
      <vt:lpstr>A model is the single, definitive source of information about your data. It contains the essential fields and behaviors of the data you’re storing. Generally, each model maps to a single database table.</vt:lpstr>
      <vt:lpstr>Database to Models</vt:lpstr>
      <vt:lpstr>Django Models</vt:lpstr>
      <vt:lpstr>Django Models - Attributes</vt:lpstr>
      <vt:lpstr>Django Models - Attributes</vt:lpstr>
      <vt:lpstr>A Django template is an HTML file injected with Python string marked-ups. Those constructs are recognized and rendered by the template engine.  </vt:lpstr>
      <vt:lpstr>Templates - Variables</vt:lpstr>
      <vt:lpstr>Templates - Tags</vt:lpstr>
      <vt:lpstr>Templates - Filters</vt:lpstr>
      <vt:lpstr>Templates</vt:lpstr>
      <vt:lpstr>HTTP Status Codes</vt:lpstr>
      <vt:lpstr>Project Files</vt:lpstr>
      <vt:lpstr>Django Settings</vt:lpstr>
      <vt:lpstr>Django Functionalities</vt:lpstr>
      <vt:lpstr>Django Routing</vt:lpstr>
      <vt:lpstr>Link URL Configurations</vt:lpstr>
      <vt:lpstr>Use URL Parameters in Views</vt:lpstr>
      <vt:lpstr>Use URL Parameters in Views</vt:lpstr>
      <vt:lpstr>Create templates Folder</vt:lpstr>
      <vt:lpstr>Create Html Files</vt:lpstr>
      <vt:lpstr>Update Views</vt:lpstr>
      <vt:lpstr>Static Files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Data Management</dc:title>
  <cp:lastModifiedBy>Mohammad Mahdi Heydari Dastjerdi</cp:lastModifiedBy>
  <cp:revision>9</cp:revision>
  <dcterms:modified xsi:type="dcterms:W3CDTF">2022-10-13T17:33:11Z</dcterms:modified>
</cp:coreProperties>
</file>