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75" r:id="rId2"/>
    <p:sldId id="258" r:id="rId3"/>
    <p:sldId id="281" r:id="rId4"/>
    <p:sldId id="282" r:id="rId5"/>
    <p:sldId id="283" r:id="rId6"/>
    <p:sldId id="284" r:id="rId7"/>
    <p:sldId id="285" r:id="rId8"/>
    <p:sldId id="287" r:id="rId9"/>
    <p:sldId id="288" r:id="rId10"/>
    <p:sldId id="289" r:id="rId11"/>
    <p:sldId id="290" r:id="rId12"/>
    <p:sldId id="291" r:id="rId13"/>
    <p:sldId id="292" r:id="rId14"/>
    <p:sldId id="294" r:id="rId15"/>
    <p:sldId id="295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42"/>
    </p:embeddedFont>
    <p:embeddedFont>
      <p:font typeface="Monotype Sorts" panose="020B0604020202020204"/>
      <p:regular r:id="rId43"/>
    </p:embeddedFont>
    <p:embeddedFont>
      <p:font typeface="Roboto" panose="02000000000000000000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5C3465-565F-EC26-8407-64B40C2C5258}" v="2" dt="2022-10-03T21:33:07.1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272" autoAdjust="0"/>
  </p:normalViewPr>
  <p:slideViewPr>
    <p:cSldViewPr snapToGrid="0">
      <p:cViewPr varScale="1">
        <p:scale>
          <a:sx n="53" d="100"/>
          <a:sy n="53" d="100"/>
        </p:scale>
        <p:origin x="204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Mahdi Heydari Dastjerdi" userId="S::mohammadheydari@cmail.carleton.ca::e9b44567-4499-4cbf-b455-8c54534b3ec1" providerId="AD" clId="Web-{D15C3465-565F-EC26-8407-64B40C2C5258}"/>
    <pc:docChg chg="modSld">
      <pc:chgData name="Mohammad Mahdi Heydari Dastjerdi" userId="S::mohammadheydari@cmail.carleton.ca::e9b44567-4499-4cbf-b455-8c54534b3ec1" providerId="AD" clId="Web-{D15C3465-565F-EC26-8407-64B40C2C5258}" dt="2022-10-03T21:33:07.116" v="1" actId="20577"/>
      <pc:docMkLst>
        <pc:docMk/>
      </pc:docMkLst>
      <pc:sldChg chg="modSp">
        <pc:chgData name="Mohammad Mahdi Heydari Dastjerdi" userId="S::mohammadheydari@cmail.carleton.ca::e9b44567-4499-4cbf-b455-8c54534b3ec1" providerId="AD" clId="Web-{D15C3465-565F-EC26-8407-64B40C2C5258}" dt="2022-10-03T21:33:07.116" v="1" actId="20577"/>
        <pc:sldMkLst>
          <pc:docMk/>
          <pc:sldMk cId="0" sldId="256"/>
        </pc:sldMkLst>
        <pc:spChg chg="mod">
          <ac:chgData name="Mohammad Mahdi Heydari Dastjerdi" userId="S::mohammadheydari@cmail.carleton.ca::e9b44567-4499-4cbf-b455-8c54534b3ec1" providerId="AD" clId="Web-{D15C3465-565F-EC26-8407-64B40C2C5258}" dt="2022-10-03T21:33:07.116" v="1" actId="20577"/>
          <ac:spMkLst>
            <pc:docMk/>
            <pc:sldMk cId="0" sldId="256"/>
            <ac:spMk id="6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1710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712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5282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5882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6589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5"/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JOIN 	(INNER JOIN)</a:t>
            </a:r>
          </a:p>
          <a:p>
            <a:pPr marL="342900" lvl="5"/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	LEFT (OUTER) JOIN</a:t>
            </a:r>
          </a:p>
          <a:p>
            <a:pPr marL="342900" lvl="5"/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	RIGHT (OUTER) JOIN</a:t>
            </a:r>
          </a:p>
          <a:p>
            <a:pPr marL="342900" lvl="5"/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	FULL (OUTER) JOIN</a:t>
            </a:r>
          </a:p>
          <a:p>
            <a:pPr marL="342900" lvl="5"/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	CROSS JOIN 	</a:t>
            </a:r>
            <a:r>
              <a:rPr lang="en-US" sz="1100" dirty="0">
                <a:solidFill>
                  <a:srgbClr val="FF0000"/>
                </a:solidFill>
              </a:rPr>
              <a:t>(be careful !)</a:t>
            </a:r>
          </a:p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173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The result of a select query is a view anyway. But we are also able to store frequent queries as views</a:t>
            </a:r>
          </a:p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9082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45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1386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7079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already learned to use subqueries inside WHERE predicates</a:t>
            </a:r>
            <a:endParaRPr b="1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392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It will be inserted into the actual table but filtered out from the view why?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321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97576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1129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66889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19329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50757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04663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00657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5448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69774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Complex scenarios should be handled by stored procedures and triggers -&gt; after reading week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55781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75869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29055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2227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02361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7505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76974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05346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66004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6cfa3731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6cfa3731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0013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But we know a better query to execute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7014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6918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8451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assignment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1117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2447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prereq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information is missing for CS-315 and </a:t>
            </a:r>
          </a:p>
          <a:p>
            <a:pPr marL="139700" indent="0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</a:rPr>
              <a:t>course information is missing for CS-437 </a:t>
            </a:r>
          </a:p>
          <a:p>
            <a:pPr marL="139700" indent="0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</a:rPr>
              <a:t>We call it inner join too</a:t>
            </a:r>
          </a:p>
          <a:p>
            <a:pPr marL="139700" indent="0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</a:rPr>
              <a:t>The default join type, when the join clause is used without the outer prefix is the inner 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98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5661233"/>
            <a:ext cx="8976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5661167"/>
            <a:ext cx="897600" cy="11967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100"/>
            <a:ext cx="9144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875133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477067"/>
            <a:ext cx="2808000" cy="12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651000"/>
            <a:ext cx="6227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-100"/>
            <a:ext cx="9144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6163733"/>
            <a:ext cx="9144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4406167"/>
            <a:ext cx="82221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book.com/Previous-editions/db6/slide-dir/index.htm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460950" y="1229333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Multimedia Data Management</a:t>
            </a:r>
            <a:endParaRPr sz="400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2022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/>
          </p:nvPr>
        </p:nvSpPr>
        <p:spPr>
          <a:xfrm>
            <a:off x="460950" y="2474033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Lecture 7 </a:t>
            </a:r>
            <a:r>
              <a:rPr lang="en" sz="3000"/>
              <a:t>– Nested Queries / Join / Views</a:t>
            </a:r>
            <a:endParaRPr sz="3000" dirty="0"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12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(Full) Outer JOIN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260295" y="1139007"/>
            <a:ext cx="8623409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An extension of the join operation that avoids loss of information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Computes the join and then adds tuples from one relation that does not match tuples in the other relation to the result of the join using </a:t>
            </a:r>
            <a:r>
              <a:rPr lang="en-US" sz="2000" dirty="0">
                <a:solidFill>
                  <a:schemeClr val="accent3"/>
                </a:solidFill>
              </a:rPr>
              <a:t>null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12536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Left (Outer) JOIN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260295" y="1139007"/>
            <a:ext cx="8623409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course </a:t>
            </a:r>
            <a:r>
              <a:rPr lang="en-US" sz="2000" dirty="0">
                <a:solidFill>
                  <a:schemeClr val="tx1"/>
                </a:solidFill>
              </a:rPr>
              <a:t>left (outer) join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prereq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89105F-E88A-BD68-A14C-CC3E8228B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326" y="2249089"/>
            <a:ext cx="6181345" cy="139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28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Right (Outer) JOIN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260295" y="1139007"/>
            <a:ext cx="8623409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course </a:t>
            </a:r>
            <a:r>
              <a:rPr lang="en-US" sz="2000" dirty="0">
                <a:solidFill>
                  <a:schemeClr val="tx1"/>
                </a:solidFill>
              </a:rPr>
              <a:t>right (outer) join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prereq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0031E-D2EA-ED1D-D7E6-2FD069067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525" y="2250813"/>
            <a:ext cx="6166050" cy="13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4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(Full) Outer JOIN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260295" y="1139007"/>
            <a:ext cx="8623409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course </a:t>
            </a:r>
            <a:r>
              <a:rPr lang="en-US" sz="2000" dirty="0">
                <a:solidFill>
                  <a:schemeClr val="tx1"/>
                </a:solidFill>
              </a:rPr>
              <a:t>(full) outer join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prereq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13872-822E-547B-3F00-533DB3C52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511" y="2128529"/>
            <a:ext cx="6570978" cy="176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21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JOIN Syntax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260295" y="1139006"/>
            <a:ext cx="8623409" cy="4774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JOIN/ON syntax is more recent and more explicit that WHERE clause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We should handle duplicate columns ourselves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We should avoid ambiguous column names by using table names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390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JOIN Syntax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260295" y="1139006"/>
            <a:ext cx="8623409" cy="4774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These are PostgreSQL JOIN options:</a:t>
            </a:r>
          </a:p>
          <a:p>
            <a:pPr marL="685800" lvl="4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 lvl="5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8AB32-C1FC-3181-18B7-22C0907DE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89" y="1963243"/>
            <a:ext cx="7715619" cy="426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18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SQL VIEW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260295" y="1139006"/>
            <a:ext cx="8623409" cy="4774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In some cases, it is not desirable for all users to see the entire logical model (all the actual relations in the database)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Consider a person who needs to know an instructor’s name and department, but not the salary.  This person should see a relation described, in SQL, by </a:t>
            </a:r>
            <a:br>
              <a:rPr lang="en-US" sz="2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		</a:t>
            </a:r>
            <a:br>
              <a:rPr lang="en-US" sz="2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         select ID, name,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dept_name</a:t>
            </a:r>
            <a:br>
              <a:rPr lang="en-US" sz="2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         from instructor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 VIEW provides a mechanism to </a:t>
            </a:r>
            <a:r>
              <a:rPr lang="en-US" sz="2000" dirty="0">
                <a:solidFill>
                  <a:schemeClr val="tx1"/>
                </a:solidFill>
              </a:rPr>
              <a:t>hide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certain data from the view of certain users.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Any relation that is not of the conceptual model but is made visible to a user as a “virtual relation” is called a VIEW.</a:t>
            </a:r>
          </a:p>
        </p:txBody>
      </p:sp>
    </p:spTree>
    <p:extLst>
      <p:ext uri="{BB962C8B-B14F-4D97-AF65-F5344CB8AC3E}">
        <p14:creationId xmlns:p14="http://schemas.microsoft.com/office/powerpoint/2010/main" val="3239144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VIEW Example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260295" y="1139006"/>
            <a:ext cx="8623409" cy="4774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 view of instructors without their salary</a:t>
            </a:r>
            <a:br>
              <a:rPr lang="en-US" sz="2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	</a:t>
            </a:r>
          </a:p>
          <a:p>
            <a:pPr marL="342900" lvl="1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</a:rPr>
              <a:t>CREATE VIEW faculty AS</a:t>
            </a:r>
          </a:p>
          <a:p>
            <a:pPr marL="342900" lvl="1"/>
            <a:r>
              <a:rPr lang="en-US" sz="2000" i="1" dirty="0">
                <a:solidFill>
                  <a:schemeClr val="bg2">
                    <a:lumMod val="50000"/>
                  </a:schemeClr>
                </a:solidFill>
              </a:rPr>
              <a:t>		SELECT id, name,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</a:rPr>
              <a:t>dept_name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</a:rPr>
              <a:t>    		FROM instructor</a:t>
            </a:r>
          </a:p>
          <a:p>
            <a:pPr marL="342900" lvl="1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 lvl="1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Find all instructors in the Biology department</a:t>
            </a:r>
            <a:br>
              <a:rPr lang="en-US" sz="2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	</a:t>
            </a:r>
          </a:p>
          <a:p>
            <a:pPr marL="342900" lvl="1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</a:rPr>
              <a:t>SELECT name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</a:rPr>
              <a:t> 		FROM faculty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</a:rPr>
              <a:t> 		WHERE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</a:rPr>
              <a:t>dept_name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</a:rPr>
              <a:t> = ‘Biology’</a:t>
            </a:r>
          </a:p>
        </p:txBody>
      </p:sp>
    </p:spTree>
    <p:extLst>
      <p:ext uri="{BB962C8B-B14F-4D97-AF65-F5344CB8AC3E}">
        <p14:creationId xmlns:p14="http://schemas.microsoft.com/office/powerpoint/2010/main" val="3483121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Nested VIEW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260295" y="1139006"/>
            <a:ext cx="8623409" cy="4774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en-US" sz="2000" b="1" dirty="0"/>
              <a:t>CREATE VIEW </a:t>
            </a:r>
            <a:r>
              <a:rPr lang="en-US" altLang="en-US" sz="2000" i="1" dirty="0">
                <a:solidFill>
                  <a:srgbClr val="000099"/>
                </a:solidFill>
              </a:rPr>
              <a:t>physics_fall_2009</a:t>
            </a:r>
            <a:r>
              <a:rPr lang="en-US" altLang="en-US" sz="2000" i="1" dirty="0"/>
              <a:t> </a:t>
            </a:r>
            <a:r>
              <a:rPr lang="en-US" altLang="en-US" sz="2000" b="1" dirty="0"/>
              <a:t>AS</a:t>
            </a:r>
            <a:br>
              <a:rPr lang="en-US" altLang="en-US" sz="2000" b="1" dirty="0"/>
            </a:br>
            <a:r>
              <a:rPr lang="en-US" altLang="en-US" sz="2000" b="1" dirty="0"/>
              <a:t>   SELECT </a:t>
            </a:r>
            <a:r>
              <a:rPr lang="en-US" altLang="en-US" sz="2000" i="1" dirty="0" err="1"/>
              <a:t>course</a:t>
            </a:r>
            <a:r>
              <a:rPr lang="en-US" altLang="en-US" sz="2000" dirty="0" err="1"/>
              <a:t>.</a:t>
            </a:r>
            <a:r>
              <a:rPr lang="en-US" altLang="en-US" sz="2000" i="1" dirty="0" err="1"/>
              <a:t>course_id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sec_id</a:t>
            </a:r>
            <a:r>
              <a:rPr lang="en-US" altLang="en-US" sz="2000" dirty="0"/>
              <a:t>, </a:t>
            </a:r>
            <a:r>
              <a:rPr lang="en-US" altLang="en-US" sz="2000" i="1" dirty="0"/>
              <a:t>building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room_number</a:t>
            </a:r>
            <a:br>
              <a:rPr lang="en-US" altLang="en-US" sz="2000" i="1" dirty="0"/>
            </a:br>
            <a:r>
              <a:rPr lang="en-US" altLang="en-US" sz="2000" i="1" dirty="0"/>
              <a:t>   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course</a:t>
            </a:r>
            <a:r>
              <a:rPr lang="en-US" altLang="en-US" sz="2000" dirty="0"/>
              <a:t>, </a:t>
            </a:r>
            <a:r>
              <a:rPr lang="en-US" altLang="en-US" sz="2000" i="1" dirty="0"/>
              <a:t>section</a:t>
            </a:r>
            <a:br>
              <a:rPr lang="en-US" altLang="en-US" sz="2000" i="1" dirty="0"/>
            </a:br>
            <a:r>
              <a:rPr lang="en-US" altLang="en-US" sz="2000" i="1" dirty="0"/>
              <a:t>   </a:t>
            </a:r>
            <a:r>
              <a:rPr lang="en-US" altLang="en-US" sz="2000" b="1" dirty="0"/>
              <a:t>WHERE </a:t>
            </a:r>
            <a:r>
              <a:rPr lang="en-US" altLang="en-US" sz="2000" i="1" dirty="0" err="1"/>
              <a:t>course</a:t>
            </a:r>
            <a:r>
              <a:rPr lang="en-US" altLang="en-US" sz="2000" dirty="0" err="1"/>
              <a:t>.</a:t>
            </a:r>
            <a:r>
              <a:rPr lang="en-US" altLang="en-US" sz="2000" i="1" dirty="0" err="1"/>
              <a:t>course_id</a:t>
            </a:r>
            <a:r>
              <a:rPr lang="en-US" altLang="en-US" sz="2000" i="1" dirty="0"/>
              <a:t> </a:t>
            </a:r>
            <a:r>
              <a:rPr lang="en-US" altLang="en-US" sz="2000" dirty="0"/>
              <a:t>= </a:t>
            </a:r>
            <a:r>
              <a:rPr lang="en-US" altLang="en-US" sz="2000" i="1" dirty="0" err="1"/>
              <a:t>section</a:t>
            </a:r>
            <a:r>
              <a:rPr lang="en-US" altLang="en-US" sz="2000" dirty="0" err="1"/>
              <a:t>.</a:t>
            </a:r>
            <a:r>
              <a:rPr lang="en-US" altLang="en-US" sz="2000" i="1" dirty="0" err="1"/>
              <a:t>course_id</a:t>
            </a:r>
            <a:br>
              <a:rPr lang="en-US" altLang="en-US" sz="2000" i="1" dirty="0"/>
            </a:br>
            <a:r>
              <a:rPr lang="en-US" altLang="en-US" sz="2000" i="1" dirty="0"/>
              <a:t>              </a:t>
            </a:r>
            <a:r>
              <a:rPr lang="en-US" altLang="en-US" sz="2000" b="1" dirty="0"/>
              <a:t>AND </a:t>
            </a:r>
            <a:r>
              <a:rPr lang="en-US" altLang="en-US" sz="2000" i="1" dirty="0" err="1"/>
              <a:t>course</a:t>
            </a:r>
            <a:r>
              <a:rPr lang="en-US" altLang="en-US" sz="2000" dirty="0" err="1"/>
              <a:t>.</a:t>
            </a:r>
            <a:r>
              <a:rPr lang="en-US" altLang="en-US" sz="2000" i="1" dirty="0" err="1"/>
              <a:t>dept_name</a:t>
            </a:r>
            <a:r>
              <a:rPr lang="en-US" altLang="en-US" sz="2000" i="1" dirty="0"/>
              <a:t> </a:t>
            </a:r>
            <a:r>
              <a:rPr lang="en-US" altLang="en-US" sz="2000" dirty="0"/>
              <a:t>= ’Physics’</a:t>
            </a:r>
            <a:br>
              <a:rPr lang="en-US" altLang="en-US" sz="2000" dirty="0"/>
            </a:br>
            <a:r>
              <a:rPr lang="en-US" altLang="en-US" sz="2000" dirty="0"/>
              <a:t>              </a:t>
            </a:r>
            <a:r>
              <a:rPr lang="en-US" altLang="en-US" sz="2000" b="1" dirty="0"/>
              <a:t>AND </a:t>
            </a:r>
            <a:r>
              <a:rPr lang="en-US" altLang="en-US" sz="2000" i="1" dirty="0" err="1"/>
              <a:t>section</a:t>
            </a:r>
            <a:r>
              <a:rPr lang="en-US" altLang="en-US" sz="2000" dirty="0" err="1"/>
              <a:t>.</a:t>
            </a:r>
            <a:r>
              <a:rPr lang="en-US" altLang="en-US" sz="2000" i="1" dirty="0" err="1"/>
              <a:t>semester</a:t>
            </a:r>
            <a:r>
              <a:rPr lang="en-US" altLang="en-US" sz="2000" i="1" dirty="0"/>
              <a:t> </a:t>
            </a:r>
            <a:r>
              <a:rPr lang="en-US" altLang="en-US" sz="2000" dirty="0"/>
              <a:t>= ’Fall’</a:t>
            </a:r>
            <a:br>
              <a:rPr lang="en-US" altLang="en-US" sz="2000" dirty="0"/>
            </a:br>
            <a:r>
              <a:rPr lang="en-US" altLang="en-US" sz="2000" dirty="0"/>
              <a:t>              </a:t>
            </a:r>
            <a:r>
              <a:rPr lang="en-US" altLang="en-US" sz="2000" b="1" dirty="0"/>
              <a:t>AND </a:t>
            </a:r>
            <a:r>
              <a:rPr lang="en-US" altLang="en-US" sz="2000" i="1" dirty="0" err="1"/>
              <a:t>section</a:t>
            </a:r>
            <a:r>
              <a:rPr lang="en-US" altLang="en-US" sz="2000" dirty="0" err="1"/>
              <a:t>.</a:t>
            </a:r>
            <a:r>
              <a:rPr lang="en-US" altLang="en-US" sz="2000" i="1" dirty="0" err="1"/>
              <a:t>year</a:t>
            </a:r>
            <a:r>
              <a:rPr lang="en-US" altLang="en-US" sz="2000" i="1" dirty="0"/>
              <a:t> </a:t>
            </a:r>
            <a:r>
              <a:rPr lang="en-US" altLang="en-US" sz="2000" dirty="0"/>
              <a:t>= ’2009’;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en-US" sz="2000" b="1" dirty="0"/>
              <a:t>CREATE VIEW </a:t>
            </a:r>
            <a:r>
              <a:rPr lang="en-US" altLang="en-US" sz="2000" i="1" dirty="0"/>
              <a:t>physics_fall_2009_watson </a:t>
            </a:r>
            <a:r>
              <a:rPr lang="en-US" altLang="en-US" sz="2000" b="1" dirty="0"/>
              <a:t>AS</a:t>
            </a:r>
            <a:br>
              <a:rPr lang="en-US" altLang="en-US" sz="2000" b="1" dirty="0"/>
            </a:br>
            <a:r>
              <a:rPr lang="en-US" altLang="en-US" sz="2000" b="1" dirty="0"/>
              <a:t>    SELECT </a:t>
            </a:r>
            <a:r>
              <a:rPr lang="en-US" altLang="en-US" sz="2000" i="1" dirty="0" err="1"/>
              <a:t>course_id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room_number</a:t>
            </a:r>
            <a:br>
              <a:rPr lang="en-US" altLang="en-US" sz="2000" i="1" dirty="0"/>
            </a:br>
            <a:r>
              <a:rPr lang="en-US" altLang="en-US" sz="2000" i="1" dirty="0"/>
              <a:t>    </a:t>
            </a:r>
            <a:r>
              <a:rPr lang="en-US" altLang="en-US" sz="2000" b="1" dirty="0"/>
              <a:t>FROM </a:t>
            </a:r>
            <a:r>
              <a:rPr lang="en-US" altLang="en-US" sz="2000" i="1" dirty="0">
                <a:solidFill>
                  <a:srgbClr val="000099"/>
                </a:solidFill>
              </a:rPr>
              <a:t>physics_fall_2009</a:t>
            </a:r>
            <a:br>
              <a:rPr lang="en-US" altLang="en-US" sz="2000" i="1" dirty="0"/>
            </a:br>
            <a:r>
              <a:rPr lang="en-US" altLang="en-US" sz="2000" i="1" dirty="0"/>
              <a:t>    </a:t>
            </a:r>
            <a:r>
              <a:rPr lang="en-US" altLang="en-US" sz="2000" b="1" dirty="0"/>
              <a:t>WHERE </a:t>
            </a:r>
            <a:r>
              <a:rPr lang="en-US" altLang="en-US" sz="2000" i="1" dirty="0"/>
              <a:t>building</a:t>
            </a:r>
            <a:r>
              <a:rPr lang="en-US" altLang="en-US" sz="2000" dirty="0"/>
              <a:t>= ’Watson’;</a:t>
            </a:r>
            <a:endParaRPr lang="en-US" altLang="en-US" sz="2800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268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Update VIEW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260295" y="1139006"/>
            <a:ext cx="8623409" cy="4774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tabLst>
                <a:tab pos="1085850" algn="l"/>
              </a:tabLst>
            </a:pPr>
            <a:r>
              <a:rPr lang="en-US" altLang="en-US" sz="2000" dirty="0"/>
              <a:t>Add a new tuple to </a:t>
            </a:r>
            <a:r>
              <a:rPr lang="en-US" altLang="en-US" sz="2000" i="1" dirty="0"/>
              <a:t>faculty </a:t>
            </a:r>
            <a:r>
              <a:rPr lang="en-US" altLang="en-US" sz="2000" dirty="0"/>
              <a:t>view which we defined earlier</a:t>
            </a:r>
            <a:endParaRPr lang="en-US" altLang="en-US" sz="2000" b="1" dirty="0"/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2000" dirty="0"/>
              <a:t>		</a:t>
            </a:r>
            <a:r>
              <a:rPr lang="en-US" altLang="en-US" sz="2000" b="1" dirty="0"/>
              <a:t>INSERT INTO </a:t>
            </a:r>
            <a:r>
              <a:rPr lang="en-US" altLang="en-US" sz="2000" i="1" dirty="0"/>
              <a:t>faculty </a:t>
            </a:r>
            <a:r>
              <a:rPr lang="en-US" altLang="en-US" sz="2000" b="1" dirty="0"/>
              <a:t>VALUES </a:t>
            </a:r>
            <a:r>
              <a:rPr lang="en-US" altLang="en-US" sz="2000" dirty="0"/>
              <a:t>(’30765’, ’Green’, ’Music’);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2000" dirty="0"/>
              <a:t>	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2000" dirty="0"/>
              <a:t>     This insertion must be represented by the insertion of the tuple</a:t>
            </a:r>
            <a:endParaRPr lang="en-US" altLang="en-US" sz="2000" b="1" dirty="0"/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2000" dirty="0"/>
              <a:t>			(’30765’, ’Green’, ’Music’, null)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2000" dirty="0"/>
              <a:t>     into the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relation</a:t>
            </a:r>
          </a:p>
        </p:txBody>
      </p:sp>
    </p:spTree>
    <p:extLst>
      <p:ext uri="{BB962C8B-B14F-4D97-AF65-F5344CB8AC3E}">
        <p14:creationId xmlns:p14="http://schemas.microsoft.com/office/powerpoint/2010/main" val="409644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60950" y="1944300"/>
            <a:ext cx="8222100" cy="29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subquery is a SELECT-FROM-WHERE expression that is nested within another query.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VIEW Update Translation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260295" y="1139006"/>
            <a:ext cx="8623409" cy="4774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tabLst>
                <a:tab pos="1085850" algn="l"/>
              </a:tabLst>
            </a:pPr>
            <a:r>
              <a:rPr lang="en-US" altLang="en-US" sz="2000" dirty="0"/>
              <a:t>Most SQL implementations allow updates only on simple views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085850" algn="l"/>
              </a:tabLst>
            </a:pP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  <a:tabLst>
                <a:tab pos="1085850" algn="l"/>
              </a:tabLst>
            </a:pPr>
            <a:r>
              <a:rPr lang="en-US" altLang="en-US" sz="2000" dirty="0"/>
              <a:t>The FROM clause has only one database relation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085850" algn="l"/>
              </a:tabLst>
            </a:pP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  <a:tabLst>
                <a:tab pos="1085850" algn="l"/>
              </a:tabLst>
            </a:pPr>
            <a:r>
              <a:rPr lang="en-US" altLang="en-US" sz="2000" dirty="0"/>
              <a:t>The SELECT clause contains only attribute names of the relation, and does not have any expressions, aggregates, or DISTINCT specification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085850" algn="l"/>
              </a:tabLst>
            </a:pP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  <a:tabLst>
                <a:tab pos="1085850" algn="l"/>
              </a:tabLst>
            </a:pPr>
            <a:r>
              <a:rPr lang="en-US" altLang="en-US" sz="2000" dirty="0"/>
              <a:t>Any attribute not listed in the SELECT clause can be set to null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085850" algn="l"/>
              </a:tabLst>
            </a:pP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  <a:tabLst>
                <a:tab pos="1085850" algn="l"/>
              </a:tabLst>
            </a:pPr>
            <a:r>
              <a:rPr lang="en-US" altLang="en-US" sz="2000" dirty="0"/>
              <a:t>The query does not have a GROUP BY or HAVING clause</a:t>
            </a:r>
          </a:p>
        </p:txBody>
      </p:sp>
    </p:spTree>
    <p:extLst>
      <p:ext uri="{BB962C8B-B14F-4D97-AF65-F5344CB8AC3E}">
        <p14:creationId xmlns:p14="http://schemas.microsoft.com/office/powerpoint/2010/main" val="1861816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VIEW Update Translation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260295" y="1139006"/>
            <a:ext cx="8623409" cy="4774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tabLst>
                <a:tab pos="1085850" algn="l"/>
              </a:tabLst>
            </a:pPr>
            <a:r>
              <a:rPr lang="en-US" altLang="en-US" sz="2000" dirty="0"/>
              <a:t>	CREATE VIEW </a:t>
            </a:r>
            <a:r>
              <a:rPr lang="en-US" altLang="en-US" sz="2000" dirty="0" err="1"/>
              <a:t>history_instructors</a:t>
            </a:r>
            <a:r>
              <a:rPr lang="en-US" altLang="en-US" sz="2000" dirty="0"/>
              <a:t> AS</a:t>
            </a:r>
            <a:br>
              <a:rPr lang="en-US" altLang="en-US" sz="2000" dirty="0"/>
            </a:br>
            <a:r>
              <a:rPr lang="en-US" altLang="en-US" sz="2000" dirty="0"/>
              <a:t>   		SELECT *</a:t>
            </a:r>
            <a:br>
              <a:rPr lang="en-US" altLang="en-US" sz="2000" dirty="0"/>
            </a:br>
            <a:r>
              <a:rPr lang="en-US" altLang="en-US" sz="2000" dirty="0"/>
              <a:t>   		FROM instructor</a:t>
            </a:r>
            <a:br>
              <a:rPr lang="en-US" altLang="en-US" sz="2000" dirty="0"/>
            </a:br>
            <a:r>
              <a:rPr lang="en-US" altLang="en-US" sz="2000" dirty="0"/>
              <a:t>   		WHERE </a:t>
            </a:r>
            <a:r>
              <a:rPr lang="en-US" altLang="en-US" sz="2000" dirty="0" err="1"/>
              <a:t>dept_name</a:t>
            </a:r>
            <a:r>
              <a:rPr lang="en-US" altLang="en-US" sz="2000" dirty="0"/>
              <a:t> = ’History’;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085850" algn="l"/>
              </a:tabLst>
            </a:pP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  <a:tabLst>
                <a:tab pos="1085850" algn="l"/>
              </a:tabLst>
            </a:pP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  <a:tabLst>
                <a:tab pos="1085850" algn="l"/>
              </a:tabLst>
            </a:pPr>
            <a:r>
              <a:rPr lang="en-US" altLang="en-US" sz="2000" dirty="0"/>
              <a:t>What happens if we INSERT (’25566’, ’Brown’, ’Biology’, 100000) into </a:t>
            </a:r>
            <a:r>
              <a:rPr lang="en-US" altLang="en-US" sz="2000" dirty="0" err="1"/>
              <a:t>history_instructors</a:t>
            </a:r>
            <a:r>
              <a:rPr lang="en-US" alt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33096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Materialized VIEW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260295" y="1139006"/>
            <a:ext cx="8623409" cy="4774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tabLst>
                <a:tab pos="1085850" algn="l"/>
              </a:tabLst>
            </a:pPr>
            <a:r>
              <a:rPr lang="en-US" altLang="en-US" sz="2000" dirty="0"/>
              <a:t>Materializing a view: create a physical table containing all the tuples in the result of the query defining the view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085850" algn="l"/>
              </a:tabLst>
            </a:pP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  <a:tabLst>
                <a:tab pos="1085850" algn="l"/>
              </a:tabLst>
            </a:pPr>
            <a:r>
              <a:rPr lang="en-US" altLang="en-US" sz="2000" dirty="0"/>
              <a:t>If relations used in the query are updated, the materialized view result becomes out of date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085850" algn="l"/>
              </a:tabLst>
            </a:pP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  <a:tabLst>
                <a:tab pos="1085850" algn="l"/>
              </a:tabLst>
            </a:pPr>
            <a:r>
              <a:rPr lang="en-US" altLang="en-US" sz="2000" dirty="0"/>
              <a:t>Need to maintain the view, by updating the view whenever the underlying relations are updated.</a:t>
            </a:r>
          </a:p>
        </p:txBody>
      </p:sp>
    </p:spTree>
    <p:extLst>
      <p:ext uri="{BB962C8B-B14F-4D97-AF65-F5344CB8AC3E}">
        <p14:creationId xmlns:p14="http://schemas.microsoft.com/office/powerpoint/2010/main" val="1348795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5052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Transactions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5D3E9B8-A41A-165F-2B00-A1E8EC1B757C}"/>
              </a:ext>
            </a:extLst>
          </p:cNvPr>
          <p:cNvSpPr txBox="1">
            <a:spLocks noChangeArrowheads="1"/>
          </p:cNvSpPr>
          <p:nvPr/>
        </p:nvSpPr>
        <p:spPr>
          <a:xfrm>
            <a:off x="562644" y="1143893"/>
            <a:ext cx="7897812" cy="527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Unit of work / Atomic transaction</a:t>
            </a:r>
          </a:p>
          <a:p>
            <a:pPr lvl="1"/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</a:rPr>
              <a:t>either fully executed or rolled back as if it never occurred</a:t>
            </a:r>
          </a:p>
          <a:p>
            <a:pPr lvl="1"/>
            <a:endParaRPr lang="en-US" alt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Isolation from concurrent transactions</a:t>
            </a:r>
          </a:p>
          <a:p>
            <a:endParaRPr lang="en-US" alt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Transactions begin implicitly</a:t>
            </a:r>
          </a:p>
          <a:p>
            <a:pPr lvl="1"/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</a:rPr>
              <a:t>Ended by </a:t>
            </a:r>
            <a:r>
              <a:rPr lang="en-US" altLang="en-US" sz="2000" b="1" dirty="0">
                <a:solidFill>
                  <a:schemeClr val="bg2">
                    <a:lumMod val="50000"/>
                  </a:schemeClr>
                </a:solidFill>
              </a:rPr>
              <a:t>commit</a:t>
            </a: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000" b="1" dirty="0">
                <a:solidFill>
                  <a:schemeClr val="bg2">
                    <a:lumMod val="50000"/>
                  </a:schemeClr>
                </a:solidFill>
              </a:rPr>
              <a:t>work</a:t>
            </a: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</a:rPr>
              <a:t> or </a:t>
            </a:r>
            <a:r>
              <a:rPr lang="en-US" altLang="en-US" sz="2000" b="1" dirty="0">
                <a:solidFill>
                  <a:schemeClr val="bg2">
                    <a:lumMod val="50000"/>
                  </a:schemeClr>
                </a:solidFill>
              </a:rPr>
              <a:t>rollback</a:t>
            </a: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000" b="1" dirty="0">
                <a:solidFill>
                  <a:schemeClr val="bg2">
                    <a:lumMod val="50000"/>
                  </a:schemeClr>
                </a:solidFill>
              </a:rPr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217589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5052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Integrity Constraints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5D3E9B8-A41A-165F-2B00-A1E8EC1B757C}"/>
              </a:ext>
            </a:extLst>
          </p:cNvPr>
          <p:cNvSpPr txBox="1">
            <a:spLocks noChangeArrowheads="1"/>
          </p:cNvSpPr>
          <p:nvPr/>
        </p:nvSpPr>
        <p:spPr>
          <a:xfrm>
            <a:off x="562644" y="1143893"/>
            <a:ext cx="7897812" cy="527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</a:rPr>
              <a:t>Integrity constraints guard against accidental damage to the database, by ensuring that authorized changes to the database do not result in a loss of data consistency. </a:t>
            </a:r>
          </a:p>
          <a:p>
            <a:pPr lvl="1"/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</a:rPr>
              <a:t>A checking account must have a balance greater than $10.00</a:t>
            </a:r>
          </a:p>
          <a:p>
            <a:pPr lvl="1"/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</a:rPr>
              <a:t>A salary of a bank employee must be at least $18.00 an hour</a:t>
            </a:r>
          </a:p>
          <a:p>
            <a:pPr lvl="1"/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</a:rPr>
              <a:t>A customer must have a (non-null) phone number</a:t>
            </a:r>
          </a:p>
          <a:p>
            <a:endParaRPr lang="en-US" alt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279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5052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Integrity Constraints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5D3E9B8-A41A-165F-2B00-A1E8EC1B757C}"/>
              </a:ext>
            </a:extLst>
          </p:cNvPr>
          <p:cNvSpPr txBox="1">
            <a:spLocks noChangeArrowheads="1"/>
          </p:cNvSpPr>
          <p:nvPr/>
        </p:nvSpPr>
        <p:spPr>
          <a:xfrm>
            <a:off x="562644" y="1143893"/>
            <a:ext cx="7897812" cy="527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>
              <a:buNone/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</a:rPr>
              <a:t>We already know some integrity constraints on a single relation:</a:t>
            </a:r>
          </a:p>
          <a:p>
            <a:endParaRPr lang="en-US" alt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NOT NULL</a:t>
            </a:r>
          </a:p>
          <a:p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PRIMARY KEY</a:t>
            </a:r>
          </a:p>
          <a:p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UNIQUE</a:t>
            </a:r>
          </a:p>
          <a:p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CHECK (P), where P is a predicate</a:t>
            </a:r>
          </a:p>
          <a:p>
            <a:endParaRPr lang="en-US" alt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449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5052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Integrity Constraints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5D3E9B8-A41A-165F-2B00-A1E8EC1B757C}"/>
              </a:ext>
            </a:extLst>
          </p:cNvPr>
          <p:cNvSpPr txBox="1">
            <a:spLocks noChangeArrowheads="1"/>
          </p:cNvSpPr>
          <p:nvPr/>
        </p:nvSpPr>
        <p:spPr>
          <a:xfrm>
            <a:off x="562644" y="1143893"/>
            <a:ext cx="7897812" cy="527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>
              <a:buNone/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</a:rPr>
              <a:t>We already know some integrity constraints on a single relation:</a:t>
            </a:r>
          </a:p>
          <a:p>
            <a:endParaRPr lang="en-US" alt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NOT NULL</a:t>
            </a:r>
          </a:p>
          <a:p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PRIMARY KEY</a:t>
            </a:r>
          </a:p>
          <a:p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UNIQUE</a:t>
            </a:r>
          </a:p>
          <a:p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CHECK (P), where P is a predicate</a:t>
            </a:r>
          </a:p>
          <a:p>
            <a:endParaRPr lang="en-US" alt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53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5052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NOT NULL And UNIQUE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id="{65D3E9B8-A41A-165F-2B00-A1E8EC1B757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2644" y="1143893"/>
                <a:ext cx="7897812" cy="52768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Roboto"/>
                  <a:buChar char="●"/>
                  <a:defRPr sz="18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r>
                  <a:rPr lang="en-US" alt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NOT NULL</a:t>
                </a:r>
              </a:p>
              <a:p>
                <a:pPr lvl="1"/>
                <a:r>
                  <a:rPr lang="en-US" alt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Declare name and budget to be not null</a:t>
                </a:r>
              </a:p>
              <a:p>
                <a:pPr marL="114300" indent="0">
                  <a:buNone/>
                </a:pPr>
                <a:r>
                  <a:rPr lang="en-US" alt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	          name VARCHAR(20) NOT NULL</a:t>
                </a:r>
                <a:br>
                  <a:rPr lang="en-US" altLang="en-US" sz="2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alt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         	          budget NUMERIC(12,2) NOT NULL</a:t>
                </a:r>
              </a:p>
              <a:p>
                <a:pPr marL="114300" indent="0">
                  <a:buNone/>
                </a:pPr>
                <a:endParaRPr lang="en-US" alt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en-US" alt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UNIQUE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0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sz="2000" b="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0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0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en-US" sz="2000" b="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0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)</a:t>
                </a:r>
              </a:p>
              <a:p>
                <a:r>
                  <a:rPr lang="en-US" alt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The UNIQUE specification states that the attributes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0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sz="2000" b="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0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0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en-US" sz="2000" b="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0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br>
                  <a:rPr lang="en-US" altLang="en-US" sz="2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alt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form a candidate key.</a:t>
                </a:r>
              </a:p>
              <a:p>
                <a:endParaRPr lang="en-US" alt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en-US" alt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Candidate keys are permitted to be null (in contrast to primary keys).</a:t>
                </a:r>
              </a:p>
              <a:p>
                <a:endParaRPr lang="en-US" alt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en-US" alt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en-US" alt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id="{65D3E9B8-A41A-165F-2B00-A1E8EC1B7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44" y="1143893"/>
                <a:ext cx="7897812" cy="52768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165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5052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CHECK Clause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5D3E9B8-A41A-165F-2B00-A1E8EC1B757C}"/>
              </a:ext>
            </a:extLst>
          </p:cNvPr>
          <p:cNvSpPr txBox="1">
            <a:spLocks noChangeArrowheads="1"/>
          </p:cNvSpPr>
          <p:nvPr/>
        </p:nvSpPr>
        <p:spPr>
          <a:xfrm>
            <a:off x="562644" y="1143893"/>
            <a:ext cx="7897812" cy="527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</a:rPr>
              <a:t>CHECK (P)</a:t>
            </a:r>
          </a:p>
          <a:p>
            <a:pPr marL="114300" indent="0">
              <a:buNone/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</a:rPr>
              <a:t>      where P is a predicate</a:t>
            </a:r>
          </a:p>
          <a:p>
            <a:pPr marL="114300" indent="0">
              <a:buNone/>
            </a:pPr>
            <a:endParaRPr lang="en-US" alt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</a:rPr>
              <a:t>Example: ensure that semester is one of fall, winter, spring, or summer:</a:t>
            </a:r>
          </a:p>
          <a:p>
            <a:pPr marL="114300" indent="0">
              <a:buNone/>
            </a:pPr>
            <a:endParaRPr lang="en-US" alt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114300" indent="0">
              <a:buNone/>
            </a:pPr>
            <a:endParaRPr lang="en-US" alt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B6ACA-C8F9-F063-96BC-270248832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" y="3103706"/>
            <a:ext cx="68675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20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5052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Referential Integrity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5D3E9B8-A41A-165F-2B00-A1E8EC1B757C}"/>
              </a:ext>
            </a:extLst>
          </p:cNvPr>
          <p:cNvSpPr txBox="1">
            <a:spLocks noChangeArrowheads="1"/>
          </p:cNvSpPr>
          <p:nvPr/>
        </p:nvSpPr>
        <p:spPr>
          <a:xfrm>
            <a:off x="562644" y="1143893"/>
            <a:ext cx="7897812" cy="527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Ensures that a value that appears in one relation for a given set of attributes also appears for a certain set of attributes in another relation.</a:t>
            </a:r>
          </a:p>
          <a:p>
            <a:pPr lvl="1"/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</a:rPr>
              <a:t>Example:  If “Biology” is a department name appearing in one of the tuples in the instructor relation, then there exists a tuple in the department relation for “Biology”.</a:t>
            </a:r>
          </a:p>
          <a:p>
            <a:pPr lvl="1"/>
            <a:endParaRPr lang="en-US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5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Nested Subqueries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96;p18">
                <a:extLst>
                  <a:ext uri="{FF2B5EF4-FFF2-40B4-BE49-F238E27FC236}">
                    <a16:creationId xmlns:a16="http://schemas.microsoft.com/office/drawing/2014/main" id="{312EC6FE-E3CE-7273-F20C-5AA3917261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295" y="1736415"/>
                <a:ext cx="8623409" cy="361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342900" lvl="1"/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𝑆𝐸𝐿𝐸𝐶𝑇</m:t>
                    </m:r>
                    <m:r>
                      <a:rPr lang="en-US" sz="2000" b="0" i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000" b="0" i="0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000" b="0" i="0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</a:p>
              <a:p>
                <a:pPr marL="342900" lvl="1"/>
                <a:r>
                  <a:rPr lang="en-US" sz="2000" b="0" dirty="0">
                    <a:solidFill>
                      <a:schemeClr val="bg2">
                        <a:lumMod val="50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𝐹𝑅𝑂𝑀</m:t>
                    </m:r>
                    <m:r>
                      <a:rPr lang="en-US" sz="2000" b="0" i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000" b="0" i="0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000" b="0" i="0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</a:p>
              <a:p>
                <a:pPr marL="342900" lvl="1"/>
                <a:r>
                  <a:rPr lang="en-US" sz="2000" b="0" dirty="0">
                    <a:solidFill>
                      <a:schemeClr val="bg2">
                        <a:lumMod val="50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𝑊𝐻𝐸𝑅𝐸</m:t>
                    </m:r>
                    <m:r>
                      <a:rPr lang="en-US" sz="2000" b="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b="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</a:p>
              <a:p>
                <a:pPr marL="342900" lvl="1"/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</a:p>
              <a:p>
                <a:pPr marL="6858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can be replaced by a subquery that generates a single value</a:t>
                </a:r>
              </a:p>
              <a:p>
                <a:pPr marL="6858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6858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can be replaced by any valid subquery</a:t>
                </a:r>
              </a:p>
              <a:p>
                <a:pPr marL="6858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6858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We already know how to replace P with a nested query (L02)</a:t>
                </a:r>
              </a:p>
            </p:txBody>
          </p:sp>
        </mc:Choice>
        <mc:Fallback xmlns="">
          <p:sp>
            <p:nvSpPr>
              <p:cNvPr id="2" name="Google Shape;96;p18">
                <a:extLst>
                  <a:ext uri="{FF2B5EF4-FFF2-40B4-BE49-F238E27FC236}">
                    <a16:creationId xmlns:a16="http://schemas.microsoft.com/office/drawing/2014/main" id="{312EC6FE-E3CE-7273-F20C-5AA391726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95" y="1736415"/>
                <a:ext cx="8623409" cy="361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347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-1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Referential Integrity - Example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5D3E9B8-A41A-165F-2B00-A1E8EC1B757C}"/>
              </a:ext>
            </a:extLst>
          </p:cNvPr>
          <p:cNvSpPr txBox="1">
            <a:spLocks noChangeArrowheads="1"/>
          </p:cNvSpPr>
          <p:nvPr/>
        </p:nvSpPr>
        <p:spPr>
          <a:xfrm>
            <a:off x="562644" y="1143893"/>
            <a:ext cx="7897812" cy="527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US" alt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Alternative actions: SET NULL, SET DEFAULT</a:t>
            </a: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6BA569-7DC6-D80D-EB39-773D7651F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1004887"/>
            <a:ext cx="74580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28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-1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INDEX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5D3E9B8-A41A-165F-2B00-A1E8EC1B757C}"/>
              </a:ext>
            </a:extLst>
          </p:cNvPr>
          <p:cNvSpPr txBox="1">
            <a:spLocks noChangeArrowheads="1"/>
          </p:cNvSpPr>
          <p:nvPr/>
        </p:nvSpPr>
        <p:spPr>
          <a:xfrm>
            <a:off x="562644" y="1143893"/>
            <a:ext cx="7897812" cy="527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US" alt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114300" indent="0">
              <a:buNone/>
            </a:pPr>
            <a:endParaRPr lang="en-US" alt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Indices are data structures used to speed up access to records with specified values for index attributes</a:t>
            </a:r>
          </a:p>
          <a:p>
            <a:endParaRPr lang="en-US" alt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More on Silberschatz book Chapter 11</a:t>
            </a: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9F435-35DC-FBE7-924C-1E26165CE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44" y="1143893"/>
            <a:ext cx="64103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36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-1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Authorization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5D3E9B8-A41A-165F-2B00-A1E8EC1B757C}"/>
              </a:ext>
            </a:extLst>
          </p:cNvPr>
          <p:cNvSpPr txBox="1">
            <a:spLocks noChangeArrowheads="1"/>
          </p:cNvSpPr>
          <p:nvPr/>
        </p:nvSpPr>
        <p:spPr>
          <a:xfrm>
            <a:off x="562644" y="1143893"/>
            <a:ext cx="7897812" cy="527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596900" lvl="1" indent="0">
              <a:buNone/>
            </a:pPr>
            <a:endParaRPr lang="en-US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57814-D800-162B-B63E-BAFD31B10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64" y="1121458"/>
            <a:ext cx="8303472" cy="51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97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-1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Authorization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5D3E9B8-A41A-165F-2B00-A1E8EC1B757C}"/>
              </a:ext>
            </a:extLst>
          </p:cNvPr>
          <p:cNvSpPr txBox="1">
            <a:spLocks noChangeArrowheads="1"/>
          </p:cNvSpPr>
          <p:nvPr/>
        </p:nvSpPr>
        <p:spPr>
          <a:xfrm>
            <a:off x="562644" y="1143893"/>
            <a:ext cx="7897812" cy="527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596900" lvl="1" indent="0">
              <a:buNone/>
            </a:pPr>
            <a:endParaRPr lang="en-US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2106A-1029-D03C-EC15-F2DBA7FFD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39" y="1488652"/>
            <a:ext cx="7687722" cy="49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50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-1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Privileges in SQL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5D3E9B8-A41A-165F-2B00-A1E8EC1B757C}"/>
              </a:ext>
            </a:extLst>
          </p:cNvPr>
          <p:cNvSpPr txBox="1">
            <a:spLocks noChangeArrowheads="1"/>
          </p:cNvSpPr>
          <p:nvPr/>
        </p:nvSpPr>
        <p:spPr>
          <a:xfrm>
            <a:off x="562644" y="1143893"/>
            <a:ext cx="7897812" cy="527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596900" lvl="1" indent="0">
              <a:buNone/>
            </a:pPr>
            <a:endParaRPr lang="en-US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F7A04-CC69-E072-5995-4559084A2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083" y="1520758"/>
            <a:ext cx="7315834" cy="44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43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-1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Revoking Authorization in SQL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5D3E9B8-A41A-165F-2B00-A1E8EC1B757C}"/>
              </a:ext>
            </a:extLst>
          </p:cNvPr>
          <p:cNvSpPr txBox="1">
            <a:spLocks noChangeArrowheads="1"/>
          </p:cNvSpPr>
          <p:nvPr/>
        </p:nvSpPr>
        <p:spPr>
          <a:xfrm>
            <a:off x="562644" y="1143893"/>
            <a:ext cx="7897812" cy="527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596900" lvl="1" indent="0">
              <a:buNone/>
            </a:pPr>
            <a:endParaRPr lang="en-US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BCF66-CDA6-49B0-207B-3E941C977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39" y="1143893"/>
            <a:ext cx="7687722" cy="53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19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-1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Roles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D1541-84FE-EAF3-F631-9AC2C25D3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35" y="1322643"/>
            <a:ext cx="7675529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36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-1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Authorization on Views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B70FFD-A677-AFA6-AB60-2B361AF94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39" y="1328740"/>
            <a:ext cx="7687722" cy="49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71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-1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Authorization on Views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CD519-1289-077A-BEA7-B6D85B2B1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42" y="1328740"/>
            <a:ext cx="7699915" cy="49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877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body" idx="4294967295"/>
          </p:nvPr>
        </p:nvSpPr>
        <p:spPr>
          <a:xfrm>
            <a:off x="460950" y="1605675"/>
            <a:ext cx="8222100" cy="4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>
                <a:hlinkClick r:id="rId3"/>
              </a:rPr>
              <a:t>Database System Concepts - 6th edition (db-book.com)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285750" indent="-285750"/>
            <a:endParaRPr lang="en-US" sz="2400" dirty="0"/>
          </a:p>
        </p:txBody>
      </p:sp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References</a:t>
            </a:r>
            <a:endParaRPr sz="3000"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839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Nested FROM Clause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260295" y="1736415"/>
            <a:ext cx="8623409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SQL allows a subquery expression to be used in the FROM clause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Find the departments where the average salary is greater than $42,000</a:t>
            </a:r>
          </a:p>
          <a:p>
            <a:pPr marL="342900" lvl="3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 lvl="3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SELECT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dept_name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 lvl="3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FROM (</a:t>
            </a:r>
          </a:p>
          <a:p>
            <a:pPr marL="342900" lvl="3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	SELECT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dept_name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, AVG(salary) AS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avg_salary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 lvl="3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	FROM instructor</a:t>
            </a:r>
          </a:p>
          <a:p>
            <a:pPr marL="342900" lvl="3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	GROUP BY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dept_name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342900" lvl="3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WHERE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avg_salary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&gt; 42000;</a:t>
            </a:r>
          </a:p>
        </p:txBody>
      </p:sp>
    </p:spTree>
    <p:extLst>
      <p:ext uri="{BB962C8B-B14F-4D97-AF65-F5344CB8AC3E}">
        <p14:creationId xmlns:p14="http://schemas.microsoft.com/office/powerpoint/2010/main" val="257837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WITH Clause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260295" y="1736415"/>
            <a:ext cx="8623409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The WITH clause provides a way of defining a temporary relation the scope of which is only bound to a query.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Find the departments with maximum budget</a:t>
            </a:r>
          </a:p>
          <a:p>
            <a:pPr marL="342900" lvl="3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 lvl="3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WITH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max_budget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val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) AS (</a:t>
            </a:r>
          </a:p>
          <a:p>
            <a:pPr marL="342900" lvl="3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	SELECT MAX(budget)</a:t>
            </a:r>
          </a:p>
          <a:p>
            <a:pPr marL="342900" lvl="3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	FROM department)</a:t>
            </a:r>
          </a:p>
          <a:p>
            <a:pPr marL="342900" lvl="3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SELECT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dept_name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 lvl="3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FROM department,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max_budget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 lvl="3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WHERE budget =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max_budget.val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1185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Complex WITH Clause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260295" y="1407231"/>
            <a:ext cx="8623409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WITH clause enables us to use aggregate functions on the result of another aggregate function more easily.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Find the departments where the total salary is above average.</a:t>
            </a:r>
          </a:p>
          <a:p>
            <a:pPr marL="342900" lvl="3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E9910-5FF7-813B-7127-4C4FDD329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434" y="2923127"/>
            <a:ext cx="5415132" cy="36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3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Nested SELECT Clause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260295" y="1407231"/>
            <a:ext cx="8623409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Subqueries in SELECT clause most return a scalar (single) value for each row returned by the outer query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3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Find category names along with the number of products for each category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C1571-D99E-8A0D-5842-24458AC94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379" y="3429000"/>
            <a:ext cx="5730341" cy="226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3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JOIN Example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260295" y="1139007"/>
            <a:ext cx="8623409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Relation course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3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3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3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3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3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 lvl="3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 lvl="3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3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Relation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prereq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BE1BE-FA86-8F08-FFA5-F7EC29E0B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593" y="1651822"/>
            <a:ext cx="5541913" cy="1531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8536CC-8801-06DA-240B-01D17C272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203" y="4440335"/>
            <a:ext cx="2891592" cy="153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0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JOIN Example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260295" y="1139007"/>
            <a:ext cx="8623409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course </a:t>
            </a:r>
            <a:r>
              <a:rPr lang="en-US" sz="2000" dirty="0">
                <a:solidFill>
                  <a:schemeClr val="tx1"/>
                </a:solidFill>
              </a:rPr>
              <a:t>natural join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prereq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3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3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3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685800" lvl="3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28EAA-C0B5-BBDC-081C-624BEBC2D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61" y="2233535"/>
            <a:ext cx="7710077" cy="119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11016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1502</Words>
  <Application>Microsoft Office PowerPoint</Application>
  <PresentationFormat>On-screen Show (4:3)</PresentationFormat>
  <Paragraphs>266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Monotype Sorts</vt:lpstr>
      <vt:lpstr>Roboto</vt:lpstr>
      <vt:lpstr>Cambria Math</vt:lpstr>
      <vt:lpstr>Material</vt:lpstr>
      <vt:lpstr>Multimedia Data Management</vt:lpstr>
      <vt:lpstr>A subquery is a SELECT-FROM-WHERE expression that is nested within another query.</vt:lpstr>
      <vt:lpstr>Nested Subqueries</vt:lpstr>
      <vt:lpstr>Nested FROM Clause</vt:lpstr>
      <vt:lpstr>WITH Clause</vt:lpstr>
      <vt:lpstr>Complex WITH Clause</vt:lpstr>
      <vt:lpstr>Nested SELECT Clause</vt:lpstr>
      <vt:lpstr>JOIN Example</vt:lpstr>
      <vt:lpstr>JOIN Example</vt:lpstr>
      <vt:lpstr>(Full) Outer JOIN</vt:lpstr>
      <vt:lpstr>Left (Outer) JOIN</vt:lpstr>
      <vt:lpstr>Right (Outer) JOIN</vt:lpstr>
      <vt:lpstr>(Full) Outer JOIN</vt:lpstr>
      <vt:lpstr>JOIN Syntax</vt:lpstr>
      <vt:lpstr>JOIN Syntax</vt:lpstr>
      <vt:lpstr>SQL VIEW</vt:lpstr>
      <vt:lpstr>VIEW Example</vt:lpstr>
      <vt:lpstr>Nested VIEW</vt:lpstr>
      <vt:lpstr>Update VIEW</vt:lpstr>
      <vt:lpstr>VIEW Update Translation</vt:lpstr>
      <vt:lpstr>VIEW Update Translation</vt:lpstr>
      <vt:lpstr>Materialized VIEW</vt:lpstr>
      <vt:lpstr>Transactions</vt:lpstr>
      <vt:lpstr>Integrity Constraints</vt:lpstr>
      <vt:lpstr>Integrity Constraints</vt:lpstr>
      <vt:lpstr>Integrity Constraints</vt:lpstr>
      <vt:lpstr>NOT NULL And UNIQUE</vt:lpstr>
      <vt:lpstr>CHECK Clause</vt:lpstr>
      <vt:lpstr>Referential Integrity</vt:lpstr>
      <vt:lpstr>Referential Integrity - Example</vt:lpstr>
      <vt:lpstr>INDEX</vt:lpstr>
      <vt:lpstr>Authorization</vt:lpstr>
      <vt:lpstr>Authorization</vt:lpstr>
      <vt:lpstr>Privileges in SQL</vt:lpstr>
      <vt:lpstr>Revoking Authorization in SQL</vt:lpstr>
      <vt:lpstr>Roles</vt:lpstr>
      <vt:lpstr>Authorization on Views</vt:lpstr>
      <vt:lpstr>Authorization on Views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Data Management</dc:title>
  <cp:lastModifiedBy>Mohammad Mahdi Heydari Dastjerdi</cp:lastModifiedBy>
  <cp:revision>18</cp:revision>
  <dcterms:modified xsi:type="dcterms:W3CDTF">2022-12-06T18:12:51Z</dcterms:modified>
</cp:coreProperties>
</file>