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75" r:id="rId2"/>
    <p:sldId id="258" r:id="rId3"/>
    <p:sldId id="281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9144000" cy="6858000" type="screen4x3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C3465-565F-EC26-8407-64B40C2C5258}" v="2" dt="2022-10-03T21:33:07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72" autoAdjust="0"/>
  </p:normalViewPr>
  <p:slideViewPr>
    <p:cSldViewPr snapToGrid="0">
      <p:cViewPr varScale="1">
        <p:scale>
          <a:sx n="53" d="100"/>
          <a:sy n="53" d="100"/>
        </p:scale>
        <p:origin x="20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Mahdi Heydari Dastjerdi" userId="S::mohammadheydari@cmail.carleton.ca::e9b44567-4499-4cbf-b455-8c54534b3ec1" providerId="AD" clId="Web-{D15C3465-565F-EC26-8407-64B40C2C5258}"/>
    <pc:docChg chg="modSld">
      <pc:chgData name="Mohammad Mahdi Heydari Dastjerdi" userId="S::mohammadheydari@cmail.carleton.ca::e9b44567-4499-4cbf-b455-8c54534b3ec1" providerId="AD" clId="Web-{D15C3465-565F-EC26-8407-64B40C2C5258}" dt="2022-10-03T21:33:07.116" v="1" actId="20577"/>
      <pc:docMkLst>
        <pc:docMk/>
      </pc:docMkLst>
      <pc:sldChg chg="modSp">
        <pc:chgData name="Mohammad Mahdi Heydari Dastjerdi" userId="S::mohammadheydari@cmail.carleton.ca::e9b44567-4499-4cbf-b455-8c54534b3ec1" providerId="AD" clId="Web-{D15C3465-565F-EC26-8407-64B40C2C5258}" dt="2022-10-03T21:33:07.116" v="1" actId="20577"/>
        <pc:sldMkLst>
          <pc:docMk/>
          <pc:sldMk cId="0" sldId="256"/>
        </pc:sldMkLst>
        <pc:spChg chg="mod">
          <ac:chgData name="Mohammad Mahdi Heydari Dastjerdi" userId="S::mohammadheydari@cmail.carleton.ca::e9b44567-4499-4cbf-b455-8c54534b3ec1" providerId="AD" clId="Web-{D15C3465-565F-EC26-8407-64B40C2C5258}" dt="2022-10-03T21:33:07.116" v="1" actId="20577"/>
          <ac:spMkLst>
            <pc:docMk/>
            <pc:sldMk cId="0" sldId="256"/>
            <ac:spMk id="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CC3200"/>
                </a:solidFill>
                <a:latin typeface="Arial" panose="020B0604020202020204" pitchFamily="34" charset="0"/>
              </a:rPr>
              <a:t>Maintain </a:t>
            </a:r>
            <a:r>
              <a:rPr lang="en-US" sz="1800" b="1" i="0" u="none" strike="noStrike" baseline="0" dirty="0" err="1">
                <a:solidFill>
                  <a:srgbClr val="CC3200"/>
                </a:solidFill>
                <a:latin typeface="Arial" panose="020B0604020202020204" pitchFamily="34" charset="0"/>
              </a:rPr>
              <a:t>credits_earned</a:t>
            </a:r>
            <a:r>
              <a:rPr lang="en-US" sz="1800" b="1" i="0" u="none" strike="noStrike" baseline="0" dirty="0">
                <a:solidFill>
                  <a:srgbClr val="CC3200"/>
                </a:solidFill>
                <a:latin typeface="Arial" panose="020B0604020202020204" pitchFamily="34" charset="0"/>
              </a:rPr>
              <a:t> value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46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12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56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18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51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88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97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95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4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01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We had some example functions in Django models.</a:t>
            </a:r>
            <a:endParaRPr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97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01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24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17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25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CC3200"/>
                </a:solidFill>
                <a:latin typeface="Arial" panose="020B0604020202020204" pitchFamily="34" charset="0"/>
              </a:rPr>
              <a:t>Using set Statement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7238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baseline="0" dirty="0">
                <a:solidFill>
                  <a:srgbClr val="CC3200"/>
                </a:solidFill>
                <a:latin typeface="Arial" panose="020B0604020202020204" pitchFamily="34" charset="0"/>
              </a:rPr>
              <a:t>Maintain Referential Integrity </a:t>
            </a:r>
            <a:endParaRPr lang="en-US" dirty="0"/>
          </a:p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81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Previous-editions/db6/slide-dir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2293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Multimedia Data Management</a:t>
            </a:r>
            <a:endParaRPr sz="4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2022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460950" y="24740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8 – Procedures / Triggers</a:t>
            </a:r>
            <a:endParaRPr sz="3000" dirty="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Trigger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98251" y="1736415"/>
            <a:ext cx="897399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CREATE TRIGGER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credits_earned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AFTER UPDATE OF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takes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ON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(grade)</a:t>
            </a:r>
          </a:p>
          <a:p>
            <a:pPr marL="342900" lvl="1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REFERENCING NEW ROW 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nrow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REFERENCING OLD ROW 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orow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FOR EACH ROW</a:t>
            </a:r>
          </a:p>
          <a:p>
            <a:pPr marL="342900" lvl="1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nrow.grade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&lt;&gt;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‘F’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nrow.grade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IS NOT NULL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orow.grade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= ‘F’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OR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orow.grade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IS NULL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342900" lvl="1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BEGIN ATOMIC</a:t>
            </a:r>
          </a:p>
          <a:p>
            <a:pPr marL="342900" lvl="1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	UPDATE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student</a:t>
            </a:r>
          </a:p>
          <a:p>
            <a:pPr marL="3429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tot_cred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tot_cred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+</a:t>
            </a:r>
          </a:p>
          <a:p>
            <a:pPr marL="3429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(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credits</a:t>
            </a:r>
          </a:p>
          <a:p>
            <a:pPr marL="3429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course</a:t>
            </a:r>
          </a:p>
          <a:p>
            <a:pPr marL="3429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course.course_id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nrow.course_id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3429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student.id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nrow.id;</a:t>
            </a:r>
          </a:p>
          <a:p>
            <a:pPr marL="342900" lvl="1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END;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1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Disabling Triggers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98251" y="1736415"/>
            <a:ext cx="897399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2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E6C43-EEFC-F67A-9C5D-FC9784D6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62" y="1383078"/>
            <a:ext cx="7413776" cy="48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Misusing Triggers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98251" y="1736415"/>
            <a:ext cx="897399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2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4F00B-F1F1-03D1-2535-ABCC50DD7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42" y="1165908"/>
            <a:ext cx="7510016" cy="52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9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Misusing Triggers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98251" y="1736415"/>
            <a:ext cx="897399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2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C0AF1-43F1-F567-245D-94792232A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8" y="1508085"/>
            <a:ext cx="7388904" cy="33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Function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98251" y="1736415"/>
            <a:ext cx="897399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2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Google Shape;96;p18">
            <a:extLst>
              <a:ext uri="{FF2B5EF4-FFF2-40B4-BE49-F238E27FC236}">
                <a16:creationId xmlns:a16="http://schemas.microsoft.com/office/drawing/2014/main" id="{37BBFA3D-00BA-7C2C-87E7-377D2DCF404E}"/>
              </a:ext>
            </a:extLst>
          </p:cNvPr>
          <p:cNvSpPr txBox="1">
            <a:spLocks/>
          </p:cNvSpPr>
          <p:nvPr/>
        </p:nvSpPr>
        <p:spPr>
          <a:xfrm>
            <a:off x="260295" y="1273119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Write a function to return the number of products with an average rating above certain threshold.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6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Function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98251" y="1736415"/>
            <a:ext cx="897399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2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Google Shape;96;p18">
            <a:extLst>
              <a:ext uri="{FF2B5EF4-FFF2-40B4-BE49-F238E27FC236}">
                <a16:creationId xmlns:a16="http://schemas.microsoft.com/office/drawing/2014/main" id="{37BBFA3D-00BA-7C2C-87E7-377D2DCF404E}"/>
              </a:ext>
            </a:extLst>
          </p:cNvPr>
          <p:cNvSpPr txBox="1">
            <a:spLocks/>
          </p:cNvSpPr>
          <p:nvPr/>
        </p:nvSpPr>
        <p:spPr>
          <a:xfrm>
            <a:off x="260295" y="1273119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Write a function that updates a product name.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1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Function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98251" y="1736415"/>
            <a:ext cx="897399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2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Google Shape;96;p18">
            <a:extLst>
              <a:ext uri="{FF2B5EF4-FFF2-40B4-BE49-F238E27FC236}">
                <a16:creationId xmlns:a16="http://schemas.microsoft.com/office/drawing/2014/main" id="{37BBFA3D-00BA-7C2C-87E7-377D2DCF404E}"/>
              </a:ext>
            </a:extLst>
          </p:cNvPr>
          <p:cNvSpPr txBox="1">
            <a:spLocks/>
          </p:cNvSpPr>
          <p:nvPr/>
        </p:nvSpPr>
        <p:spPr>
          <a:xfrm>
            <a:off x="260295" y="1273119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Write a function that takes an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order_id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and returns its detail.</a:t>
            </a:r>
          </a:p>
          <a:p>
            <a:pPr marL="342900" lvl="1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(What kind of function should we use?)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8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Trigger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98251" y="1736415"/>
            <a:ext cx="897399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2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Google Shape;96;p18">
            <a:extLst>
              <a:ext uri="{FF2B5EF4-FFF2-40B4-BE49-F238E27FC236}">
                <a16:creationId xmlns:a16="http://schemas.microsoft.com/office/drawing/2014/main" id="{37BBFA3D-00BA-7C2C-87E7-377D2DCF404E}"/>
              </a:ext>
            </a:extLst>
          </p:cNvPr>
          <p:cNvSpPr txBox="1">
            <a:spLocks/>
          </p:cNvSpPr>
          <p:nvPr/>
        </p:nvSpPr>
        <p:spPr>
          <a:xfrm>
            <a:off x="260295" y="1273119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For PostgreSQL, it is common to write trigger functions using one programming languages of PostgreSQL, then call them on trigger events.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Write a Trigger that automatically stores the date for submitted orders.</a:t>
            </a:r>
          </a:p>
        </p:txBody>
      </p:sp>
    </p:spTree>
    <p:extLst>
      <p:ext uri="{BB962C8B-B14F-4D97-AF65-F5344CB8AC3E}">
        <p14:creationId xmlns:p14="http://schemas.microsoft.com/office/powerpoint/2010/main" val="143675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Trigger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98251" y="1736415"/>
            <a:ext cx="897399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2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Google Shape;96;p18">
            <a:extLst>
              <a:ext uri="{FF2B5EF4-FFF2-40B4-BE49-F238E27FC236}">
                <a16:creationId xmlns:a16="http://schemas.microsoft.com/office/drawing/2014/main" id="{37BBFA3D-00BA-7C2C-87E7-377D2DCF404E}"/>
              </a:ext>
            </a:extLst>
          </p:cNvPr>
          <p:cNvSpPr txBox="1">
            <a:spLocks/>
          </p:cNvSpPr>
          <p:nvPr/>
        </p:nvSpPr>
        <p:spPr>
          <a:xfrm>
            <a:off x="260295" y="1273119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When an order is already shipped, it should not be possible to change shipment status from TRUE to FALSE.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Create a Trigger to guarantee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that situation.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8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body" idx="4294967295"/>
          </p:nvPr>
        </p:nvSpPr>
        <p:spPr>
          <a:xfrm>
            <a:off x="460950" y="1605675"/>
            <a:ext cx="8222100" cy="4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hlinkClick r:id="rId3"/>
              </a:rPr>
              <a:t>Database System Concepts - 6th edition (db-book.com)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285750" indent="-285750"/>
            <a:endParaRPr lang="en-US" sz="2400"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References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839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1944300"/>
            <a:ext cx="8222100" cy="29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Aside from the attributes on the tables, we may need to implement functionalities in our database.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SQL Functions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736415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Define a function that, given the name of a department, returns the count of the number of instructors in that department: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D2C08-2856-D223-34B6-BAFBB6D1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942" y="2673033"/>
            <a:ext cx="6250116" cy="34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SQL Functions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B58ED-231B-74B1-E086-8389777C4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97081"/>
            <a:ext cx="7564595" cy="51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2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Table Functions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273119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They are SQL functions that return a relation as their result.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Return all instructors in a given department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CE4C6-DB47-93C7-018F-E07A4558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72" y="2723509"/>
            <a:ext cx="7700453" cy="33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SQL Triggers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4AE26-FE1B-C8B3-9E45-6F6D4155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68" y="1623631"/>
            <a:ext cx="8539163" cy="24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1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SQL Triggers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3DF27-1D01-0C33-2591-08013A41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5" y="1614964"/>
            <a:ext cx="8221309" cy="46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1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Trigger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260295" y="1736415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CREATE TRIGGER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setnull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BEFORE UPDATE ON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takes</a:t>
            </a: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REFERENCING NEW ROW AS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nrow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FOR EACH ROW</a:t>
            </a: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nrow.grade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=‘ ’)</a:t>
            </a: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BEGIN ATOMIC</a:t>
            </a: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	SET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nrow.grade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null;</a:t>
            </a: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END;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9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Trigger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69C4E623-5C0D-0602-05DD-3F04878C6DC7}"/>
              </a:ext>
            </a:extLst>
          </p:cNvPr>
          <p:cNvSpPr txBox="1">
            <a:spLocks/>
          </p:cNvSpPr>
          <p:nvPr/>
        </p:nvSpPr>
        <p:spPr>
          <a:xfrm>
            <a:off x="260295" y="1736415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CREATE TRIGGER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timeslot_check1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AFTER INSERT ON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section</a:t>
            </a: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REFERENCING NEW ROW AS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nrow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FOR EACH ROW</a:t>
            </a: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nrow.time_slot_id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NOT IN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(</a:t>
            </a:r>
          </a:p>
          <a:p>
            <a:pPr marL="342900" lvl="1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time_slot_id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FROM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time_slot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))</a:t>
            </a: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BEGIN </a:t>
            </a: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	ROLLBACK</a:t>
            </a:r>
          </a:p>
          <a:p>
            <a:pPr marL="342900"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END;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6755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459</Words>
  <Application>Microsoft Office PowerPoint</Application>
  <PresentationFormat>On-screen Show (4:3)</PresentationFormat>
  <Paragraphs>92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Roboto</vt:lpstr>
      <vt:lpstr>Material</vt:lpstr>
      <vt:lpstr>Multimedia Data Management</vt:lpstr>
      <vt:lpstr>Aside from the attributes on the tables, we may need to implement functionalities in our database.</vt:lpstr>
      <vt:lpstr>SQL Functions</vt:lpstr>
      <vt:lpstr>SQL Functions</vt:lpstr>
      <vt:lpstr>Table Functions</vt:lpstr>
      <vt:lpstr>SQL Triggers</vt:lpstr>
      <vt:lpstr>SQL Triggers</vt:lpstr>
      <vt:lpstr>Trigger Example</vt:lpstr>
      <vt:lpstr>Trigger Example</vt:lpstr>
      <vt:lpstr>Trigger Example</vt:lpstr>
      <vt:lpstr>Disabling Triggers</vt:lpstr>
      <vt:lpstr>Misusing Triggers</vt:lpstr>
      <vt:lpstr>Misusing Triggers</vt:lpstr>
      <vt:lpstr>Function Example</vt:lpstr>
      <vt:lpstr>Function Example</vt:lpstr>
      <vt:lpstr>Function Example</vt:lpstr>
      <vt:lpstr>Trigger Example</vt:lpstr>
      <vt:lpstr>Trigger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Data Management</dc:title>
  <cp:lastModifiedBy>Mohammad Mahdi Heydari Dastjerdi</cp:lastModifiedBy>
  <cp:revision>23</cp:revision>
  <dcterms:modified xsi:type="dcterms:W3CDTF">2022-12-06T18:13:30Z</dcterms:modified>
</cp:coreProperties>
</file>