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9"/>
  </p:notesMasterIdLst>
  <p:sldIdLst>
    <p:sldId id="256" r:id="rId2"/>
    <p:sldId id="335" r:id="rId3"/>
    <p:sldId id="336" r:id="rId4"/>
    <p:sldId id="337" r:id="rId5"/>
    <p:sldId id="260" r:id="rId6"/>
    <p:sldId id="338" r:id="rId7"/>
    <p:sldId id="339" r:id="rId8"/>
    <p:sldId id="340" r:id="rId9"/>
    <p:sldId id="283" r:id="rId10"/>
    <p:sldId id="342" r:id="rId11"/>
    <p:sldId id="343" r:id="rId12"/>
    <p:sldId id="344" r:id="rId13"/>
    <p:sldId id="345" r:id="rId14"/>
    <p:sldId id="346" r:id="rId15"/>
    <p:sldId id="347" r:id="rId16"/>
    <p:sldId id="349" r:id="rId17"/>
    <p:sldId id="34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D74F4C-C8CC-47A2-9BB6-C0823D81DD86}" type="doc">
      <dgm:prSet loTypeId="urn:microsoft.com/office/officeart/2005/8/layout/cycle2" loCatId="cycle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de-DE"/>
        </a:p>
      </dgm:t>
    </dgm:pt>
    <dgm:pt modelId="{532F17D3-F985-4B72-BEBB-46114A1DB0ED}">
      <dgm:prSet phldrT="[Text]"/>
      <dgm:spPr/>
      <dgm:t>
        <a:bodyPr/>
        <a:lstStyle/>
        <a:p>
          <a:r>
            <a:rPr lang="de-DE" dirty="0" smtClean="0"/>
            <a:t>Plan</a:t>
          </a:r>
          <a:endParaRPr lang="de-DE" dirty="0"/>
        </a:p>
      </dgm:t>
    </dgm:pt>
    <dgm:pt modelId="{2AA049BD-7ABE-44AD-A887-9B3E1C552F78}" type="parTrans" cxnId="{358FB9DA-6047-4053-9C5A-55C9F372E416}">
      <dgm:prSet/>
      <dgm:spPr/>
      <dgm:t>
        <a:bodyPr/>
        <a:lstStyle/>
        <a:p>
          <a:endParaRPr lang="de-DE"/>
        </a:p>
      </dgm:t>
    </dgm:pt>
    <dgm:pt modelId="{2F78D6AC-5048-450A-98BB-76A3750CB037}" type="sibTrans" cxnId="{358FB9DA-6047-4053-9C5A-55C9F372E416}">
      <dgm:prSet/>
      <dgm:spPr/>
      <dgm:t>
        <a:bodyPr/>
        <a:lstStyle/>
        <a:p>
          <a:endParaRPr lang="de-DE" dirty="0"/>
        </a:p>
      </dgm:t>
    </dgm:pt>
    <dgm:pt modelId="{9E38CB6B-B746-4416-8E3E-0522E3528DD0}">
      <dgm:prSet phldrT="[Text]"/>
      <dgm:spPr/>
      <dgm:t>
        <a:bodyPr/>
        <a:lstStyle/>
        <a:p>
          <a:r>
            <a:rPr lang="de-DE" dirty="0" smtClean="0"/>
            <a:t>Do</a:t>
          </a:r>
          <a:endParaRPr lang="de-DE" dirty="0"/>
        </a:p>
      </dgm:t>
    </dgm:pt>
    <dgm:pt modelId="{54EFE9C2-8464-4F8F-8257-2E30258E92FC}" type="parTrans" cxnId="{154CE95F-0359-4401-83D6-407278A55236}">
      <dgm:prSet/>
      <dgm:spPr/>
      <dgm:t>
        <a:bodyPr/>
        <a:lstStyle/>
        <a:p>
          <a:endParaRPr lang="de-DE"/>
        </a:p>
      </dgm:t>
    </dgm:pt>
    <dgm:pt modelId="{5567CED5-2D86-42A0-8E75-F9B4EBC617B5}" type="sibTrans" cxnId="{154CE95F-0359-4401-83D6-407278A55236}">
      <dgm:prSet/>
      <dgm:spPr/>
      <dgm:t>
        <a:bodyPr/>
        <a:lstStyle/>
        <a:p>
          <a:endParaRPr lang="de-DE" dirty="0"/>
        </a:p>
      </dgm:t>
    </dgm:pt>
    <dgm:pt modelId="{6D7E63E8-525C-4F62-A285-6DBC15A585F1}">
      <dgm:prSet phldrT="[Text]"/>
      <dgm:spPr/>
      <dgm:t>
        <a:bodyPr/>
        <a:lstStyle/>
        <a:p>
          <a:r>
            <a:rPr lang="de-DE" dirty="0" smtClean="0"/>
            <a:t>Check</a:t>
          </a:r>
          <a:endParaRPr lang="de-DE" dirty="0"/>
        </a:p>
      </dgm:t>
    </dgm:pt>
    <dgm:pt modelId="{50A199F3-A15A-4C86-95AB-7397BB16953D}" type="parTrans" cxnId="{8CD029D2-FE1A-4C49-9E59-A793EE099187}">
      <dgm:prSet/>
      <dgm:spPr/>
      <dgm:t>
        <a:bodyPr/>
        <a:lstStyle/>
        <a:p>
          <a:endParaRPr lang="de-DE"/>
        </a:p>
      </dgm:t>
    </dgm:pt>
    <dgm:pt modelId="{E9FE1414-3AE1-41FF-8687-F11ACABB752F}" type="sibTrans" cxnId="{8CD029D2-FE1A-4C49-9E59-A793EE099187}">
      <dgm:prSet/>
      <dgm:spPr/>
      <dgm:t>
        <a:bodyPr/>
        <a:lstStyle/>
        <a:p>
          <a:endParaRPr lang="de-DE" dirty="0"/>
        </a:p>
      </dgm:t>
    </dgm:pt>
    <dgm:pt modelId="{91B2B16C-E369-4CCC-8A22-0E64968FB017}">
      <dgm:prSet phldrT="[Text]"/>
      <dgm:spPr/>
      <dgm:t>
        <a:bodyPr/>
        <a:lstStyle/>
        <a:p>
          <a:r>
            <a:rPr lang="de-DE" dirty="0" smtClean="0"/>
            <a:t>Act</a:t>
          </a:r>
          <a:endParaRPr lang="de-DE" dirty="0"/>
        </a:p>
      </dgm:t>
    </dgm:pt>
    <dgm:pt modelId="{D39AA0CE-4D88-485E-9042-A81E841C0F94}" type="parTrans" cxnId="{03B90777-1C84-4553-9EAB-FA40AF4ABA2A}">
      <dgm:prSet/>
      <dgm:spPr/>
      <dgm:t>
        <a:bodyPr/>
        <a:lstStyle/>
        <a:p>
          <a:endParaRPr lang="de-DE"/>
        </a:p>
      </dgm:t>
    </dgm:pt>
    <dgm:pt modelId="{FBB5566F-9797-4AF2-897C-3CE5DA08F824}" type="sibTrans" cxnId="{03B90777-1C84-4553-9EAB-FA40AF4ABA2A}">
      <dgm:prSet/>
      <dgm:spPr/>
      <dgm:t>
        <a:bodyPr/>
        <a:lstStyle/>
        <a:p>
          <a:endParaRPr lang="de-DE" dirty="0"/>
        </a:p>
      </dgm:t>
    </dgm:pt>
    <dgm:pt modelId="{896BCFE7-2CAF-434F-9C0A-9B8138AAE8EB}" type="pres">
      <dgm:prSet presAssocID="{AFD74F4C-C8CC-47A2-9BB6-C0823D81DD8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98CE327-F9BC-4CAD-9309-D2C68C7E2F6B}" type="pres">
      <dgm:prSet presAssocID="{532F17D3-F985-4B72-BEBB-46114A1DB0E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73FB4A4-2E19-4842-8047-94DACF399828}" type="pres">
      <dgm:prSet presAssocID="{2F78D6AC-5048-450A-98BB-76A3750CB037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624F840-5293-4959-A838-30EED9234D03}" type="pres">
      <dgm:prSet presAssocID="{2F78D6AC-5048-450A-98BB-76A3750CB037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0938ED16-F9B4-424A-A961-B105C91717A6}" type="pres">
      <dgm:prSet presAssocID="{9E38CB6B-B746-4416-8E3E-0522E3528DD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CDAEEA-A928-4F70-83E7-7B1B8F17D8C1}" type="pres">
      <dgm:prSet presAssocID="{5567CED5-2D86-42A0-8E75-F9B4EBC617B5}" presName="sibTrans" presStyleLbl="sibTrans2D1" presStyleIdx="1" presStyleCnt="4"/>
      <dgm:spPr/>
      <dgm:t>
        <a:bodyPr/>
        <a:lstStyle/>
        <a:p>
          <a:endParaRPr lang="de-DE"/>
        </a:p>
      </dgm:t>
    </dgm:pt>
    <dgm:pt modelId="{98D5EFEF-11B5-4DE7-A47B-A45A9AB8E23A}" type="pres">
      <dgm:prSet presAssocID="{5567CED5-2D86-42A0-8E75-F9B4EBC617B5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0C01007F-852E-4EDA-BF7B-DDBFD82F2EF8}" type="pres">
      <dgm:prSet presAssocID="{6D7E63E8-525C-4F62-A285-6DBC15A585F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C62475F-C0C1-426C-B9C7-F19F32E921C0}" type="pres">
      <dgm:prSet presAssocID="{E9FE1414-3AE1-41FF-8687-F11ACABB752F}" presName="sibTrans" presStyleLbl="sibTrans2D1" presStyleIdx="2" presStyleCnt="4"/>
      <dgm:spPr/>
      <dgm:t>
        <a:bodyPr/>
        <a:lstStyle/>
        <a:p>
          <a:endParaRPr lang="de-DE"/>
        </a:p>
      </dgm:t>
    </dgm:pt>
    <dgm:pt modelId="{8CAADB57-EC8C-4739-B9D2-E7AFF3EC6B8A}" type="pres">
      <dgm:prSet presAssocID="{E9FE1414-3AE1-41FF-8687-F11ACABB752F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E9FA4718-40DC-4730-8E35-49693B4C043D}" type="pres">
      <dgm:prSet presAssocID="{91B2B16C-E369-4CCC-8A22-0E64968FB01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93FA1B4-5959-41EB-8C6E-3B54995BB45D}" type="pres">
      <dgm:prSet presAssocID="{FBB5566F-9797-4AF2-897C-3CE5DA08F824}" presName="sibTrans" presStyleLbl="sibTrans2D1" presStyleIdx="3" presStyleCnt="4"/>
      <dgm:spPr/>
      <dgm:t>
        <a:bodyPr/>
        <a:lstStyle/>
        <a:p>
          <a:endParaRPr lang="de-DE"/>
        </a:p>
      </dgm:t>
    </dgm:pt>
    <dgm:pt modelId="{7981B293-2216-4B4C-B8D4-7F5AE0FCDC88}" type="pres">
      <dgm:prSet presAssocID="{FBB5566F-9797-4AF2-897C-3CE5DA08F824}" presName="connectorText" presStyleLbl="sibTrans2D1" presStyleIdx="3" presStyleCnt="4"/>
      <dgm:spPr/>
      <dgm:t>
        <a:bodyPr/>
        <a:lstStyle/>
        <a:p>
          <a:endParaRPr lang="de-DE"/>
        </a:p>
      </dgm:t>
    </dgm:pt>
  </dgm:ptLst>
  <dgm:cxnLst>
    <dgm:cxn modelId="{725DE9BE-4FE9-4A99-A5F0-4352C1229D0E}" type="presOf" srcId="{E9FE1414-3AE1-41FF-8687-F11ACABB752F}" destId="{EC62475F-C0C1-426C-B9C7-F19F32E921C0}" srcOrd="0" destOrd="0" presId="urn:microsoft.com/office/officeart/2005/8/layout/cycle2"/>
    <dgm:cxn modelId="{85BD111D-235C-4053-86B7-B117C82AFC2B}" type="presOf" srcId="{AFD74F4C-C8CC-47A2-9BB6-C0823D81DD86}" destId="{896BCFE7-2CAF-434F-9C0A-9B8138AAE8EB}" srcOrd="0" destOrd="0" presId="urn:microsoft.com/office/officeart/2005/8/layout/cycle2"/>
    <dgm:cxn modelId="{8CD029D2-FE1A-4C49-9E59-A793EE099187}" srcId="{AFD74F4C-C8CC-47A2-9BB6-C0823D81DD86}" destId="{6D7E63E8-525C-4F62-A285-6DBC15A585F1}" srcOrd="2" destOrd="0" parTransId="{50A199F3-A15A-4C86-95AB-7397BB16953D}" sibTransId="{E9FE1414-3AE1-41FF-8687-F11ACABB752F}"/>
    <dgm:cxn modelId="{F6525959-DE33-4EDB-BC2B-976B6D8ACCB5}" type="presOf" srcId="{91B2B16C-E369-4CCC-8A22-0E64968FB017}" destId="{E9FA4718-40DC-4730-8E35-49693B4C043D}" srcOrd="0" destOrd="0" presId="urn:microsoft.com/office/officeart/2005/8/layout/cycle2"/>
    <dgm:cxn modelId="{358FB9DA-6047-4053-9C5A-55C9F372E416}" srcId="{AFD74F4C-C8CC-47A2-9BB6-C0823D81DD86}" destId="{532F17D3-F985-4B72-BEBB-46114A1DB0ED}" srcOrd="0" destOrd="0" parTransId="{2AA049BD-7ABE-44AD-A887-9B3E1C552F78}" sibTransId="{2F78D6AC-5048-450A-98BB-76A3750CB037}"/>
    <dgm:cxn modelId="{40B2A90B-C759-4BD5-A5FA-1BD5FA2CFA7B}" type="presOf" srcId="{E9FE1414-3AE1-41FF-8687-F11ACABB752F}" destId="{8CAADB57-EC8C-4739-B9D2-E7AFF3EC6B8A}" srcOrd="1" destOrd="0" presId="urn:microsoft.com/office/officeart/2005/8/layout/cycle2"/>
    <dgm:cxn modelId="{A3781E9E-55B3-42E9-988D-6B3918AF7842}" type="presOf" srcId="{6D7E63E8-525C-4F62-A285-6DBC15A585F1}" destId="{0C01007F-852E-4EDA-BF7B-DDBFD82F2EF8}" srcOrd="0" destOrd="0" presId="urn:microsoft.com/office/officeart/2005/8/layout/cycle2"/>
    <dgm:cxn modelId="{154CE95F-0359-4401-83D6-407278A55236}" srcId="{AFD74F4C-C8CC-47A2-9BB6-C0823D81DD86}" destId="{9E38CB6B-B746-4416-8E3E-0522E3528DD0}" srcOrd="1" destOrd="0" parTransId="{54EFE9C2-8464-4F8F-8257-2E30258E92FC}" sibTransId="{5567CED5-2D86-42A0-8E75-F9B4EBC617B5}"/>
    <dgm:cxn modelId="{03B90777-1C84-4553-9EAB-FA40AF4ABA2A}" srcId="{AFD74F4C-C8CC-47A2-9BB6-C0823D81DD86}" destId="{91B2B16C-E369-4CCC-8A22-0E64968FB017}" srcOrd="3" destOrd="0" parTransId="{D39AA0CE-4D88-485E-9042-A81E841C0F94}" sibTransId="{FBB5566F-9797-4AF2-897C-3CE5DA08F824}"/>
    <dgm:cxn modelId="{4FFE713E-EC0F-4154-BD07-905EC96CB7C3}" type="presOf" srcId="{FBB5566F-9797-4AF2-897C-3CE5DA08F824}" destId="{7981B293-2216-4B4C-B8D4-7F5AE0FCDC88}" srcOrd="1" destOrd="0" presId="urn:microsoft.com/office/officeart/2005/8/layout/cycle2"/>
    <dgm:cxn modelId="{7B90B2BE-0AD0-4711-8858-1B9D0B2EAE71}" type="presOf" srcId="{2F78D6AC-5048-450A-98BB-76A3750CB037}" destId="{1624F840-5293-4959-A838-30EED9234D03}" srcOrd="1" destOrd="0" presId="urn:microsoft.com/office/officeart/2005/8/layout/cycle2"/>
    <dgm:cxn modelId="{38AED7B7-06F7-48D9-B0BF-69CE91720AD8}" type="presOf" srcId="{9E38CB6B-B746-4416-8E3E-0522E3528DD0}" destId="{0938ED16-F9B4-424A-A961-B105C91717A6}" srcOrd="0" destOrd="0" presId="urn:microsoft.com/office/officeart/2005/8/layout/cycle2"/>
    <dgm:cxn modelId="{355E649F-7A6A-4F22-BBB5-3D88790A22A6}" type="presOf" srcId="{5567CED5-2D86-42A0-8E75-F9B4EBC617B5}" destId="{98D5EFEF-11B5-4DE7-A47B-A45A9AB8E23A}" srcOrd="1" destOrd="0" presId="urn:microsoft.com/office/officeart/2005/8/layout/cycle2"/>
    <dgm:cxn modelId="{674878C9-269C-47F0-A638-7BB823C088CE}" type="presOf" srcId="{FBB5566F-9797-4AF2-897C-3CE5DA08F824}" destId="{C93FA1B4-5959-41EB-8C6E-3B54995BB45D}" srcOrd="0" destOrd="0" presId="urn:microsoft.com/office/officeart/2005/8/layout/cycle2"/>
    <dgm:cxn modelId="{C937DB8D-9514-4806-B9DB-308A5ECB10F0}" type="presOf" srcId="{5567CED5-2D86-42A0-8E75-F9B4EBC617B5}" destId="{66CDAEEA-A928-4F70-83E7-7B1B8F17D8C1}" srcOrd="0" destOrd="0" presId="urn:microsoft.com/office/officeart/2005/8/layout/cycle2"/>
    <dgm:cxn modelId="{57CC05F2-69DD-4C3A-879A-8306F4417306}" type="presOf" srcId="{532F17D3-F985-4B72-BEBB-46114A1DB0ED}" destId="{498CE327-F9BC-4CAD-9309-D2C68C7E2F6B}" srcOrd="0" destOrd="0" presId="urn:microsoft.com/office/officeart/2005/8/layout/cycle2"/>
    <dgm:cxn modelId="{B7221629-5FE3-43BD-8BF8-DB6776A0E5EB}" type="presOf" srcId="{2F78D6AC-5048-450A-98BB-76A3750CB037}" destId="{B73FB4A4-2E19-4842-8047-94DACF399828}" srcOrd="0" destOrd="0" presId="urn:microsoft.com/office/officeart/2005/8/layout/cycle2"/>
    <dgm:cxn modelId="{20DA82F7-04D2-42C8-9EB0-D0A486D0B119}" type="presParOf" srcId="{896BCFE7-2CAF-434F-9C0A-9B8138AAE8EB}" destId="{498CE327-F9BC-4CAD-9309-D2C68C7E2F6B}" srcOrd="0" destOrd="0" presId="urn:microsoft.com/office/officeart/2005/8/layout/cycle2"/>
    <dgm:cxn modelId="{B335A057-C435-4504-943C-1079491AB7D4}" type="presParOf" srcId="{896BCFE7-2CAF-434F-9C0A-9B8138AAE8EB}" destId="{B73FB4A4-2E19-4842-8047-94DACF399828}" srcOrd="1" destOrd="0" presId="urn:microsoft.com/office/officeart/2005/8/layout/cycle2"/>
    <dgm:cxn modelId="{E5226E42-53AD-409C-AE7C-7DE68FD5CA58}" type="presParOf" srcId="{B73FB4A4-2E19-4842-8047-94DACF399828}" destId="{1624F840-5293-4959-A838-30EED9234D03}" srcOrd="0" destOrd="0" presId="urn:microsoft.com/office/officeart/2005/8/layout/cycle2"/>
    <dgm:cxn modelId="{237180CD-024D-4C3C-91EB-7923DF215A0B}" type="presParOf" srcId="{896BCFE7-2CAF-434F-9C0A-9B8138AAE8EB}" destId="{0938ED16-F9B4-424A-A961-B105C91717A6}" srcOrd="2" destOrd="0" presId="urn:microsoft.com/office/officeart/2005/8/layout/cycle2"/>
    <dgm:cxn modelId="{0287DBE2-F321-40B5-8375-F4029197577E}" type="presParOf" srcId="{896BCFE7-2CAF-434F-9C0A-9B8138AAE8EB}" destId="{66CDAEEA-A928-4F70-83E7-7B1B8F17D8C1}" srcOrd="3" destOrd="0" presId="urn:microsoft.com/office/officeart/2005/8/layout/cycle2"/>
    <dgm:cxn modelId="{90BD5FA6-95E4-4137-B671-C73E8AF9ED27}" type="presParOf" srcId="{66CDAEEA-A928-4F70-83E7-7B1B8F17D8C1}" destId="{98D5EFEF-11B5-4DE7-A47B-A45A9AB8E23A}" srcOrd="0" destOrd="0" presId="urn:microsoft.com/office/officeart/2005/8/layout/cycle2"/>
    <dgm:cxn modelId="{2F21F943-A973-4362-99A9-F150FBD1FF6B}" type="presParOf" srcId="{896BCFE7-2CAF-434F-9C0A-9B8138AAE8EB}" destId="{0C01007F-852E-4EDA-BF7B-DDBFD82F2EF8}" srcOrd="4" destOrd="0" presId="urn:microsoft.com/office/officeart/2005/8/layout/cycle2"/>
    <dgm:cxn modelId="{5132115D-3E1F-48F1-A7A8-3A6A44DF23FD}" type="presParOf" srcId="{896BCFE7-2CAF-434F-9C0A-9B8138AAE8EB}" destId="{EC62475F-C0C1-426C-B9C7-F19F32E921C0}" srcOrd="5" destOrd="0" presId="urn:microsoft.com/office/officeart/2005/8/layout/cycle2"/>
    <dgm:cxn modelId="{15254113-0A23-4CCD-A2D7-35E791A2F57A}" type="presParOf" srcId="{EC62475F-C0C1-426C-B9C7-F19F32E921C0}" destId="{8CAADB57-EC8C-4739-B9D2-E7AFF3EC6B8A}" srcOrd="0" destOrd="0" presId="urn:microsoft.com/office/officeart/2005/8/layout/cycle2"/>
    <dgm:cxn modelId="{7536A34F-6280-4D66-BFF7-BE3FBFC93A13}" type="presParOf" srcId="{896BCFE7-2CAF-434F-9C0A-9B8138AAE8EB}" destId="{E9FA4718-40DC-4730-8E35-49693B4C043D}" srcOrd="6" destOrd="0" presId="urn:microsoft.com/office/officeart/2005/8/layout/cycle2"/>
    <dgm:cxn modelId="{EFF20563-4153-48CB-9031-F7ABEBCA53D3}" type="presParOf" srcId="{896BCFE7-2CAF-434F-9C0A-9B8138AAE8EB}" destId="{C93FA1B4-5959-41EB-8C6E-3B54995BB45D}" srcOrd="7" destOrd="0" presId="urn:microsoft.com/office/officeart/2005/8/layout/cycle2"/>
    <dgm:cxn modelId="{E87B36EB-353E-41D8-AD02-D277D5067263}" type="presParOf" srcId="{C93FA1B4-5959-41EB-8C6E-3B54995BB45D}" destId="{7981B293-2216-4B4C-B8D4-7F5AE0FCDC8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BD9DE7-33E4-41D8-82A1-9E1B9116AF88}" type="doc">
      <dgm:prSet loTypeId="urn:microsoft.com/office/officeart/2005/8/layout/process1" loCatId="process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de-DE"/>
        </a:p>
      </dgm:t>
    </dgm:pt>
    <dgm:pt modelId="{F6318DB6-7582-4D5E-977B-818B4480E2AB}">
      <dgm:prSet phldrT="[Text]"/>
      <dgm:spPr/>
      <dgm:t>
        <a:bodyPr/>
        <a:lstStyle/>
        <a:p>
          <a:r>
            <a:rPr lang="de-DE" dirty="0" smtClean="0"/>
            <a:t>Auftrag an IQTIG, Qualitätsindikatoren festzulegen</a:t>
          </a:r>
          <a:endParaRPr lang="de-DE" dirty="0"/>
        </a:p>
      </dgm:t>
    </dgm:pt>
    <dgm:pt modelId="{4A1B8B44-60AE-4FF2-B7D8-F0E0855414B6}" type="parTrans" cxnId="{01261176-89AF-4D40-BA5F-36485AF51AB5}">
      <dgm:prSet/>
      <dgm:spPr/>
      <dgm:t>
        <a:bodyPr/>
        <a:lstStyle/>
        <a:p>
          <a:endParaRPr lang="de-DE"/>
        </a:p>
      </dgm:t>
    </dgm:pt>
    <dgm:pt modelId="{236D1DFD-8BD1-4319-8AF0-C8CC10927865}" type="sibTrans" cxnId="{01261176-89AF-4D40-BA5F-36485AF51AB5}">
      <dgm:prSet/>
      <dgm:spPr/>
      <dgm:t>
        <a:bodyPr/>
        <a:lstStyle/>
        <a:p>
          <a:endParaRPr lang="de-DE"/>
        </a:p>
      </dgm:t>
    </dgm:pt>
    <dgm:pt modelId="{2917FD52-3107-4FDF-A7BB-E59A7ED7D917}">
      <dgm:prSet phldrT="[Text]"/>
      <dgm:spPr/>
      <dgm:t>
        <a:bodyPr/>
        <a:lstStyle/>
        <a:p>
          <a:r>
            <a:rPr lang="de-DE" dirty="0" smtClean="0"/>
            <a:t>Mit Hilfe von Fachgruppen Erstellen von Bögen und Festlegung von Qualitätsindikatoren</a:t>
          </a:r>
          <a:endParaRPr lang="de-DE" dirty="0"/>
        </a:p>
      </dgm:t>
    </dgm:pt>
    <dgm:pt modelId="{B1333EB2-7512-42C6-B470-079FF0895241}" type="parTrans" cxnId="{0DDB7197-7651-4D07-A5CF-F2062318BB3F}">
      <dgm:prSet/>
      <dgm:spPr/>
      <dgm:t>
        <a:bodyPr/>
        <a:lstStyle/>
        <a:p>
          <a:endParaRPr lang="de-DE"/>
        </a:p>
      </dgm:t>
    </dgm:pt>
    <dgm:pt modelId="{C0C190E4-A14E-447D-808B-9F2914082A31}" type="sibTrans" cxnId="{0DDB7197-7651-4D07-A5CF-F2062318BB3F}">
      <dgm:prSet/>
      <dgm:spPr/>
      <dgm:t>
        <a:bodyPr/>
        <a:lstStyle/>
        <a:p>
          <a:endParaRPr lang="de-DE"/>
        </a:p>
      </dgm:t>
    </dgm:pt>
    <dgm:pt modelId="{4800C553-8BC7-49BA-BDF3-F7269D2BC57F}">
      <dgm:prSet phldrT="[Text]"/>
      <dgm:spPr/>
      <dgm:t>
        <a:bodyPr/>
        <a:lstStyle/>
        <a:p>
          <a:r>
            <a:rPr lang="de-DE" dirty="0" smtClean="0"/>
            <a:t>Krankenhäuser </a:t>
          </a:r>
          <a:r>
            <a:rPr lang="de-DE" dirty="0" smtClean="0">
              <a:sym typeface="Wingdings" panose="05000000000000000000" pitchFamily="2" charset="2"/>
            </a:rPr>
            <a:t> </a:t>
          </a:r>
          <a:r>
            <a:rPr lang="de-DE" dirty="0" smtClean="0"/>
            <a:t>Ausfüllen der Bögen und Versenden an Datenannahmestellen</a:t>
          </a:r>
          <a:endParaRPr lang="de-DE" dirty="0"/>
        </a:p>
      </dgm:t>
    </dgm:pt>
    <dgm:pt modelId="{A07EFD50-3702-4DE5-ADEF-2477DB25A05A}" type="parTrans" cxnId="{6491E7FF-0AA5-405B-AAB0-4FFDDCBEAA2E}">
      <dgm:prSet/>
      <dgm:spPr/>
      <dgm:t>
        <a:bodyPr/>
        <a:lstStyle/>
        <a:p>
          <a:endParaRPr lang="de-DE"/>
        </a:p>
      </dgm:t>
    </dgm:pt>
    <dgm:pt modelId="{15DB949D-F2D5-46C1-9000-555EB021EE1B}" type="sibTrans" cxnId="{6491E7FF-0AA5-405B-AAB0-4FFDDCBEAA2E}">
      <dgm:prSet/>
      <dgm:spPr/>
      <dgm:t>
        <a:bodyPr/>
        <a:lstStyle/>
        <a:p>
          <a:endParaRPr lang="de-DE"/>
        </a:p>
      </dgm:t>
    </dgm:pt>
    <dgm:pt modelId="{FD0D8444-E9AE-4E53-A219-85BED5D43420}" type="pres">
      <dgm:prSet presAssocID="{40BD9DE7-33E4-41D8-82A1-9E1B9116AF8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4E35AA7-5772-4D57-A07E-0593439F71C8}" type="pres">
      <dgm:prSet presAssocID="{F6318DB6-7582-4D5E-977B-818B4480E2A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6419F86-4292-4F71-9DF6-180288EFE45C}" type="pres">
      <dgm:prSet presAssocID="{236D1DFD-8BD1-4319-8AF0-C8CC10927865}" presName="sibTrans" presStyleLbl="sibTrans2D1" presStyleIdx="0" presStyleCnt="2"/>
      <dgm:spPr/>
      <dgm:t>
        <a:bodyPr/>
        <a:lstStyle/>
        <a:p>
          <a:endParaRPr lang="de-DE"/>
        </a:p>
      </dgm:t>
    </dgm:pt>
    <dgm:pt modelId="{3BD09A94-D2BD-4E38-B2A9-1CF32A8E28D9}" type="pres">
      <dgm:prSet presAssocID="{236D1DFD-8BD1-4319-8AF0-C8CC10927865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FE81CAC6-89C8-4C57-9A6E-1DAA56443463}" type="pres">
      <dgm:prSet presAssocID="{2917FD52-3107-4FDF-A7BB-E59A7ED7D91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2258EF7-37BD-451E-81D4-04CC9C14208B}" type="pres">
      <dgm:prSet presAssocID="{C0C190E4-A14E-447D-808B-9F2914082A31}" presName="sibTrans" presStyleLbl="sibTrans2D1" presStyleIdx="1" presStyleCnt="2"/>
      <dgm:spPr/>
      <dgm:t>
        <a:bodyPr/>
        <a:lstStyle/>
        <a:p>
          <a:endParaRPr lang="de-DE"/>
        </a:p>
      </dgm:t>
    </dgm:pt>
    <dgm:pt modelId="{512776B0-87D2-479A-A7A3-587571E5142A}" type="pres">
      <dgm:prSet presAssocID="{C0C190E4-A14E-447D-808B-9F2914082A31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4106FCB1-92F9-41DC-B0D6-F40EC8717E9D}" type="pres">
      <dgm:prSet presAssocID="{4800C553-8BC7-49BA-BDF3-F7269D2BC57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8B2216B-4736-4255-86C1-104A1A7FDA77}" type="presOf" srcId="{236D1DFD-8BD1-4319-8AF0-C8CC10927865}" destId="{3BD09A94-D2BD-4E38-B2A9-1CF32A8E28D9}" srcOrd="1" destOrd="0" presId="urn:microsoft.com/office/officeart/2005/8/layout/process1"/>
    <dgm:cxn modelId="{9775D887-4160-49CA-B890-875AF4F51C12}" type="presOf" srcId="{236D1DFD-8BD1-4319-8AF0-C8CC10927865}" destId="{16419F86-4292-4F71-9DF6-180288EFE45C}" srcOrd="0" destOrd="0" presId="urn:microsoft.com/office/officeart/2005/8/layout/process1"/>
    <dgm:cxn modelId="{0DDB7197-7651-4D07-A5CF-F2062318BB3F}" srcId="{40BD9DE7-33E4-41D8-82A1-9E1B9116AF88}" destId="{2917FD52-3107-4FDF-A7BB-E59A7ED7D917}" srcOrd="1" destOrd="0" parTransId="{B1333EB2-7512-42C6-B470-079FF0895241}" sibTransId="{C0C190E4-A14E-447D-808B-9F2914082A31}"/>
    <dgm:cxn modelId="{01261176-89AF-4D40-BA5F-36485AF51AB5}" srcId="{40BD9DE7-33E4-41D8-82A1-9E1B9116AF88}" destId="{F6318DB6-7582-4D5E-977B-818B4480E2AB}" srcOrd="0" destOrd="0" parTransId="{4A1B8B44-60AE-4FF2-B7D8-F0E0855414B6}" sibTransId="{236D1DFD-8BD1-4319-8AF0-C8CC10927865}"/>
    <dgm:cxn modelId="{8B9E5234-C99D-4181-992E-63849CCC4D86}" type="presOf" srcId="{F6318DB6-7582-4D5E-977B-818B4480E2AB}" destId="{E4E35AA7-5772-4D57-A07E-0593439F71C8}" srcOrd="0" destOrd="0" presId="urn:microsoft.com/office/officeart/2005/8/layout/process1"/>
    <dgm:cxn modelId="{08226F95-6A03-4DEB-ADB0-7D204D1C80DF}" type="presOf" srcId="{C0C190E4-A14E-447D-808B-9F2914082A31}" destId="{12258EF7-37BD-451E-81D4-04CC9C14208B}" srcOrd="0" destOrd="0" presId="urn:microsoft.com/office/officeart/2005/8/layout/process1"/>
    <dgm:cxn modelId="{910F4AE0-05AC-468E-BCBE-D7E163C88CAF}" type="presOf" srcId="{C0C190E4-A14E-447D-808B-9F2914082A31}" destId="{512776B0-87D2-479A-A7A3-587571E5142A}" srcOrd="1" destOrd="0" presId="urn:microsoft.com/office/officeart/2005/8/layout/process1"/>
    <dgm:cxn modelId="{6491E7FF-0AA5-405B-AAB0-4FFDDCBEAA2E}" srcId="{40BD9DE7-33E4-41D8-82A1-9E1B9116AF88}" destId="{4800C553-8BC7-49BA-BDF3-F7269D2BC57F}" srcOrd="2" destOrd="0" parTransId="{A07EFD50-3702-4DE5-ADEF-2477DB25A05A}" sibTransId="{15DB949D-F2D5-46C1-9000-555EB021EE1B}"/>
    <dgm:cxn modelId="{DEE32584-180D-47C7-820D-A3E3CEA241FF}" type="presOf" srcId="{2917FD52-3107-4FDF-A7BB-E59A7ED7D917}" destId="{FE81CAC6-89C8-4C57-9A6E-1DAA56443463}" srcOrd="0" destOrd="0" presId="urn:microsoft.com/office/officeart/2005/8/layout/process1"/>
    <dgm:cxn modelId="{D16F1794-A47F-45DE-A79C-4BD0FD5348C5}" type="presOf" srcId="{40BD9DE7-33E4-41D8-82A1-9E1B9116AF88}" destId="{FD0D8444-E9AE-4E53-A219-85BED5D43420}" srcOrd="0" destOrd="0" presId="urn:microsoft.com/office/officeart/2005/8/layout/process1"/>
    <dgm:cxn modelId="{AF6658DA-3528-4EAB-8C44-3B377EC7B9C9}" type="presOf" srcId="{4800C553-8BC7-49BA-BDF3-F7269D2BC57F}" destId="{4106FCB1-92F9-41DC-B0D6-F40EC8717E9D}" srcOrd="0" destOrd="0" presId="urn:microsoft.com/office/officeart/2005/8/layout/process1"/>
    <dgm:cxn modelId="{79CB4D79-4332-48B7-9589-01CC11ED3884}" type="presParOf" srcId="{FD0D8444-E9AE-4E53-A219-85BED5D43420}" destId="{E4E35AA7-5772-4D57-A07E-0593439F71C8}" srcOrd="0" destOrd="0" presId="urn:microsoft.com/office/officeart/2005/8/layout/process1"/>
    <dgm:cxn modelId="{54A16269-6FC9-48B2-8E33-0242D4AA329B}" type="presParOf" srcId="{FD0D8444-E9AE-4E53-A219-85BED5D43420}" destId="{16419F86-4292-4F71-9DF6-180288EFE45C}" srcOrd="1" destOrd="0" presId="urn:microsoft.com/office/officeart/2005/8/layout/process1"/>
    <dgm:cxn modelId="{2EA8DD40-54C2-4507-B36F-6EABD0378A90}" type="presParOf" srcId="{16419F86-4292-4F71-9DF6-180288EFE45C}" destId="{3BD09A94-D2BD-4E38-B2A9-1CF32A8E28D9}" srcOrd="0" destOrd="0" presId="urn:microsoft.com/office/officeart/2005/8/layout/process1"/>
    <dgm:cxn modelId="{12863597-6C7E-4C20-8150-593AA9B67BDC}" type="presParOf" srcId="{FD0D8444-E9AE-4E53-A219-85BED5D43420}" destId="{FE81CAC6-89C8-4C57-9A6E-1DAA56443463}" srcOrd="2" destOrd="0" presId="urn:microsoft.com/office/officeart/2005/8/layout/process1"/>
    <dgm:cxn modelId="{4AA7A296-439B-414A-B728-6418D8E1C130}" type="presParOf" srcId="{FD0D8444-E9AE-4E53-A219-85BED5D43420}" destId="{12258EF7-37BD-451E-81D4-04CC9C14208B}" srcOrd="3" destOrd="0" presId="urn:microsoft.com/office/officeart/2005/8/layout/process1"/>
    <dgm:cxn modelId="{27BC760E-B463-4D47-B2A1-BB25F8E6691B}" type="presParOf" srcId="{12258EF7-37BD-451E-81D4-04CC9C14208B}" destId="{512776B0-87D2-479A-A7A3-587571E5142A}" srcOrd="0" destOrd="0" presId="urn:microsoft.com/office/officeart/2005/8/layout/process1"/>
    <dgm:cxn modelId="{8F752150-8C3C-4741-B21F-B87DF207A22D}" type="presParOf" srcId="{FD0D8444-E9AE-4E53-A219-85BED5D43420}" destId="{4106FCB1-92F9-41DC-B0D6-F40EC8717E9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CE327-F9BC-4CAD-9309-D2C68C7E2F6B}">
      <dsp:nvSpPr>
        <dsp:cNvPr id="0" name=""/>
        <dsp:cNvSpPr/>
      </dsp:nvSpPr>
      <dsp:spPr>
        <a:xfrm>
          <a:off x="1779121" y="1333"/>
          <a:ext cx="1372259" cy="1372259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Plan</a:t>
          </a:r>
          <a:endParaRPr lang="de-DE" sz="2700" kern="1200" dirty="0"/>
        </a:p>
      </dsp:txBody>
      <dsp:txXfrm>
        <a:off x="1980084" y="202296"/>
        <a:ext cx="970333" cy="970333"/>
      </dsp:txXfrm>
    </dsp:sp>
    <dsp:sp modelId="{B73FB4A4-2E19-4842-8047-94DACF399828}">
      <dsp:nvSpPr>
        <dsp:cNvPr id="0" name=""/>
        <dsp:cNvSpPr/>
      </dsp:nvSpPr>
      <dsp:spPr>
        <a:xfrm rot="2700000">
          <a:off x="3004267" y="1177985"/>
          <a:ext cx="366148" cy="4631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 dirty="0"/>
        </a:p>
      </dsp:txBody>
      <dsp:txXfrm>
        <a:off x="3020353" y="1231776"/>
        <a:ext cx="256304" cy="277883"/>
      </dsp:txXfrm>
    </dsp:sp>
    <dsp:sp modelId="{0938ED16-F9B4-424A-A961-B105C91717A6}">
      <dsp:nvSpPr>
        <dsp:cNvPr id="0" name=""/>
        <dsp:cNvSpPr/>
      </dsp:nvSpPr>
      <dsp:spPr>
        <a:xfrm>
          <a:off x="3237958" y="1460169"/>
          <a:ext cx="1372259" cy="1372259"/>
        </a:xfrm>
        <a:prstGeom prst="ellipse">
          <a:avLst/>
        </a:prstGeom>
        <a:solidFill>
          <a:schemeClr val="accent1">
            <a:shade val="50000"/>
            <a:hueOff val="121017"/>
            <a:satOff val="-2258"/>
            <a:lumOff val="21299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Do</a:t>
          </a:r>
          <a:endParaRPr lang="de-DE" sz="2700" kern="1200" dirty="0"/>
        </a:p>
      </dsp:txBody>
      <dsp:txXfrm>
        <a:off x="3438921" y="1661132"/>
        <a:ext cx="970333" cy="970333"/>
      </dsp:txXfrm>
    </dsp:sp>
    <dsp:sp modelId="{66CDAEEA-A928-4F70-83E7-7B1B8F17D8C1}">
      <dsp:nvSpPr>
        <dsp:cNvPr id="0" name=""/>
        <dsp:cNvSpPr/>
      </dsp:nvSpPr>
      <dsp:spPr>
        <a:xfrm rot="8100000">
          <a:off x="3018922" y="2636821"/>
          <a:ext cx="366148" cy="4631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27417"/>
            <a:satOff val="-3051"/>
            <a:lumOff val="1614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 dirty="0"/>
        </a:p>
      </dsp:txBody>
      <dsp:txXfrm rot="10800000">
        <a:off x="3112680" y="2690612"/>
        <a:ext cx="256304" cy="277883"/>
      </dsp:txXfrm>
    </dsp:sp>
    <dsp:sp modelId="{0C01007F-852E-4EDA-BF7B-DDBFD82F2EF8}">
      <dsp:nvSpPr>
        <dsp:cNvPr id="0" name=""/>
        <dsp:cNvSpPr/>
      </dsp:nvSpPr>
      <dsp:spPr>
        <a:xfrm>
          <a:off x="1779121" y="2919006"/>
          <a:ext cx="1372259" cy="1372259"/>
        </a:xfrm>
        <a:prstGeom prst="ellipse">
          <a:avLst/>
        </a:prstGeom>
        <a:solidFill>
          <a:schemeClr val="accent1">
            <a:shade val="50000"/>
            <a:hueOff val="242034"/>
            <a:satOff val="-4515"/>
            <a:lumOff val="42599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Check</a:t>
          </a:r>
          <a:endParaRPr lang="de-DE" sz="2700" kern="1200" dirty="0"/>
        </a:p>
      </dsp:txBody>
      <dsp:txXfrm>
        <a:off x="1980084" y="3119969"/>
        <a:ext cx="970333" cy="970333"/>
      </dsp:txXfrm>
    </dsp:sp>
    <dsp:sp modelId="{EC62475F-C0C1-426C-B9C7-F19F32E921C0}">
      <dsp:nvSpPr>
        <dsp:cNvPr id="0" name=""/>
        <dsp:cNvSpPr/>
      </dsp:nvSpPr>
      <dsp:spPr>
        <a:xfrm rot="13500000">
          <a:off x="1560086" y="2651476"/>
          <a:ext cx="366148" cy="4631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254834"/>
            <a:satOff val="-6101"/>
            <a:lumOff val="322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 dirty="0"/>
        </a:p>
      </dsp:txBody>
      <dsp:txXfrm rot="10800000">
        <a:off x="1653844" y="2782939"/>
        <a:ext cx="256304" cy="277883"/>
      </dsp:txXfrm>
    </dsp:sp>
    <dsp:sp modelId="{E9FA4718-40DC-4730-8E35-49693B4C043D}">
      <dsp:nvSpPr>
        <dsp:cNvPr id="0" name=""/>
        <dsp:cNvSpPr/>
      </dsp:nvSpPr>
      <dsp:spPr>
        <a:xfrm>
          <a:off x="320285" y="1460169"/>
          <a:ext cx="1372259" cy="1372259"/>
        </a:xfrm>
        <a:prstGeom prst="ellipse">
          <a:avLst/>
        </a:prstGeom>
        <a:solidFill>
          <a:schemeClr val="accent1">
            <a:shade val="50000"/>
            <a:hueOff val="121017"/>
            <a:satOff val="-2258"/>
            <a:lumOff val="21299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Act</a:t>
          </a:r>
          <a:endParaRPr lang="de-DE" sz="2700" kern="1200" dirty="0"/>
        </a:p>
      </dsp:txBody>
      <dsp:txXfrm>
        <a:off x="521248" y="1661132"/>
        <a:ext cx="970333" cy="970333"/>
      </dsp:txXfrm>
    </dsp:sp>
    <dsp:sp modelId="{C93FA1B4-5959-41EB-8C6E-3B54995BB45D}">
      <dsp:nvSpPr>
        <dsp:cNvPr id="0" name=""/>
        <dsp:cNvSpPr/>
      </dsp:nvSpPr>
      <dsp:spPr>
        <a:xfrm rot="18900000">
          <a:off x="1545431" y="1192640"/>
          <a:ext cx="366148" cy="4631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27417"/>
            <a:satOff val="-3051"/>
            <a:lumOff val="1614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 dirty="0"/>
        </a:p>
      </dsp:txBody>
      <dsp:txXfrm>
        <a:off x="1561517" y="1324103"/>
        <a:ext cx="256304" cy="2778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35AA7-5772-4D57-A07E-0593439F71C8}">
      <dsp:nvSpPr>
        <dsp:cNvPr id="0" name=""/>
        <dsp:cNvSpPr/>
      </dsp:nvSpPr>
      <dsp:spPr>
        <a:xfrm>
          <a:off x="8025" y="643702"/>
          <a:ext cx="2398858" cy="1506783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Auftrag an IQTIG, Qualitätsindikatoren festzulegen</a:t>
          </a:r>
          <a:endParaRPr lang="de-DE" sz="1800" kern="1200" dirty="0"/>
        </a:p>
      </dsp:txBody>
      <dsp:txXfrm>
        <a:off x="52157" y="687834"/>
        <a:ext cx="2310594" cy="1418519"/>
      </dsp:txXfrm>
    </dsp:sp>
    <dsp:sp modelId="{16419F86-4292-4F71-9DF6-180288EFE45C}">
      <dsp:nvSpPr>
        <dsp:cNvPr id="0" name=""/>
        <dsp:cNvSpPr/>
      </dsp:nvSpPr>
      <dsp:spPr>
        <a:xfrm>
          <a:off x="2646770" y="1099635"/>
          <a:ext cx="508558" cy="5949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/>
        </a:p>
      </dsp:txBody>
      <dsp:txXfrm>
        <a:off x="2646770" y="1218618"/>
        <a:ext cx="355991" cy="356950"/>
      </dsp:txXfrm>
    </dsp:sp>
    <dsp:sp modelId="{FE81CAC6-89C8-4C57-9A6E-1DAA56443463}">
      <dsp:nvSpPr>
        <dsp:cNvPr id="0" name=""/>
        <dsp:cNvSpPr/>
      </dsp:nvSpPr>
      <dsp:spPr>
        <a:xfrm>
          <a:off x="3366428" y="643702"/>
          <a:ext cx="2398858" cy="1506783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Mit Hilfe von Fachgruppen Erstellen von Bögen und Festlegung von Qualitätsindikatoren</a:t>
          </a:r>
          <a:endParaRPr lang="de-DE" sz="1800" kern="1200" dirty="0"/>
        </a:p>
      </dsp:txBody>
      <dsp:txXfrm>
        <a:off x="3410560" y="687834"/>
        <a:ext cx="2310594" cy="1418519"/>
      </dsp:txXfrm>
    </dsp:sp>
    <dsp:sp modelId="{12258EF7-37BD-451E-81D4-04CC9C14208B}">
      <dsp:nvSpPr>
        <dsp:cNvPr id="0" name=""/>
        <dsp:cNvSpPr/>
      </dsp:nvSpPr>
      <dsp:spPr>
        <a:xfrm>
          <a:off x="6005172" y="1099635"/>
          <a:ext cx="508558" cy="5949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-315018"/>
            <a:satOff val="-42254"/>
            <a:lumOff val="420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/>
        </a:p>
      </dsp:txBody>
      <dsp:txXfrm>
        <a:off x="6005172" y="1218618"/>
        <a:ext cx="355991" cy="356950"/>
      </dsp:txXfrm>
    </dsp:sp>
    <dsp:sp modelId="{4106FCB1-92F9-41DC-B0D6-F40EC8717E9D}">
      <dsp:nvSpPr>
        <dsp:cNvPr id="0" name=""/>
        <dsp:cNvSpPr/>
      </dsp:nvSpPr>
      <dsp:spPr>
        <a:xfrm>
          <a:off x="6724830" y="643702"/>
          <a:ext cx="2398858" cy="1506783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Krankenhäuser </a:t>
          </a:r>
          <a:r>
            <a:rPr lang="de-DE" sz="1800" kern="1200" dirty="0" smtClean="0">
              <a:sym typeface="Wingdings" panose="05000000000000000000" pitchFamily="2" charset="2"/>
            </a:rPr>
            <a:t> </a:t>
          </a:r>
          <a:r>
            <a:rPr lang="de-DE" sz="1800" kern="1200" dirty="0" smtClean="0"/>
            <a:t>Ausfüllen der Bögen und Versenden an Datenannahmestellen</a:t>
          </a:r>
          <a:endParaRPr lang="de-DE" sz="1800" kern="1200" dirty="0"/>
        </a:p>
      </dsp:txBody>
      <dsp:txXfrm>
        <a:off x="6768962" y="687834"/>
        <a:ext cx="2310594" cy="1418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6115F-99A4-4E80-B21C-2C8BA52AB6DD}" type="datetimeFigureOut">
              <a:rPr lang="de-DE" smtClean="0"/>
              <a:t>06.06.2022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A773D-2280-4C4C-9D66-2B1AC884C1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102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4763" indent="-309524">
              <a:spcBef>
                <a:spcPct val="3000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8098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3337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8576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A95EC5-5B50-4238-B663-E62126D13859}" type="slidenum">
              <a:rPr lang="de-DE" altLang="de-DE" sz="1400"/>
              <a:pPr>
                <a:spcBef>
                  <a:spcPct val="0"/>
                </a:spcBef>
              </a:pPr>
              <a:t>5</a:t>
            </a:fld>
            <a:endParaRPr lang="de-DE" altLang="de-DE" sz="1400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636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6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50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1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20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7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0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5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3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1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5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61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-ba.de/" TargetMode="External"/><Relationship Id="rId2" Type="http://schemas.openxmlformats.org/officeDocument/2006/relationships/hyperlink" Target="http://www.iqtig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erzteblatt.de/pdf.asp?id=185994" TargetMode="External"/><Relationship Id="rId5" Type="http://schemas.openxmlformats.org/officeDocument/2006/relationships/hyperlink" Target="http://www.baq-bayern.de/" TargetMode="External"/><Relationship Id="rId4" Type="http://schemas.openxmlformats.org/officeDocument/2006/relationships/hyperlink" Target="http://www.awmf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Externe Qualitätssicherung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  </a:t>
            </a:r>
            <a:r>
              <a:rPr lang="de-DE" smtClean="0"/>
              <a:t>22</a:t>
            </a:r>
            <a:r>
              <a:rPr lang="de-DE" smtClean="0"/>
              <a:t>.06.2022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146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Daten-auswertung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69268" y="864108"/>
            <a:ext cx="3803379" cy="209522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Franklin Gothic Book" panose="020B0503020102020204" pitchFamily="34" charset="0"/>
              </a:rPr>
              <a:t>BAQ/ IQTIG werten die Daten aus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Franklin Gothic Book" panose="020B0503020102020204" pitchFamily="34" charset="0"/>
              </a:rPr>
              <a:t>Jede Einrichtung erhält ihre Auswertung</a:t>
            </a:r>
          </a:p>
          <a:p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32" y="1123837"/>
            <a:ext cx="4253199" cy="531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647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Auffälligkeiten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57600" y="1845734"/>
            <a:ext cx="7498080" cy="44442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Erfüllt </a:t>
            </a:r>
            <a:r>
              <a:rPr lang="de-DE" dirty="0"/>
              <a:t>man einen Qualitätsindikator nicht, wird man zum Strukturierten Dialog aufgefordert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b="1" dirty="0" smtClean="0"/>
              <a:t>Qualitätsindikator </a:t>
            </a:r>
            <a:r>
              <a:rPr lang="de-DE" sz="2000" b="1" dirty="0" smtClean="0">
                <a:sym typeface="Wingdings" panose="05000000000000000000" pitchFamily="2" charset="2"/>
              </a:rPr>
              <a:t> </a:t>
            </a:r>
            <a:r>
              <a:rPr lang="de-DE" sz="2000" dirty="0" smtClean="0"/>
              <a:t>Kennzahl</a:t>
            </a:r>
            <a:r>
              <a:rPr lang="de-DE" sz="2000" dirty="0"/>
              <a:t>, </a:t>
            </a:r>
            <a:r>
              <a:rPr lang="de-DE" sz="2000" dirty="0" smtClean="0"/>
              <a:t>mit der Rückschluss auf Qualität </a:t>
            </a:r>
            <a:r>
              <a:rPr lang="de-DE" sz="2000" dirty="0"/>
              <a:t>eines Prozesses </a:t>
            </a:r>
            <a:r>
              <a:rPr lang="de-DE" sz="2000" dirty="0" smtClean="0"/>
              <a:t>geschlossen werden kann Bsp</a:t>
            </a:r>
            <a:r>
              <a:rPr lang="de-DE" sz="2000" dirty="0"/>
              <a:t>.: </a:t>
            </a:r>
            <a:r>
              <a:rPr lang="de-DE" sz="2000" dirty="0" smtClean="0"/>
              <a:t>Wartezeit auf OP Termin  </a:t>
            </a:r>
            <a:endParaRPr lang="de-DE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b="1" dirty="0" smtClean="0"/>
              <a:t>Strukturierter Dialog </a:t>
            </a:r>
            <a:r>
              <a:rPr lang="de-DE" sz="2000" b="1" dirty="0" smtClean="0">
                <a:sym typeface="Wingdings" panose="05000000000000000000" pitchFamily="2" charset="2"/>
              </a:rPr>
              <a:t> </a:t>
            </a:r>
            <a:r>
              <a:rPr lang="de-DE" sz="2000" dirty="0" smtClean="0"/>
              <a:t>Einrichtungen können schriftlich erklären, </a:t>
            </a:r>
            <a:r>
              <a:rPr lang="de-DE" sz="2000" dirty="0"/>
              <a:t>warum ihre Ergebnisse sind, wie sie sind. Bsp.: </a:t>
            </a:r>
            <a:r>
              <a:rPr lang="de-DE" sz="2000" dirty="0" smtClean="0"/>
              <a:t>Warum war die Wartezeit bei einer bestimmten Patientenanzahl länger (z.B. aufgrund Blutverdünnung…)</a:t>
            </a:r>
          </a:p>
          <a:p>
            <a:pPr marL="925830" lvl="2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Wichtig</a:t>
            </a:r>
            <a:r>
              <a:rPr lang="de-DE" sz="2000" dirty="0"/>
              <a:t>: Stellungnahmen </a:t>
            </a:r>
            <a:r>
              <a:rPr lang="de-DE" sz="2000" dirty="0" smtClean="0"/>
              <a:t>ohne Rückschlussmöglichkeit auf Einrichtung verfassen – </a:t>
            </a:r>
            <a:r>
              <a:rPr lang="de-DE" sz="2000" dirty="0"/>
              <a:t>Anonymität soll gewährleistet </a:t>
            </a:r>
            <a:r>
              <a:rPr lang="de-DE" sz="2000" dirty="0" smtClean="0"/>
              <a:t>werden</a:t>
            </a:r>
          </a:p>
          <a:p>
            <a:pPr marL="925830" lvl="2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Stellungnahmen von </a:t>
            </a:r>
            <a:r>
              <a:rPr lang="de-DE" sz="2000" dirty="0"/>
              <a:t>Fachgruppen bewertet </a:t>
            </a:r>
            <a:r>
              <a:rPr lang="de-DE" sz="2000" dirty="0" smtClean="0">
                <a:sym typeface="Wingdings" panose="05000000000000000000" pitchFamily="2" charset="2"/>
              </a:rPr>
              <a:t> </a:t>
            </a:r>
            <a:r>
              <a:rPr lang="de-DE" sz="2000" dirty="0" smtClean="0"/>
              <a:t>Bewertung an Einrichtungen </a:t>
            </a:r>
            <a:r>
              <a:rPr lang="de-DE" sz="2000" dirty="0"/>
              <a:t>zurück </a:t>
            </a:r>
            <a:r>
              <a:rPr lang="de-DE" sz="2000" dirty="0" smtClean="0"/>
              <a:t>geschickt</a:t>
            </a:r>
          </a:p>
          <a:p>
            <a:pPr marL="925830" lvl="2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Ergebnis </a:t>
            </a:r>
            <a:r>
              <a:rPr lang="de-DE" sz="2000" dirty="0"/>
              <a:t>mancher Qualitätsindikatoren </a:t>
            </a:r>
            <a:r>
              <a:rPr lang="de-DE" sz="2000" dirty="0" smtClean="0"/>
              <a:t>wichtig </a:t>
            </a:r>
            <a:r>
              <a:rPr lang="de-DE" sz="2000" dirty="0"/>
              <a:t>für </a:t>
            </a:r>
            <a:r>
              <a:rPr lang="de-DE" sz="2000" dirty="0" smtClean="0"/>
              <a:t>Krankenhausplanung </a:t>
            </a:r>
            <a:r>
              <a:rPr lang="de-DE" sz="2000" dirty="0"/>
              <a:t>(sog. Planungsrelevante </a:t>
            </a:r>
            <a:r>
              <a:rPr lang="de-DE" sz="2000" dirty="0" smtClean="0"/>
              <a:t>Qualitätsindikatoren)</a:t>
            </a:r>
          </a:p>
          <a:p>
            <a:pPr marL="925830" lvl="2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Ergebnis </a:t>
            </a:r>
            <a:r>
              <a:rPr lang="de-DE" sz="2000" dirty="0"/>
              <a:t>mancher </a:t>
            </a:r>
            <a:r>
              <a:rPr lang="de-DE" sz="2000" dirty="0" smtClean="0"/>
              <a:t>Qualitätsindikatoren </a:t>
            </a:r>
            <a:r>
              <a:rPr lang="de-DE" sz="2000" dirty="0"/>
              <a:t>veröffentlichungspflichtig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endParaRPr lang="de-DE" dirty="0"/>
          </a:p>
        </p:txBody>
      </p:sp>
      <p:sp>
        <p:nvSpPr>
          <p:cNvPr id="4" name="Stern mit 5 Zacken 3"/>
          <p:cNvSpPr/>
          <p:nvPr/>
        </p:nvSpPr>
        <p:spPr>
          <a:xfrm>
            <a:off x="11604567" y="241069"/>
            <a:ext cx="440575" cy="38238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425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Veröffentlichung der Daten im Qualitätsreport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246" y="1011981"/>
            <a:ext cx="4664136" cy="567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58" y="1737360"/>
            <a:ext cx="5355054" cy="4261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889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Bsp</a:t>
            </a:r>
            <a:r>
              <a:rPr lang="de-DE" dirty="0" smtClean="0"/>
              <a:t>: Qualitäts-bericht UKR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5"/>
          <a:stretch/>
        </p:blipFill>
        <p:spPr bwMode="auto">
          <a:xfrm>
            <a:off x="3538050" y="1296785"/>
            <a:ext cx="8266024" cy="4603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892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Bsp</a:t>
            </a:r>
            <a:r>
              <a:rPr lang="de-DE" dirty="0" smtClean="0"/>
              <a:t>: Qualitäts-bericht UKR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355" y="952995"/>
            <a:ext cx="667702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Zusammen-fassung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19639" y="1338349"/>
            <a:ext cx="7315200" cy="5519651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DE" kern="0" dirty="0">
                <a:solidFill>
                  <a:schemeClr val="tx1"/>
                </a:solidFill>
              </a:rPr>
              <a:t>Die externe QS ist gesetzlich vorgeschrieben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DE" kern="0" dirty="0">
                <a:solidFill>
                  <a:schemeClr val="tx1"/>
                </a:solidFill>
              </a:rPr>
              <a:t>Die Einhaltung dieser Vorgaben wird von staatlich beauftragten Institutionen überwacht, bewertet und ggf. sanktioniert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DE" kern="0" dirty="0">
                <a:solidFill>
                  <a:schemeClr val="tx1"/>
                </a:solidFill>
              </a:rPr>
              <a:t>Die externe QS betrifft nur gesetzlich versicherte Patienten, keine Privatpatienten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DE" kern="0" dirty="0">
                <a:solidFill>
                  <a:schemeClr val="tx1"/>
                </a:solidFill>
              </a:rPr>
              <a:t>Die Ergebnisse der externen QS werden transparent gemacht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DE" kern="0" dirty="0">
                <a:solidFill>
                  <a:schemeClr val="tx1"/>
                </a:solidFill>
              </a:rPr>
              <a:t>Die externe QS ermöglicht es, verschiedene Einrichtungen anhand spezifischer Indikatoren zu </a:t>
            </a:r>
            <a:r>
              <a:rPr lang="de-DE" kern="0" dirty="0" smtClean="0">
                <a:solidFill>
                  <a:schemeClr val="tx1"/>
                </a:solidFill>
              </a:rPr>
              <a:t>vergleichen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DE" kern="0" dirty="0">
                <a:solidFill>
                  <a:schemeClr val="tx1"/>
                </a:solidFill>
              </a:rPr>
              <a:t>Die Erstellung des Qualitätsberichts ist gesetzlich vorgeschrieben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DE" kern="0" dirty="0">
                <a:solidFill>
                  <a:schemeClr val="tx1"/>
                </a:solidFill>
              </a:rPr>
              <a:t>Die Einhaltung dieser Vorgaben wird von staatlich beauftragten Institutionen überwacht und ggf. sanktioniert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DE" kern="0" dirty="0">
                <a:solidFill>
                  <a:schemeClr val="tx1"/>
                </a:solidFill>
              </a:rPr>
              <a:t>Der Qualitätsbericht dient den Suchmaschinen der Krankenkassen als Basis bei der Empfehlung eines Behandlungsortes/ </a:t>
            </a:r>
            <a:r>
              <a:rPr lang="de-DE" kern="0" dirty="0" smtClean="0">
                <a:solidFill>
                  <a:schemeClr val="tx1"/>
                </a:solidFill>
              </a:rPr>
              <a:t>Arztes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DE" kern="0" dirty="0">
                <a:solidFill>
                  <a:schemeClr val="tx1"/>
                </a:solidFill>
              </a:rPr>
              <a:t>Ziel des Qualitätsberichtes ist eigentlich, die Patienten so zu informieren, dass sie eine fundierte Entscheidung treffen können, wo und von wem sie sich behandeln lassen wollen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de-DE" kern="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de-DE" kern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Stern mit 5 Zacken 3"/>
          <p:cNvSpPr/>
          <p:nvPr/>
        </p:nvSpPr>
        <p:spPr>
          <a:xfrm>
            <a:off x="11604567" y="241069"/>
            <a:ext cx="440575" cy="38238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677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DE" kern="0" dirty="0">
                <a:solidFill>
                  <a:schemeClr val="tx1"/>
                </a:solidFill>
              </a:rPr>
              <a:t>Die externe QS wird ausgeweitet und zunehmend sektorenübergreifend werden (ambulant und stationär)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DE" kern="0" dirty="0">
                <a:solidFill>
                  <a:schemeClr val="tx1"/>
                </a:solidFill>
              </a:rPr>
              <a:t>Es wird zunehmend wichtiger, dass wir medizinischen Profis uns in der externen QS einbringen, damit der Patient wieder im Fokus steht (Stichwort Fachgruppen)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DE" kern="0" dirty="0">
                <a:solidFill>
                  <a:schemeClr val="tx1"/>
                </a:solidFill>
              </a:rPr>
              <a:t>Die Form des Qualitätsberichtes wird geändert, um für Patienten verständlicher zu sein</a:t>
            </a:r>
          </a:p>
          <a:p>
            <a:endParaRPr lang="de-DE" dirty="0"/>
          </a:p>
        </p:txBody>
      </p:sp>
      <p:sp>
        <p:nvSpPr>
          <p:cNvPr id="4" name="Stern mit 5 Zacken 3"/>
          <p:cNvSpPr/>
          <p:nvPr/>
        </p:nvSpPr>
        <p:spPr>
          <a:xfrm>
            <a:off x="11604567" y="241069"/>
            <a:ext cx="440575" cy="38238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879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Literatur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de-DE" kern="0" dirty="0">
                <a:solidFill>
                  <a:schemeClr val="tx1"/>
                </a:solidFill>
                <a:hlinkClick r:id="rId2"/>
              </a:rPr>
              <a:t>www.iqtig.org</a:t>
            </a:r>
            <a:endParaRPr lang="de-DE" kern="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de-DE" kern="0" dirty="0">
                <a:solidFill>
                  <a:schemeClr val="tx1"/>
                </a:solidFill>
                <a:hlinkClick r:id="rId3"/>
              </a:rPr>
              <a:t>www.g-ba.de</a:t>
            </a:r>
            <a:endParaRPr lang="de-DE" kern="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de-DE" kern="0" dirty="0">
                <a:solidFill>
                  <a:schemeClr val="tx1"/>
                </a:solidFill>
                <a:hlinkClick r:id="rId4"/>
              </a:rPr>
              <a:t>www.awmf.org</a:t>
            </a:r>
            <a:endParaRPr lang="de-DE" kern="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de-DE" kern="0" dirty="0">
                <a:solidFill>
                  <a:schemeClr val="tx1"/>
                </a:solidFill>
                <a:hlinkClick r:id="rId5"/>
              </a:rPr>
              <a:t>www.baq-bayern.de</a:t>
            </a:r>
            <a:endParaRPr lang="de-DE" kern="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de-DE" kern="0" dirty="0">
                <a:solidFill>
                  <a:schemeClr val="tx1"/>
                </a:solidFill>
                <a:hlinkClick r:id="rId6"/>
              </a:rPr>
              <a:t>https://www.aerzteblatt.de/pdf.asp?id=185994</a:t>
            </a:r>
            <a:endParaRPr lang="de-DE" kern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325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Externe QS im QM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67501" y="2860744"/>
            <a:ext cx="4816499" cy="4023360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de-DE" b="1" dirty="0"/>
              <a:t>Plan: </a:t>
            </a:r>
            <a:r>
              <a:rPr lang="de-DE" dirty="0" smtClean="0"/>
              <a:t>Optimale Behandlung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Richtlinien</a:t>
            </a:r>
            <a:r>
              <a:rPr lang="de-DE" dirty="0"/>
              <a:t>, Leitlinien, </a:t>
            </a:r>
            <a:r>
              <a:rPr lang="de-DE" dirty="0" smtClean="0"/>
              <a:t>…</a:t>
            </a:r>
            <a:endParaRPr lang="de-DE" dirty="0"/>
          </a:p>
          <a:p>
            <a:pPr marL="0" indent="0">
              <a:spcAft>
                <a:spcPts val="600"/>
              </a:spcAft>
              <a:buNone/>
            </a:pPr>
            <a:r>
              <a:rPr lang="de-DE" b="1" dirty="0"/>
              <a:t>Do: </a:t>
            </a:r>
            <a:r>
              <a:rPr lang="de-DE" dirty="0" smtClean="0"/>
              <a:t>Empfehlungen/Vorgaben zur Behandlung umgesetzt</a:t>
            </a:r>
            <a:endParaRPr lang="de-DE" dirty="0"/>
          </a:p>
          <a:p>
            <a:pPr marL="0" indent="0">
              <a:spcAft>
                <a:spcPts val="600"/>
              </a:spcAft>
              <a:buNone/>
            </a:pPr>
            <a:r>
              <a:rPr lang="de-DE" b="1" dirty="0"/>
              <a:t>Check: </a:t>
            </a:r>
            <a:r>
              <a:rPr lang="de-DE" dirty="0" smtClean="0"/>
              <a:t>Externe QS </a:t>
            </a:r>
            <a:r>
              <a:rPr lang="de-DE" dirty="0" smtClean="0">
                <a:sym typeface="Wingdings" panose="05000000000000000000" pitchFamily="2" charset="2"/>
              </a:rPr>
              <a:t> halten sich alle an</a:t>
            </a:r>
            <a:r>
              <a:rPr lang="de-DE" dirty="0" smtClean="0"/>
              <a:t> Empfehlungen</a:t>
            </a:r>
            <a:r>
              <a:rPr lang="de-DE" dirty="0"/>
              <a:t>?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b="1" dirty="0" smtClean="0"/>
              <a:t>Act:</a:t>
            </a:r>
            <a:r>
              <a:rPr lang="de-DE" dirty="0" smtClean="0"/>
              <a:t> Eingreifen bei Abweichung von Empfehlungen/Vorgaben </a:t>
            </a:r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940348685"/>
              </p:ext>
            </p:extLst>
          </p:nvPr>
        </p:nvGraphicFramePr>
        <p:xfrm>
          <a:off x="3322672" y="181891"/>
          <a:ext cx="4930503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tern mit 5 Zacken 4"/>
          <p:cNvSpPr/>
          <p:nvPr/>
        </p:nvSpPr>
        <p:spPr>
          <a:xfrm>
            <a:off x="11604567" y="241069"/>
            <a:ext cx="440575" cy="38238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87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Geschichte der QS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32200" y="1845733"/>
            <a:ext cx="8359502" cy="441137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Beginn 1975 </a:t>
            </a:r>
            <a:r>
              <a:rPr lang="de-DE" dirty="0" err="1"/>
              <a:t>Perinatalerhebung</a:t>
            </a:r>
            <a:r>
              <a:rPr lang="de-DE" dirty="0"/>
              <a:t> in München: 26 Kliniken und 7 </a:t>
            </a:r>
            <a:r>
              <a:rPr lang="de-DE" dirty="0" smtClean="0"/>
              <a:t>Kinderkliniken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b="1" dirty="0" smtClean="0"/>
              <a:t>Ziel</a:t>
            </a:r>
            <a:r>
              <a:rPr lang="de-DE" b="1" dirty="0"/>
              <a:t>: Patientenversorgung verbessern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Politik </a:t>
            </a:r>
            <a:r>
              <a:rPr lang="de-DE" dirty="0"/>
              <a:t>entdeckt die externe Qualitätssicherung: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1989 Aufnahme in SGB V (§§ 137 und 112)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seit 2016 sind </a:t>
            </a:r>
            <a:r>
              <a:rPr lang="de-DE" sz="2000" dirty="0" smtClean="0"/>
              <a:t>Ergebnisse </a:t>
            </a:r>
            <a:r>
              <a:rPr lang="de-DE" sz="2000" dirty="0"/>
              <a:t>der externen </a:t>
            </a:r>
            <a:r>
              <a:rPr lang="de-DE" sz="2000" dirty="0" smtClean="0"/>
              <a:t>QS </a:t>
            </a:r>
            <a:r>
              <a:rPr lang="de-DE" sz="2000" dirty="0"/>
              <a:t>für </a:t>
            </a:r>
            <a:r>
              <a:rPr lang="de-DE" sz="2000" dirty="0" smtClean="0"/>
              <a:t>Krankenhausplanung relevant </a:t>
            </a:r>
            <a:r>
              <a:rPr lang="de-DE" sz="2000" dirty="0" smtClean="0">
                <a:sym typeface="Wingdings" panose="05000000000000000000" pitchFamily="2" charset="2"/>
              </a:rPr>
              <a:t> </a:t>
            </a:r>
            <a:r>
              <a:rPr lang="de-DE" sz="2000" b="1" dirty="0" smtClean="0"/>
              <a:t>Ziel: Patientenversorgung verbessern (??</a:t>
            </a:r>
            <a:r>
              <a:rPr lang="de-DE" sz="2000" b="1" dirty="0" smtClean="0">
                <a:sym typeface="Wingdings" panose="05000000000000000000" pitchFamily="2" charset="2"/>
              </a:rPr>
              <a:t> kritische Beurteilung notwendig)</a:t>
            </a:r>
            <a:endParaRPr lang="de-DE" sz="2000" b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996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 der externen QS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683" y="2284670"/>
            <a:ext cx="1743075" cy="13335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847" y="2499988"/>
            <a:ext cx="2747531" cy="1118182"/>
          </a:xfrm>
          <a:prstGeom prst="rect">
            <a:avLst/>
          </a:prstGeom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4056444377"/>
              </p:ext>
            </p:extLst>
          </p:nvPr>
        </p:nvGraphicFramePr>
        <p:xfrm>
          <a:off x="2850364" y="3129238"/>
          <a:ext cx="9131715" cy="279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Stern mit 5 Zacken 6"/>
          <p:cNvSpPr/>
          <p:nvPr/>
        </p:nvSpPr>
        <p:spPr>
          <a:xfrm>
            <a:off x="11604567" y="241069"/>
            <a:ext cx="440575" cy="38238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8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4E35AA7-5772-4D57-A07E-0593439F71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6419F86-4292-4F71-9DF6-180288EFE4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E81CAC6-89C8-4C57-9A6E-1DAA56443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2258EF7-37BD-451E-81D4-04CC9C1420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106FCB1-92F9-41DC-B0D6-F40EC8717E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506" y="1011748"/>
            <a:ext cx="6820580" cy="522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54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Dekubitus-prophylaxe</a:t>
            </a:r>
            <a:endParaRPr lang="de-DE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6363" y="1947862"/>
            <a:ext cx="72199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199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081" y="757593"/>
            <a:ext cx="6503533" cy="394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Dekubitusprophylaxe</a:t>
            </a:r>
            <a:endParaRPr lang="de-DE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7929231" y="863790"/>
            <a:ext cx="1898255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14"/>
          <a:stretch/>
        </p:blipFill>
        <p:spPr bwMode="auto">
          <a:xfrm>
            <a:off x="9688929" y="2730735"/>
            <a:ext cx="2503071" cy="324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497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663" y="678507"/>
            <a:ext cx="6013330" cy="5232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57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004" y="767849"/>
            <a:ext cx="5737225" cy="5284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705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hmen">
  <a:themeElements>
    <a:clrScheme name="Rahmen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Rahmen</Template>
  <TotalTime>0</TotalTime>
  <Words>454</Words>
  <Application>Microsoft Office PowerPoint</Application>
  <PresentationFormat>Breitbild</PresentationFormat>
  <Paragraphs>58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Arial</vt:lpstr>
      <vt:lpstr>Calibri</vt:lpstr>
      <vt:lpstr>Corbel</vt:lpstr>
      <vt:lpstr>Franklin Gothic Book</vt:lpstr>
      <vt:lpstr>Wingdings</vt:lpstr>
      <vt:lpstr>Wingdings 2</vt:lpstr>
      <vt:lpstr>Rahmen</vt:lpstr>
      <vt:lpstr>Externe Qualitätssicherung</vt:lpstr>
      <vt:lpstr>Externe QS im QM</vt:lpstr>
      <vt:lpstr>Geschichte der QS</vt:lpstr>
      <vt:lpstr>Ablauf der externen QS</vt:lpstr>
      <vt:lpstr>PowerPoint-Präsentation</vt:lpstr>
      <vt:lpstr>Beispiel Dekubitus-prophylaxe</vt:lpstr>
      <vt:lpstr>Beispiel Dekubitusprophylaxe</vt:lpstr>
      <vt:lpstr>PowerPoint-Präsentation</vt:lpstr>
      <vt:lpstr>PowerPoint-Präsentation</vt:lpstr>
      <vt:lpstr>Daten-auswertung</vt:lpstr>
      <vt:lpstr>Auffälligkeiten</vt:lpstr>
      <vt:lpstr>Veröffentlichung der Daten im Qualitätsreport</vt:lpstr>
      <vt:lpstr>Bsp: Qualitäts-bericht UKR</vt:lpstr>
      <vt:lpstr>Bsp: Qualitäts-bericht UKR</vt:lpstr>
      <vt:lpstr>Zusammen-fassung</vt:lpstr>
      <vt:lpstr>Ausblick</vt:lpstr>
      <vt:lpstr>Literatur</vt:lpstr>
    </vt:vector>
  </TitlesOfParts>
  <Company>Uniklinikum Regensburg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Externe Qualitätssicherung</dc:title>
  <dc:creator>Julia Maurer</dc:creator>
  <cp:lastModifiedBy>user</cp:lastModifiedBy>
  <cp:revision>13</cp:revision>
  <dcterms:created xsi:type="dcterms:W3CDTF">2019-04-19T09:50:03Z</dcterms:created>
  <dcterms:modified xsi:type="dcterms:W3CDTF">2022-06-06T16:16:32Z</dcterms:modified>
</cp:coreProperties>
</file>