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452" r:id="rId2"/>
    <p:sldId id="453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6" autoAdjust="0"/>
    <p:restoredTop sz="83953" autoAdjust="0"/>
  </p:normalViewPr>
  <p:slideViewPr>
    <p:cSldViewPr snapToGrid="0">
      <p:cViewPr varScale="1">
        <p:scale>
          <a:sx n="84" d="100"/>
          <a:sy n="84" d="100"/>
        </p:scale>
        <p:origin x="12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1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9D998-7C81-4674-9065-53EB4AB65F35}" type="datetimeFigureOut">
              <a:rPr lang="de-DE" smtClean="0"/>
              <a:t>04.03.18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5CA66-DF19-45D8-A688-06CE59CBFD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683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0BD91-377E-4138-8E26-866633B26280}" type="datetimeFigureOut">
              <a:rPr lang="de-DE" smtClean="0"/>
              <a:t>04.03.18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642E4-BB48-400A-ABBD-2D60BB3E51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83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642E4-BB48-400A-ABBD-2D60BB3E51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646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642E4-BB48-400A-ABBD-2D60BB3E519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18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"/>
          <p:cNvSpPr>
            <a:spLocks noGrp="1"/>
          </p:cNvSpPr>
          <p:nvPr>
            <p:ph type="ftr" sz="quarter" idx="11"/>
          </p:nvPr>
        </p:nvSpPr>
        <p:spPr>
          <a:xfrm>
            <a:off x="280795" y="6356351"/>
            <a:ext cx="6962685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1400">
                <a:latin typeface="Lucida Sans" panose="020B0602030504020204" pitchFamily="34" charset="0"/>
              </a:defRPr>
            </a:lvl1pPr>
          </a:lstStyle>
          <a:p>
            <a:r>
              <a:rPr lang="de-DE"/>
              <a:t>E-Health / Master                 Prof. Dr. Georgios Raptis</a:t>
            </a:r>
            <a:endParaRPr lang="de-DE" dirty="0"/>
          </a:p>
        </p:txBody>
      </p:sp>
      <p:sp>
        <p:nvSpPr>
          <p:cNvPr id="9" name="Text"/>
          <p:cNvSpPr>
            <a:spLocks noGrp="1"/>
          </p:cNvSpPr>
          <p:nvPr>
            <p:ph idx="1"/>
          </p:nvPr>
        </p:nvSpPr>
        <p:spPr>
          <a:xfrm>
            <a:off x="280796" y="1260000"/>
            <a:ext cx="8567927" cy="48091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4000">
                <a:latin typeface="Lucida Sans" panose="020B0602030504020204" pitchFamily="34" charset="0"/>
              </a:defRPr>
            </a:lvl1pPr>
            <a:lvl2pPr marL="0">
              <a:lnSpc>
                <a:spcPts val="3360"/>
              </a:lnSpc>
              <a:spcBef>
                <a:spcPts val="500"/>
              </a:spcBef>
              <a:defRPr sz="2800">
                <a:latin typeface="Lucida Sans" panose="020B0602030504020204" pitchFamily="34" charset="0"/>
              </a:defRPr>
            </a:lvl2pPr>
            <a:lvl3pPr marL="468000" indent="-228600">
              <a:lnSpc>
                <a:spcPts val="2600"/>
              </a:lnSpc>
              <a:buFont typeface="Symbol" panose="05050102010706020507" pitchFamily="18" charset="2"/>
              <a:buChar char="-"/>
              <a:defRPr sz="2000">
                <a:latin typeface="Lucida Sans" panose="020B0602030504020204" pitchFamily="34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Lucida Sans" panose="020B0602030504020204" pitchFamily="34" charset="0"/>
              </a:defRPr>
            </a:lvl4pPr>
            <a:lvl5pPr marL="1080000" indent="-342900">
              <a:lnSpc>
                <a:spcPts val="2600"/>
              </a:lnSpc>
              <a:buFont typeface="Lucida Sans" panose="020B0602030504020204" pitchFamily="34" charset="0"/>
              <a:buChar char="­"/>
              <a:defRPr sz="2000">
                <a:latin typeface="Lucida Sans" panose="020B0602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Header"/>
          <p:cNvSpPr>
            <a:spLocks noGrp="1"/>
          </p:cNvSpPr>
          <p:nvPr>
            <p:ph sz="quarter" idx="13"/>
          </p:nvPr>
        </p:nvSpPr>
        <p:spPr>
          <a:xfrm>
            <a:off x="3767138" y="128058"/>
            <a:ext cx="5081585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Lucida Sans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7243480" y="6366341"/>
            <a:ext cx="1605243" cy="49165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de-DE" sz="1400" dirty="0">
                <a:latin typeface="Lucida Sans" panose="020B0602030504020204" pitchFamily="34" charset="0"/>
              </a:rPr>
              <a:t>S. </a:t>
            </a:r>
            <a:fld id="{2EEA46CE-4BA0-41F8-981A-0A0DF6CD3B22}" type="slidenum">
              <a:rPr lang="de-DE" sz="1400" smtClean="0">
                <a:latin typeface="Lucida Sans" panose="020B0602030504020204" pitchFamily="34" charset="0"/>
              </a:rPr>
              <a:pPr algn="r"/>
              <a:t>‹Nr.›</a:t>
            </a:fld>
            <a:endParaRPr lang="de-DE" sz="14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3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"/>
          <p:cNvSpPr>
            <a:spLocks noGrp="1"/>
          </p:cNvSpPr>
          <p:nvPr>
            <p:ph type="ftr" sz="quarter" idx="11"/>
          </p:nvPr>
        </p:nvSpPr>
        <p:spPr>
          <a:xfrm>
            <a:off x="280795" y="6356351"/>
            <a:ext cx="6962685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1400">
                <a:latin typeface="Lucida Sans" panose="020B0602030504020204" pitchFamily="34" charset="0"/>
              </a:defRPr>
            </a:lvl1pPr>
          </a:lstStyle>
          <a:p>
            <a:r>
              <a:rPr lang="de-DE"/>
              <a:t>E-Health / Master                 Prof. Dr. Georgios Raptis</a:t>
            </a:r>
            <a:endParaRPr lang="de-DE" dirty="0"/>
          </a:p>
        </p:txBody>
      </p:sp>
      <p:sp>
        <p:nvSpPr>
          <p:cNvPr id="3" name="Bildplatzhalter"/>
          <p:cNvSpPr>
            <a:spLocks noGrp="1"/>
          </p:cNvSpPr>
          <p:nvPr>
            <p:ph type="pic" sz="quarter" idx="13"/>
          </p:nvPr>
        </p:nvSpPr>
        <p:spPr>
          <a:xfrm>
            <a:off x="280986" y="1890000"/>
            <a:ext cx="8567737" cy="4186800"/>
          </a:xfrm>
          <a:prstGeom prst="rect">
            <a:avLst/>
          </a:prstGeom>
        </p:spPr>
      </p:sp>
      <p:sp>
        <p:nvSpPr>
          <p:cNvPr id="4" name="Headline"/>
          <p:cNvSpPr>
            <a:spLocks noGrp="1"/>
          </p:cNvSpPr>
          <p:nvPr>
            <p:ph idx="1"/>
          </p:nvPr>
        </p:nvSpPr>
        <p:spPr>
          <a:xfrm>
            <a:off x="280796" y="1394690"/>
            <a:ext cx="8567927" cy="313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Lucida Sans" panose="020B0602030504020204" pitchFamily="34" charset="0"/>
              </a:defRPr>
            </a:lvl1pPr>
            <a:lvl2pPr marL="45720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Lucida Sans" panose="020B0602030504020204" pitchFamily="34" charset="0"/>
              </a:defRPr>
            </a:lvl2pPr>
            <a:lvl3pPr marL="91440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Lucida Sans" panose="020B0602030504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Lucida Sans" panose="020B0602030504020204" pitchFamily="34" charset="0"/>
              </a:defRPr>
            </a:lvl4pPr>
            <a:lvl5pPr marL="2057400" indent="-228600">
              <a:lnSpc>
                <a:spcPts val="2600"/>
              </a:lnSpc>
              <a:buFont typeface="Symbol" panose="05050102010706020507" pitchFamily="18" charset="2"/>
              <a:buChar char="-"/>
              <a:defRPr sz="2000">
                <a:latin typeface="Lucida Sans" panose="020B0602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2" name="Header"/>
          <p:cNvSpPr>
            <a:spLocks noGrp="1"/>
          </p:cNvSpPr>
          <p:nvPr>
            <p:ph sz="quarter" idx="14"/>
          </p:nvPr>
        </p:nvSpPr>
        <p:spPr>
          <a:xfrm>
            <a:off x="3767138" y="128058"/>
            <a:ext cx="5081585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Lucida Sans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7243480" y="6366341"/>
            <a:ext cx="1605243" cy="49165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de-DE" sz="1400" dirty="0">
                <a:latin typeface="Lucida Sans" panose="020B0602030504020204" pitchFamily="34" charset="0"/>
              </a:rPr>
              <a:t>S. </a:t>
            </a:r>
            <a:fld id="{2EEA46CE-4BA0-41F8-981A-0A0DF6CD3B22}" type="slidenum">
              <a:rPr lang="de-DE" sz="1400" smtClean="0">
                <a:latin typeface="Lucida Sans" panose="020B0602030504020204" pitchFamily="34" charset="0"/>
              </a:rPr>
              <a:pPr algn="r"/>
              <a:t>‹Nr.›</a:t>
            </a:fld>
            <a:endParaRPr lang="de-DE" sz="14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8756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"/>
          <p:cNvSpPr>
            <a:spLocks noGrp="1"/>
          </p:cNvSpPr>
          <p:nvPr>
            <p:ph type="ftr" sz="quarter" idx="11"/>
          </p:nvPr>
        </p:nvSpPr>
        <p:spPr>
          <a:xfrm>
            <a:off x="280795" y="6356351"/>
            <a:ext cx="6962685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1400">
                <a:latin typeface="Lucida Sans" panose="020B0602030504020204" pitchFamily="34" charset="0"/>
              </a:defRPr>
            </a:lvl1pPr>
          </a:lstStyle>
          <a:p>
            <a:r>
              <a:rPr lang="de-DE"/>
              <a:t>E-Health / Master                 Prof. Dr. Georgios Raptis</a:t>
            </a:r>
            <a:endParaRPr lang="de-DE" dirty="0"/>
          </a:p>
        </p:txBody>
      </p:sp>
      <p:sp>
        <p:nvSpPr>
          <p:cNvPr id="11" name="Bildunterschrift"/>
          <p:cNvSpPr>
            <a:spLocks noGrp="1"/>
          </p:cNvSpPr>
          <p:nvPr>
            <p:ph sz="quarter" idx="20"/>
          </p:nvPr>
        </p:nvSpPr>
        <p:spPr>
          <a:xfrm>
            <a:off x="4665132" y="5613722"/>
            <a:ext cx="4183591" cy="4553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0" name="Bildplatzhalter"/>
          <p:cNvSpPr>
            <a:spLocks noGrp="1"/>
          </p:cNvSpPr>
          <p:nvPr>
            <p:ph type="pic" sz="quarter" idx="14"/>
          </p:nvPr>
        </p:nvSpPr>
        <p:spPr>
          <a:xfrm>
            <a:off x="4665133" y="1394689"/>
            <a:ext cx="4183592" cy="4068562"/>
          </a:xfrm>
          <a:prstGeom prst="rect">
            <a:avLst/>
          </a:prstGeom>
        </p:spPr>
      </p:sp>
      <p:sp>
        <p:nvSpPr>
          <p:cNvPr id="13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Lucida Sans" panose="020B0602030504020204" pitchFamily="34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Lucida Sans" panose="020B0602030504020204" pitchFamily="34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Lucida Sans" panose="020B0602030504020204" pitchFamily="34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Lucida Sans" panose="020B0602030504020204" pitchFamily="34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Lucida Sans" panose="020B0602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Header"/>
          <p:cNvSpPr>
            <a:spLocks noGrp="1"/>
          </p:cNvSpPr>
          <p:nvPr>
            <p:ph sz="quarter" idx="13"/>
          </p:nvPr>
        </p:nvSpPr>
        <p:spPr>
          <a:xfrm>
            <a:off x="3767138" y="128058"/>
            <a:ext cx="5081585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Lucida Sans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7243480" y="6366341"/>
            <a:ext cx="1605243" cy="49165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de-DE" sz="1400" dirty="0">
                <a:latin typeface="Lucida Sans" panose="020B0602030504020204" pitchFamily="34" charset="0"/>
              </a:rPr>
              <a:t>S. </a:t>
            </a:r>
            <a:fld id="{2EEA46CE-4BA0-41F8-981A-0A0DF6CD3B22}" type="slidenum">
              <a:rPr lang="de-DE" sz="1400" smtClean="0">
                <a:latin typeface="Lucida Sans" panose="020B0602030504020204" pitchFamily="34" charset="0"/>
              </a:rPr>
              <a:pPr algn="r"/>
              <a:t>‹Nr.›</a:t>
            </a:fld>
            <a:endParaRPr lang="de-DE" sz="14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1486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xt+4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6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12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16" name="Bildunterschrift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0" name="Bildunterschrift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5" name="Bildplatzhalter 6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26" name="Bildplatzhalter 7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27" name="Bildunterschrift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8" name="Bildunterschrift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1" name="Footer"/>
          <p:cNvSpPr>
            <a:spLocks noGrp="1"/>
          </p:cNvSpPr>
          <p:nvPr>
            <p:ph type="ftr" sz="quarter" idx="11"/>
          </p:nvPr>
        </p:nvSpPr>
        <p:spPr>
          <a:xfrm>
            <a:off x="280795" y="6356351"/>
            <a:ext cx="6962685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1400">
                <a:latin typeface="Lucida Sans" panose="020B0602030504020204" pitchFamily="34" charset="0"/>
              </a:defRPr>
            </a:lvl1pPr>
          </a:lstStyle>
          <a:p>
            <a:r>
              <a:rPr lang="de-DE"/>
              <a:t>E-Health / Master                 Prof. Dr. Georgios Raptis</a:t>
            </a:r>
            <a:endParaRPr lang="de-DE" dirty="0"/>
          </a:p>
        </p:txBody>
      </p:sp>
      <p:sp>
        <p:nvSpPr>
          <p:cNvPr id="32" name="Header"/>
          <p:cNvSpPr>
            <a:spLocks noGrp="1"/>
          </p:cNvSpPr>
          <p:nvPr>
            <p:ph sz="quarter" idx="13"/>
          </p:nvPr>
        </p:nvSpPr>
        <p:spPr>
          <a:xfrm>
            <a:off x="3767138" y="128058"/>
            <a:ext cx="5081585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Lucida Sans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3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Lucida Sans" panose="020B0602030504020204" pitchFamily="34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Lucida Sans" panose="020B0602030504020204" pitchFamily="34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Lucida Sans" panose="020B0602030504020204" pitchFamily="34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Lucida Sans" panose="020B0602030504020204" pitchFamily="34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Lucida Sans" panose="020B0602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feld 13"/>
          <p:cNvSpPr txBox="1"/>
          <p:nvPr userDrawn="1"/>
        </p:nvSpPr>
        <p:spPr>
          <a:xfrm>
            <a:off x="7243480" y="6366341"/>
            <a:ext cx="1605243" cy="49165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de-DE" sz="1400" dirty="0">
                <a:latin typeface="Lucida Sans" panose="020B0602030504020204" pitchFamily="34" charset="0"/>
              </a:rPr>
              <a:t>S. </a:t>
            </a:r>
            <a:fld id="{2EEA46CE-4BA0-41F8-981A-0A0DF6CD3B22}" type="slidenum">
              <a:rPr lang="de-DE" sz="1400" smtClean="0">
                <a:latin typeface="Lucida Sans" panose="020B0602030504020204" pitchFamily="34" charset="0"/>
              </a:rPr>
              <a:pPr algn="r"/>
              <a:t>‹Nr.›</a:t>
            </a:fld>
            <a:endParaRPr lang="de-DE" sz="14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7364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xt+4img/Logos ext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"/>
          <p:cNvSpPr>
            <a:spLocks noGrp="1"/>
          </p:cNvSpPr>
          <p:nvPr>
            <p:ph type="ftr" sz="quarter" idx="11"/>
          </p:nvPr>
        </p:nvSpPr>
        <p:spPr>
          <a:xfrm>
            <a:off x="280795" y="6356351"/>
            <a:ext cx="6962685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1400">
                <a:latin typeface="Lucida Sans" panose="020B0602030504020204" pitchFamily="34" charset="0"/>
              </a:defRPr>
            </a:lvl1pPr>
          </a:lstStyle>
          <a:p>
            <a:r>
              <a:rPr lang="de-DE"/>
              <a:t>E-Health / Master                 Prof. Dr. Georgios Raptis</a:t>
            </a:r>
            <a:endParaRPr lang="de-DE" dirty="0"/>
          </a:p>
        </p:txBody>
      </p:sp>
      <p:sp>
        <p:nvSpPr>
          <p:cNvPr id="23" name="Bildunterschrift 4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4" name="Bildplatzhalter 4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29" name="Bildunterschrift 3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0" name="Bildplatzhalter 3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31" name="Bildunterschrift 2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33" name="Bildunterschrift 1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4" name="Bildplatzhalter 1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35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Lucida Sans" panose="020B0602030504020204" pitchFamily="34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Lucida Sans" panose="020B0602030504020204" pitchFamily="34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Lucida Sans" panose="020B0602030504020204" pitchFamily="34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Lucida Sans" panose="020B0602030504020204" pitchFamily="34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Lucida Sans" panose="020B0602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feld 13"/>
          <p:cNvSpPr txBox="1"/>
          <p:nvPr userDrawn="1"/>
        </p:nvSpPr>
        <p:spPr>
          <a:xfrm>
            <a:off x="7243480" y="6366341"/>
            <a:ext cx="1605243" cy="49165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de-DE" sz="1400" dirty="0">
                <a:latin typeface="Lucida Sans" panose="020B0602030504020204" pitchFamily="34" charset="0"/>
              </a:rPr>
              <a:t>S. </a:t>
            </a:r>
            <a:fld id="{2EEA46CE-4BA0-41F8-981A-0A0DF6CD3B22}" type="slidenum">
              <a:rPr lang="de-DE" sz="1400" smtClean="0">
                <a:latin typeface="Lucida Sans" panose="020B0602030504020204" pitchFamily="34" charset="0"/>
              </a:rPr>
              <a:pPr algn="r"/>
              <a:t>‹Nr.›</a:t>
            </a:fld>
            <a:endParaRPr lang="de-DE" sz="14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150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xt+4img/Logos int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ildunterschrift 4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48" name="Bildplatzhalter 4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49" name="Bildunterschrift 3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0" name="Bildplatzhalter 3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51" name="Bildunterschrift 2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2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53" name="Bildunterschrift 1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4" name="Bildplatzhalter 1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55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Lucida Sans" panose="020B0602030504020204" pitchFamily="34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Lucida Sans" panose="020B0602030504020204" pitchFamily="34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Lucida Sans" panose="020B0602030504020204" pitchFamily="34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Lucida Sans" panose="020B0602030504020204" pitchFamily="34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Lucida Sans" panose="020B0602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6" name="Header"/>
          <p:cNvSpPr>
            <a:spLocks noGrp="1"/>
          </p:cNvSpPr>
          <p:nvPr>
            <p:ph sz="quarter" idx="13"/>
          </p:nvPr>
        </p:nvSpPr>
        <p:spPr>
          <a:xfrm>
            <a:off x="3767138" y="128058"/>
            <a:ext cx="5081585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Lucida Sans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7243480" y="6366341"/>
            <a:ext cx="1605243" cy="49165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de-DE" sz="1400" dirty="0">
                <a:latin typeface="Lucida Sans" panose="020B0602030504020204" pitchFamily="34" charset="0"/>
              </a:rPr>
              <a:t>S. </a:t>
            </a:r>
            <a:fld id="{2EEA46CE-4BA0-41F8-981A-0A0DF6CD3B22}" type="slidenum">
              <a:rPr lang="de-DE" sz="1400" smtClean="0">
                <a:latin typeface="Lucida Sans" panose="020B0602030504020204" pitchFamily="34" charset="0"/>
              </a:rPr>
              <a:pPr algn="r"/>
              <a:t>‹Nr.›</a:t>
            </a:fld>
            <a:endParaRPr lang="de-DE" sz="14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246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xt+4img/Logos int&l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Bildunterschrift 4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6" name="Bildplatzhalter 4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27" name="Bildunterschrift 3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5" name="Bildplatzhalter 3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20" name="Bildunterschrift 2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16" name="Bildunterschrift 1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Bildplatzhalter 1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21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Lucida Sans" panose="020B0602030504020204" pitchFamily="34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Lucida Sans" panose="020B0602030504020204" pitchFamily="34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Lucida Sans" panose="020B0602030504020204" pitchFamily="34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Lucida Sans" panose="020B0602030504020204" pitchFamily="34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Lucida Sans" panose="020B0602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Header"/>
          <p:cNvSpPr>
            <a:spLocks noGrp="1"/>
          </p:cNvSpPr>
          <p:nvPr>
            <p:ph sz="quarter" idx="13"/>
          </p:nvPr>
        </p:nvSpPr>
        <p:spPr>
          <a:xfrm>
            <a:off x="3767138" y="128058"/>
            <a:ext cx="5081585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Lucida Sans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5" name="Textfeld 14"/>
          <p:cNvSpPr txBox="1"/>
          <p:nvPr userDrawn="1"/>
        </p:nvSpPr>
        <p:spPr>
          <a:xfrm>
            <a:off x="280797" y="6366341"/>
            <a:ext cx="1605243" cy="49165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de-DE" sz="1400" dirty="0">
                <a:latin typeface="Lucida Sans" panose="020B0602030504020204" pitchFamily="34" charset="0"/>
              </a:rPr>
              <a:t>S. </a:t>
            </a:r>
            <a:fld id="{2EEA46CE-4BA0-41F8-981A-0A0DF6CD3B22}" type="slidenum">
              <a:rPr lang="de-DE" sz="1400" smtClean="0">
                <a:latin typeface="Lucida Sans" panose="020B0602030504020204" pitchFamily="34" charset="0"/>
              </a:rPr>
              <a:pPr algn="l"/>
              <a:t>‹Nr.›</a:t>
            </a:fld>
            <a:endParaRPr lang="de-DE" sz="14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5478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10"/>
          <p:cNvCxnSpPr/>
          <p:nvPr userDrawn="1"/>
        </p:nvCxnSpPr>
        <p:spPr>
          <a:xfrm>
            <a:off x="0" y="11448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 4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00" y="139700"/>
            <a:ext cx="2487410" cy="864000"/>
          </a:xfrm>
          <a:prstGeom prst="rect">
            <a:avLst/>
          </a:prstGeom>
        </p:spPr>
      </p:pic>
      <p:cxnSp>
        <p:nvCxnSpPr>
          <p:cNvPr id="10" name="Gerade Verbindung 3"/>
          <p:cNvCxnSpPr/>
          <p:nvPr userDrawn="1"/>
        </p:nvCxnSpPr>
        <p:spPr>
          <a:xfrm>
            <a:off x="0" y="63647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20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wmf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wmf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wmf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5.wmf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E-Health / Master                 Prof. Dr. Georgios Raptis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Ein mögliches Datenerhalt-Konzept</a:t>
            </a:r>
            <a:br>
              <a:rPr lang="de-DE" dirty="0"/>
            </a:br>
            <a:r>
              <a:rPr lang="de-DE" dirty="0"/>
              <a:t>Initialisierung</a:t>
            </a:r>
          </a:p>
        </p:txBody>
      </p:sp>
      <p:pic>
        <p:nvPicPr>
          <p:cNvPr id="6" name="Picture 1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5373688"/>
            <a:ext cx="136207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" name="Picture 1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5373688"/>
            <a:ext cx="136207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" name="Picture 1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4581525"/>
            <a:ext cx="136207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" name="Picture 114" descr="k24014_3"/>
          <p:cNvPicPr>
            <a:picLocks noChangeAspect="1" noChangeArrowheads="1"/>
          </p:cNvPicPr>
          <p:nvPr/>
        </p:nvPicPr>
        <p:blipFill>
          <a:blip r:embed="rId4">
            <a:lum brigh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2" b="20039"/>
          <a:stretch>
            <a:fillRect/>
          </a:stretch>
        </p:blipFill>
        <p:spPr bwMode="auto">
          <a:xfrm>
            <a:off x="6300788" y="5373688"/>
            <a:ext cx="7302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0" descr="k24014_3"/>
          <p:cNvPicPr>
            <a:picLocks noChangeAspect="1" noChangeArrowheads="1"/>
          </p:cNvPicPr>
          <p:nvPr/>
        </p:nvPicPr>
        <p:blipFill>
          <a:blip r:embed="rId4">
            <a:lum brigh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2" b="20039"/>
          <a:stretch>
            <a:fillRect/>
          </a:stretch>
        </p:blipFill>
        <p:spPr bwMode="auto">
          <a:xfrm>
            <a:off x="6300788" y="4652963"/>
            <a:ext cx="7302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2636838"/>
            <a:ext cx="136207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9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924175"/>
            <a:ext cx="136207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" name="Picture 89" descr="technisches_Gerae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088" y="2349500"/>
            <a:ext cx="1476375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11188" y="1412875"/>
            <a:ext cx="2736850" cy="31686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3708400" y="1125538"/>
            <a:ext cx="5111750" cy="31670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3708400" y="4365625"/>
            <a:ext cx="5111750" cy="19431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7" name="Picture 9" descr="Patien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00213"/>
            <a:ext cx="998537" cy="129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1116013" y="1412875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x-none" sz="2000">
                <a:latin typeface="Arial" charset="0"/>
              </a:rPr>
              <a:t>Patient</a:t>
            </a:r>
          </a:p>
        </p:txBody>
      </p:sp>
      <p:pic>
        <p:nvPicPr>
          <p:cNvPr id="19" name="Picture 11" descr="e-Gesundheitskarte_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844675"/>
            <a:ext cx="1368425" cy="86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9" descr="Antrag_ausgedruckt_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284538"/>
            <a:ext cx="776287" cy="101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Box 71"/>
          <p:cNvSpPr txBox="1">
            <a:spLocks noChangeArrowheads="1"/>
          </p:cNvSpPr>
          <p:nvPr/>
        </p:nvSpPr>
        <p:spPr bwMode="auto">
          <a:xfrm>
            <a:off x="1763713" y="3573463"/>
            <a:ext cx="1728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x-none" sz="1800">
                <a:latin typeface="Arial" charset="0"/>
              </a:rPr>
              <a:t>Aktivierungs-schlüssel</a:t>
            </a:r>
          </a:p>
        </p:txBody>
      </p:sp>
      <p:sp>
        <p:nvSpPr>
          <p:cNvPr id="22" name="Text Box 72"/>
          <p:cNvSpPr txBox="1">
            <a:spLocks noChangeArrowheads="1"/>
          </p:cNvSpPr>
          <p:nvPr/>
        </p:nvSpPr>
        <p:spPr bwMode="auto">
          <a:xfrm>
            <a:off x="4572000" y="1125538"/>
            <a:ext cx="331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x-none" sz="2000">
                <a:latin typeface="Arial" charset="0"/>
              </a:rPr>
              <a:t>Umschlüsselungsdienst</a:t>
            </a:r>
          </a:p>
        </p:txBody>
      </p:sp>
      <p:pic>
        <p:nvPicPr>
          <p:cNvPr id="23" name="Picture 73" descr="k24014_3"/>
          <p:cNvPicPr>
            <a:picLocks noChangeAspect="1" noChangeArrowheads="1"/>
          </p:cNvPicPr>
          <p:nvPr/>
        </p:nvPicPr>
        <p:blipFill>
          <a:blip r:embed="rId4">
            <a:lum brigh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2" b="20039"/>
          <a:stretch>
            <a:fillRect/>
          </a:stretch>
        </p:blipFill>
        <p:spPr bwMode="auto">
          <a:xfrm>
            <a:off x="7524750" y="2205038"/>
            <a:ext cx="719138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77" descr="Crypto_key_black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38" y="1484313"/>
            <a:ext cx="792162" cy="42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78" descr="Crypto_key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700213"/>
            <a:ext cx="792162" cy="42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Line 79"/>
          <p:cNvSpPr>
            <a:spLocks noChangeShapeType="1"/>
          </p:cNvSpPr>
          <p:nvPr/>
        </p:nvSpPr>
        <p:spPr bwMode="auto">
          <a:xfrm flipH="1">
            <a:off x="4500563" y="1773238"/>
            <a:ext cx="503237" cy="4318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27" name="Picture 80" descr="Crypto_key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2276475"/>
            <a:ext cx="647700" cy="3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1" descr="Crypto_key_black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5" y="2565400"/>
            <a:ext cx="649288" cy="34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utoShape 83"/>
          <p:cNvSpPr>
            <a:spLocks noChangeArrowheads="1"/>
          </p:cNvSpPr>
          <p:nvPr/>
        </p:nvSpPr>
        <p:spPr bwMode="auto">
          <a:xfrm>
            <a:off x="4067175" y="2420938"/>
            <a:ext cx="936625" cy="6477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30" name="Picture 84" descr="Crypto_key_green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284538"/>
            <a:ext cx="749300" cy="39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5" descr="Crypto_key_oran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2997200"/>
            <a:ext cx="720725" cy="3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Line 86"/>
          <p:cNvSpPr>
            <a:spLocks noChangeShapeType="1"/>
          </p:cNvSpPr>
          <p:nvPr/>
        </p:nvSpPr>
        <p:spPr bwMode="auto">
          <a:xfrm>
            <a:off x="6011863" y="1700213"/>
            <a:ext cx="1512887" cy="43338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AutoShape 87"/>
          <p:cNvSpPr>
            <a:spLocks noChangeArrowheads="1"/>
          </p:cNvSpPr>
          <p:nvPr/>
        </p:nvSpPr>
        <p:spPr bwMode="auto">
          <a:xfrm>
            <a:off x="3851275" y="2205038"/>
            <a:ext cx="1370013" cy="10795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Text Box 88"/>
          <p:cNvSpPr txBox="1">
            <a:spLocks noChangeArrowheads="1"/>
          </p:cNvSpPr>
          <p:nvPr/>
        </p:nvSpPr>
        <p:spPr bwMode="auto">
          <a:xfrm>
            <a:off x="5868988" y="3573463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x-none" sz="2000">
                <a:latin typeface="Arial" charset="0"/>
              </a:rPr>
              <a:t>HSM</a:t>
            </a:r>
          </a:p>
        </p:txBody>
      </p:sp>
      <p:sp>
        <p:nvSpPr>
          <p:cNvPr id="35" name="Text Box 90"/>
          <p:cNvSpPr txBox="1">
            <a:spLocks noChangeArrowheads="1"/>
          </p:cNvSpPr>
          <p:nvPr/>
        </p:nvSpPr>
        <p:spPr bwMode="auto">
          <a:xfrm>
            <a:off x="3851275" y="3284538"/>
            <a:ext cx="1439863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x-none" sz="1400" b="1">
                <a:latin typeface="Arial" charset="0"/>
              </a:rPr>
              <a:t>Privater Datenerhalt-Schlüssel des Patienten</a:t>
            </a:r>
          </a:p>
        </p:txBody>
      </p:sp>
      <p:sp>
        <p:nvSpPr>
          <p:cNvPr id="36" name="Text Box 91"/>
          <p:cNvSpPr txBox="1">
            <a:spLocks noChangeArrowheads="1"/>
          </p:cNvSpPr>
          <p:nvPr/>
        </p:nvSpPr>
        <p:spPr bwMode="auto">
          <a:xfrm>
            <a:off x="7164388" y="3141663"/>
            <a:ext cx="1439862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x-none" sz="1400" b="1">
                <a:latin typeface="Arial" charset="0"/>
              </a:rPr>
              <a:t>Öffentlicher Datenerhalt-Schlüssel / Zertifikat des Patienten</a:t>
            </a:r>
          </a:p>
        </p:txBody>
      </p:sp>
      <p:sp>
        <p:nvSpPr>
          <p:cNvPr id="37" name="Line 94"/>
          <p:cNvSpPr>
            <a:spLocks noChangeShapeType="1"/>
          </p:cNvSpPr>
          <p:nvPr/>
        </p:nvSpPr>
        <p:spPr bwMode="auto">
          <a:xfrm flipH="1">
            <a:off x="1692275" y="1773238"/>
            <a:ext cx="2592388" cy="151130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Text Box 96"/>
          <p:cNvSpPr txBox="1">
            <a:spLocks noChangeArrowheads="1"/>
          </p:cNvSpPr>
          <p:nvPr/>
        </p:nvSpPr>
        <p:spPr bwMode="auto">
          <a:xfrm>
            <a:off x="3924300" y="4292600"/>
            <a:ext cx="4679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x-none" sz="2000" dirty="0">
                <a:latin typeface="Arial" charset="0"/>
              </a:rPr>
              <a:t>Fachdienst Online</a:t>
            </a:r>
          </a:p>
        </p:txBody>
      </p:sp>
      <p:pic>
        <p:nvPicPr>
          <p:cNvPr id="39" name="Picture 98" descr="Crypto_key_blu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276475"/>
            <a:ext cx="719137" cy="3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99" descr="Crypto_key_green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412875"/>
            <a:ext cx="749300" cy="3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01" descr="Crypto_key_gray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4797425"/>
            <a:ext cx="720725" cy="3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AutoShape 102"/>
          <p:cNvSpPr>
            <a:spLocks noChangeArrowheads="1"/>
          </p:cNvSpPr>
          <p:nvPr/>
        </p:nvSpPr>
        <p:spPr bwMode="auto">
          <a:xfrm>
            <a:off x="3779838" y="4652963"/>
            <a:ext cx="1370012" cy="10795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" name="Text Box 104"/>
          <p:cNvSpPr txBox="1">
            <a:spLocks noChangeArrowheads="1"/>
          </p:cNvSpPr>
          <p:nvPr/>
        </p:nvSpPr>
        <p:spPr bwMode="auto">
          <a:xfrm>
            <a:off x="3708400" y="5734050"/>
            <a:ext cx="1439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x-none" sz="1400" b="1">
                <a:latin typeface="Arial" charset="0"/>
              </a:rPr>
              <a:t>Med. Daten</a:t>
            </a:r>
          </a:p>
        </p:txBody>
      </p:sp>
      <p:sp>
        <p:nvSpPr>
          <p:cNvPr id="44" name="Text Box 105"/>
          <p:cNvSpPr txBox="1">
            <a:spLocks noChangeArrowheads="1"/>
          </p:cNvSpPr>
          <p:nvPr/>
        </p:nvSpPr>
        <p:spPr bwMode="auto">
          <a:xfrm>
            <a:off x="7019925" y="4797425"/>
            <a:ext cx="1439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x-none" sz="1400" b="1">
                <a:solidFill>
                  <a:srgbClr val="5184D7"/>
                </a:solidFill>
                <a:latin typeface="Arial" charset="0"/>
              </a:rPr>
              <a:t>eGK-Schlüssel</a:t>
            </a:r>
          </a:p>
        </p:txBody>
      </p:sp>
      <p:sp>
        <p:nvSpPr>
          <p:cNvPr id="45" name="Text Box 106"/>
          <p:cNvSpPr txBox="1">
            <a:spLocks noChangeArrowheads="1"/>
          </p:cNvSpPr>
          <p:nvPr/>
        </p:nvSpPr>
        <p:spPr bwMode="auto">
          <a:xfrm>
            <a:off x="7092950" y="5661025"/>
            <a:ext cx="14398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x-none" sz="1400" b="1">
                <a:solidFill>
                  <a:srgbClr val="FFC167"/>
                </a:solidFill>
                <a:latin typeface="Arial" charset="0"/>
              </a:rPr>
              <a:t>Datenerhalt-Schlüssel</a:t>
            </a:r>
          </a:p>
        </p:txBody>
      </p:sp>
      <p:pic>
        <p:nvPicPr>
          <p:cNvPr id="46" name="Picture 107" descr="Crypto_key_gray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5589588"/>
            <a:ext cx="720725" cy="38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AutoShape 108"/>
          <p:cNvSpPr>
            <a:spLocks noChangeArrowheads="1"/>
          </p:cNvSpPr>
          <p:nvPr/>
        </p:nvSpPr>
        <p:spPr bwMode="auto">
          <a:xfrm>
            <a:off x="5651500" y="4724400"/>
            <a:ext cx="938213" cy="5762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48" name="Picture 109" descr="Crypto_key_blu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4652963"/>
            <a:ext cx="649288" cy="34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 Box 111"/>
          <p:cNvSpPr txBox="1">
            <a:spLocks noChangeArrowheads="1"/>
          </p:cNvSpPr>
          <p:nvPr/>
        </p:nvSpPr>
        <p:spPr bwMode="auto">
          <a:xfrm>
            <a:off x="5508625" y="6021388"/>
            <a:ext cx="1584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x-none" sz="1400" b="1">
                <a:solidFill>
                  <a:schemeClr val="bg2"/>
                </a:solidFill>
                <a:latin typeface="Arial" charset="0"/>
              </a:rPr>
              <a:t>Hybridschlüssel</a:t>
            </a:r>
          </a:p>
        </p:txBody>
      </p:sp>
      <p:sp>
        <p:nvSpPr>
          <p:cNvPr id="50" name="AutoShape 112"/>
          <p:cNvSpPr>
            <a:spLocks noChangeArrowheads="1"/>
          </p:cNvSpPr>
          <p:nvPr/>
        </p:nvSpPr>
        <p:spPr bwMode="auto">
          <a:xfrm>
            <a:off x="5651500" y="5445125"/>
            <a:ext cx="938213" cy="5762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51" name="Picture 113" descr="Crypto_key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5373688"/>
            <a:ext cx="647700" cy="38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17" descr="Antrag_ausgedruckt_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4724400"/>
            <a:ext cx="661988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 Box 118"/>
          <p:cNvSpPr txBox="1">
            <a:spLocks noChangeArrowheads="1"/>
          </p:cNvSpPr>
          <p:nvPr/>
        </p:nvSpPr>
        <p:spPr bwMode="auto">
          <a:xfrm>
            <a:off x="4140200" y="2924175"/>
            <a:ext cx="360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x-none" sz="1400" b="1">
                <a:latin typeface="Arial" charset="0"/>
              </a:rPr>
              <a:t>1.</a:t>
            </a:r>
          </a:p>
        </p:txBody>
      </p:sp>
      <p:sp>
        <p:nvSpPr>
          <p:cNvPr id="54" name="Text Box 119"/>
          <p:cNvSpPr txBox="1">
            <a:spLocks noChangeArrowheads="1"/>
          </p:cNvSpPr>
          <p:nvPr/>
        </p:nvSpPr>
        <p:spPr bwMode="auto">
          <a:xfrm>
            <a:off x="5219700" y="3141663"/>
            <a:ext cx="360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x-none" sz="1400" b="1">
                <a:latin typeface="Arial" charset="0"/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112054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E-Health / Master                 Prof. Dr. Georgios Raptis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Ein mögliches Datenerhalt-Konzept </a:t>
            </a:r>
            <a:r>
              <a:rPr lang="de-DE" dirty="0" err="1"/>
              <a:t>Umschlüsselung</a:t>
            </a:r>
            <a:endParaRPr lang="de-D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5373688"/>
            <a:ext cx="136207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5373688"/>
            <a:ext cx="136207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4581525"/>
            <a:ext cx="136207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" name="Picture 5" descr="k24014_3"/>
          <p:cNvPicPr>
            <a:picLocks noChangeAspect="1" noChangeArrowheads="1"/>
          </p:cNvPicPr>
          <p:nvPr/>
        </p:nvPicPr>
        <p:blipFill>
          <a:blip r:embed="rId4">
            <a:lum brigh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2" b="20039"/>
          <a:stretch>
            <a:fillRect/>
          </a:stretch>
        </p:blipFill>
        <p:spPr bwMode="auto">
          <a:xfrm>
            <a:off x="6300788" y="5373688"/>
            <a:ext cx="7302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k24014_3"/>
          <p:cNvPicPr>
            <a:picLocks noChangeAspect="1" noChangeArrowheads="1"/>
          </p:cNvPicPr>
          <p:nvPr/>
        </p:nvPicPr>
        <p:blipFill>
          <a:blip r:embed="rId4">
            <a:lum brigh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2" b="20039"/>
          <a:stretch>
            <a:fillRect/>
          </a:stretch>
        </p:blipFill>
        <p:spPr bwMode="auto">
          <a:xfrm>
            <a:off x="6300788" y="4652963"/>
            <a:ext cx="7302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420938"/>
            <a:ext cx="136207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989138"/>
            <a:ext cx="136207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611188" y="1412875"/>
            <a:ext cx="2736850" cy="31686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3708400" y="1125538"/>
            <a:ext cx="5111750" cy="31670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3708400" y="4365625"/>
            <a:ext cx="5111750" cy="19431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6" name="Picture 16" descr="Patien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00213"/>
            <a:ext cx="998537" cy="129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116013" y="1412875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x-none" sz="2000">
                <a:latin typeface="Arial" charset="0"/>
              </a:rPr>
              <a:t>Patient</a:t>
            </a:r>
          </a:p>
        </p:txBody>
      </p:sp>
      <p:pic>
        <p:nvPicPr>
          <p:cNvPr id="18" name="Picture 18" descr="e-Gesundheitskarte_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844675"/>
            <a:ext cx="1368425" cy="86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9" descr="Antrag_ausgedruckt_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284538"/>
            <a:ext cx="776287" cy="101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1763713" y="3573463"/>
            <a:ext cx="1728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x-none" sz="1800">
                <a:latin typeface="Arial" charset="0"/>
              </a:rPr>
              <a:t>Aktivierungs-schlüssel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572000" y="1125538"/>
            <a:ext cx="331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x-none" sz="2000">
                <a:latin typeface="Arial" charset="0"/>
              </a:rPr>
              <a:t>Umschlüsselungsdienst</a:t>
            </a:r>
          </a:p>
        </p:txBody>
      </p:sp>
      <p:pic>
        <p:nvPicPr>
          <p:cNvPr id="22" name="Picture 27" descr="Crypto_key_black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5" y="2565400"/>
            <a:ext cx="649288" cy="34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utoShape 28"/>
          <p:cNvSpPr>
            <a:spLocks noChangeArrowheads="1"/>
          </p:cNvSpPr>
          <p:nvPr/>
        </p:nvSpPr>
        <p:spPr bwMode="auto">
          <a:xfrm>
            <a:off x="4067175" y="2420938"/>
            <a:ext cx="936625" cy="6477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24" name="Picture 29" descr="Crypto_key_gree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284538"/>
            <a:ext cx="749300" cy="39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0" descr="Crypto_key_orang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1628775"/>
            <a:ext cx="720725" cy="3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utoShape 32"/>
          <p:cNvSpPr>
            <a:spLocks noChangeArrowheads="1"/>
          </p:cNvSpPr>
          <p:nvPr/>
        </p:nvSpPr>
        <p:spPr bwMode="auto">
          <a:xfrm>
            <a:off x="3851275" y="2205038"/>
            <a:ext cx="1370013" cy="10795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Text Box 33"/>
          <p:cNvSpPr txBox="1">
            <a:spLocks noChangeArrowheads="1"/>
          </p:cNvSpPr>
          <p:nvPr/>
        </p:nvSpPr>
        <p:spPr bwMode="auto">
          <a:xfrm>
            <a:off x="7380288" y="3573463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x-none" sz="2000">
                <a:latin typeface="Arial" charset="0"/>
              </a:rPr>
              <a:t>HSM</a:t>
            </a:r>
          </a:p>
        </p:txBody>
      </p:sp>
      <p:sp>
        <p:nvSpPr>
          <p:cNvPr id="28" name="Text Box 34"/>
          <p:cNvSpPr txBox="1">
            <a:spLocks noChangeArrowheads="1"/>
          </p:cNvSpPr>
          <p:nvPr/>
        </p:nvSpPr>
        <p:spPr bwMode="auto">
          <a:xfrm>
            <a:off x="1979613" y="2708275"/>
            <a:ext cx="1439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x-none" sz="1400" b="1">
                <a:latin typeface="Arial" charset="0"/>
              </a:rPr>
              <a:t>Neue eGK</a:t>
            </a:r>
          </a:p>
        </p:txBody>
      </p:sp>
      <p:sp>
        <p:nvSpPr>
          <p:cNvPr id="29" name="Text Box 37"/>
          <p:cNvSpPr txBox="1">
            <a:spLocks noChangeArrowheads="1"/>
          </p:cNvSpPr>
          <p:nvPr/>
        </p:nvSpPr>
        <p:spPr bwMode="auto">
          <a:xfrm>
            <a:off x="3924300" y="4292600"/>
            <a:ext cx="46799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x-none" sz="2000" dirty="0">
                <a:latin typeface="Arial" charset="0"/>
              </a:rPr>
              <a:t>Online Fachdienst</a:t>
            </a:r>
          </a:p>
        </p:txBody>
      </p:sp>
      <p:pic>
        <p:nvPicPr>
          <p:cNvPr id="30" name="Picture 40" descr="Crypto_key_gray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4797425"/>
            <a:ext cx="720725" cy="3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AutoShape 41"/>
          <p:cNvSpPr>
            <a:spLocks noChangeArrowheads="1"/>
          </p:cNvSpPr>
          <p:nvPr/>
        </p:nvSpPr>
        <p:spPr bwMode="auto">
          <a:xfrm>
            <a:off x="3779838" y="4652963"/>
            <a:ext cx="1370012" cy="10795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3708400" y="5734050"/>
            <a:ext cx="1439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x-none" sz="1400" b="1">
                <a:latin typeface="Arial" charset="0"/>
              </a:rPr>
              <a:t>Med. Daten</a:t>
            </a:r>
          </a:p>
        </p:txBody>
      </p:sp>
      <p:sp>
        <p:nvSpPr>
          <p:cNvPr id="33" name="Text Box 43"/>
          <p:cNvSpPr txBox="1">
            <a:spLocks noChangeArrowheads="1"/>
          </p:cNvSpPr>
          <p:nvPr/>
        </p:nvSpPr>
        <p:spPr bwMode="auto">
          <a:xfrm>
            <a:off x="7019925" y="4797425"/>
            <a:ext cx="1439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x-none" sz="1400" b="1">
                <a:solidFill>
                  <a:srgbClr val="5184D7"/>
                </a:solidFill>
                <a:latin typeface="Arial" charset="0"/>
              </a:rPr>
              <a:t>eGK-Schlüssel</a:t>
            </a:r>
          </a:p>
        </p:txBody>
      </p:sp>
      <p:sp>
        <p:nvSpPr>
          <p:cNvPr id="34" name="Text Box 44"/>
          <p:cNvSpPr txBox="1">
            <a:spLocks noChangeArrowheads="1"/>
          </p:cNvSpPr>
          <p:nvPr/>
        </p:nvSpPr>
        <p:spPr bwMode="auto">
          <a:xfrm>
            <a:off x="7092950" y="5661025"/>
            <a:ext cx="14398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x-none" sz="1400" b="1">
                <a:solidFill>
                  <a:srgbClr val="FFC167"/>
                </a:solidFill>
                <a:latin typeface="Arial" charset="0"/>
              </a:rPr>
              <a:t>Datenerhalt-Schlüssel</a:t>
            </a:r>
          </a:p>
        </p:txBody>
      </p:sp>
      <p:pic>
        <p:nvPicPr>
          <p:cNvPr id="35" name="Picture 45" descr="Crypto_key_gray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5589588"/>
            <a:ext cx="720725" cy="38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AutoShape 46"/>
          <p:cNvSpPr>
            <a:spLocks noChangeArrowheads="1"/>
          </p:cNvSpPr>
          <p:nvPr/>
        </p:nvSpPr>
        <p:spPr bwMode="auto">
          <a:xfrm>
            <a:off x="5651500" y="4724400"/>
            <a:ext cx="938213" cy="5762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37" name="Picture 47" descr="Crypto_key_blu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4652963"/>
            <a:ext cx="649288" cy="34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 Box 48"/>
          <p:cNvSpPr txBox="1">
            <a:spLocks noChangeArrowheads="1"/>
          </p:cNvSpPr>
          <p:nvPr/>
        </p:nvSpPr>
        <p:spPr bwMode="auto">
          <a:xfrm>
            <a:off x="5508625" y="6021388"/>
            <a:ext cx="1584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x-none" sz="1400" b="1">
                <a:solidFill>
                  <a:schemeClr val="bg2"/>
                </a:solidFill>
                <a:latin typeface="Arial" charset="0"/>
              </a:rPr>
              <a:t>Hybridschlüssel</a:t>
            </a:r>
          </a:p>
        </p:txBody>
      </p:sp>
      <p:sp>
        <p:nvSpPr>
          <p:cNvPr id="39" name="AutoShape 49"/>
          <p:cNvSpPr>
            <a:spLocks noChangeArrowheads="1"/>
          </p:cNvSpPr>
          <p:nvPr/>
        </p:nvSpPr>
        <p:spPr bwMode="auto">
          <a:xfrm>
            <a:off x="5651500" y="5445125"/>
            <a:ext cx="938213" cy="5762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40" name="Picture 50" descr="Crypto_key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5373688"/>
            <a:ext cx="647700" cy="38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51" descr="Antrag_ausgedruckt_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4724400"/>
            <a:ext cx="661988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AutoShape 56"/>
          <p:cNvSpPr>
            <a:spLocks noChangeArrowheads="1"/>
          </p:cNvSpPr>
          <p:nvPr/>
        </p:nvSpPr>
        <p:spPr bwMode="auto">
          <a:xfrm flipH="1">
            <a:off x="3779838" y="1484313"/>
            <a:ext cx="4537075" cy="259238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43" name="Picture 57" descr="Zahnraede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525" y="2133600"/>
            <a:ext cx="796925" cy="85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59" descr="Crypto_key_re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133600"/>
            <a:ext cx="808037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AutoShape 60"/>
          <p:cNvSpPr>
            <a:spLocks noChangeArrowheads="1"/>
          </p:cNvSpPr>
          <p:nvPr/>
        </p:nvSpPr>
        <p:spPr bwMode="auto">
          <a:xfrm>
            <a:off x="6084888" y="2636838"/>
            <a:ext cx="938212" cy="576262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Text Box 61"/>
          <p:cNvSpPr txBox="1">
            <a:spLocks noChangeArrowheads="1"/>
          </p:cNvSpPr>
          <p:nvPr/>
        </p:nvSpPr>
        <p:spPr bwMode="auto">
          <a:xfrm>
            <a:off x="7092950" y="5300663"/>
            <a:ext cx="17287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x-none" sz="1400" b="1">
                <a:solidFill>
                  <a:srgbClr val="FF0000"/>
                </a:solidFill>
                <a:latin typeface="Arial" charset="0"/>
              </a:rPr>
              <a:t>Neuer eGK-Schlüssel / Zertifikat</a:t>
            </a:r>
          </a:p>
        </p:txBody>
      </p:sp>
    </p:spTree>
    <p:extLst>
      <p:ext uri="{BB962C8B-B14F-4D97-AF65-F5344CB8AC3E}">
        <p14:creationId xmlns:p14="http://schemas.microsoft.com/office/powerpoint/2010/main" val="19456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2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2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2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6 L 0.28351 -0.09445 " pathEditMode="relative" ptsTypes="AA">
                                      <p:cBhvr>
                                        <p:cTn id="4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03704E-6 L -0.31511 0.09444 " pathEditMode="relative" ptsTypes="AA">
                                      <p:cBhvr>
                                        <p:cTn id="6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52 -0.40949 " pathEditMode="relative" ptsTypes="AA">
                                      <p:cBhvr>
                                        <p:cTn id="7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52 -0.40949 " pathEditMode="relative" ptsTypes="AA">
                                      <p:cBhvr>
                                        <p:cTn id="7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52 -0.40949 " pathEditMode="relative" ptsTypes="AA">
                                      <p:cBhvr>
                                        <p:cTn id="7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52 -0.40949 " pathEditMode="relative" ptsTypes="AA">
                                      <p:cBhvr>
                                        <p:cTn id="8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52 -0.40949 " pathEditMode="relative" ptsTypes="AA">
                                      <p:cBhvr>
                                        <p:cTn id="8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52 -0.40949 " pathEditMode="relative" ptsTypes="AA">
                                      <p:cBhvr>
                                        <p:cTn id="8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66667E-6 L 0.22049 -0.02083 " pathEditMode="relative" ptsTypes="AA">
                                      <p:cBhvr>
                                        <p:cTn id="8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44879 -0.03148 " pathEditMode="relative" ptsTypes="AA">
                                      <p:cBhvr>
                                        <p:cTn id="10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-0.40949 L 0.00782 -0.02777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8" y="19074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-0.40949 L 0.00729 -0.02106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6" y="19421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33333E-6 L -0.03159 0.38172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0" y="19074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879 -0.03148 L 0.43629 0.42014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2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8" grpId="0"/>
      <p:bldP spid="34" grpId="0"/>
      <p:bldP spid="34" grpId="1"/>
      <p:bldP spid="36" grpId="0" animBg="1"/>
      <p:bldP spid="39" grpId="0" animBg="1"/>
      <p:bldP spid="39" grpId="1" animBg="1"/>
      <p:bldP spid="45" grpId="0" animBg="1"/>
      <p:bldP spid="45" grpId="1" animBg="1"/>
      <p:bldP spid="46" grpId="0"/>
    </p:bldLst>
  </p:timing>
</p:sld>
</file>

<file path=ppt/theme/theme1.xml><?xml version="1.0" encoding="utf-8"?>
<a:theme xmlns:a="http://schemas.openxmlformats.org/drawingml/2006/main" name="OTH PP Master (AM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71</Words>
  <Application>Microsoft Macintosh PowerPoint</Application>
  <PresentationFormat>Bildschirmpräsentation (4:3)</PresentationFormat>
  <Paragraphs>30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Lucida Sans</vt:lpstr>
      <vt:lpstr>Symbol</vt:lpstr>
      <vt:lpstr>OTH PP Master (AM)</vt:lpstr>
      <vt:lpstr>PowerPoint-Präsentation</vt:lpstr>
      <vt:lpstr>PowerPoint-Präsentation</vt:lpstr>
    </vt:vector>
  </TitlesOfParts>
  <Company>Büro Wilhelm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Büro Wilhelm</dc:creator>
  <cp:lastModifiedBy>Prof. Dr. Georgios Raptis</cp:lastModifiedBy>
  <cp:revision>624</cp:revision>
  <cp:lastPrinted>2016-04-14T07:46:24Z</cp:lastPrinted>
  <dcterms:created xsi:type="dcterms:W3CDTF">2015-01-30T12:09:18Z</dcterms:created>
  <dcterms:modified xsi:type="dcterms:W3CDTF">2018-03-04T17:24:57Z</dcterms:modified>
</cp:coreProperties>
</file>