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306" r:id="rId3"/>
    <p:sldId id="294" r:id="rId4"/>
    <p:sldId id="316" r:id="rId5"/>
    <p:sldId id="315" r:id="rId6"/>
    <p:sldId id="261" r:id="rId7"/>
    <p:sldId id="265" r:id="rId8"/>
    <p:sldId id="301" r:id="rId9"/>
    <p:sldId id="318" r:id="rId10"/>
    <p:sldId id="317" r:id="rId11"/>
    <p:sldId id="262" r:id="rId12"/>
    <p:sldId id="288" r:id="rId13"/>
    <p:sldId id="302" r:id="rId14"/>
    <p:sldId id="320" r:id="rId15"/>
    <p:sldId id="319" r:id="rId16"/>
    <p:sldId id="263" r:id="rId17"/>
    <p:sldId id="289" r:id="rId18"/>
    <p:sldId id="303" r:id="rId19"/>
    <p:sldId id="322" r:id="rId20"/>
    <p:sldId id="321" r:id="rId21"/>
    <p:sldId id="264" r:id="rId22"/>
    <p:sldId id="29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07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092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298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786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86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400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0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2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7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8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0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59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136" y="2967335"/>
            <a:ext cx="101537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Railway Management System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7684168" y="3954383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Use case diagram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2660699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13" y="232143"/>
            <a:ext cx="10005392" cy="1067837"/>
          </a:xfrm>
        </p:spPr>
        <p:txBody>
          <a:bodyPr>
            <a:normAutofit/>
          </a:bodyPr>
          <a:lstStyle/>
          <a:p>
            <a:r>
              <a:rPr lang="en-US" sz="3200" dirty="0"/>
              <a:t>Glossary for Information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411086"/>
              </p:ext>
            </p:extLst>
          </p:nvPr>
        </p:nvGraphicFramePr>
        <p:xfrm>
          <a:off x="777397" y="1036906"/>
          <a:ext cx="9210665" cy="5574902"/>
        </p:xfrm>
        <a:graphic>
          <a:graphicData uri="http://schemas.openxmlformats.org/drawingml/2006/table">
            <a:tbl>
              <a:tblPr firstRow="1" bandRow="1"/>
              <a:tblGrid>
                <a:gridCol w="2985711">
                  <a:extLst>
                    <a:ext uri="{9D8B030D-6E8A-4147-A177-3AD203B41FA5}">
                      <a16:colId xmlns:a16="http://schemas.microsoft.com/office/drawing/2014/main" val="509091936"/>
                    </a:ext>
                  </a:extLst>
                </a:gridCol>
                <a:gridCol w="3165230">
                  <a:extLst>
                    <a:ext uri="{9D8B030D-6E8A-4147-A177-3AD203B41FA5}">
                      <a16:colId xmlns:a16="http://schemas.microsoft.com/office/drawing/2014/main" val="3313819385"/>
                    </a:ext>
                  </a:extLst>
                </a:gridCol>
                <a:gridCol w="3059724">
                  <a:extLst>
                    <a:ext uri="{9D8B030D-6E8A-4147-A177-3AD203B41FA5}">
                      <a16:colId xmlns:a16="http://schemas.microsoft.com/office/drawing/2014/main" val="1503086659"/>
                    </a:ext>
                  </a:extLst>
                </a:gridCol>
              </a:tblGrid>
              <a:tr h="467635">
                <a:tc>
                  <a:txBody>
                    <a:bodyPr/>
                    <a:lstStyle/>
                    <a:p>
                      <a:r>
                        <a:rPr lang="en-US" sz="18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6482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1800" dirty="0"/>
                        <a:t>Show</a:t>
                      </a:r>
                      <a:r>
                        <a:rPr lang="en-US" sz="1800" baseline="0" dirty="0"/>
                        <a:t> station location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Passenger(Primary)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Google </a:t>
                      </a:r>
                      <a:r>
                        <a:rPr lang="en-US" sz="1800" dirty="0" smtClean="0"/>
                        <a:t>map (Secondary)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</a:t>
                      </a:r>
                      <a:r>
                        <a:rPr lang="en-US" sz="1800" baseline="0" dirty="0"/>
                        <a:t> event of showing exact station location via google map.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90426"/>
                  </a:ext>
                </a:extLst>
              </a:tr>
              <a:tr h="861434">
                <a:tc>
                  <a:txBody>
                    <a:bodyPr/>
                    <a:lstStyle/>
                    <a:p>
                      <a:r>
                        <a:rPr lang="en-US" sz="1800" dirty="0"/>
                        <a:t>Show</a:t>
                      </a:r>
                      <a:r>
                        <a:rPr lang="en-US" sz="1800" baseline="0" dirty="0"/>
                        <a:t> schedule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entering</a:t>
                      </a:r>
                      <a:r>
                        <a:rPr lang="en-US" sz="1800" baseline="0" dirty="0"/>
                        <a:t> in</a:t>
                      </a:r>
                      <a:r>
                        <a:rPr lang="en-US" sz="1800" dirty="0"/>
                        <a:t> an existing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08092"/>
                  </a:ext>
                </a:extLst>
              </a:tr>
              <a:tr h="1123657">
                <a:tc>
                  <a:txBody>
                    <a:bodyPr/>
                    <a:lstStyle/>
                    <a:p>
                      <a:r>
                        <a:rPr lang="en-US" sz="1800" dirty="0"/>
                        <a:t>Show</a:t>
                      </a:r>
                      <a:r>
                        <a:rPr lang="en-US" sz="1800" baseline="0" dirty="0"/>
                        <a:t> availability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verification of mobile number against</a:t>
                      </a:r>
                      <a:r>
                        <a:rPr lang="en-US" sz="1800" baseline="0" dirty="0"/>
                        <a:t> NID and other verification while creating an account.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72356"/>
                  </a:ext>
                </a:extLst>
              </a:tr>
              <a:tr h="1266787">
                <a:tc>
                  <a:txBody>
                    <a:bodyPr/>
                    <a:lstStyle/>
                    <a:p>
                      <a:r>
                        <a:rPr lang="en-US" sz="1800" dirty="0"/>
                        <a:t>Automated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visual </a:t>
                      </a:r>
                      <a:r>
                        <a:rPr lang="en-US" sz="1800" baseline="0" dirty="0"/>
                        <a:t>aid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Time(Primary)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GPS(Secondary)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updating account</a:t>
                      </a:r>
                      <a:r>
                        <a:rPr lang="en-US" sz="1800" baseline="0" dirty="0"/>
                        <a:t> information.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3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8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47590"/>
              </p:ext>
            </p:extLst>
          </p:nvPr>
        </p:nvGraphicFramePr>
        <p:xfrm>
          <a:off x="1002323" y="1534053"/>
          <a:ext cx="8128001" cy="3386562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Automated Visual Aid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GPS</a:t>
                      </a:r>
                      <a:r>
                        <a:rPr lang="en-US" baseline="0" dirty="0" smtClean="0"/>
                        <a:t> System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current location of all</a:t>
                      </a:r>
                      <a:r>
                        <a:rPr lang="en-US" baseline="0" dirty="0" smtClean="0"/>
                        <a:t> the</a:t>
                      </a:r>
                      <a:r>
                        <a:rPr lang="en-US" dirty="0" smtClean="0"/>
                        <a:t> trains and how much time is needed</a:t>
                      </a:r>
                      <a:r>
                        <a:rPr lang="en-US" baseline="0" dirty="0" smtClean="0"/>
                        <a:t> to reach the station is being showed in a Television screen which is automatically updated with the information of GPS system installed within the trains.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865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Narrative </a:t>
            </a:r>
            <a:r>
              <a:rPr lang="en-US" sz="3200" dirty="0" smtClean="0"/>
              <a:t>: Automated Visual Aid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42474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582518"/>
              </p:ext>
            </p:extLst>
          </p:nvPr>
        </p:nvGraphicFramePr>
        <p:xfrm>
          <a:off x="2679032" y="1433086"/>
          <a:ext cx="7395410" cy="4545683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613763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3755381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After 2 minutes the </a:t>
                      </a:r>
                      <a:r>
                        <a:rPr lang="en-US" baseline="0" dirty="0" smtClean="0"/>
                        <a:t>monitor screen will automatically be refreshed.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The system</a:t>
                      </a:r>
                      <a:r>
                        <a:rPr lang="en-US" baseline="0" dirty="0" smtClean="0"/>
                        <a:t> will get the current location of each train and the speed.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Then</a:t>
                      </a:r>
                      <a:r>
                        <a:rPr lang="en-US" baseline="0" dirty="0" smtClean="0"/>
                        <a:t> it will calculate the approximate arrival time of a specific train at specific station.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:Then the data</a:t>
                      </a:r>
                      <a:r>
                        <a:rPr lang="en-US" baseline="0" dirty="0" smtClean="0"/>
                        <a:t> will be sent to the visual aid for the passengers on the station.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7276"/>
              </p:ext>
            </p:extLst>
          </p:nvPr>
        </p:nvGraphicFramePr>
        <p:xfrm>
          <a:off x="1245937" y="1433086"/>
          <a:ext cx="1433095" cy="4528099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452809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510503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</a:t>
            </a:r>
            <a:r>
              <a:rPr lang="en-US" sz="3200" dirty="0" smtClean="0"/>
              <a:t>Narrative (continued)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281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952" y="2351874"/>
            <a:ext cx="3757760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5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Subsystem Three </a:t>
            </a:r>
          </a:p>
          <a:p>
            <a:pPr algn="ctr"/>
            <a:r>
              <a:rPr lang="en-US" sz="5400" spc="50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Ticketing</a:t>
            </a:r>
            <a:endParaRPr lang="en-US" sz="5400" cap="none" spc="5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8435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72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Online Ticketing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30" y="1468315"/>
            <a:ext cx="7109930" cy="4815254"/>
          </a:xfrm>
        </p:spPr>
      </p:pic>
    </p:spTree>
    <p:extLst>
      <p:ext uri="{BB962C8B-B14F-4D97-AF65-F5344CB8AC3E}">
        <p14:creationId xmlns:p14="http://schemas.microsoft.com/office/powerpoint/2010/main" val="59168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4" y="245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Online Ticketing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28870" y="1168054"/>
          <a:ext cx="9171268" cy="5252454"/>
        </p:xfrm>
        <a:graphic>
          <a:graphicData uri="http://schemas.openxmlformats.org/drawingml/2006/table">
            <a:tbl>
              <a:tblPr firstRow="1" bandRow="1"/>
              <a:tblGrid>
                <a:gridCol w="3086992">
                  <a:extLst>
                    <a:ext uri="{9D8B030D-6E8A-4147-A177-3AD203B41FA5}">
                      <a16:colId xmlns:a16="http://schemas.microsoft.com/office/drawing/2014/main" val="30322062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99883172"/>
                    </a:ext>
                  </a:extLst>
                </a:gridCol>
                <a:gridCol w="4255476">
                  <a:extLst>
                    <a:ext uri="{9D8B030D-6E8A-4147-A177-3AD203B41FA5}">
                      <a16:colId xmlns:a16="http://schemas.microsoft.com/office/drawing/2014/main" val="1946213361"/>
                    </a:ext>
                  </a:extLst>
                </a:gridCol>
              </a:tblGrid>
              <a:tr h="919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4918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1800" dirty="0"/>
                        <a:t>Buy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buying ticket.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35480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1800" dirty="0"/>
                        <a:t>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paying for ticket</a:t>
                      </a:r>
                      <a:r>
                        <a:rPr lang="en-US" sz="1800" baseline="0" dirty="0"/>
                        <a:t> 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291789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1800" dirty="0"/>
                        <a:t>Pay via </a:t>
                      </a:r>
                      <a:r>
                        <a:rPr lang="en-US" sz="1800" dirty="0" smtClean="0"/>
                        <a:t>bKash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</a:t>
                      </a:r>
                      <a:r>
                        <a:rPr lang="en-US" sz="1800" baseline="0" dirty="0"/>
                        <a:t> describe the event of make payment for tickets via </a:t>
                      </a:r>
                      <a:r>
                        <a:rPr lang="en-US" sz="1800" baseline="0" dirty="0" err="1"/>
                        <a:t>Bkash</a:t>
                      </a:r>
                      <a:r>
                        <a:rPr lang="en-US" sz="1800" baseline="0" dirty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394469"/>
                  </a:ext>
                </a:extLst>
              </a:tr>
              <a:tr h="834716">
                <a:tc>
                  <a:txBody>
                    <a:bodyPr/>
                    <a:lstStyle/>
                    <a:p>
                      <a:r>
                        <a:rPr lang="en-US" sz="1800" dirty="0"/>
                        <a:t>Pay via Credit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use case</a:t>
                      </a:r>
                      <a:r>
                        <a:rPr lang="en-US" sz="1800" baseline="0" dirty="0"/>
                        <a:t> describe the event of make payment for tickets via credit card.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333649"/>
                  </a:ext>
                </a:extLst>
              </a:tr>
              <a:tr h="591584">
                <a:tc>
                  <a:txBody>
                    <a:bodyPr/>
                    <a:lstStyle/>
                    <a:p>
                      <a:r>
                        <a:rPr lang="en-US" sz="1800" dirty="0"/>
                        <a:t>Update ticket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</a:t>
                      </a:r>
                      <a:r>
                        <a:rPr lang="en-US" sz="1800" baseline="0" dirty="0"/>
                        <a:t> describes the event of updating available ticket information after selling ticket.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6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77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606838"/>
              </p:ext>
            </p:extLst>
          </p:nvPr>
        </p:nvGraphicFramePr>
        <p:xfrm>
          <a:off x="1002323" y="1534053"/>
          <a:ext cx="8128001" cy="4020927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Buy Ticket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passenger must have logged into a valid user</a:t>
                      </a:r>
                      <a:r>
                        <a:rPr lang="en-US" baseline="0" dirty="0" smtClean="0"/>
                        <a:t> account.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use case is initiated when a buy ticket request is submitted.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 passenger clicks</a:t>
                      </a:r>
                      <a:r>
                        <a:rPr lang="en-US" baseline="0" dirty="0" smtClean="0"/>
                        <a:t> to buy a ticket the internal database will verify whether he has bought more than 8 tickets in the current month and will restrict one user to 4 tickets at one time per NID.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6107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Case Narrative: Buy Ticket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29758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82436"/>
              </p:ext>
            </p:extLst>
          </p:nvPr>
        </p:nvGraphicFramePr>
        <p:xfrm>
          <a:off x="2679032" y="926002"/>
          <a:ext cx="7395410" cy="5426672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397472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819898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Passenger</a:t>
                      </a:r>
                      <a:r>
                        <a:rPr lang="en-US" baseline="0" dirty="0" smtClean="0"/>
                        <a:t> specifies the route and ticket class.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System checks whether ticket is available.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If available then checks whether the passenger has purchased 8 or more tickets per month.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 If not</a:t>
                      </a:r>
                      <a:r>
                        <a:rPr lang="en-US" baseline="0" dirty="0" smtClean="0"/>
                        <a:t> then system automatically charges money through credit card or bKash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5 : A copy of the ticket is sent to the email address of the passenger</a:t>
                      </a:r>
                      <a:r>
                        <a:rPr lang="en-US" baseline="0" dirty="0" smtClean="0"/>
                        <a:t> in pdf format having a Auto generated serial number.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30409"/>
              </p:ext>
            </p:extLst>
          </p:nvPr>
        </p:nvGraphicFramePr>
        <p:xfrm>
          <a:off x="1245937" y="926002"/>
          <a:ext cx="1433095" cy="5413252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413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07830" y="222904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</a:t>
            </a:r>
            <a:r>
              <a:rPr lang="en-US" sz="3200" dirty="0" smtClean="0"/>
              <a:t>Narrative (continued)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7566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40752" y="2351874"/>
            <a:ext cx="5040161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Subsystem Four </a:t>
            </a:r>
          </a:p>
          <a:p>
            <a:pPr algn="ctr"/>
            <a:r>
              <a:rPr lang="en-US" sz="5400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Administration</a:t>
            </a:r>
            <a:endParaRPr lang="en-US" sz="5400" cap="none" spc="5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126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69" y="288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Administration Subsystem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1102430"/>
            <a:ext cx="6770688" cy="52234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609975" y="4352925"/>
            <a:ext cx="2143125" cy="323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1847850"/>
            <a:ext cx="2466975" cy="178117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238625" y="2124075"/>
            <a:ext cx="1028700" cy="8191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9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Subsystems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User manipulation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Information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Online ticketing subsystem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4000" dirty="0"/>
              <a:t>Administration subsystem</a:t>
            </a:r>
          </a:p>
        </p:txBody>
      </p:sp>
    </p:spTree>
    <p:extLst>
      <p:ext uri="{BB962C8B-B14F-4D97-AF65-F5344CB8AC3E}">
        <p14:creationId xmlns:p14="http://schemas.microsoft.com/office/powerpoint/2010/main" val="161155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643" y="837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Administration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8726"/>
              </p:ext>
            </p:extLst>
          </p:nvPr>
        </p:nvGraphicFramePr>
        <p:xfrm>
          <a:off x="734647" y="917526"/>
          <a:ext cx="9526953" cy="5281604"/>
        </p:xfrm>
        <a:graphic>
          <a:graphicData uri="http://schemas.openxmlformats.org/drawingml/2006/table">
            <a:tbl>
              <a:tblPr firstRow="1" bandRow="1"/>
              <a:tblGrid>
                <a:gridCol w="2711938">
                  <a:extLst>
                    <a:ext uri="{9D8B030D-6E8A-4147-A177-3AD203B41FA5}">
                      <a16:colId xmlns:a16="http://schemas.microsoft.com/office/drawing/2014/main" val="3524246856"/>
                    </a:ext>
                  </a:extLst>
                </a:gridCol>
                <a:gridCol w="2117969">
                  <a:extLst>
                    <a:ext uri="{9D8B030D-6E8A-4147-A177-3AD203B41FA5}">
                      <a16:colId xmlns:a16="http://schemas.microsoft.com/office/drawing/2014/main" val="2812661896"/>
                    </a:ext>
                  </a:extLst>
                </a:gridCol>
                <a:gridCol w="4697046">
                  <a:extLst>
                    <a:ext uri="{9D8B030D-6E8A-4147-A177-3AD203B41FA5}">
                      <a16:colId xmlns:a16="http://schemas.microsoft.com/office/drawing/2014/main" val="1313400919"/>
                    </a:ext>
                  </a:extLst>
                </a:gridCol>
              </a:tblGrid>
              <a:tr h="422031">
                <a:tc>
                  <a:txBody>
                    <a:bodyPr/>
                    <a:lstStyle/>
                    <a:p>
                      <a:r>
                        <a:rPr lang="en-US" sz="14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15629"/>
                  </a:ext>
                </a:extLst>
              </a:tr>
              <a:tr h="697727">
                <a:tc>
                  <a:txBody>
                    <a:bodyPr/>
                    <a:lstStyle/>
                    <a:p>
                      <a:r>
                        <a:rPr lang="en-US" sz="1400" dirty="0"/>
                        <a:t>Update</a:t>
                      </a:r>
                      <a:r>
                        <a:rPr lang="en-US" sz="1400" baseline="0" dirty="0"/>
                        <a:t> employee database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 </a:t>
                      </a:r>
                      <a:r>
                        <a:rPr lang="en-US" sz="1400" dirty="0" smtClean="0"/>
                        <a:t>controller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use case describe the event of updating employee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503704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r>
                        <a:rPr lang="en-US" sz="1400" dirty="0"/>
                        <a:t>Add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 recruiting new employee 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89585"/>
                  </a:ext>
                </a:extLst>
              </a:tr>
              <a:tr h="1007828">
                <a:tc>
                  <a:txBody>
                    <a:bodyPr/>
                    <a:lstStyle/>
                    <a:p>
                      <a:r>
                        <a:rPr lang="en-US" sz="1400" dirty="0"/>
                        <a:t>Retire from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Admin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 updating database if an employee retires 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30614"/>
                  </a:ext>
                </a:extLst>
              </a:tr>
              <a:tr h="542677">
                <a:tc>
                  <a:txBody>
                    <a:bodyPr/>
                    <a:lstStyle/>
                    <a:p>
                      <a:r>
                        <a:rPr lang="en-US" sz="140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Member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</a:t>
                      </a:r>
                    </a:p>
                    <a:p>
                      <a:r>
                        <a:rPr lang="en-US" sz="1400" dirty="0"/>
                        <a:t>Log</a:t>
                      </a:r>
                      <a:r>
                        <a:rPr lang="en-US" sz="1400" baseline="0" dirty="0"/>
                        <a:t> into account for employee.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34028"/>
                  </a:ext>
                </a:extLst>
              </a:tr>
              <a:tr h="775252">
                <a:tc>
                  <a:txBody>
                    <a:bodyPr/>
                    <a:lstStyle/>
                    <a:p>
                      <a:r>
                        <a:rPr lang="en-US" sz="1400" dirty="0"/>
                        <a:t>Update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Admin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</a:t>
                      </a:r>
                    </a:p>
                    <a:p>
                      <a:r>
                        <a:rPr lang="en-US" sz="1400" dirty="0"/>
                        <a:t>Updating various information about train.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6128"/>
                  </a:ext>
                </a:extLst>
              </a:tr>
              <a:tr h="542677">
                <a:tc>
                  <a:txBody>
                    <a:bodyPr/>
                    <a:lstStyle/>
                    <a:p>
                      <a:r>
                        <a:rPr lang="en-US" sz="1400" dirty="0"/>
                        <a:t>Train schedule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Database controller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</a:t>
                      </a:r>
                    </a:p>
                    <a:p>
                      <a:r>
                        <a:rPr lang="en-US" sz="1400" dirty="0"/>
                        <a:t>updating train schedule.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0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Ticket price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Database controller (Primary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This use case describe the event of</a:t>
                      </a:r>
                    </a:p>
                    <a:p>
                      <a:r>
                        <a:rPr lang="en-US" sz="1400" dirty="0"/>
                        <a:t>Updating ticket</a:t>
                      </a:r>
                      <a:r>
                        <a:rPr lang="en-US" sz="1400" baseline="0" dirty="0"/>
                        <a:t> price.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6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56691"/>
              </p:ext>
            </p:extLst>
          </p:nvPr>
        </p:nvGraphicFramePr>
        <p:xfrm>
          <a:off x="1002323" y="1534053"/>
          <a:ext cx="8128001" cy="3492290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Info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Controller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have logged in an admin or data enroller account.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information about the fair of the ticket fare and the scheduling of the trains can change over time. This case will handle</a:t>
                      </a:r>
                      <a:r>
                        <a:rPr lang="en-US" baseline="0" dirty="0" smtClean="0"/>
                        <a:t> those.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2323" y="606669"/>
            <a:ext cx="6683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Narrative : Update Info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00538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87661"/>
              </p:ext>
            </p:extLst>
          </p:nvPr>
        </p:nvGraphicFramePr>
        <p:xfrm>
          <a:off x="2527375" y="1165861"/>
          <a:ext cx="7395410" cy="5147016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781256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Data</a:t>
                      </a:r>
                      <a:r>
                        <a:rPr lang="en-US" baseline="0" dirty="0" smtClean="0"/>
                        <a:t> controller enters if any ticker price or train schedule is changed over time.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The system verifies the authority of the data controller.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If verified then the system waits for the approval of the admin.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 If</a:t>
                      </a:r>
                      <a:r>
                        <a:rPr lang="en-US" baseline="0" dirty="0" smtClean="0"/>
                        <a:t> admin approves then the system automatically updates the database holding these information.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5 : In the website</a:t>
                      </a:r>
                      <a:r>
                        <a:rPr lang="en-US" baseline="0" dirty="0" smtClean="0"/>
                        <a:t> the changes are showed via notification to the corresponding passengers.</a:t>
                      </a: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45680"/>
              </p:ext>
            </p:extLst>
          </p:nvPr>
        </p:nvGraphicFramePr>
        <p:xfrm>
          <a:off x="1094280" y="1151793"/>
          <a:ext cx="1433095" cy="5166037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51660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4280" y="356399"/>
            <a:ext cx="9155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Narrative </a:t>
            </a:r>
            <a:r>
              <a:rPr lang="en-US" sz="3200" dirty="0" smtClean="0"/>
              <a:t>: Update Info (continued)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84728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3571" y="2967335"/>
            <a:ext cx="3704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50" dirty="0" smtClean="0">
                <a:ln w="0"/>
              </a:rPr>
              <a:t>Thank You</a:t>
            </a:r>
            <a:endParaRPr lang="en-US" sz="5400" cap="none" spc="5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2382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9970" y="2351874"/>
            <a:ext cx="6301725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Subsystem One  </a:t>
            </a:r>
          </a:p>
          <a:p>
            <a:pPr algn="ctr"/>
            <a:r>
              <a:rPr lang="en-US" sz="5400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manipulation</a:t>
            </a:r>
            <a:endParaRPr lang="en-US" sz="5400" cap="none" spc="5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4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215" y="2209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User manipulation Subsystem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27" y="1383869"/>
            <a:ext cx="6468648" cy="4899701"/>
          </a:xfrm>
        </p:spPr>
      </p:pic>
      <p:cxnSp>
        <p:nvCxnSpPr>
          <p:cNvPr id="5" name="Straight Arrow Connector 4"/>
          <p:cNvCxnSpPr/>
          <p:nvPr/>
        </p:nvCxnSpPr>
        <p:spPr>
          <a:xfrm>
            <a:off x="2486526" y="3513221"/>
            <a:ext cx="2165685" cy="19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2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57" y="2193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Glossary for User Manipulation Subsystem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875566"/>
              </p:ext>
            </p:extLst>
          </p:nvPr>
        </p:nvGraphicFramePr>
        <p:xfrm>
          <a:off x="838200" y="1288990"/>
          <a:ext cx="9211408" cy="5206349"/>
        </p:xfrm>
        <a:graphic>
          <a:graphicData uri="http://schemas.openxmlformats.org/drawingml/2006/table">
            <a:tbl>
              <a:tblPr firstRow="1" bandRow="1"/>
              <a:tblGrid>
                <a:gridCol w="3383722">
                  <a:extLst>
                    <a:ext uri="{9D8B030D-6E8A-4147-A177-3AD203B41FA5}">
                      <a16:colId xmlns:a16="http://schemas.microsoft.com/office/drawing/2014/main" val="509091936"/>
                    </a:ext>
                  </a:extLst>
                </a:gridCol>
                <a:gridCol w="2864678">
                  <a:extLst>
                    <a:ext uri="{9D8B030D-6E8A-4147-A177-3AD203B41FA5}">
                      <a16:colId xmlns:a16="http://schemas.microsoft.com/office/drawing/2014/main" val="3313819385"/>
                    </a:ext>
                  </a:extLst>
                </a:gridCol>
                <a:gridCol w="2963008">
                  <a:extLst>
                    <a:ext uri="{9D8B030D-6E8A-4147-A177-3AD203B41FA5}">
                      <a16:colId xmlns:a16="http://schemas.microsoft.com/office/drawing/2014/main" val="1503086659"/>
                    </a:ext>
                  </a:extLst>
                </a:gridCol>
              </a:tblGrid>
              <a:tr h="451469">
                <a:tc>
                  <a:txBody>
                    <a:bodyPr/>
                    <a:lstStyle/>
                    <a:p>
                      <a:r>
                        <a:rPr lang="en-US" sz="1800" dirty="0"/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64828"/>
                  </a:ext>
                </a:extLst>
              </a:tr>
              <a:tr h="764377">
                <a:tc>
                  <a:txBody>
                    <a:bodyPr/>
                    <a:lstStyle/>
                    <a:p>
                      <a:r>
                        <a:rPr lang="en-US" sz="1800" dirty="0"/>
                        <a:t>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</a:t>
                      </a:r>
                      <a:r>
                        <a:rPr lang="en-US" sz="1800" baseline="0" dirty="0"/>
                        <a:t> event of creating a new account for the passenger.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90426"/>
                  </a:ext>
                </a:extLst>
              </a:tr>
              <a:tr h="810703">
                <a:tc>
                  <a:txBody>
                    <a:bodyPr/>
                    <a:lstStyle/>
                    <a:p>
                      <a:r>
                        <a:rPr lang="en-US" sz="1800" dirty="0"/>
                        <a:t>Log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entering</a:t>
                      </a:r>
                      <a:r>
                        <a:rPr lang="en-US" sz="1800" baseline="0" dirty="0"/>
                        <a:t> in</a:t>
                      </a:r>
                      <a:r>
                        <a:rPr lang="en-US" sz="1800" dirty="0"/>
                        <a:t> an existing account.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08092"/>
                  </a:ext>
                </a:extLst>
              </a:tr>
              <a:tr h="1227636">
                <a:tc>
                  <a:txBody>
                    <a:bodyPr/>
                    <a:lstStyle/>
                    <a:p>
                      <a:r>
                        <a:rPr lang="en-US" sz="1800" dirty="0"/>
                        <a:t>Account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Passenger(Primary)</a:t>
                      </a:r>
                    </a:p>
                    <a:p>
                      <a:r>
                        <a:rPr lang="en-US" sz="1800" dirty="0" smtClean="0"/>
                        <a:t>NID server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verification of mobile number against</a:t>
                      </a:r>
                      <a:r>
                        <a:rPr lang="en-US" sz="1800" baseline="0" dirty="0"/>
                        <a:t> NID and other verification while creating an account.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772356"/>
                  </a:ext>
                </a:extLst>
              </a:tr>
              <a:tr h="810703">
                <a:tc>
                  <a:txBody>
                    <a:bodyPr/>
                    <a:lstStyle/>
                    <a:p>
                      <a:r>
                        <a:rPr lang="en-US" sz="1800" dirty="0"/>
                        <a:t>Update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Passenger (Primary)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This use case describes the event of updating account</a:t>
                      </a:r>
                      <a:r>
                        <a:rPr lang="en-US" sz="1800" baseline="0" dirty="0"/>
                        <a:t> information.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83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12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2323" y="606669"/>
            <a:ext cx="831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Case Narrative: Account </a:t>
            </a:r>
            <a:r>
              <a:rPr lang="en-US" sz="3200" dirty="0" smtClean="0"/>
              <a:t>Verification</a:t>
            </a:r>
            <a:endParaRPr lang="en-CA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4538"/>
              </p:ext>
            </p:extLst>
          </p:nvPr>
        </p:nvGraphicFramePr>
        <p:xfrm>
          <a:off x="1002323" y="1534053"/>
          <a:ext cx="8128001" cy="3746607"/>
        </p:xfrm>
        <a:graphic>
          <a:graphicData uri="http://schemas.openxmlformats.org/drawingml/2006/table">
            <a:tbl>
              <a:tblPr firstRow="1" bandRow="1"/>
              <a:tblGrid>
                <a:gridCol w="2183790">
                  <a:extLst>
                    <a:ext uri="{9D8B030D-6E8A-4147-A177-3AD203B41FA5}">
                      <a16:colId xmlns:a16="http://schemas.microsoft.com/office/drawing/2014/main" val="2864710016"/>
                    </a:ext>
                  </a:extLst>
                </a:gridCol>
                <a:gridCol w="5944211">
                  <a:extLst>
                    <a:ext uri="{9D8B030D-6E8A-4147-A177-3AD203B41FA5}">
                      <a16:colId xmlns:a16="http://schemas.microsoft.com/office/drawing/2014/main" val="2148322047"/>
                    </a:ext>
                  </a:extLst>
                </a:gridCol>
              </a:tblGrid>
              <a:tr h="380472"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Name: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 Verification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918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5644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Passenger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9821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Secondary Actor: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NID</a:t>
                      </a:r>
                      <a:r>
                        <a:rPr lang="en-US" baseline="0" dirty="0" smtClean="0"/>
                        <a:t> Server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1359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r>
                        <a:rPr lang="en-US" dirty="0" smtClean="0"/>
                        <a:t>Precondition: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individual submitting the information must have NID</a:t>
                      </a:r>
                      <a:r>
                        <a:rPr lang="en-US" baseline="0" dirty="0" smtClean="0"/>
                        <a:t> number and verified mobile number.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6203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r>
                        <a:rPr lang="en-US" dirty="0" smtClean="0"/>
                        <a:t>Trigger: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use case is initiated when a Sign Up is submitted.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18336"/>
                  </a:ext>
                </a:extLst>
              </a:tr>
              <a:tr h="699332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Description: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a</a:t>
                      </a:r>
                      <a:r>
                        <a:rPr lang="en-US" baseline="0" dirty="0" smtClean="0"/>
                        <a:t> user tries to sign up this case occurs to verify whether he has given all the correct information or not.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71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31760"/>
              </p:ext>
            </p:extLst>
          </p:nvPr>
        </p:nvGraphicFramePr>
        <p:xfrm>
          <a:off x="2564732" y="1240348"/>
          <a:ext cx="7395410" cy="4887891"/>
        </p:xfrm>
        <a:graphic>
          <a:graphicData uri="http://schemas.openxmlformats.org/drawingml/2006/table">
            <a:tbl>
              <a:tblPr firstRow="1" bandRow="1"/>
              <a:tblGrid>
                <a:gridCol w="3697705">
                  <a:extLst>
                    <a:ext uri="{9D8B030D-6E8A-4147-A177-3AD203B41FA5}">
                      <a16:colId xmlns:a16="http://schemas.microsoft.com/office/drawing/2014/main" val="2513943441"/>
                    </a:ext>
                  </a:extLst>
                </a:gridCol>
                <a:gridCol w="3697705">
                  <a:extLst>
                    <a:ext uri="{9D8B030D-6E8A-4147-A177-3AD203B41FA5}">
                      <a16:colId xmlns:a16="http://schemas.microsoft.com/office/drawing/2014/main" val="3723091453"/>
                    </a:ext>
                  </a:extLst>
                </a:gridCol>
              </a:tblGrid>
              <a:tr h="530739">
                <a:tc>
                  <a:txBody>
                    <a:bodyPr/>
                    <a:lstStyle/>
                    <a:p>
                      <a:r>
                        <a:rPr lang="en-US" dirty="0" smtClean="0"/>
                        <a:t>Actor Action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Response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743785"/>
                  </a:ext>
                </a:extLst>
              </a:tr>
              <a:tr h="4357152">
                <a:tc>
                  <a:txBody>
                    <a:bodyPr/>
                    <a:lstStyle/>
                    <a:p>
                      <a:r>
                        <a:rPr lang="en-US" dirty="0" smtClean="0"/>
                        <a:t>Step 1 : User will provide NID number and mobile number along with some other information.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Step 2 : System will check the validity of the NID.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3 : System will then check whether the mobile number is</a:t>
                      </a:r>
                      <a:r>
                        <a:rPr lang="en-US" baseline="0" dirty="0" smtClean="0"/>
                        <a:t> registered to the NID or not.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Step 4 :If all the above steps are done successfully then 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auto generated</a:t>
                      </a:r>
                      <a:r>
                        <a:rPr lang="en-US" baseline="0" dirty="0" smtClean="0"/>
                        <a:t> code will be sent to the mobile number which the user have to enter into the signup window within 2 minutes.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494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94942"/>
              </p:ext>
            </p:extLst>
          </p:nvPr>
        </p:nvGraphicFramePr>
        <p:xfrm>
          <a:off x="1131637" y="1240348"/>
          <a:ext cx="1433095" cy="4896683"/>
        </p:xfrm>
        <a:graphic>
          <a:graphicData uri="http://schemas.openxmlformats.org/drawingml/2006/table">
            <a:tbl>
              <a:tblPr firstRow="1" bandRow="1"/>
              <a:tblGrid>
                <a:gridCol w="1433095">
                  <a:extLst>
                    <a:ext uri="{9D8B030D-6E8A-4147-A177-3AD203B41FA5}">
                      <a16:colId xmlns:a16="http://schemas.microsoft.com/office/drawing/2014/main" val="332098502"/>
                    </a:ext>
                  </a:extLst>
                </a:gridCol>
              </a:tblGrid>
              <a:tr h="489668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Typical Course of Events: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7351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31637" y="330257"/>
            <a:ext cx="6556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</a:t>
            </a:r>
            <a:r>
              <a:rPr lang="en-US" sz="3200" dirty="0"/>
              <a:t>C</a:t>
            </a:r>
            <a:r>
              <a:rPr lang="en-US" sz="3200" dirty="0" smtClean="0"/>
              <a:t>ase Narrative (continued)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19012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9248" y="2351874"/>
            <a:ext cx="4083169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cap="none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Subsystem Two </a:t>
            </a:r>
          </a:p>
          <a:p>
            <a:pPr algn="ctr"/>
            <a:r>
              <a:rPr lang="en-US" sz="5400" spc="50" dirty="0" smtClean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Information</a:t>
            </a:r>
            <a:endParaRPr lang="en-US" sz="5400" cap="none" spc="5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48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78" y="4297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 case diagram for Information Subsystem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0" y="1345223"/>
            <a:ext cx="6674438" cy="4920762"/>
          </a:xfrm>
        </p:spPr>
      </p:pic>
    </p:spTree>
    <p:extLst>
      <p:ext uri="{BB962C8B-B14F-4D97-AF65-F5344CB8AC3E}">
        <p14:creationId xmlns:p14="http://schemas.microsoft.com/office/powerpoint/2010/main" val="274483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1188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PowerPoint Presentation</vt:lpstr>
      <vt:lpstr>Subsystems</vt:lpstr>
      <vt:lpstr>PowerPoint Presentation</vt:lpstr>
      <vt:lpstr>Use case diagram for User manipulation Subsystem</vt:lpstr>
      <vt:lpstr>Glossary for User Manipulation Subsystem</vt:lpstr>
      <vt:lpstr>PowerPoint Presentation</vt:lpstr>
      <vt:lpstr>PowerPoint Presentation</vt:lpstr>
      <vt:lpstr>PowerPoint Presentation</vt:lpstr>
      <vt:lpstr>Use case diagram for Information Subsystem</vt:lpstr>
      <vt:lpstr>Glossary for Information Subsystem</vt:lpstr>
      <vt:lpstr>PowerPoint Presentation</vt:lpstr>
      <vt:lpstr>PowerPoint Presentation</vt:lpstr>
      <vt:lpstr>PowerPoint Presentation</vt:lpstr>
      <vt:lpstr>Use case diagram for Online Ticketing Subsystem</vt:lpstr>
      <vt:lpstr>Glossary for Online Ticketing Subsystem</vt:lpstr>
      <vt:lpstr>PowerPoint Presentation</vt:lpstr>
      <vt:lpstr>PowerPoint Presentation</vt:lpstr>
      <vt:lpstr>PowerPoint Presentation</vt:lpstr>
      <vt:lpstr>Use case diagram for Administration Subsystem</vt:lpstr>
      <vt:lpstr>Glossary for Administration Subsystem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Tanveer</dc:creator>
  <cp:lastModifiedBy>Tanveer</cp:lastModifiedBy>
  <cp:revision>54</cp:revision>
  <dcterms:created xsi:type="dcterms:W3CDTF">2016-10-03T16:07:40Z</dcterms:created>
  <dcterms:modified xsi:type="dcterms:W3CDTF">2016-10-04T06:15:49Z</dcterms:modified>
</cp:coreProperties>
</file>