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5" r:id="rId5"/>
    <p:sldId id="260" r:id="rId6"/>
    <p:sldId id="262" r:id="rId7"/>
    <p:sldId id="288" r:id="rId8"/>
    <p:sldId id="259" r:id="rId9"/>
    <p:sldId id="263" r:id="rId10"/>
    <p:sldId id="289" r:id="rId11"/>
    <p:sldId id="257" r:id="rId12"/>
    <p:sldId id="264" r:id="rId13"/>
    <p:sldId id="290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5015" y="2967335"/>
            <a:ext cx="102819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Railway Management System</a:t>
            </a:r>
            <a:endParaRPr lang="en-US" sz="5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0699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71729"/>
              </p:ext>
            </p:extLst>
          </p:nvPr>
        </p:nvGraphicFramePr>
        <p:xfrm>
          <a:off x="2679032" y="761399"/>
          <a:ext cx="7395410" cy="5591275"/>
        </p:xfrm>
        <a:graphic>
          <a:graphicData uri="http://schemas.openxmlformats.org/drawingml/2006/table">
            <a:tbl>
              <a:tblPr firstRow="1" bandRow="1"/>
              <a:tblGrid>
                <a:gridCol w="3697705">
                  <a:extLst>
                    <a:ext uri="{9D8B030D-6E8A-4147-A177-3AD203B41FA5}">
                      <a16:colId xmlns:a16="http://schemas.microsoft.com/office/drawing/2014/main" val="2513943441"/>
                    </a:ext>
                  </a:extLst>
                </a:gridCol>
                <a:gridCol w="3697705">
                  <a:extLst>
                    <a:ext uri="{9D8B030D-6E8A-4147-A177-3AD203B41FA5}">
                      <a16:colId xmlns:a16="http://schemas.microsoft.com/office/drawing/2014/main" val="3723091453"/>
                    </a:ext>
                  </a:extLst>
                </a:gridCol>
              </a:tblGrid>
              <a:tr h="397472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43785"/>
                  </a:ext>
                </a:extLst>
              </a:tr>
              <a:tr h="5193803">
                <a:tc>
                  <a:txBody>
                    <a:bodyPr/>
                    <a:lstStyle/>
                    <a:p>
                      <a:r>
                        <a:rPr lang="en-US" dirty="0" smtClean="0"/>
                        <a:t>Step 1 : Passenger</a:t>
                      </a:r>
                      <a:r>
                        <a:rPr lang="en-US" baseline="0" dirty="0" smtClean="0"/>
                        <a:t> specifies the route and ticket class.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2 : System checks whether ticket is available.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 3 : If available then checks whether the passenger has purchased 8 or more tickets.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 4 : If not</a:t>
                      </a:r>
                      <a:r>
                        <a:rPr lang="en-US" baseline="0" dirty="0" smtClean="0"/>
                        <a:t> then system automatically charges money through credit card or bKash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 5 : A send of the ticket is send to the email address of the passenger</a:t>
                      </a:r>
                      <a:r>
                        <a:rPr lang="en-US" baseline="0" dirty="0" smtClean="0"/>
                        <a:t> in pdf format having a Auto generated serial number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94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45937" y="765563"/>
          <a:ext cx="1433095" cy="5587111"/>
        </p:xfrm>
        <a:graphic>
          <a:graphicData uri="http://schemas.openxmlformats.org/drawingml/2006/table">
            <a:tbl>
              <a:tblPr firstRow="1" bandRow="1"/>
              <a:tblGrid>
                <a:gridCol w="1433095">
                  <a:extLst>
                    <a:ext uri="{9D8B030D-6E8A-4147-A177-3AD203B41FA5}">
                      <a16:colId xmlns:a16="http://schemas.microsoft.com/office/drawing/2014/main" val="332098502"/>
                    </a:ext>
                  </a:extLst>
                </a:gridCol>
              </a:tblGrid>
              <a:tr h="558711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Typical Course of Events:</a:t>
                      </a: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735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7392" y="211565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3.E Ticket : Purchase Ticket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566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825" y="1031176"/>
            <a:ext cx="5572125" cy="49053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outerShdw blurRad="50800" dist="50800" dir="5400000" algn="ctr" rotWithShape="0">
              <a:schemeClr val="bg2"/>
            </a:outerShdw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90146" y="237392"/>
            <a:ext cx="349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4.Administration : Update Info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3990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630746"/>
              </p:ext>
            </p:extLst>
          </p:nvPr>
        </p:nvGraphicFramePr>
        <p:xfrm>
          <a:off x="1002323" y="1534053"/>
          <a:ext cx="8128001" cy="3492290"/>
        </p:xfrm>
        <a:graphic>
          <a:graphicData uri="http://schemas.openxmlformats.org/drawingml/2006/table">
            <a:tbl>
              <a:tblPr firstRow="1" bandRow="1"/>
              <a:tblGrid>
                <a:gridCol w="2183790">
                  <a:extLst>
                    <a:ext uri="{9D8B030D-6E8A-4147-A177-3AD203B41FA5}">
                      <a16:colId xmlns:a16="http://schemas.microsoft.com/office/drawing/2014/main" val="2864710016"/>
                    </a:ext>
                  </a:extLst>
                </a:gridCol>
                <a:gridCol w="5944211">
                  <a:extLst>
                    <a:ext uri="{9D8B030D-6E8A-4147-A177-3AD203B41FA5}">
                      <a16:colId xmlns:a16="http://schemas.microsoft.com/office/drawing/2014/main" val="2148322047"/>
                    </a:ext>
                  </a:extLst>
                </a:gridCol>
              </a:tblGrid>
              <a:tr h="380472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Info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918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5644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Enroller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9821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 Actor: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1359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Precondition: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must have logged in an admin or data enroller account.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46203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18336"/>
                  </a:ext>
                </a:extLst>
              </a:tr>
              <a:tr h="699332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information about the fair of the ticket fare and the scheduling of the trains can change over time. This case will handle</a:t>
                      </a:r>
                      <a:r>
                        <a:rPr lang="en-US" baseline="0" dirty="0" smtClean="0"/>
                        <a:t> those.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729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2323" y="606669"/>
            <a:ext cx="349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4.Administration : Update Info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538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3420"/>
              </p:ext>
            </p:extLst>
          </p:nvPr>
        </p:nvGraphicFramePr>
        <p:xfrm>
          <a:off x="2679032" y="765564"/>
          <a:ext cx="7395410" cy="5587110"/>
        </p:xfrm>
        <a:graphic>
          <a:graphicData uri="http://schemas.openxmlformats.org/drawingml/2006/table">
            <a:tbl>
              <a:tblPr firstRow="1" bandRow="1"/>
              <a:tblGrid>
                <a:gridCol w="3697705">
                  <a:extLst>
                    <a:ext uri="{9D8B030D-6E8A-4147-A177-3AD203B41FA5}">
                      <a16:colId xmlns:a16="http://schemas.microsoft.com/office/drawing/2014/main" val="2513943441"/>
                    </a:ext>
                  </a:extLst>
                </a:gridCol>
                <a:gridCol w="3697705">
                  <a:extLst>
                    <a:ext uri="{9D8B030D-6E8A-4147-A177-3AD203B41FA5}">
                      <a16:colId xmlns:a16="http://schemas.microsoft.com/office/drawing/2014/main" val="3723091453"/>
                    </a:ext>
                  </a:extLst>
                </a:gridCol>
              </a:tblGrid>
              <a:tr h="613763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43785"/>
                  </a:ext>
                </a:extLst>
              </a:tr>
              <a:tr h="4973347">
                <a:tc>
                  <a:txBody>
                    <a:bodyPr/>
                    <a:lstStyle/>
                    <a:p>
                      <a:r>
                        <a:rPr lang="en-US" dirty="0" smtClean="0"/>
                        <a:t>Step 1 : Data</a:t>
                      </a:r>
                      <a:r>
                        <a:rPr lang="en-US" baseline="0" dirty="0" smtClean="0"/>
                        <a:t> enroller enters if any ticker price or train schedule is changed over time.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2 : The system verifies the authority of the data enroller.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 3 : If verified then the system waits for the approval of the admin.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 4 : If</a:t>
                      </a:r>
                      <a:r>
                        <a:rPr lang="en-US" baseline="0" dirty="0" smtClean="0"/>
                        <a:t> admin approves then the system automatically updates the database holding these information.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 5 : In the website</a:t>
                      </a:r>
                      <a:r>
                        <a:rPr lang="en-US" baseline="0" dirty="0" smtClean="0"/>
                        <a:t> the changes are showed via notification to the corresponding passengers.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94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45937" y="765563"/>
          <a:ext cx="1433095" cy="5587111"/>
        </p:xfrm>
        <a:graphic>
          <a:graphicData uri="http://schemas.openxmlformats.org/drawingml/2006/table">
            <a:tbl>
              <a:tblPr firstRow="1" bandRow="1"/>
              <a:tblGrid>
                <a:gridCol w="1433095">
                  <a:extLst>
                    <a:ext uri="{9D8B030D-6E8A-4147-A177-3AD203B41FA5}">
                      <a16:colId xmlns:a16="http://schemas.microsoft.com/office/drawing/2014/main" val="332098502"/>
                    </a:ext>
                  </a:extLst>
                </a:gridCol>
              </a:tblGrid>
              <a:tr h="558711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Typical Course of Events:</a:t>
                      </a: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735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5050" y="211565"/>
            <a:ext cx="349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4.Administration : Update Info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728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3571" y="2967335"/>
            <a:ext cx="3704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  <a:endParaRPr lang="en-US" sz="5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829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761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365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790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91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330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01" y="1047750"/>
            <a:ext cx="5705475" cy="4762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42900" y="211015"/>
            <a:ext cx="488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1.User Manipulation : Account Verification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5854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778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212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182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060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854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149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490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242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757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0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2323" y="606669"/>
            <a:ext cx="488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1.User Manipulation : Account Verification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98286"/>
              </p:ext>
            </p:extLst>
          </p:nvPr>
        </p:nvGraphicFramePr>
        <p:xfrm>
          <a:off x="1002323" y="1534053"/>
          <a:ext cx="8128001" cy="3746607"/>
        </p:xfrm>
        <a:graphic>
          <a:graphicData uri="http://schemas.openxmlformats.org/drawingml/2006/table">
            <a:tbl>
              <a:tblPr firstRow="1" bandRow="1"/>
              <a:tblGrid>
                <a:gridCol w="2183790">
                  <a:extLst>
                    <a:ext uri="{9D8B030D-6E8A-4147-A177-3AD203B41FA5}">
                      <a16:colId xmlns:a16="http://schemas.microsoft.com/office/drawing/2014/main" val="2864710016"/>
                    </a:ext>
                  </a:extLst>
                </a:gridCol>
                <a:gridCol w="5944211">
                  <a:extLst>
                    <a:ext uri="{9D8B030D-6E8A-4147-A177-3AD203B41FA5}">
                      <a16:colId xmlns:a16="http://schemas.microsoft.com/office/drawing/2014/main" val="2148322047"/>
                    </a:ext>
                  </a:extLst>
                </a:gridCol>
              </a:tblGrid>
              <a:tr h="380472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 Verification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918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5644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Passenger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9821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 Actor: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Govt. Database of NID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1359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Precondition: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individual submitting the information must have NID</a:t>
                      </a:r>
                      <a:r>
                        <a:rPr lang="en-US" baseline="0" dirty="0" smtClean="0"/>
                        <a:t> number and verified mobile number.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46203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use case is initiated when a Sign Up is submitted.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18336"/>
                  </a:ext>
                </a:extLst>
              </a:tr>
              <a:tr h="699332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a</a:t>
                      </a:r>
                      <a:r>
                        <a:rPr lang="en-US" baseline="0" dirty="0" smtClean="0"/>
                        <a:t> user tries to sign up this case occurs to verify whether he has given all the correct information or not.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7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371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348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490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52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98639"/>
              </p:ext>
            </p:extLst>
          </p:nvPr>
        </p:nvGraphicFramePr>
        <p:xfrm>
          <a:off x="2679032" y="765563"/>
          <a:ext cx="7395410" cy="5520937"/>
        </p:xfrm>
        <a:graphic>
          <a:graphicData uri="http://schemas.openxmlformats.org/drawingml/2006/table">
            <a:tbl>
              <a:tblPr firstRow="1" bandRow="1"/>
              <a:tblGrid>
                <a:gridCol w="3697705">
                  <a:extLst>
                    <a:ext uri="{9D8B030D-6E8A-4147-A177-3AD203B41FA5}">
                      <a16:colId xmlns:a16="http://schemas.microsoft.com/office/drawing/2014/main" val="2513943441"/>
                    </a:ext>
                  </a:extLst>
                </a:gridCol>
                <a:gridCol w="3697705">
                  <a:extLst>
                    <a:ext uri="{9D8B030D-6E8A-4147-A177-3AD203B41FA5}">
                      <a16:colId xmlns:a16="http://schemas.microsoft.com/office/drawing/2014/main" val="3723091453"/>
                    </a:ext>
                  </a:extLst>
                </a:gridCol>
              </a:tblGrid>
              <a:tr h="530739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43785"/>
                  </a:ext>
                </a:extLst>
              </a:tr>
              <a:tr h="4990198">
                <a:tc>
                  <a:txBody>
                    <a:bodyPr/>
                    <a:lstStyle/>
                    <a:p>
                      <a:r>
                        <a:rPr lang="en-US" dirty="0" smtClean="0"/>
                        <a:t>Step 1 : User will provide NID number and mobile number along with some other information.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2 : System will check the validity of the NID.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 3 : System will then check whether the mobile number is</a:t>
                      </a:r>
                      <a:r>
                        <a:rPr lang="en-US" baseline="0" dirty="0" smtClean="0"/>
                        <a:t> registered with the NID or not.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 4 :If all the above steps are done successfully then a auto generated</a:t>
                      </a:r>
                      <a:r>
                        <a:rPr lang="en-US" baseline="0" dirty="0" smtClean="0"/>
                        <a:t> code will be sent to the mobile number which the user have to enter into the signup window within 2 minutes.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94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77869"/>
              </p:ext>
            </p:extLst>
          </p:nvPr>
        </p:nvGraphicFramePr>
        <p:xfrm>
          <a:off x="1245937" y="765563"/>
          <a:ext cx="1433095" cy="5512145"/>
        </p:xfrm>
        <a:graphic>
          <a:graphicData uri="http://schemas.openxmlformats.org/drawingml/2006/table">
            <a:tbl>
              <a:tblPr firstRow="1" bandRow="1"/>
              <a:tblGrid>
                <a:gridCol w="1433095">
                  <a:extLst>
                    <a:ext uri="{9D8B030D-6E8A-4147-A177-3AD203B41FA5}">
                      <a16:colId xmlns:a16="http://schemas.microsoft.com/office/drawing/2014/main" val="332098502"/>
                    </a:ext>
                  </a:extLst>
                </a:gridCol>
              </a:tblGrid>
              <a:tr h="55121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Typical Course of Events:</a:t>
                      </a: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735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7498" y="211565"/>
            <a:ext cx="488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1.User Manipulation : Account Verification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012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539" y="1149227"/>
            <a:ext cx="5867400" cy="45243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342900" y="254976"/>
            <a:ext cx="429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2.Information : Automated Visual Aid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925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47590"/>
              </p:ext>
            </p:extLst>
          </p:nvPr>
        </p:nvGraphicFramePr>
        <p:xfrm>
          <a:off x="1002323" y="1534053"/>
          <a:ext cx="8128001" cy="3772325"/>
        </p:xfrm>
        <a:graphic>
          <a:graphicData uri="http://schemas.openxmlformats.org/drawingml/2006/table">
            <a:tbl>
              <a:tblPr firstRow="1" bandRow="1"/>
              <a:tblGrid>
                <a:gridCol w="2183790">
                  <a:extLst>
                    <a:ext uri="{9D8B030D-6E8A-4147-A177-3AD203B41FA5}">
                      <a16:colId xmlns:a16="http://schemas.microsoft.com/office/drawing/2014/main" val="2864710016"/>
                    </a:ext>
                  </a:extLst>
                </a:gridCol>
                <a:gridCol w="5944211">
                  <a:extLst>
                    <a:ext uri="{9D8B030D-6E8A-4147-A177-3AD203B41FA5}">
                      <a16:colId xmlns:a16="http://schemas.microsoft.com/office/drawing/2014/main" val="2148322047"/>
                    </a:ext>
                  </a:extLst>
                </a:gridCol>
              </a:tblGrid>
              <a:tr h="380472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Automated Visual Aid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918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5644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9821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 Actor: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GPS</a:t>
                      </a:r>
                      <a:r>
                        <a:rPr lang="en-US" baseline="0" dirty="0" smtClean="0"/>
                        <a:t> System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1359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Precondition: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46203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18336"/>
                  </a:ext>
                </a:extLst>
              </a:tr>
              <a:tr h="699332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current location of all</a:t>
                      </a:r>
                      <a:r>
                        <a:rPr lang="en-US" baseline="0" dirty="0" smtClean="0"/>
                        <a:t> the</a:t>
                      </a:r>
                      <a:r>
                        <a:rPr lang="en-US" dirty="0" smtClean="0"/>
                        <a:t> trains and how much time is needed</a:t>
                      </a:r>
                      <a:r>
                        <a:rPr lang="en-US" baseline="0" dirty="0" smtClean="0"/>
                        <a:t> to reach the station is being showed in a Television screen which is automatically updated with the information of GPS system installed within the trains.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729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2323" y="606669"/>
            <a:ext cx="429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2.Information : Automated Visual Aid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247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63455"/>
              </p:ext>
            </p:extLst>
          </p:nvPr>
        </p:nvGraphicFramePr>
        <p:xfrm>
          <a:off x="2679032" y="765564"/>
          <a:ext cx="7395410" cy="5587110"/>
        </p:xfrm>
        <a:graphic>
          <a:graphicData uri="http://schemas.openxmlformats.org/drawingml/2006/table">
            <a:tbl>
              <a:tblPr firstRow="1" bandRow="1"/>
              <a:tblGrid>
                <a:gridCol w="3697705">
                  <a:extLst>
                    <a:ext uri="{9D8B030D-6E8A-4147-A177-3AD203B41FA5}">
                      <a16:colId xmlns:a16="http://schemas.microsoft.com/office/drawing/2014/main" val="2513943441"/>
                    </a:ext>
                  </a:extLst>
                </a:gridCol>
                <a:gridCol w="3697705">
                  <a:extLst>
                    <a:ext uri="{9D8B030D-6E8A-4147-A177-3AD203B41FA5}">
                      <a16:colId xmlns:a16="http://schemas.microsoft.com/office/drawing/2014/main" val="3723091453"/>
                    </a:ext>
                  </a:extLst>
                </a:gridCol>
              </a:tblGrid>
              <a:tr h="613763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43785"/>
                  </a:ext>
                </a:extLst>
              </a:tr>
              <a:tr h="4973347">
                <a:tc>
                  <a:txBody>
                    <a:bodyPr/>
                    <a:lstStyle/>
                    <a:p>
                      <a:r>
                        <a:rPr lang="en-US" dirty="0" smtClean="0"/>
                        <a:t>Step 1 : After 2 minutes the </a:t>
                      </a:r>
                      <a:r>
                        <a:rPr lang="en-US" baseline="0" dirty="0" smtClean="0"/>
                        <a:t>monitor screen will automatically be refreshed.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2 : The system</a:t>
                      </a:r>
                      <a:r>
                        <a:rPr lang="en-US" baseline="0" dirty="0" smtClean="0"/>
                        <a:t> will get the current location of each train and the speed.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 3 : Then</a:t>
                      </a:r>
                      <a:r>
                        <a:rPr lang="en-US" baseline="0" dirty="0" smtClean="0"/>
                        <a:t> it will calculate the approximate arrival time of a specific train I a specific station.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 4 :Then the data</a:t>
                      </a:r>
                      <a:r>
                        <a:rPr lang="en-US" baseline="0" dirty="0" smtClean="0"/>
                        <a:t> will be sent to the visual aid for the passengers on the station.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94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45937" y="765563"/>
          <a:ext cx="1433095" cy="5587111"/>
        </p:xfrm>
        <a:graphic>
          <a:graphicData uri="http://schemas.openxmlformats.org/drawingml/2006/table">
            <a:tbl>
              <a:tblPr firstRow="1" bandRow="1"/>
              <a:tblGrid>
                <a:gridCol w="1433095">
                  <a:extLst>
                    <a:ext uri="{9D8B030D-6E8A-4147-A177-3AD203B41FA5}">
                      <a16:colId xmlns:a16="http://schemas.microsoft.com/office/drawing/2014/main" val="332098502"/>
                    </a:ext>
                  </a:extLst>
                </a:gridCol>
              </a:tblGrid>
              <a:tr h="558711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Typical Course of Events:</a:t>
                      </a: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735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4977" y="211565"/>
            <a:ext cx="429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2.Information : Automated Visual Aid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813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135" y="1476375"/>
            <a:ext cx="5600700" cy="3905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650630" y="430823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3.E Ticket : Purchase Ticket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423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698817"/>
              </p:ext>
            </p:extLst>
          </p:nvPr>
        </p:nvGraphicFramePr>
        <p:xfrm>
          <a:off x="1002323" y="1534053"/>
          <a:ext cx="8128001" cy="4020927"/>
        </p:xfrm>
        <a:graphic>
          <a:graphicData uri="http://schemas.openxmlformats.org/drawingml/2006/table">
            <a:tbl>
              <a:tblPr firstRow="1" bandRow="1"/>
              <a:tblGrid>
                <a:gridCol w="2183790">
                  <a:extLst>
                    <a:ext uri="{9D8B030D-6E8A-4147-A177-3AD203B41FA5}">
                      <a16:colId xmlns:a16="http://schemas.microsoft.com/office/drawing/2014/main" val="2864710016"/>
                    </a:ext>
                  </a:extLst>
                </a:gridCol>
                <a:gridCol w="5944211">
                  <a:extLst>
                    <a:ext uri="{9D8B030D-6E8A-4147-A177-3AD203B41FA5}">
                      <a16:colId xmlns:a16="http://schemas.microsoft.com/office/drawing/2014/main" val="2148322047"/>
                    </a:ext>
                  </a:extLst>
                </a:gridCol>
              </a:tblGrid>
              <a:tr h="380472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Purchase Ticket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918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5644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Passenger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9821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 Actor: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1359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Precondition: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passenger must have logged into a valid user</a:t>
                      </a:r>
                      <a:r>
                        <a:rPr lang="en-US" baseline="0" dirty="0" smtClean="0"/>
                        <a:t> account.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46203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use case is initiated when a buy ticket request is submitted.</a:t>
                      </a:r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18336"/>
                  </a:ext>
                </a:extLst>
              </a:tr>
              <a:tr h="699332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a passenger clicks</a:t>
                      </a:r>
                      <a:r>
                        <a:rPr lang="en-US" baseline="0" dirty="0" smtClean="0"/>
                        <a:t> to buy a ticket the internal database will verify whether he has bought more than 8 tickets in the current month and will restrict one user to 4 tickets at one time per NID.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729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2323" y="606669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3.E Ticket : Purchase Ticket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7584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705</Words>
  <Application>Microsoft Office PowerPoint</Application>
  <PresentationFormat>Widescreen</PresentationFormat>
  <Paragraphs>109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Tanveer</dc:creator>
  <cp:lastModifiedBy>Tanveer</cp:lastModifiedBy>
  <cp:revision>13</cp:revision>
  <dcterms:created xsi:type="dcterms:W3CDTF">2016-10-03T16:07:40Z</dcterms:created>
  <dcterms:modified xsi:type="dcterms:W3CDTF">2016-10-03T17:57:56Z</dcterms:modified>
</cp:coreProperties>
</file>