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 id="2147483660" r:id="rId2"/>
  </p:sldMasterIdLst>
  <p:notesMasterIdLst>
    <p:notesMasterId r:id="rId16"/>
  </p:notesMasterIdLst>
  <p:sldIdLst>
    <p:sldId id="317" r:id="rId3"/>
    <p:sldId id="299" r:id="rId4"/>
    <p:sldId id="300" r:id="rId5"/>
    <p:sldId id="301" r:id="rId6"/>
    <p:sldId id="302" r:id="rId7"/>
    <p:sldId id="298" r:id="rId8"/>
    <p:sldId id="305" r:id="rId9"/>
    <p:sldId id="304" r:id="rId10"/>
    <p:sldId id="307" r:id="rId11"/>
    <p:sldId id="257" r:id="rId12"/>
    <p:sldId id="318" r:id="rId13"/>
    <p:sldId id="297" r:id="rId14"/>
    <p:sldId id="308" r:id="rId15"/>
  </p:sldIdLst>
  <p:sldSz cx="9144000" cy="5143500" type="screen16x9"/>
  <p:notesSz cx="6858000" cy="9144000"/>
  <p:embeddedFontLst>
    <p:embeddedFont>
      <p:font typeface="Lexend Deca" panose="020B0604020202020204" charset="-78"/>
      <p:regular r:id="rId17"/>
    </p:embeddedFont>
    <p:embeddedFont>
      <p:font typeface="Muli" panose="02000503000000000000" pitchFamily="2" charset="0"/>
      <p:regular r:id="rId18"/>
    </p:embeddedFont>
    <p:embeddedFont>
      <p:font typeface="Muli Regular"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snapToGrid="0">
      <p:cViewPr varScale="1">
        <p:scale>
          <a:sx n="199" d="100"/>
          <a:sy n="199" d="100"/>
        </p:scale>
        <p:origin x="6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day. The goal of my dissertation paper is to prove the technological viability of developing a distributed processing cloud platform using Fully Homomorphic Encryption. The scientific process was coordinated by Mr. Andrei Toma.</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 of the modules are written in TypeScript, which is strongly typed and helps in scaling up the codebase and preventing some bugs.</a:t>
            </a:r>
          </a:p>
          <a:p>
            <a:pPr marL="0" lvl="0" indent="0" algn="l" rtl="0">
              <a:spcBef>
                <a:spcPts val="0"/>
              </a:spcBef>
              <a:spcAft>
                <a:spcPts val="0"/>
              </a:spcAft>
              <a:buNone/>
            </a:pPr>
            <a:r>
              <a:rPr lang="en-US" dirty="0"/>
              <a:t>Ok, for the web module, the only dependency is the Node SEAL library, which offers FHE scheme implementations. It’s written in WebAssembly, so it’s portable and usable within a web context.</a:t>
            </a:r>
          </a:p>
          <a:p>
            <a:pPr marL="0" lvl="0" indent="0" algn="l" rtl="0">
              <a:spcBef>
                <a:spcPts val="0"/>
              </a:spcBef>
              <a:spcAft>
                <a:spcPts val="0"/>
              </a:spcAft>
              <a:buNone/>
            </a:pPr>
            <a:r>
              <a:rPr lang="en-US" dirty="0"/>
              <a:t>The backend uses the Node JS runtime. It exposes a REST API by using express, and it communicates with the web module via WebSocket connections. Session data is stored in an in-memory Redis cache, to allow for quick retrieval. The database of choice is EdgeDB. It’s a new graph-relational database that also provides a </a:t>
            </a:r>
            <a:r>
              <a:rPr lang="en-US" dirty="0" err="1"/>
              <a:t>typesafe</a:t>
            </a:r>
            <a:r>
              <a:rPr lang="en-US" dirty="0"/>
              <a:t> query builder, which is performant. Finally, the backend uses the </a:t>
            </a:r>
            <a:r>
              <a:rPr lang="en-US" dirty="0" err="1"/>
              <a:t>HAProxy</a:t>
            </a:r>
            <a:r>
              <a:rPr lang="en-US" dirty="0"/>
              <a:t> load balancer to be able to scale and run multiple instances of the server.</a:t>
            </a:r>
          </a:p>
          <a:p>
            <a:pPr marL="0" lvl="0" indent="0" algn="l" rtl="0">
              <a:spcBef>
                <a:spcPts val="0"/>
              </a:spcBef>
              <a:spcAft>
                <a:spcPts val="0"/>
              </a:spcAft>
              <a:buNone/>
            </a:pPr>
            <a:r>
              <a:rPr lang="en-US" dirty="0"/>
              <a:t>The frontend module is written in Vue JS, whose main benefit is the powerful reactivity system it offers. </a:t>
            </a:r>
          </a:p>
          <a:p>
            <a:pPr marL="0" lvl="0" indent="0" algn="l" rtl="0">
              <a:spcBef>
                <a:spcPts val="0"/>
              </a:spcBef>
              <a:spcAft>
                <a:spcPts val="0"/>
              </a:spcAft>
              <a:buNone/>
            </a:pPr>
            <a:r>
              <a:rPr lang="en-US" dirty="0"/>
              <a:t>The computer system interacts with Stripe in order to process payments. Data suppliers are requested to pay for the data payloads they upload, and data processors get paid for the data chunks processed by their website visitors.</a:t>
            </a:r>
          </a:p>
          <a:p>
            <a:pPr marL="0" lvl="0" indent="0" algn="l" rtl="0">
              <a:spcBef>
                <a:spcPts val="0"/>
              </a:spcBef>
              <a:spcAft>
                <a:spcPts val="0"/>
              </a:spcAft>
              <a:buNone/>
            </a:pPr>
            <a:r>
              <a:rPr lang="en-US" dirty="0"/>
              <a:t>This happens automatically, so the system basically runs itself.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bg1"/>
                </a:solidFill>
              </a:rPr>
              <a:t>I’ll briefly cover the CIA triad.</a:t>
            </a:r>
          </a:p>
          <a:p>
            <a:pPr marL="0" lvl="0" indent="0" algn="l" rtl="0">
              <a:spcBef>
                <a:spcPts val="0"/>
              </a:spcBef>
              <a:spcAft>
                <a:spcPts val="0"/>
              </a:spcAft>
              <a:buNone/>
            </a:pPr>
            <a:r>
              <a:rPr lang="en-US" sz="1100" dirty="0">
                <a:solidFill>
                  <a:schemeClr val="bg1"/>
                </a:solidFill>
              </a:rPr>
              <a:t>For confidentiality we rely on FHE to encrypt data, but also TLS to encrypt the communication between frontend and backend, thanks to HTTPS, but also between web modules and backend, thanks to WSS. </a:t>
            </a:r>
          </a:p>
          <a:p>
            <a:pPr marL="0" lvl="0" indent="0" algn="l" rtl="0">
              <a:spcBef>
                <a:spcPts val="0"/>
              </a:spcBef>
              <a:spcAft>
                <a:spcPts val="0"/>
              </a:spcAft>
              <a:buNone/>
            </a:pPr>
            <a:r>
              <a:rPr lang="en-US" sz="1100" dirty="0">
                <a:solidFill>
                  <a:schemeClr val="bg1"/>
                </a:solidFill>
              </a:rPr>
              <a:t>The platform has strong access control validations implemented within. For instance, the backend only allows users to access their resources, based on their associated session.</a:t>
            </a:r>
          </a:p>
          <a:p>
            <a:pPr marL="0" lvl="0" indent="0" algn="l" rtl="0">
              <a:spcBef>
                <a:spcPts val="0"/>
              </a:spcBef>
              <a:spcAft>
                <a:spcPts val="0"/>
              </a:spcAft>
              <a:buNone/>
            </a:pPr>
            <a:r>
              <a:rPr lang="en-US" sz="1100" dirty="0">
                <a:solidFill>
                  <a:schemeClr val="bg1"/>
                </a:solidFill>
              </a:rPr>
              <a:t>Argon2 is a password hashing and salting algorithm recommended by OWASP.</a:t>
            </a:r>
          </a:p>
          <a:p>
            <a:pPr marL="0" lvl="0" indent="0" algn="l" rtl="0">
              <a:spcBef>
                <a:spcPts val="0"/>
              </a:spcBef>
              <a:spcAft>
                <a:spcPts val="0"/>
              </a:spcAft>
              <a:buNone/>
            </a:pPr>
            <a:r>
              <a:rPr lang="en-US" sz="1100" dirty="0">
                <a:solidFill>
                  <a:schemeClr val="bg1"/>
                </a:solidFill>
              </a:rPr>
              <a:t>In terms of integrity, TLS ensures it through message digests. Validations are implemented both on FE and BE. Lastly, when a data chunk is sent from backend to a web module, it is accompanied by a random token that is verified upon receiving the output, this pattern does not allow for unsolicited outputs.</a:t>
            </a:r>
          </a:p>
          <a:p>
            <a:pPr marL="0" lvl="0" indent="0" algn="l" rtl="0">
              <a:spcBef>
                <a:spcPts val="0"/>
              </a:spcBef>
              <a:spcAft>
                <a:spcPts val="0"/>
              </a:spcAft>
              <a:buNone/>
            </a:pPr>
            <a:r>
              <a:rPr lang="en-US" sz="1100" dirty="0">
                <a:solidFill>
                  <a:schemeClr val="bg1"/>
                </a:solidFill>
              </a:rPr>
              <a:t>For availability, the main way in which this is achieved is through load balancing the servers. Additionally, since the Internet provides plenty of devices that can do processing, it adds fault tolerance.</a:t>
            </a:r>
          </a:p>
        </p:txBody>
      </p:sp>
    </p:spTree>
    <p:extLst>
      <p:ext uri="{BB962C8B-B14F-4D97-AF65-F5344CB8AC3E}">
        <p14:creationId xmlns:p14="http://schemas.microsoft.com/office/powerpoint/2010/main" val="403495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conclusion, the technical viability of the project has been proved.</a:t>
            </a:r>
          </a:p>
          <a:p>
            <a:pPr marL="0" lvl="0" indent="0" algn="l" rtl="0">
              <a:spcBef>
                <a:spcPts val="0"/>
              </a:spcBef>
              <a:spcAft>
                <a:spcPts val="0"/>
              </a:spcAft>
              <a:buNone/>
            </a:pPr>
            <a:r>
              <a:rPr lang="en-US" dirty="0"/>
              <a:t>However, there are some remarks. </a:t>
            </a:r>
          </a:p>
          <a:p>
            <a:pPr marL="0" lvl="0" indent="0" algn="l" rtl="0">
              <a:spcBef>
                <a:spcPts val="0"/>
              </a:spcBef>
              <a:spcAft>
                <a:spcPts val="0"/>
              </a:spcAft>
              <a:buNone/>
            </a:pPr>
            <a:r>
              <a:rPr lang="en-US" dirty="0"/>
              <a:t>There is a limitation to the platform, in the form of verifiable computation. This means that there exist no practical means to verify, with a trivial amount of effort, that someone performed exactly the operations that you instructed them to on the data. There is, however, ongoing research in the ecosystem, and I’ve covered a framework for ring arithmetic which aims to fix this. </a:t>
            </a:r>
          </a:p>
          <a:p>
            <a:pPr marL="0" lvl="0" indent="0" algn="l" rtl="0">
              <a:spcBef>
                <a:spcPts val="0"/>
              </a:spcBef>
              <a:spcAft>
                <a:spcPts val="0"/>
              </a:spcAft>
              <a:buNone/>
            </a:pPr>
            <a:r>
              <a:rPr lang="en-US" dirty="0"/>
              <a:t>The economic viability of bringing the platform to the real world is left as future work, as there should be thorough research on several factors such as hosting prices, storage prices, but also the ability to compete with advertisements as a monetization scheme. </a:t>
            </a:r>
          </a:p>
          <a:p>
            <a:pPr marL="0" lvl="0" indent="0" algn="l" rtl="0">
              <a:spcBef>
                <a:spcPts val="0"/>
              </a:spcBef>
              <a:spcAft>
                <a:spcPts val="0"/>
              </a:spcAft>
              <a:buNone/>
            </a:pPr>
            <a:r>
              <a:rPr lang="en-US" dirty="0"/>
              <a:t>Fully Homomorphic Encryption is an emerging domain which is constantly improving its performance. It definitely has the potential to revolutionize the Internet security paradigm., and, with time, it may also be shown if it can withstand the quantum test.</a:t>
            </a:r>
            <a:endParaRPr dirty="0"/>
          </a:p>
        </p:txBody>
      </p:sp>
    </p:spTree>
    <p:extLst>
      <p:ext uri="{BB962C8B-B14F-4D97-AF65-F5344CB8AC3E}">
        <p14:creationId xmlns:p14="http://schemas.microsoft.com/office/powerpoint/2010/main" val="2060342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before we move on to the live demo of the application, I would be glad to answer any </a:t>
            </a:r>
            <a:r>
              <a:rPr lang="en-US"/>
              <a:t>questions that you may have.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first up is the problem formulation, where cloud privacy is tackled in conjunction with Fully Homomorphic Encryption.</a:t>
            </a:r>
          </a:p>
        </p:txBody>
      </p:sp>
    </p:spTree>
    <p:extLst>
      <p:ext uri="{BB962C8B-B14F-4D97-AF65-F5344CB8AC3E}">
        <p14:creationId xmlns:p14="http://schemas.microsoft.com/office/powerpoint/2010/main" val="450290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Well, cloud processing was flawed from the start. This is because, in order to use analytics on data, it must be in a plaintext format. This puts sensitive classes of data, such as financial or health data, at risk. </a:t>
            </a:r>
          </a:p>
          <a:p>
            <a:pPr marL="0" lvl="0" indent="0" algn="l" rtl="0">
              <a:spcBef>
                <a:spcPts val="0"/>
              </a:spcBef>
              <a:spcAft>
                <a:spcPts val="0"/>
              </a:spcAft>
              <a:buNone/>
            </a:pPr>
            <a:r>
              <a:rPr lang="en-US" dirty="0"/>
              <a:t>Fully Homomorphic Encryption solves this by keeping data encrypted at all times, which means at rest, in transit, and, uniquely so, during processing. This can happen because, in order to process data, you only need access to the public key. Therefore, the only person that is able to decrypt the data is the owner that has access to the secret key. This works well in an outsourced computation paradigm.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so the solution architecture. I’ll present the actors and modules of the system.</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solidFill>
                  <a:schemeClr val="bg1"/>
                </a:solidFill>
              </a:rPr>
              <a:t>Breadwinner is a secure outsourced processing cloud platform, which uses Fully Homomorphic Encryption as a means of protecting data throughout its entire lifecycle, including while it’s being processed.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solidFill>
                  <a:schemeClr val="bg1"/>
                </a:solidFill>
              </a:rPr>
              <a:t>In short, it allows clients to upload data to be processed in a secure way, according to some operations that they choose, and the actors that provide the processing infrastructure get paid for it.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solidFill>
                  <a:schemeClr val="bg1"/>
                </a:solidFill>
              </a:rPr>
              <a:t>It nourishes a positive loop between the users of the system. This creates financial opportunities which may be used instead of or alongside advertisements.</a:t>
            </a:r>
          </a:p>
        </p:txBody>
      </p:sp>
    </p:spTree>
    <p:extLst>
      <p:ext uri="{BB962C8B-B14F-4D97-AF65-F5344CB8AC3E}">
        <p14:creationId xmlns:p14="http://schemas.microsoft.com/office/powerpoint/2010/main" val="1307324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bg1"/>
                </a:solidFill>
              </a:rPr>
              <a:t>So first we have the data suppliers, which want to upload data and process it via a complex computational pipeline in a secure and performant way. </a:t>
            </a:r>
          </a:p>
          <a:p>
            <a:pPr marL="0" lvl="0" indent="0" algn="l" rtl="0">
              <a:spcBef>
                <a:spcPts val="0"/>
              </a:spcBef>
              <a:spcAft>
                <a:spcPts val="0"/>
              </a:spcAft>
              <a:buNone/>
            </a:pPr>
            <a:r>
              <a:rPr lang="en-US" sz="1100" dirty="0">
                <a:solidFill>
                  <a:schemeClr val="bg1"/>
                </a:solidFill>
              </a:rPr>
              <a:t>Then we have the data processors, who are website owners are looking for an alternative monetization scheme for their website. By partnering with the Breadwinner system, they embed a web module within their website, and then the devices of their website visitors will process a data chunk every 10 minutes, let’s say. At the end of the week, the data processors get paid for all the chunks that they have processed.</a:t>
            </a:r>
          </a:p>
          <a:p>
            <a:pPr marL="0" lvl="0" indent="0" algn="l" rtl="0">
              <a:spcBef>
                <a:spcPts val="0"/>
              </a:spcBef>
              <a:spcAft>
                <a:spcPts val="0"/>
              </a:spcAft>
              <a:buNone/>
            </a:pPr>
            <a:r>
              <a:rPr lang="en-US" sz="1100" dirty="0">
                <a:solidFill>
                  <a:schemeClr val="bg1"/>
                </a:solidFill>
              </a:rPr>
              <a:t>Lastly, the website visitors. </a:t>
            </a:r>
            <a:r>
              <a:rPr lang="en-US" dirty="0"/>
              <a:t>Instead of being bombarded with ads, their device silently processes data chunks so that they may enjoy a more peaceful browsing experience.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As you can see, the system is beneficial to everyone.</a:t>
            </a:r>
            <a:endParaRPr lang="en-US" sz="1100" dirty="0">
              <a:solidFill>
                <a:schemeClr val="bg1"/>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solidFill>
                  <a:schemeClr val="bg1"/>
                </a:solidFill>
              </a:rPr>
              <a:t>The system is also highly scalable, thanks to the large number of devices available on the Internet.</a:t>
            </a:r>
            <a:endParaRPr lang="en-US" dirty="0"/>
          </a:p>
        </p:txBody>
      </p:sp>
    </p:spTree>
    <p:extLst>
      <p:ext uri="{BB962C8B-B14F-4D97-AF65-F5344CB8AC3E}">
        <p14:creationId xmlns:p14="http://schemas.microsoft.com/office/powerpoint/2010/main" val="934793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terms of architecture, we have 3 main modules. </a:t>
            </a:r>
          </a:p>
          <a:p>
            <a:pPr marL="0" lvl="0" indent="0" algn="l" rtl="0">
              <a:spcBef>
                <a:spcPts val="0"/>
              </a:spcBef>
              <a:spcAft>
                <a:spcPts val="0"/>
              </a:spcAft>
              <a:buNone/>
            </a:pPr>
            <a:r>
              <a:rPr lang="en-US" dirty="0"/>
              <a:t>The heart of the system is the web module, which is embedded into partnered websites. It manages the WebSocket connection to the backend and processes data received from it. Most of it lives on a background thread, and therefore it does not impact the browsing experience.</a:t>
            </a:r>
          </a:p>
          <a:p>
            <a:pPr marL="0" lvl="0" indent="0" algn="l" rtl="0">
              <a:spcBef>
                <a:spcPts val="0"/>
              </a:spcBef>
              <a:spcAft>
                <a:spcPts val="0"/>
              </a:spcAft>
              <a:buNone/>
            </a:pPr>
            <a:r>
              <a:rPr lang="en-US" dirty="0"/>
              <a:t>The second module is the frontend. It directly interfaces with the human actors of the system, the Data Suppliers and Data Processors. It allows them to perform operations such as configuring their account, uploading data and issuing API keys for their website.</a:t>
            </a:r>
          </a:p>
          <a:p>
            <a:pPr marL="0" lvl="0" indent="0" algn="l" rtl="0">
              <a:spcBef>
                <a:spcPts val="0"/>
              </a:spcBef>
              <a:spcAft>
                <a:spcPts val="0"/>
              </a:spcAft>
              <a:buNone/>
            </a:pPr>
            <a:r>
              <a:rPr lang="en-US" dirty="0"/>
              <a:t>The last module is the backend, which orchestrates the data processing and communicates with third-party services such as Stripe, through which payments are fulfilled.</a:t>
            </a:r>
          </a:p>
        </p:txBody>
      </p:sp>
    </p:spTree>
    <p:extLst>
      <p:ext uri="{BB962C8B-B14F-4D97-AF65-F5344CB8AC3E}">
        <p14:creationId xmlns:p14="http://schemas.microsoft.com/office/powerpoint/2010/main" val="2038812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I’ll briefly go over the technology stack of the system.</a:t>
            </a:r>
            <a:endParaRPr dirty="0"/>
          </a:p>
        </p:txBody>
      </p:sp>
    </p:spTree>
    <p:extLst>
      <p:ext uri="{BB962C8B-B14F-4D97-AF65-F5344CB8AC3E}">
        <p14:creationId xmlns:p14="http://schemas.microsoft.com/office/powerpoint/2010/main" val="4230853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9517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3802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52493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 Small circuit" type="blank">
  <p:cSld name="Blank · Small circuit">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76366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6491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extLst>
      <p:ext uri="{BB962C8B-B14F-4D97-AF65-F5344CB8AC3E}">
        <p14:creationId xmlns:p14="http://schemas.microsoft.com/office/powerpoint/2010/main" val="162728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199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marL="914400" lvl="1"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marL="1371600" lvl="2"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marL="1828800" lvl="3"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marL="2286000" lvl="4"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marL="2743200" lvl="5"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marL="3200400" lvl="6"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marL="3657600" lvl="7"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marL="4114800" lvl="8"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948027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7.png"/><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174228" y="1838652"/>
            <a:ext cx="4539000" cy="1159800"/>
          </a:xfrm>
          <a:prstGeom prst="rect">
            <a:avLst/>
          </a:prstGeom>
        </p:spPr>
        <p:txBody>
          <a:bodyPr spcFirstLastPara="1" wrap="square" lIns="0" tIns="0" rIns="0" bIns="0" anchor="ctr" anchorCtr="0">
            <a:noAutofit/>
          </a:bodyPr>
          <a:lstStyle/>
          <a:p>
            <a:pPr algn="ctr">
              <a:spcAft>
                <a:spcPts val="1500"/>
              </a:spcAft>
            </a:pPr>
            <a:r>
              <a:rPr lang="en-US" sz="3200" kern="1400" spc="25" dirty="0">
                <a:solidFill>
                  <a:schemeClr val="bg1"/>
                </a:solidFill>
                <a:effectLst/>
                <a:latin typeface="Lexend Deca" panose="020B0604020202020204" charset="-78"/>
                <a:ea typeface="Times New Roman" panose="02020603050405020304" pitchFamily="18" charset="0"/>
                <a:cs typeface="Lexend Deca" panose="020B0604020202020204" charset="-78"/>
              </a:rPr>
              <a:t>Developing a distributed processing cloud platform </a:t>
            </a:r>
            <a:br>
              <a:rPr lang="en-US" sz="3200" kern="1400" spc="25" dirty="0">
                <a:solidFill>
                  <a:schemeClr val="bg1"/>
                </a:solidFill>
                <a:effectLst/>
                <a:latin typeface="Lexend Deca" panose="020B0604020202020204" charset="-78"/>
                <a:ea typeface="Times New Roman" panose="02020603050405020304" pitchFamily="18" charset="0"/>
                <a:cs typeface="Lexend Deca" panose="020B0604020202020204" charset="-78"/>
              </a:rPr>
            </a:br>
            <a:r>
              <a:rPr lang="en-US" sz="3200" kern="1400" spc="25" dirty="0">
                <a:solidFill>
                  <a:schemeClr val="bg1"/>
                </a:solidFill>
                <a:effectLst/>
                <a:latin typeface="Lexend Deca" panose="020B0604020202020204" charset="-78"/>
                <a:ea typeface="Times New Roman" panose="02020603050405020304" pitchFamily="18" charset="0"/>
                <a:cs typeface="Lexend Deca" panose="020B0604020202020204" charset="-78"/>
              </a:rPr>
              <a:t>using </a:t>
            </a:r>
            <a:r>
              <a:rPr lang="en-US" sz="3200" dirty="0">
                <a:solidFill>
                  <a:schemeClr val="bg1"/>
                </a:solidFill>
                <a:effectLst/>
                <a:latin typeface="Lexend Deca" panose="020B0604020202020204" charset="-78"/>
                <a:ea typeface="Calibri" panose="020F0502020204030204" pitchFamily="34" charset="0"/>
                <a:cs typeface="Lexend Deca" panose="020B0604020202020204" charset="-78"/>
              </a:rPr>
              <a:t>Fully Homomorphic Encryption</a:t>
            </a:r>
            <a:endParaRPr lang="en-US" sz="3200" dirty="0">
              <a:solidFill>
                <a:schemeClr val="bg1"/>
              </a:solidFill>
              <a:latin typeface="Lexend Deca" panose="020B0604020202020204" charset="-78"/>
              <a:cs typeface="Lexend Deca" panose="020B0604020202020204" charset="-78"/>
            </a:endParaRPr>
          </a:p>
        </p:txBody>
      </p:sp>
      <p:pic>
        <p:nvPicPr>
          <p:cNvPr id="62" name="Google Shape;62;p13"/>
          <p:cNvPicPr preferRelativeResize="0"/>
          <p:nvPr/>
        </p:nvPicPr>
        <p:blipFill>
          <a:blip r:embed="rId3">
            <a:alphaModFix/>
          </a:blip>
          <a:stretch>
            <a:fillRect/>
          </a:stretch>
        </p:blipFill>
        <p:spPr>
          <a:xfrm>
            <a:off x="5320814" y="378324"/>
            <a:ext cx="662500" cy="726550"/>
          </a:xfrm>
          <a:prstGeom prst="rect">
            <a:avLst/>
          </a:prstGeom>
          <a:noFill/>
          <a:ln>
            <a:noFill/>
          </a:ln>
        </p:spPr>
      </p:pic>
      <p:sp>
        <p:nvSpPr>
          <p:cNvPr id="10" name="TextBox 9">
            <a:extLst>
              <a:ext uri="{FF2B5EF4-FFF2-40B4-BE49-F238E27FC236}">
                <a16:creationId xmlns:a16="http://schemas.microsoft.com/office/drawing/2014/main" id="{42EAF9EB-2C66-BC72-BED0-7E988FBAAB72}"/>
              </a:ext>
            </a:extLst>
          </p:cNvPr>
          <p:cNvSpPr txBox="1"/>
          <p:nvPr/>
        </p:nvSpPr>
        <p:spPr>
          <a:xfrm>
            <a:off x="141228" y="4157191"/>
            <a:ext cx="4572000" cy="707886"/>
          </a:xfrm>
          <a:prstGeom prst="rect">
            <a:avLst/>
          </a:prstGeom>
          <a:noFill/>
        </p:spPr>
        <p:txBody>
          <a:bodyPr wrap="square">
            <a:spAutoFit/>
          </a:bodyPr>
          <a:lstStyle/>
          <a:p>
            <a:pPr marL="0" lvl="0" indent="0" algn="l" rtl="0">
              <a:spcBef>
                <a:spcPts val="0"/>
              </a:spcBef>
              <a:spcAft>
                <a:spcPts val="0"/>
              </a:spcAft>
              <a:buNone/>
            </a:pPr>
            <a:r>
              <a:rPr lang="en-US" sz="2000" b="1" dirty="0">
                <a:solidFill>
                  <a:schemeClr val="bg1"/>
                </a:solidFill>
                <a:latin typeface="Lexend Deca" panose="020B0604020202020204" charset="-78"/>
                <a:cs typeface="Lexend Deca" panose="020B0604020202020204" charset="-78"/>
              </a:rPr>
              <a:t>Scientific coordinator: </a:t>
            </a:r>
          </a:p>
          <a:p>
            <a:pPr marL="0" lvl="0" indent="0" algn="l" rtl="0">
              <a:spcBef>
                <a:spcPts val="0"/>
              </a:spcBef>
              <a:spcAft>
                <a:spcPts val="0"/>
              </a:spcAft>
              <a:buNone/>
            </a:pPr>
            <a:r>
              <a:rPr lang="en-US" sz="2000" b="1" dirty="0">
                <a:solidFill>
                  <a:schemeClr val="bg1"/>
                </a:solidFill>
                <a:latin typeface="Lexend Deca" panose="020B0604020202020204" charset="-78"/>
                <a:cs typeface="Lexend Deca" panose="020B0604020202020204" charset="-78"/>
              </a:rPr>
              <a:t>Lecturer Ph.D. Andrei TOMA</a:t>
            </a:r>
          </a:p>
        </p:txBody>
      </p:sp>
      <p:sp>
        <p:nvSpPr>
          <p:cNvPr id="11" name="TextBox 10">
            <a:extLst>
              <a:ext uri="{FF2B5EF4-FFF2-40B4-BE49-F238E27FC236}">
                <a16:creationId xmlns:a16="http://schemas.microsoft.com/office/drawing/2014/main" id="{1A697021-FB44-E06F-93CC-9CA8395F73EA}"/>
              </a:ext>
            </a:extLst>
          </p:cNvPr>
          <p:cNvSpPr txBox="1"/>
          <p:nvPr/>
        </p:nvSpPr>
        <p:spPr>
          <a:xfrm>
            <a:off x="4281561" y="4157191"/>
            <a:ext cx="4572000" cy="707886"/>
          </a:xfrm>
          <a:prstGeom prst="rect">
            <a:avLst/>
          </a:prstGeom>
          <a:noFill/>
        </p:spPr>
        <p:txBody>
          <a:bodyPr wrap="square">
            <a:spAutoFit/>
          </a:bodyPr>
          <a:lstStyle/>
          <a:p>
            <a:pPr marL="0" lvl="0" indent="0" algn="l" rtl="0">
              <a:spcBef>
                <a:spcPts val="0"/>
              </a:spcBef>
              <a:spcAft>
                <a:spcPts val="0"/>
              </a:spcAft>
              <a:buNone/>
            </a:pPr>
            <a:r>
              <a:rPr lang="en-US" sz="2000" b="1" dirty="0">
                <a:solidFill>
                  <a:schemeClr val="bg1"/>
                </a:solidFill>
                <a:latin typeface="Lexend Deca" panose="020B0604020202020204" charset="-78"/>
                <a:cs typeface="Lexend Deca" panose="020B0604020202020204" charset="-78"/>
              </a:rPr>
              <a:t>Graduate: </a:t>
            </a:r>
          </a:p>
          <a:p>
            <a:pPr marL="0" lvl="0" indent="0" algn="l" rtl="0">
              <a:spcBef>
                <a:spcPts val="0"/>
              </a:spcBef>
              <a:spcAft>
                <a:spcPts val="0"/>
              </a:spcAft>
              <a:buNone/>
            </a:pPr>
            <a:r>
              <a:rPr lang="en-US" sz="2000" b="1" dirty="0">
                <a:solidFill>
                  <a:schemeClr val="bg1"/>
                </a:solidFill>
                <a:latin typeface="Lexend Deca" panose="020B0604020202020204" charset="-78"/>
                <a:cs typeface="Lexend Deca" panose="020B0604020202020204" charset="-78"/>
              </a:rPr>
              <a:t>Mihai TURCU</a:t>
            </a:r>
          </a:p>
        </p:txBody>
      </p:sp>
      <p:pic>
        <p:nvPicPr>
          <p:cNvPr id="4" name="Picture 3" descr="Text&#10;&#10;Description automatically generated with low confidence">
            <a:extLst>
              <a:ext uri="{FF2B5EF4-FFF2-40B4-BE49-F238E27FC236}">
                <a16:creationId xmlns:a16="http://schemas.microsoft.com/office/drawing/2014/main" id="{95AFF322-2EB8-8AA8-3400-2D5149547029}"/>
              </a:ext>
            </a:extLst>
          </p:cNvPr>
          <p:cNvPicPr>
            <a:picLocks noChangeAspect="1"/>
          </p:cNvPicPr>
          <p:nvPr/>
        </p:nvPicPr>
        <p:blipFill>
          <a:blip r:embed="rId4"/>
          <a:stretch>
            <a:fillRect/>
          </a:stretch>
        </p:blipFill>
        <p:spPr>
          <a:xfrm>
            <a:off x="5755138" y="2021989"/>
            <a:ext cx="2060721" cy="12974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0"/>
          </a:schemeClr>
        </a:solidFill>
        <a:effectLst/>
      </p:bgPr>
    </p:bg>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1" name="Picture 10" descr="Graphical user interface, application&#10;&#10;Description automatically generated">
            <a:extLst>
              <a:ext uri="{FF2B5EF4-FFF2-40B4-BE49-F238E27FC236}">
                <a16:creationId xmlns:a16="http://schemas.microsoft.com/office/drawing/2014/main" id="{6306106D-EEA4-04E5-12F2-C5EC33805929}"/>
              </a:ext>
            </a:extLst>
          </p:cNvPr>
          <p:cNvPicPr>
            <a:picLocks noChangeAspect="1"/>
          </p:cNvPicPr>
          <p:nvPr/>
        </p:nvPicPr>
        <p:blipFill>
          <a:blip r:embed="rId3"/>
          <a:stretch>
            <a:fillRect/>
          </a:stretch>
        </p:blipFill>
        <p:spPr>
          <a:xfrm>
            <a:off x="1704209" y="93355"/>
            <a:ext cx="5502400" cy="495679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24203" y="0"/>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Security considerations</a:t>
            </a:r>
            <a:endParaRPr sz="4000" dirty="0"/>
          </a:p>
        </p:txBody>
      </p:sp>
      <p:sp>
        <p:nvSpPr>
          <p:cNvPr id="104" name="Google Shape;104;p18"/>
          <p:cNvSpPr txBox="1">
            <a:spLocks noGrp="1"/>
          </p:cNvSpPr>
          <p:nvPr>
            <p:ph type="body" idx="1"/>
          </p:nvPr>
        </p:nvSpPr>
        <p:spPr>
          <a:xfrm>
            <a:off x="280843" y="857400"/>
            <a:ext cx="7872158" cy="22095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3200" dirty="0"/>
              <a:t>Confidentiality – FHE, TLS, Access Control (Sessions), Argon2</a:t>
            </a:r>
            <a:endParaRPr sz="3200" dirty="0"/>
          </a:p>
          <a:p>
            <a:pPr marL="457200" lvl="0" indent="-381000" algn="l" rtl="0">
              <a:spcBef>
                <a:spcPts val="0"/>
              </a:spcBef>
              <a:spcAft>
                <a:spcPts val="0"/>
              </a:spcAft>
              <a:buSzPts val="2400"/>
              <a:buChar char="⬡"/>
            </a:pPr>
            <a:r>
              <a:rPr lang="en-US" sz="3200" dirty="0"/>
              <a:t>Integrity – TLS, FE &amp; BE validations, tokens when sending data chunks to web modules</a:t>
            </a:r>
          </a:p>
          <a:p>
            <a:pPr marL="457200" lvl="0" indent="-381000" algn="l" rtl="0">
              <a:spcBef>
                <a:spcPts val="0"/>
              </a:spcBef>
              <a:spcAft>
                <a:spcPts val="0"/>
              </a:spcAft>
              <a:buSzPts val="2400"/>
              <a:buChar char="⬡"/>
            </a:pPr>
            <a:r>
              <a:rPr lang="en-US" sz="3200" dirty="0"/>
              <a:t>Availability – Load balancing, Internet devices as infrastructure</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79980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24203" y="-21543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Conclusions</a:t>
            </a:r>
            <a:endParaRPr sz="4000" dirty="0"/>
          </a:p>
        </p:txBody>
      </p:sp>
      <p:sp>
        <p:nvSpPr>
          <p:cNvPr id="104" name="Google Shape;104;p18"/>
          <p:cNvSpPr txBox="1">
            <a:spLocks noGrp="1"/>
          </p:cNvSpPr>
          <p:nvPr>
            <p:ph type="body" idx="1"/>
          </p:nvPr>
        </p:nvSpPr>
        <p:spPr>
          <a:xfrm>
            <a:off x="224203" y="545456"/>
            <a:ext cx="8684473" cy="3136081"/>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2800" dirty="0"/>
              <a:t>Technical viability of secure outsourced processing has been proven</a:t>
            </a:r>
            <a:endParaRPr sz="2800" dirty="0"/>
          </a:p>
          <a:p>
            <a:pPr marL="457200" lvl="0" indent="-381000" algn="l" rtl="0">
              <a:spcBef>
                <a:spcPts val="0"/>
              </a:spcBef>
              <a:spcAft>
                <a:spcPts val="0"/>
              </a:spcAft>
              <a:buSzPts val="2400"/>
              <a:buChar char="⬡"/>
            </a:pPr>
            <a:r>
              <a:rPr lang="en-US" sz="2800" dirty="0"/>
              <a:t>Limitation – verifiable computation (ongoing research)</a:t>
            </a:r>
            <a:endParaRPr sz="2800" dirty="0"/>
          </a:p>
          <a:p>
            <a:pPr marL="457200" lvl="0" indent="-381000" algn="l" rtl="0">
              <a:spcBef>
                <a:spcPts val="0"/>
              </a:spcBef>
              <a:spcAft>
                <a:spcPts val="0"/>
              </a:spcAft>
              <a:buSzPts val="2400"/>
              <a:buChar char="⬡"/>
            </a:pPr>
            <a:r>
              <a:rPr lang="en-US" sz="2800" dirty="0"/>
              <a:t>Economic viability of the platform – left as future work</a:t>
            </a:r>
          </a:p>
          <a:p>
            <a:pPr marL="457200" lvl="0" indent="-381000" algn="l" rtl="0">
              <a:spcBef>
                <a:spcPts val="0"/>
              </a:spcBef>
              <a:spcAft>
                <a:spcPts val="0"/>
              </a:spcAft>
              <a:buSzPts val="2400"/>
              <a:buChar char="⬡"/>
            </a:pPr>
            <a:r>
              <a:rPr lang="en-US" sz="2800" dirty="0"/>
              <a:t>Fully Homomorphic Encryption – evolving and preparing for the future (Hardware acceleration, quantum)</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802820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51" name="Google Shape;351;p35"/>
          <p:cNvSpPr txBox="1">
            <a:spLocks noGrp="1"/>
          </p:cNvSpPr>
          <p:nvPr>
            <p:ph type="ctrTitle" idx="4294967295"/>
          </p:nvPr>
        </p:nvSpPr>
        <p:spPr>
          <a:xfrm>
            <a:off x="529945" y="1555674"/>
            <a:ext cx="5157246"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t>Thank </a:t>
            </a:r>
            <a:r>
              <a:rPr lang="en-US" sz="7200" dirty="0"/>
              <a:t>you</a:t>
            </a:r>
            <a:r>
              <a:rPr lang="en" sz="7200" dirty="0"/>
              <a:t>!</a:t>
            </a:r>
            <a:endParaRPr sz="7200" dirty="0"/>
          </a:p>
        </p:txBody>
      </p:sp>
      <p:pic>
        <p:nvPicPr>
          <p:cNvPr id="353" name="Google Shape;353;p35"/>
          <p:cNvPicPr preferRelativeResize="0"/>
          <p:nvPr/>
        </p:nvPicPr>
        <p:blipFill>
          <a:blip r:embed="rId3">
            <a:alphaModFix/>
          </a:blip>
          <a:stretch>
            <a:fillRect/>
          </a:stretch>
        </p:blipFill>
        <p:spPr>
          <a:xfrm>
            <a:off x="5491482" y="2672125"/>
            <a:ext cx="3171324" cy="1889775"/>
          </a:xfrm>
          <a:prstGeom prst="rect">
            <a:avLst/>
          </a:prstGeom>
          <a:noFill/>
          <a:ln>
            <a:noFill/>
          </a:ln>
        </p:spPr>
      </p:pic>
      <p:pic>
        <p:nvPicPr>
          <p:cNvPr id="354" name="Google Shape;354;p35"/>
          <p:cNvPicPr preferRelativeResize="0"/>
          <p:nvPr/>
        </p:nvPicPr>
        <p:blipFill>
          <a:blip r:embed="rId4">
            <a:alphaModFix/>
          </a:blip>
          <a:stretch>
            <a:fillRect/>
          </a:stretch>
        </p:blipFill>
        <p:spPr>
          <a:xfrm>
            <a:off x="6866191" y="2079875"/>
            <a:ext cx="548700" cy="1597701"/>
          </a:xfrm>
          <a:prstGeom prst="rect">
            <a:avLst/>
          </a:prstGeom>
          <a:noFill/>
          <a:ln>
            <a:noFill/>
          </a:ln>
        </p:spPr>
      </p:pic>
      <p:pic>
        <p:nvPicPr>
          <p:cNvPr id="355" name="Google Shape;355;p35"/>
          <p:cNvPicPr preferRelativeResize="0"/>
          <p:nvPr/>
        </p:nvPicPr>
        <p:blipFill>
          <a:blip r:embed="rId5">
            <a:alphaModFix/>
          </a:blip>
          <a:stretch>
            <a:fillRect/>
          </a:stretch>
        </p:blipFill>
        <p:spPr>
          <a:xfrm>
            <a:off x="6775041" y="877725"/>
            <a:ext cx="1279700" cy="1498275"/>
          </a:xfrm>
          <a:prstGeom prst="rect">
            <a:avLst/>
          </a:prstGeom>
          <a:noFill/>
          <a:ln>
            <a:noFill/>
          </a:ln>
        </p:spPr>
      </p:pic>
      <p:sp>
        <p:nvSpPr>
          <p:cNvPr id="9" name="Google Shape;351;p35">
            <a:extLst>
              <a:ext uri="{FF2B5EF4-FFF2-40B4-BE49-F238E27FC236}">
                <a16:creationId xmlns:a16="http://schemas.microsoft.com/office/drawing/2014/main" id="{E5AC0939-678D-B0CF-01FE-EA95F382262B}"/>
              </a:ext>
            </a:extLst>
          </p:cNvPr>
          <p:cNvSpPr txBox="1">
            <a:spLocks/>
          </p:cNvSpPr>
          <p:nvPr/>
        </p:nvSpPr>
        <p:spPr>
          <a:xfrm>
            <a:off x="1238486" y="2591797"/>
            <a:ext cx="5157246" cy="928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US" sz="4800" dirty="0"/>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24203" y="0"/>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Overview</a:t>
            </a:r>
            <a:endParaRPr sz="4000" dirty="0"/>
          </a:p>
        </p:txBody>
      </p:sp>
      <p:sp>
        <p:nvSpPr>
          <p:cNvPr id="104" name="Google Shape;104;p18"/>
          <p:cNvSpPr txBox="1">
            <a:spLocks noGrp="1"/>
          </p:cNvSpPr>
          <p:nvPr>
            <p:ph type="body" idx="1"/>
          </p:nvPr>
        </p:nvSpPr>
        <p:spPr>
          <a:xfrm>
            <a:off x="271268" y="990900"/>
            <a:ext cx="6014400" cy="22095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2800" dirty="0"/>
              <a:t>Problem formulation</a:t>
            </a:r>
            <a:endParaRPr sz="2800" dirty="0"/>
          </a:p>
          <a:p>
            <a:pPr marL="457200" lvl="0" indent="-381000" algn="l" rtl="0">
              <a:spcBef>
                <a:spcPts val="0"/>
              </a:spcBef>
              <a:spcAft>
                <a:spcPts val="0"/>
              </a:spcAft>
              <a:buSzPts val="2400"/>
              <a:buChar char="⬡"/>
            </a:pPr>
            <a:r>
              <a:rPr lang="en-US" sz="2800" dirty="0"/>
              <a:t>Solution architecture</a:t>
            </a:r>
          </a:p>
          <a:p>
            <a:pPr marL="457200" lvl="0" indent="-381000" algn="l" rtl="0">
              <a:spcBef>
                <a:spcPts val="0"/>
              </a:spcBef>
              <a:spcAft>
                <a:spcPts val="0"/>
              </a:spcAft>
              <a:buSzPts val="2400"/>
              <a:buChar char="⬡"/>
            </a:pPr>
            <a:r>
              <a:rPr lang="en-US" sz="2800" dirty="0"/>
              <a:t>Solution implementation</a:t>
            </a:r>
          </a:p>
          <a:p>
            <a:pPr marL="457200" lvl="0" indent="-381000" algn="l" rtl="0">
              <a:spcBef>
                <a:spcPts val="0"/>
              </a:spcBef>
              <a:spcAft>
                <a:spcPts val="0"/>
              </a:spcAft>
              <a:buSzPts val="2400"/>
              <a:buChar char="⬡"/>
            </a:pPr>
            <a:r>
              <a:rPr lang="en-US" sz="2800" dirty="0"/>
              <a:t>Conclusions</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16" name="Google Shape;684;p48">
            <a:extLst>
              <a:ext uri="{FF2B5EF4-FFF2-40B4-BE49-F238E27FC236}">
                <a16:creationId xmlns:a16="http://schemas.microsoft.com/office/drawing/2014/main" id="{6141084E-C9E7-1880-DBFD-8E316B353122}"/>
              </a:ext>
            </a:extLst>
          </p:cNvPr>
          <p:cNvPicPr preferRelativeResize="0"/>
          <p:nvPr/>
        </p:nvPicPr>
        <p:blipFill>
          <a:blip r:embed="rId3">
            <a:alphaModFix/>
          </a:blip>
          <a:stretch>
            <a:fillRect/>
          </a:stretch>
        </p:blipFill>
        <p:spPr>
          <a:xfrm>
            <a:off x="6854684" y="175212"/>
            <a:ext cx="299555" cy="456355"/>
          </a:xfrm>
          <a:prstGeom prst="rect">
            <a:avLst/>
          </a:prstGeom>
          <a:noFill/>
          <a:ln>
            <a:noFill/>
          </a:ln>
        </p:spPr>
      </p:pic>
      <p:sp>
        <p:nvSpPr>
          <p:cNvPr id="94" name="Google Shape;94;p17"/>
          <p:cNvSpPr txBox="1">
            <a:spLocks noGrp="1"/>
          </p:cNvSpPr>
          <p:nvPr>
            <p:ph type="ctrTitle"/>
          </p:nvPr>
        </p:nvSpPr>
        <p:spPr>
          <a:xfrm>
            <a:off x="254312" y="1411950"/>
            <a:ext cx="449922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1.</a:t>
            </a:r>
            <a:endParaRPr sz="4000" dirty="0"/>
          </a:p>
          <a:p>
            <a:pPr marL="0" lvl="0" indent="0" algn="l" rtl="0">
              <a:spcBef>
                <a:spcPts val="0"/>
              </a:spcBef>
              <a:spcAft>
                <a:spcPts val="0"/>
              </a:spcAft>
              <a:buNone/>
            </a:pPr>
            <a:r>
              <a:rPr lang="en-US" sz="4000" dirty="0"/>
              <a:t>Problem formulation</a:t>
            </a:r>
            <a:endParaRPr sz="4000" dirty="0"/>
          </a:p>
        </p:txBody>
      </p:sp>
      <p:pic>
        <p:nvPicPr>
          <p:cNvPr id="5" name="Google Shape;379;p38">
            <a:extLst>
              <a:ext uri="{FF2B5EF4-FFF2-40B4-BE49-F238E27FC236}">
                <a16:creationId xmlns:a16="http://schemas.microsoft.com/office/drawing/2014/main" id="{781929CC-4D53-4873-93B1-92A0BD9F0F7B}"/>
              </a:ext>
            </a:extLst>
          </p:cNvPr>
          <p:cNvPicPr preferRelativeResize="0"/>
          <p:nvPr/>
        </p:nvPicPr>
        <p:blipFill>
          <a:blip r:embed="rId4">
            <a:alphaModFix/>
          </a:blip>
          <a:stretch>
            <a:fillRect/>
          </a:stretch>
        </p:blipFill>
        <p:spPr>
          <a:xfrm>
            <a:off x="6145676" y="1941674"/>
            <a:ext cx="1214548" cy="1178171"/>
          </a:xfrm>
          <a:prstGeom prst="rect">
            <a:avLst/>
          </a:prstGeom>
          <a:noFill/>
          <a:ln>
            <a:noFill/>
          </a:ln>
        </p:spPr>
      </p:pic>
      <p:pic>
        <p:nvPicPr>
          <p:cNvPr id="6" name="Google Shape;118;p19">
            <a:extLst>
              <a:ext uri="{FF2B5EF4-FFF2-40B4-BE49-F238E27FC236}">
                <a16:creationId xmlns:a16="http://schemas.microsoft.com/office/drawing/2014/main" id="{DABB1AE6-07A2-48BC-8803-C9F2292C142E}"/>
              </a:ext>
            </a:extLst>
          </p:cNvPr>
          <p:cNvPicPr preferRelativeResize="0"/>
          <p:nvPr/>
        </p:nvPicPr>
        <p:blipFill>
          <a:blip r:embed="rId5">
            <a:alphaModFix/>
          </a:blip>
          <a:stretch>
            <a:fillRect/>
          </a:stretch>
        </p:blipFill>
        <p:spPr>
          <a:xfrm>
            <a:off x="6108092" y="147508"/>
            <a:ext cx="1481941" cy="1092477"/>
          </a:xfrm>
          <a:prstGeom prst="rect">
            <a:avLst/>
          </a:prstGeom>
          <a:noFill/>
          <a:ln>
            <a:noFill/>
          </a:ln>
        </p:spPr>
      </p:pic>
      <p:sp>
        <p:nvSpPr>
          <p:cNvPr id="7" name="Google Shape;128;p19">
            <a:extLst>
              <a:ext uri="{FF2B5EF4-FFF2-40B4-BE49-F238E27FC236}">
                <a16:creationId xmlns:a16="http://schemas.microsoft.com/office/drawing/2014/main" id="{67AD08E8-1C7C-4E9D-87BA-B2312D7B514B}"/>
              </a:ext>
            </a:extLst>
          </p:cNvPr>
          <p:cNvSpPr/>
          <p:nvPr/>
        </p:nvSpPr>
        <p:spPr>
          <a:xfrm>
            <a:off x="6735553" y="1265316"/>
            <a:ext cx="227021" cy="651027"/>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688;p48">
            <a:extLst>
              <a:ext uri="{FF2B5EF4-FFF2-40B4-BE49-F238E27FC236}">
                <a16:creationId xmlns:a16="http://schemas.microsoft.com/office/drawing/2014/main" id="{D8CE078A-D3CF-63D0-A4D0-2661B45F0400}"/>
              </a:ext>
            </a:extLst>
          </p:cNvPr>
          <p:cNvPicPr preferRelativeResize="0"/>
          <p:nvPr/>
        </p:nvPicPr>
        <p:blipFill>
          <a:blip r:embed="rId6">
            <a:alphaModFix/>
          </a:blip>
          <a:stretch>
            <a:fillRect/>
          </a:stretch>
        </p:blipFill>
        <p:spPr>
          <a:xfrm>
            <a:off x="5921840" y="-84882"/>
            <a:ext cx="831110" cy="911453"/>
          </a:xfrm>
          <a:prstGeom prst="rect">
            <a:avLst/>
          </a:prstGeom>
          <a:noFill/>
          <a:ln>
            <a:noFill/>
          </a:ln>
        </p:spPr>
      </p:pic>
      <p:pic>
        <p:nvPicPr>
          <p:cNvPr id="13" name="Google Shape;687;p48">
            <a:extLst>
              <a:ext uri="{FF2B5EF4-FFF2-40B4-BE49-F238E27FC236}">
                <a16:creationId xmlns:a16="http://schemas.microsoft.com/office/drawing/2014/main" id="{B54B5982-3D87-FFA2-7B1D-A433199E4BAC}"/>
              </a:ext>
            </a:extLst>
          </p:cNvPr>
          <p:cNvPicPr preferRelativeResize="0"/>
          <p:nvPr/>
        </p:nvPicPr>
        <p:blipFill>
          <a:blip r:embed="rId7">
            <a:alphaModFix/>
          </a:blip>
          <a:stretch>
            <a:fillRect/>
          </a:stretch>
        </p:blipFill>
        <p:spPr>
          <a:xfrm>
            <a:off x="6575424" y="380330"/>
            <a:ext cx="633029" cy="620912"/>
          </a:xfrm>
          <a:prstGeom prst="rect">
            <a:avLst/>
          </a:prstGeom>
          <a:noFill/>
          <a:ln>
            <a:noFill/>
          </a:ln>
        </p:spPr>
      </p:pic>
      <p:pic>
        <p:nvPicPr>
          <p:cNvPr id="14" name="Google Shape;684;p48">
            <a:extLst>
              <a:ext uri="{FF2B5EF4-FFF2-40B4-BE49-F238E27FC236}">
                <a16:creationId xmlns:a16="http://schemas.microsoft.com/office/drawing/2014/main" id="{DF293F90-62AD-042E-F5A0-7B66E56A219D}"/>
              </a:ext>
            </a:extLst>
          </p:cNvPr>
          <p:cNvPicPr preferRelativeResize="0"/>
          <p:nvPr/>
        </p:nvPicPr>
        <p:blipFill>
          <a:blip r:embed="rId3">
            <a:alphaModFix/>
          </a:blip>
          <a:stretch>
            <a:fillRect/>
          </a:stretch>
        </p:blipFill>
        <p:spPr>
          <a:xfrm>
            <a:off x="6292829" y="693746"/>
            <a:ext cx="299555" cy="456355"/>
          </a:xfrm>
          <a:prstGeom prst="rect">
            <a:avLst/>
          </a:prstGeom>
          <a:noFill/>
          <a:ln>
            <a:noFill/>
          </a:ln>
        </p:spPr>
      </p:pic>
      <p:pic>
        <p:nvPicPr>
          <p:cNvPr id="15" name="Google Shape;684;p48">
            <a:extLst>
              <a:ext uri="{FF2B5EF4-FFF2-40B4-BE49-F238E27FC236}">
                <a16:creationId xmlns:a16="http://schemas.microsoft.com/office/drawing/2014/main" id="{D9C4916A-3297-A1A7-B7FE-80BE1B871A95}"/>
              </a:ext>
            </a:extLst>
          </p:cNvPr>
          <p:cNvPicPr preferRelativeResize="0"/>
          <p:nvPr/>
        </p:nvPicPr>
        <p:blipFill>
          <a:blip r:embed="rId3">
            <a:alphaModFix/>
          </a:blip>
          <a:stretch>
            <a:fillRect/>
          </a:stretch>
        </p:blipFill>
        <p:spPr>
          <a:xfrm>
            <a:off x="7154239" y="605715"/>
            <a:ext cx="299555" cy="456355"/>
          </a:xfrm>
          <a:prstGeom prst="rect">
            <a:avLst/>
          </a:prstGeom>
          <a:noFill/>
          <a:ln>
            <a:noFill/>
          </a:ln>
        </p:spPr>
      </p:pic>
      <p:sp>
        <p:nvSpPr>
          <p:cNvPr id="17" name="Google Shape;95;p17">
            <a:extLst>
              <a:ext uri="{FF2B5EF4-FFF2-40B4-BE49-F238E27FC236}">
                <a16:creationId xmlns:a16="http://schemas.microsoft.com/office/drawing/2014/main" id="{6DC2B0A2-B993-2959-313B-69F013D0532A}"/>
              </a:ext>
            </a:extLst>
          </p:cNvPr>
          <p:cNvSpPr txBox="1">
            <a:spLocks/>
          </p:cNvSpPr>
          <p:nvPr/>
        </p:nvSpPr>
        <p:spPr>
          <a:xfrm>
            <a:off x="254311" y="2571750"/>
            <a:ext cx="3527761" cy="7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9pPr>
          </a:lstStyle>
          <a:p>
            <a:pPr marL="0" indent="0">
              <a:spcBef>
                <a:spcPts val="0"/>
              </a:spcBef>
              <a:buFont typeface="Muli Regular"/>
              <a:buNone/>
            </a:pPr>
            <a:r>
              <a:rPr lang="en-US" dirty="0">
                <a:solidFill>
                  <a:schemeClr val="accent4"/>
                </a:solidFill>
              </a:rPr>
              <a:t>Cloud privacy &amp; Cloud processing conflict</a:t>
            </a:r>
          </a:p>
        </p:txBody>
      </p:sp>
    </p:spTree>
    <p:extLst>
      <p:ext uri="{BB962C8B-B14F-4D97-AF65-F5344CB8AC3E}">
        <p14:creationId xmlns:p14="http://schemas.microsoft.com/office/powerpoint/2010/main" val="266713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37" name="Google Shape;383;p38">
            <a:extLst>
              <a:ext uri="{FF2B5EF4-FFF2-40B4-BE49-F238E27FC236}">
                <a16:creationId xmlns:a16="http://schemas.microsoft.com/office/drawing/2014/main" id="{A3029B17-3742-4ABE-BD17-0DED2F134F53}"/>
              </a:ext>
            </a:extLst>
          </p:cNvPr>
          <p:cNvPicPr preferRelativeResize="0"/>
          <p:nvPr/>
        </p:nvPicPr>
        <p:blipFill>
          <a:blip r:embed="rId3">
            <a:alphaModFix/>
          </a:blip>
          <a:stretch>
            <a:fillRect/>
          </a:stretch>
        </p:blipFill>
        <p:spPr>
          <a:xfrm>
            <a:off x="7721263" y="1494870"/>
            <a:ext cx="262641" cy="358082"/>
          </a:xfrm>
          <a:prstGeom prst="rect">
            <a:avLst/>
          </a:prstGeom>
          <a:noFill/>
          <a:ln>
            <a:noFill/>
          </a:ln>
        </p:spPr>
      </p:pic>
      <p:pic>
        <p:nvPicPr>
          <p:cNvPr id="110" name="Google Shape;110;p19"/>
          <p:cNvPicPr preferRelativeResize="0"/>
          <p:nvPr/>
        </p:nvPicPr>
        <p:blipFill>
          <a:blip r:embed="rId4">
            <a:alphaModFix/>
          </a:blip>
          <a:stretch>
            <a:fillRect/>
          </a:stretch>
        </p:blipFill>
        <p:spPr>
          <a:xfrm>
            <a:off x="5940399" y="2254272"/>
            <a:ext cx="2017495" cy="1209250"/>
          </a:xfrm>
          <a:prstGeom prst="rect">
            <a:avLst/>
          </a:prstGeom>
          <a:noFill/>
          <a:ln>
            <a:noFill/>
          </a:ln>
        </p:spPr>
      </p:pic>
      <p:sp>
        <p:nvSpPr>
          <p:cNvPr id="111" name="Google Shape;111;p19"/>
          <p:cNvSpPr txBox="1">
            <a:spLocks noGrp="1"/>
          </p:cNvSpPr>
          <p:nvPr>
            <p:ph type="ctrTitle" idx="4294967295"/>
          </p:nvPr>
        </p:nvSpPr>
        <p:spPr>
          <a:xfrm>
            <a:off x="218823" y="123377"/>
            <a:ext cx="5320274" cy="66553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000" dirty="0"/>
              <a:t>Cloud processing</a:t>
            </a:r>
            <a:endParaRPr sz="40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18" name="Google Shape;118;p19"/>
          <p:cNvPicPr preferRelativeResize="0"/>
          <p:nvPr/>
        </p:nvPicPr>
        <p:blipFill>
          <a:blip r:embed="rId5">
            <a:alphaModFix/>
          </a:blip>
          <a:stretch>
            <a:fillRect/>
          </a:stretch>
        </p:blipFill>
        <p:spPr>
          <a:xfrm>
            <a:off x="6326396" y="828901"/>
            <a:ext cx="1245500" cy="799942"/>
          </a:xfrm>
          <a:prstGeom prst="rect">
            <a:avLst/>
          </a:prstGeom>
          <a:noFill/>
          <a:ln>
            <a:noFill/>
          </a:ln>
        </p:spPr>
      </p:pic>
      <p:cxnSp>
        <p:nvCxnSpPr>
          <p:cNvPr id="121" name="Google Shape;121;p19"/>
          <p:cNvCxnSpPr>
            <a:cxnSpLocks/>
          </p:cNvCxnSpPr>
          <p:nvPr/>
        </p:nvCxnSpPr>
        <p:spPr>
          <a:xfrm>
            <a:off x="5779552" y="2121938"/>
            <a:ext cx="385730" cy="293582"/>
          </a:xfrm>
          <a:prstGeom prst="straightConnector1">
            <a:avLst/>
          </a:prstGeom>
          <a:noFill/>
          <a:ln w="19050" cap="rnd" cmpd="sng">
            <a:solidFill>
              <a:schemeClr val="accent6"/>
            </a:solidFill>
            <a:prstDash val="dash"/>
            <a:round/>
            <a:headEnd type="none" w="med" len="med"/>
            <a:tailEnd type="none" w="med" len="med"/>
          </a:ln>
        </p:spPr>
      </p:cxnSp>
      <p:cxnSp>
        <p:nvCxnSpPr>
          <p:cNvPr id="123" name="Google Shape;123;p19"/>
          <p:cNvCxnSpPr>
            <a:cxnSpLocks/>
          </p:cNvCxnSpPr>
          <p:nvPr/>
        </p:nvCxnSpPr>
        <p:spPr>
          <a:xfrm>
            <a:off x="6692665" y="3513062"/>
            <a:ext cx="0" cy="608839"/>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a:cxnSpLocks/>
          </p:cNvCxnSpPr>
          <p:nvPr/>
        </p:nvCxnSpPr>
        <p:spPr>
          <a:xfrm flipH="1">
            <a:off x="7582562" y="2092420"/>
            <a:ext cx="559800" cy="323100"/>
          </a:xfrm>
          <a:prstGeom prst="straightConnector1">
            <a:avLst/>
          </a:prstGeom>
          <a:noFill/>
          <a:ln w="19050" cap="rnd" cmpd="sng">
            <a:solidFill>
              <a:schemeClr val="accent1"/>
            </a:solidFill>
            <a:prstDash val="dash"/>
            <a:round/>
            <a:headEnd type="none" w="med" len="med"/>
            <a:tailEnd type="none" w="med" len="med"/>
          </a:ln>
        </p:spPr>
      </p:cxnSp>
      <p:sp>
        <p:nvSpPr>
          <p:cNvPr id="128" name="Google Shape;128;p19"/>
          <p:cNvSpPr/>
          <p:nvPr/>
        </p:nvSpPr>
        <p:spPr>
          <a:xfrm>
            <a:off x="6830386" y="1678787"/>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Google Shape;379;p38">
            <a:extLst>
              <a:ext uri="{FF2B5EF4-FFF2-40B4-BE49-F238E27FC236}">
                <a16:creationId xmlns:a16="http://schemas.microsoft.com/office/drawing/2014/main" id="{AD4AFC46-E794-4378-99F5-6913E643E895}"/>
              </a:ext>
            </a:extLst>
          </p:cNvPr>
          <p:cNvPicPr preferRelativeResize="0"/>
          <p:nvPr/>
        </p:nvPicPr>
        <p:blipFill>
          <a:blip r:embed="rId6">
            <a:alphaModFix/>
          </a:blip>
          <a:stretch>
            <a:fillRect/>
          </a:stretch>
        </p:blipFill>
        <p:spPr>
          <a:xfrm>
            <a:off x="6766907" y="934975"/>
            <a:ext cx="390633" cy="357404"/>
          </a:xfrm>
          <a:prstGeom prst="rect">
            <a:avLst/>
          </a:prstGeom>
          <a:noFill/>
          <a:ln>
            <a:noFill/>
          </a:ln>
        </p:spPr>
      </p:pic>
      <p:pic>
        <p:nvPicPr>
          <p:cNvPr id="26" name="Google Shape;379;p38">
            <a:extLst>
              <a:ext uri="{FF2B5EF4-FFF2-40B4-BE49-F238E27FC236}">
                <a16:creationId xmlns:a16="http://schemas.microsoft.com/office/drawing/2014/main" id="{80157A5E-30EC-4CEA-AE1B-24AF2BF539C7}"/>
              </a:ext>
            </a:extLst>
          </p:cNvPr>
          <p:cNvPicPr preferRelativeResize="0"/>
          <p:nvPr/>
        </p:nvPicPr>
        <p:blipFill>
          <a:blip r:embed="rId6">
            <a:alphaModFix/>
          </a:blip>
          <a:stretch>
            <a:fillRect/>
          </a:stretch>
        </p:blipFill>
        <p:spPr>
          <a:xfrm>
            <a:off x="6384587" y="2230634"/>
            <a:ext cx="1013507" cy="969682"/>
          </a:xfrm>
          <a:prstGeom prst="rect">
            <a:avLst/>
          </a:prstGeom>
          <a:noFill/>
          <a:ln>
            <a:noFill/>
          </a:ln>
        </p:spPr>
      </p:pic>
      <p:pic>
        <p:nvPicPr>
          <p:cNvPr id="27" name="Google Shape;379;p38">
            <a:extLst>
              <a:ext uri="{FF2B5EF4-FFF2-40B4-BE49-F238E27FC236}">
                <a16:creationId xmlns:a16="http://schemas.microsoft.com/office/drawing/2014/main" id="{92843B96-9D3F-4F5F-94B9-BFBD9551E00D}"/>
              </a:ext>
            </a:extLst>
          </p:cNvPr>
          <p:cNvPicPr preferRelativeResize="0"/>
          <p:nvPr/>
        </p:nvPicPr>
        <p:blipFill>
          <a:blip r:embed="rId6">
            <a:alphaModFix/>
          </a:blip>
          <a:stretch>
            <a:fillRect/>
          </a:stretch>
        </p:blipFill>
        <p:spPr>
          <a:xfrm>
            <a:off x="6443709" y="1241173"/>
            <a:ext cx="390633" cy="357404"/>
          </a:xfrm>
          <a:prstGeom prst="rect">
            <a:avLst/>
          </a:prstGeom>
          <a:noFill/>
          <a:ln>
            <a:noFill/>
          </a:ln>
        </p:spPr>
      </p:pic>
      <p:pic>
        <p:nvPicPr>
          <p:cNvPr id="28" name="Google Shape;379;p38">
            <a:extLst>
              <a:ext uri="{FF2B5EF4-FFF2-40B4-BE49-F238E27FC236}">
                <a16:creationId xmlns:a16="http://schemas.microsoft.com/office/drawing/2014/main" id="{B05655E3-09A4-42BF-B9BA-6D01A98B10F5}"/>
              </a:ext>
            </a:extLst>
          </p:cNvPr>
          <p:cNvPicPr preferRelativeResize="0"/>
          <p:nvPr/>
        </p:nvPicPr>
        <p:blipFill>
          <a:blip r:embed="rId6">
            <a:alphaModFix/>
          </a:blip>
          <a:stretch>
            <a:fillRect/>
          </a:stretch>
        </p:blipFill>
        <p:spPr>
          <a:xfrm>
            <a:off x="7007802" y="1239231"/>
            <a:ext cx="390633" cy="357404"/>
          </a:xfrm>
          <a:prstGeom prst="rect">
            <a:avLst/>
          </a:prstGeom>
          <a:noFill/>
          <a:ln>
            <a:noFill/>
          </a:ln>
        </p:spPr>
      </p:pic>
      <p:pic>
        <p:nvPicPr>
          <p:cNvPr id="33" name="Google Shape;381;p38">
            <a:extLst>
              <a:ext uri="{FF2B5EF4-FFF2-40B4-BE49-F238E27FC236}">
                <a16:creationId xmlns:a16="http://schemas.microsoft.com/office/drawing/2014/main" id="{CDDBF196-90F7-4FE1-A48C-AED4D98AEE6F}"/>
              </a:ext>
            </a:extLst>
          </p:cNvPr>
          <p:cNvPicPr preferRelativeResize="0"/>
          <p:nvPr/>
        </p:nvPicPr>
        <p:blipFill>
          <a:blip r:embed="rId7">
            <a:alphaModFix/>
          </a:blip>
          <a:stretch>
            <a:fillRect/>
          </a:stretch>
        </p:blipFill>
        <p:spPr>
          <a:xfrm>
            <a:off x="5007923" y="1567257"/>
            <a:ext cx="1261087" cy="637474"/>
          </a:xfrm>
          <a:prstGeom prst="rect">
            <a:avLst/>
          </a:prstGeom>
          <a:noFill/>
          <a:ln>
            <a:noFill/>
          </a:ln>
        </p:spPr>
      </p:pic>
      <p:pic>
        <p:nvPicPr>
          <p:cNvPr id="34" name="Google Shape;390;p38">
            <a:extLst>
              <a:ext uri="{FF2B5EF4-FFF2-40B4-BE49-F238E27FC236}">
                <a16:creationId xmlns:a16="http://schemas.microsoft.com/office/drawing/2014/main" id="{8CBADEA2-6573-4D9A-BD9C-6B91908B3BCE}"/>
              </a:ext>
            </a:extLst>
          </p:cNvPr>
          <p:cNvPicPr preferRelativeResize="0"/>
          <p:nvPr/>
        </p:nvPicPr>
        <p:blipFill>
          <a:blip r:embed="rId8">
            <a:alphaModFix/>
          </a:blip>
          <a:stretch>
            <a:fillRect/>
          </a:stretch>
        </p:blipFill>
        <p:spPr>
          <a:xfrm>
            <a:off x="5344824" y="999696"/>
            <a:ext cx="778473" cy="911453"/>
          </a:xfrm>
          <a:prstGeom prst="rect">
            <a:avLst/>
          </a:prstGeom>
          <a:noFill/>
          <a:ln>
            <a:noFill/>
          </a:ln>
        </p:spPr>
      </p:pic>
      <p:pic>
        <p:nvPicPr>
          <p:cNvPr id="35" name="Google Shape;386;p38">
            <a:extLst>
              <a:ext uri="{FF2B5EF4-FFF2-40B4-BE49-F238E27FC236}">
                <a16:creationId xmlns:a16="http://schemas.microsoft.com/office/drawing/2014/main" id="{D25654AC-69B3-4023-B3B7-A96EFB65EF35}"/>
              </a:ext>
            </a:extLst>
          </p:cNvPr>
          <p:cNvPicPr preferRelativeResize="0"/>
          <p:nvPr/>
        </p:nvPicPr>
        <p:blipFill>
          <a:blip r:embed="rId9">
            <a:alphaModFix/>
          </a:blip>
          <a:stretch>
            <a:fillRect/>
          </a:stretch>
        </p:blipFill>
        <p:spPr>
          <a:xfrm>
            <a:off x="7928718" y="1057123"/>
            <a:ext cx="1019495" cy="1122001"/>
          </a:xfrm>
          <a:prstGeom prst="rect">
            <a:avLst/>
          </a:prstGeom>
          <a:noFill/>
          <a:ln>
            <a:noFill/>
          </a:ln>
        </p:spPr>
      </p:pic>
      <p:pic>
        <p:nvPicPr>
          <p:cNvPr id="44" name="Google Shape;392;p38">
            <a:extLst>
              <a:ext uri="{FF2B5EF4-FFF2-40B4-BE49-F238E27FC236}">
                <a16:creationId xmlns:a16="http://schemas.microsoft.com/office/drawing/2014/main" id="{6CF1F431-6DB7-436F-8E6D-52622357176B}"/>
              </a:ext>
            </a:extLst>
          </p:cNvPr>
          <p:cNvPicPr preferRelativeResize="0"/>
          <p:nvPr/>
        </p:nvPicPr>
        <p:blipFill>
          <a:blip r:embed="rId10">
            <a:alphaModFix/>
          </a:blip>
          <a:stretch>
            <a:fillRect/>
          </a:stretch>
        </p:blipFill>
        <p:spPr>
          <a:xfrm>
            <a:off x="8453018" y="2041173"/>
            <a:ext cx="443483" cy="420695"/>
          </a:xfrm>
          <a:prstGeom prst="rect">
            <a:avLst/>
          </a:prstGeom>
          <a:noFill/>
          <a:ln>
            <a:noFill/>
          </a:ln>
        </p:spPr>
      </p:pic>
      <p:pic>
        <p:nvPicPr>
          <p:cNvPr id="45" name="Google Shape;378;p38">
            <a:extLst>
              <a:ext uri="{FF2B5EF4-FFF2-40B4-BE49-F238E27FC236}">
                <a16:creationId xmlns:a16="http://schemas.microsoft.com/office/drawing/2014/main" id="{559B72F1-ADA1-497D-A885-4F0F036BF5AD}"/>
              </a:ext>
            </a:extLst>
          </p:cNvPr>
          <p:cNvPicPr preferRelativeResize="0"/>
          <p:nvPr/>
        </p:nvPicPr>
        <p:blipFill>
          <a:blip r:embed="rId11">
            <a:alphaModFix/>
          </a:blip>
          <a:stretch>
            <a:fillRect/>
          </a:stretch>
        </p:blipFill>
        <p:spPr>
          <a:xfrm>
            <a:off x="8114997" y="1214352"/>
            <a:ext cx="403536" cy="407161"/>
          </a:xfrm>
          <a:prstGeom prst="rect">
            <a:avLst/>
          </a:prstGeom>
          <a:noFill/>
          <a:ln>
            <a:noFill/>
          </a:ln>
        </p:spPr>
      </p:pic>
      <p:sp>
        <p:nvSpPr>
          <p:cNvPr id="49" name="Google Shape;182;p8">
            <a:extLst>
              <a:ext uri="{FF2B5EF4-FFF2-40B4-BE49-F238E27FC236}">
                <a16:creationId xmlns:a16="http://schemas.microsoft.com/office/drawing/2014/main" id="{63A60B12-7548-44AA-9382-EDC9CD9389BC}"/>
              </a:ext>
            </a:extLst>
          </p:cNvPr>
          <p:cNvSpPr/>
          <p:nvPr/>
        </p:nvSpPr>
        <p:spPr>
          <a:xfrm>
            <a:off x="6401475" y="4208525"/>
            <a:ext cx="582380" cy="487280"/>
          </a:xfrm>
          <a:custGeom>
            <a:avLst/>
            <a:gdLst/>
            <a:ahLst/>
            <a:cxnLst/>
            <a:rect l="l" t="t" r="r" b="b"/>
            <a:pathLst>
              <a:path w="5929" h="5574" extrusionOk="0">
                <a:moveTo>
                  <a:pt x="3710" y="746"/>
                </a:moveTo>
                <a:lnTo>
                  <a:pt x="3710" y="1119"/>
                </a:lnTo>
                <a:lnTo>
                  <a:pt x="2219" y="1119"/>
                </a:lnTo>
                <a:lnTo>
                  <a:pt x="2219" y="746"/>
                </a:lnTo>
                <a:close/>
                <a:moveTo>
                  <a:pt x="3244" y="2219"/>
                </a:moveTo>
                <a:lnTo>
                  <a:pt x="3281" y="2237"/>
                </a:lnTo>
                <a:lnTo>
                  <a:pt x="3300" y="2256"/>
                </a:lnTo>
                <a:lnTo>
                  <a:pt x="3337" y="2293"/>
                </a:lnTo>
                <a:lnTo>
                  <a:pt x="3337" y="2312"/>
                </a:lnTo>
                <a:lnTo>
                  <a:pt x="3337" y="2964"/>
                </a:lnTo>
                <a:lnTo>
                  <a:pt x="3990" y="2964"/>
                </a:lnTo>
                <a:lnTo>
                  <a:pt x="4027" y="2983"/>
                </a:lnTo>
                <a:lnTo>
                  <a:pt x="4045" y="3002"/>
                </a:lnTo>
                <a:lnTo>
                  <a:pt x="4064" y="3020"/>
                </a:lnTo>
                <a:lnTo>
                  <a:pt x="4083" y="3058"/>
                </a:lnTo>
                <a:lnTo>
                  <a:pt x="4083" y="3617"/>
                </a:lnTo>
                <a:lnTo>
                  <a:pt x="4064" y="3654"/>
                </a:lnTo>
                <a:lnTo>
                  <a:pt x="4045" y="3691"/>
                </a:lnTo>
                <a:lnTo>
                  <a:pt x="4027" y="3710"/>
                </a:lnTo>
                <a:lnTo>
                  <a:pt x="3337" y="3710"/>
                </a:lnTo>
                <a:lnTo>
                  <a:pt x="3337" y="4362"/>
                </a:lnTo>
                <a:lnTo>
                  <a:pt x="3337" y="4400"/>
                </a:lnTo>
                <a:lnTo>
                  <a:pt x="3300" y="4418"/>
                </a:lnTo>
                <a:lnTo>
                  <a:pt x="3281" y="4456"/>
                </a:lnTo>
                <a:lnTo>
                  <a:pt x="2647" y="4456"/>
                </a:lnTo>
                <a:lnTo>
                  <a:pt x="2629" y="4418"/>
                </a:lnTo>
                <a:lnTo>
                  <a:pt x="2592" y="4400"/>
                </a:lnTo>
                <a:lnTo>
                  <a:pt x="2592" y="4362"/>
                </a:lnTo>
                <a:lnTo>
                  <a:pt x="2592" y="3710"/>
                </a:lnTo>
                <a:lnTo>
                  <a:pt x="1902" y="3710"/>
                </a:lnTo>
                <a:lnTo>
                  <a:pt x="1883" y="3691"/>
                </a:lnTo>
                <a:lnTo>
                  <a:pt x="1865" y="3654"/>
                </a:lnTo>
                <a:lnTo>
                  <a:pt x="1846" y="3617"/>
                </a:lnTo>
                <a:lnTo>
                  <a:pt x="1846" y="3058"/>
                </a:lnTo>
                <a:lnTo>
                  <a:pt x="1865" y="3020"/>
                </a:lnTo>
                <a:lnTo>
                  <a:pt x="1883" y="3002"/>
                </a:lnTo>
                <a:lnTo>
                  <a:pt x="1902" y="2983"/>
                </a:lnTo>
                <a:lnTo>
                  <a:pt x="1939" y="2964"/>
                </a:lnTo>
                <a:lnTo>
                  <a:pt x="2592" y="2964"/>
                </a:lnTo>
                <a:lnTo>
                  <a:pt x="2592" y="2312"/>
                </a:lnTo>
                <a:lnTo>
                  <a:pt x="2592" y="2293"/>
                </a:lnTo>
                <a:lnTo>
                  <a:pt x="2629" y="2256"/>
                </a:lnTo>
                <a:lnTo>
                  <a:pt x="2647" y="2237"/>
                </a:lnTo>
                <a:lnTo>
                  <a:pt x="2685" y="2219"/>
                </a:lnTo>
                <a:close/>
                <a:moveTo>
                  <a:pt x="2032" y="1"/>
                </a:moveTo>
                <a:lnTo>
                  <a:pt x="1921" y="19"/>
                </a:lnTo>
                <a:lnTo>
                  <a:pt x="1827" y="38"/>
                </a:lnTo>
                <a:lnTo>
                  <a:pt x="1715" y="94"/>
                </a:lnTo>
                <a:lnTo>
                  <a:pt x="1641" y="168"/>
                </a:lnTo>
                <a:lnTo>
                  <a:pt x="1566" y="243"/>
                </a:lnTo>
                <a:lnTo>
                  <a:pt x="1529" y="336"/>
                </a:lnTo>
                <a:lnTo>
                  <a:pt x="1492" y="448"/>
                </a:lnTo>
                <a:lnTo>
                  <a:pt x="1473" y="560"/>
                </a:lnTo>
                <a:lnTo>
                  <a:pt x="1473" y="1119"/>
                </a:lnTo>
                <a:lnTo>
                  <a:pt x="448" y="1119"/>
                </a:lnTo>
                <a:lnTo>
                  <a:pt x="336" y="1156"/>
                </a:lnTo>
                <a:lnTo>
                  <a:pt x="243" y="1212"/>
                </a:lnTo>
                <a:lnTo>
                  <a:pt x="150" y="1268"/>
                </a:lnTo>
                <a:lnTo>
                  <a:pt x="94" y="1361"/>
                </a:lnTo>
                <a:lnTo>
                  <a:pt x="38" y="1455"/>
                </a:lnTo>
                <a:lnTo>
                  <a:pt x="1" y="1566"/>
                </a:lnTo>
                <a:lnTo>
                  <a:pt x="1" y="1678"/>
                </a:lnTo>
                <a:lnTo>
                  <a:pt x="1" y="5015"/>
                </a:lnTo>
                <a:lnTo>
                  <a:pt x="1" y="5127"/>
                </a:lnTo>
                <a:lnTo>
                  <a:pt x="38" y="5220"/>
                </a:lnTo>
                <a:lnTo>
                  <a:pt x="94" y="5332"/>
                </a:lnTo>
                <a:lnTo>
                  <a:pt x="150" y="5406"/>
                </a:lnTo>
                <a:lnTo>
                  <a:pt x="243" y="5481"/>
                </a:lnTo>
                <a:lnTo>
                  <a:pt x="336" y="5518"/>
                </a:lnTo>
                <a:lnTo>
                  <a:pt x="448" y="5555"/>
                </a:lnTo>
                <a:lnTo>
                  <a:pt x="560" y="5574"/>
                </a:lnTo>
                <a:lnTo>
                  <a:pt x="5369" y="5574"/>
                </a:lnTo>
                <a:lnTo>
                  <a:pt x="5481" y="5555"/>
                </a:lnTo>
                <a:lnTo>
                  <a:pt x="5593" y="5518"/>
                </a:lnTo>
                <a:lnTo>
                  <a:pt x="5686" y="5481"/>
                </a:lnTo>
                <a:lnTo>
                  <a:pt x="5779" y="5406"/>
                </a:lnTo>
                <a:lnTo>
                  <a:pt x="5835" y="5332"/>
                </a:lnTo>
                <a:lnTo>
                  <a:pt x="5891" y="5220"/>
                </a:lnTo>
                <a:lnTo>
                  <a:pt x="5928" y="5127"/>
                </a:lnTo>
                <a:lnTo>
                  <a:pt x="5928" y="5015"/>
                </a:lnTo>
                <a:lnTo>
                  <a:pt x="5928" y="1678"/>
                </a:lnTo>
                <a:lnTo>
                  <a:pt x="5928" y="1566"/>
                </a:lnTo>
                <a:lnTo>
                  <a:pt x="5891" y="1455"/>
                </a:lnTo>
                <a:lnTo>
                  <a:pt x="5835" y="1361"/>
                </a:lnTo>
                <a:lnTo>
                  <a:pt x="5779" y="1268"/>
                </a:lnTo>
                <a:lnTo>
                  <a:pt x="5686" y="1212"/>
                </a:lnTo>
                <a:lnTo>
                  <a:pt x="5593" y="1156"/>
                </a:lnTo>
                <a:lnTo>
                  <a:pt x="5481" y="1119"/>
                </a:lnTo>
                <a:lnTo>
                  <a:pt x="4456" y="1119"/>
                </a:lnTo>
                <a:lnTo>
                  <a:pt x="4456" y="560"/>
                </a:lnTo>
                <a:lnTo>
                  <a:pt x="4437" y="448"/>
                </a:lnTo>
                <a:lnTo>
                  <a:pt x="4400" y="336"/>
                </a:lnTo>
                <a:lnTo>
                  <a:pt x="4362" y="243"/>
                </a:lnTo>
                <a:lnTo>
                  <a:pt x="4288" y="168"/>
                </a:lnTo>
                <a:lnTo>
                  <a:pt x="4195" y="94"/>
                </a:lnTo>
                <a:lnTo>
                  <a:pt x="4101" y="38"/>
                </a:lnTo>
                <a:lnTo>
                  <a:pt x="4008" y="19"/>
                </a:lnTo>
                <a:lnTo>
                  <a:pt x="3896" y="1"/>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12;p19">
            <a:extLst>
              <a:ext uri="{FF2B5EF4-FFF2-40B4-BE49-F238E27FC236}">
                <a16:creationId xmlns:a16="http://schemas.microsoft.com/office/drawing/2014/main" id="{3FD815C0-E75E-488A-968E-8E1B83B5B2CD}"/>
              </a:ext>
            </a:extLst>
          </p:cNvPr>
          <p:cNvSpPr txBox="1">
            <a:spLocks/>
          </p:cNvSpPr>
          <p:nvPr/>
        </p:nvSpPr>
        <p:spPr>
          <a:xfrm>
            <a:off x="265369" y="1058087"/>
            <a:ext cx="4392515" cy="1097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Regular"/>
              <a:buChar char="⬡"/>
              <a:defRPr sz="2400" b="0" i="0" u="none" strike="noStrike" cap="none">
                <a:solidFill>
                  <a:schemeClr val="lt1"/>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9pPr>
          </a:lstStyle>
          <a:p>
            <a:pPr indent="-457200"/>
            <a:r>
              <a:rPr lang="en-US" sz="2800" dirty="0"/>
              <a:t>Flawed from the start</a:t>
            </a:r>
          </a:p>
          <a:p>
            <a:pPr indent="-457200"/>
            <a:r>
              <a:rPr lang="en-US" sz="2800" dirty="0"/>
              <a:t>User uploads data =&gt; decryption necessary for processing</a:t>
            </a:r>
          </a:p>
          <a:p>
            <a:pPr indent="-457200"/>
            <a:r>
              <a:rPr lang="en-US" sz="2800" dirty="0"/>
              <a:t>FHE safeguards data during processing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266826" y="1622627"/>
            <a:ext cx="4347797"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2.</a:t>
            </a:r>
            <a:br>
              <a:rPr lang="en-US" sz="4000" dirty="0"/>
            </a:br>
            <a:r>
              <a:rPr lang="en-US" sz="4000" dirty="0"/>
              <a:t>Solution Architecture</a:t>
            </a:r>
            <a:endParaRPr sz="4000"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9" name="Google Shape;95;p17">
            <a:extLst>
              <a:ext uri="{FF2B5EF4-FFF2-40B4-BE49-F238E27FC236}">
                <a16:creationId xmlns:a16="http://schemas.microsoft.com/office/drawing/2014/main" id="{B0277ACE-5B25-4E80-8E2D-3127D7416080}"/>
              </a:ext>
            </a:extLst>
          </p:cNvPr>
          <p:cNvSpPr txBox="1">
            <a:spLocks/>
          </p:cNvSpPr>
          <p:nvPr/>
        </p:nvSpPr>
        <p:spPr>
          <a:xfrm>
            <a:off x="281247" y="2627438"/>
            <a:ext cx="4263900" cy="7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5"/>
              </a:buClr>
              <a:buSzPts val="2400"/>
              <a:buFont typeface="Muli Regular"/>
              <a:buChar char="∙"/>
              <a:defRPr sz="2400" b="0" i="0" u="none" strike="noStrike" cap="none">
                <a:solidFill>
                  <a:schemeClr val="lt1"/>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lt1"/>
              </a:buClr>
              <a:buSzPts val="2400"/>
              <a:buFont typeface="Muli Regular"/>
              <a:buChar char="■"/>
              <a:defRPr sz="2400" b="0" i="0" u="none" strike="noStrike" cap="none">
                <a:solidFill>
                  <a:schemeClr val="lt1"/>
                </a:solidFill>
                <a:latin typeface="Muli Regular"/>
                <a:ea typeface="Muli Regular"/>
                <a:cs typeface="Muli Regular"/>
                <a:sym typeface="Muli Regular"/>
              </a:defRPr>
            </a:lvl9pPr>
          </a:lstStyle>
          <a:p>
            <a:pPr marL="0" indent="0">
              <a:spcBef>
                <a:spcPts val="0"/>
              </a:spcBef>
              <a:buFont typeface="Muli Regular"/>
              <a:buNone/>
            </a:pPr>
            <a:r>
              <a:rPr lang="en-US" sz="2800" dirty="0">
                <a:solidFill>
                  <a:schemeClr val="accent4"/>
                </a:solidFill>
              </a:rPr>
              <a:t>Actors &amp; modules</a:t>
            </a:r>
          </a:p>
        </p:txBody>
      </p:sp>
      <p:pic>
        <p:nvPicPr>
          <p:cNvPr id="8" name="Google Shape;383;p38">
            <a:extLst>
              <a:ext uri="{FF2B5EF4-FFF2-40B4-BE49-F238E27FC236}">
                <a16:creationId xmlns:a16="http://schemas.microsoft.com/office/drawing/2014/main" id="{07E83A12-7290-4FBA-3E3D-E90F4585E152}"/>
              </a:ext>
            </a:extLst>
          </p:cNvPr>
          <p:cNvPicPr preferRelativeResize="0"/>
          <p:nvPr/>
        </p:nvPicPr>
        <p:blipFill>
          <a:blip r:embed="rId3">
            <a:alphaModFix/>
          </a:blip>
          <a:stretch>
            <a:fillRect/>
          </a:stretch>
        </p:blipFill>
        <p:spPr>
          <a:xfrm>
            <a:off x="7501041" y="1443586"/>
            <a:ext cx="262641" cy="358082"/>
          </a:xfrm>
          <a:prstGeom prst="rect">
            <a:avLst/>
          </a:prstGeom>
          <a:noFill/>
          <a:ln>
            <a:noFill/>
          </a:ln>
        </p:spPr>
      </p:pic>
      <p:pic>
        <p:nvPicPr>
          <p:cNvPr id="10" name="Google Shape;110;p19">
            <a:extLst>
              <a:ext uri="{FF2B5EF4-FFF2-40B4-BE49-F238E27FC236}">
                <a16:creationId xmlns:a16="http://schemas.microsoft.com/office/drawing/2014/main" id="{E3AA94BB-CD88-6556-86D7-DE17D602982E}"/>
              </a:ext>
            </a:extLst>
          </p:cNvPr>
          <p:cNvPicPr preferRelativeResize="0"/>
          <p:nvPr/>
        </p:nvPicPr>
        <p:blipFill>
          <a:blip r:embed="rId4">
            <a:alphaModFix/>
          </a:blip>
          <a:stretch>
            <a:fillRect/>
          </a:stretch>
        </p:blipFill>
        <p:spPr>
          <a:xfrm>
            <a:off x="5720177" y="2202988"/>
            <a:ext cx="2017495" cy="1209250"/>
          </a:xfrm>
          <a:prstGeom prst="rect">
            <a:avLst/>
          </a:prstGeom>
          <a:noFill/>
          <a:ln>
            <a:noFill/>
          </a:ln>
        </p:spPr>
      </p:pic>
      <p:cxnSp>
        <p:nvCxnSpPr>
          <p:cNvPr id="12" name="Google Shape;120;p19">
            <a:extLst>
              <a:ext uri="{FF2B5EF4-FFF2-40B4-BE49-F238E27FC236}">
                <a16:creationId xmlns:a16="http://schemas.microsoft.com/office/drawing/2014/main" id="{2E3BEABC-734A-34EF-82F9-2E3E47E13BCD}"/>
              </a:ext>
            </a:extLst>
          </p:cNvPr>
          <p:cNvCxnSpPr/>
          <p:nvPr/>
        </p:nvCxnSpPr>
        <p:spPr>
          <a:xfrm>
            <a:off x="7019574" y="3333259"/>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3" name="Google Shape;121;p19">
            <a:extLst>
              <a:ext uri="{FF2B5EF4-FFF2-40B4-BE49-F238E27FC236}">
                <a16:creationId xmlns:a16="http://schemas.microsoft.com/office/drawing/2014/main" id="{D49A5E56-C7BB-8D2C-87EE-8DB5AA37EB31}"/>
              </a:ext>
            </a:extLst>
          </p:cNvPr>
          <p:cNvCxnSpPr>
            <a:cxnSpLocks/>
          </p:cNvCxnSpPr>
          <p:nvPr/>
        </p:nvCxnSpPr>
        <p:spPr>
          <a:xfrm>
            <a:off x="5559330" y="2070654"/>
            <a:ext cx="385730" cy="293582"/>
          </a:xfrm>
          <a:prstGeom prst="straightConnector1">
            <a:avLst/>
          </a:prstGeom>
          <a:noFill/>
          <a:ln w="19050" cap="rnd" cmpd="sng">
            <a:solidFill>
              <a:schemeClr val="accent6"/>
            </a:solidFill>
            <a:prstDash val="dash"/>
            <a:round/>
            <a:headEnd type="none" w="med" len="med"/>
            <a:tailEnd type="none" w="med" len="med"/>
          </a:ln>
        </p:spPr>
      </p:cxnSp>
      <p:cxnSp>
        <p:nvCxnSpPr>
          <p:cNvPr id="14" name="Google Shape;123;p19">
            <a:extLst>
              <a:ext uri="{FF2B5EF4-FFF2-40B4-BE49-F238E27FC236}">
                <a16:creationId xmlns:a16="http://schemas.microsoft.com/office/drawing/2014/main" id="{E770CAB9-4064-CA81-792F-E8E9041DA6D5}"/>
              </a:ext>
            </a:extLst>
          </p:cNvPr>
          <p:cNvCxnSpPr>
            <a:cxnSpLocks/>
          </p:cNvCxnSpPr>
          <p:nvPr/>
        </p:nvCxnSpPr>
        <p:spPr>
          <a:xfrm flipH="1">
            <a:off x="5423979" y="3204451"/>
            <a:ext cx="660949" cy="358082"/>
          </a:xfrm>
          <a:prstGeom prst="straightConnector1">
            <a:avLst/>
          </a:prstGeom>
          <a:noFill/>
          <a:ln w="19050" cap="rnd" cmpd="sng">
            <a:solidFill>
              <a:schemeClr val="accent3"/>
            </a:solidFill>
            <a:prstDash val="dash"/>
            <a:round/>
            <a:headEnd type="none" w="med" len="med"/>
            <a:tailEnd type="none" w="med" len="med"/>
          </a:ln>
        </p:spPr>
      </p:cxnSp>
      <p:cxnSp>
        <p:nvCxnSpPr>
          <p:cNvPr id="15" name="Google Shape;124;p19">
            <a:extLst>
              <a:ext uri="{FF2B5EF4-FFF2-40B4-BE49-F238E27FC236}">
                <a16:creationId xmlns:a16="http://schemas.microsoft.com/office/drawing/2014/main" id="{BC76D601-D0B1-F883-9A92-DDB794437C63}"/>
              </a:ext>
            </a:extLst>
          </p:cNvPr>
          <p:cNvCxnSpPr>
            <a:cxnSpLocks/>
          </p:cNvCxnSpPr>
          <p:nvPr/>
        </p:nvCxnSpPr>
        <p:spPr>
          <a:xfrm flipH="1">
            <a:off x="7362340" y="2041136"/>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9" name="Google Shape;379;p38">
            <a:extLst>
              <a:ext uri="{FF2B5EF4-FFF2-40B4-BE49-F238E27FC236}">
                <a16:creationId xmlns:a16="http://schemas.microsoft.com/office/drawing/2014/main" id="{71ED9F6E-D1D0-379D-FD95-2F65832CF205}"/>
              </a:ext>
            </a:extLst>
          </p:cNvPr>
          <p:cNvPicPr preferRelativeResize="0"/>
          <p:nvPr/>
        </p:nvPicPr>
        <p:blipFill>
          <a:blip r:embed="rId5">
            <a:alphaModFix/>
          </a:blip>
          <a:stretch>
            <a:fillRect/>
          </a:stretch>
        </p:blipFill>
        <p:spPr>
          <a:xfrm>
            <a:off x="6164365" y="2179350"/>
            <a:ext cx="1013507" cy="969682"/>
          </a:xfrm>
          <a:prstGeom prst="rect">
            <a:avLst/>
          </a:prstGeom>
          <a:noFill/>
          <a:ln>
            <a:noFill/>
          </a:ln>
        </p:spPr>
      </p:pic>
      <p:pic>
        <p:nvPicPr>
          <p:cNvPr id="22" name="Google Shape;381;p38">
            <a:extLst>
              <a:ext uri="{FF2B5EF4-FFF2-40B4-BE49-F238E27FC236}">
                <a16:creationId xmlns:a16="http://schemas.microsoft.com/office/drawing/2014/main" id="{99A77C30-8973-D3A0-BD17-57880B0F49C4}"/>
              </a:ext>
            </a:extLst>
          </p:cNvPr>
          <p:cNvPicPr preferRelativeResize="0"/>
          <p:nvPr/>
        </p:nvPicPr>
        <p:blipFill>
          <a:blip r:embed="rId6">
            <a:alphaModFix/>
          </a:blip>
          <a:stretch>
            <a:fillRect/>
          </a:stretch>
        </p:blipFill>
        <p:spPr>
          <a:xfrm>
            <a:off x="4787701" y="1515973"/>
            <a:ext cx="1261087" cy="637474"/>
          </a:xfrm>
          <a:prstGeom prst="rect">
            <a:avLst/>
          </a:prstGeom>
          <a:noFill/>
          <a:ln>
            <a:noFill/>
          </a:ln>
        </p:spPr>
      </p:pic>
      <p:pic>
        <p:nvPicPr>
          <p:cNvPr id="23" name="Google Shape;390;p38">
            <a:extLst>
              <a:ext uri="{FF2B5EF4-FFF2-40B4-BE49-F238E27FC236}">
                <a16:creationId xmlns:a16="http://schemas.microsoft.com/office/drawing/2014/main" id="{18046EC9-12F9-8C33-50E3-C7FC7CAA4499}"/>
              </a:ext>
            </a:extLst>
          </p:cNvPr>
          <p:cNvPicPr preferRelativeResize="0"/>
          <p:nvPr/>
        </p:nvPicPr>
        <p:blipFill>
          <a:blip r:embed="rId7">
            <a:alphaModFix/>
          </a:blip>
          <a:stretch>
            <a:fillRect/>
          </a:stretch>
        </p:blipFill>
        <p:spPr>
          <a:xfrm>
            <a:off x="5124602" y="948412"/>
            <a:ext cx="778473" cy="911453"/>
          </a:xfrm>
          <a:prstGeom prst="rect">
            <a:avLst/>
          </a:prstGeom>
          <a:noFill/>
          <a:ln>
            <a:noFill/>
          </a:ln>
        </p:spPr>
      </p:pic>
      <p:pic>
        <p:nvPicPr>
          <p:cNvPr id="24" name="Google Shape;386;p38">
            <a:extLst>
              <a:ext uri="{FF2B5EF4-FFF2-40B4-BE49-F238E27FC236}">
                <a16:creationId xmlns:a16="http://schemas.microsoft.com/office/drawing/2014/main" id="{D4EB5F81-6B7C-3A10-03CB-150E28A0E24B}"/>
              </a:ext>
            </a:extLst>
          </p:cNvPr>
          <p:cNvPicPr preferRelativeResize="0"/>
          <p:nvPr/>
        </p:nvPicPr>
        <p:blipFill>
          <a:blip r:embed="rId8">
            <a:alphaModFix/>
          </a:blip>
          <a:stretch>
            <a:fillRect/>
          </a:stretch>
        </p:blipFill>
        <p:spPr>
          <a:xfrm>
            <a:off x="7708496" y="1005839"/>
            <a:ext cx="1019495" cy="1122001"/>
          </a:xfrm>
          <a:prstGeom prst="rect">
            <a:avLst/>
          </a:prstGeom>
          <a:noFill/>
          <a:ln>
            <a:noFill/>
          </a:ln>
        </p:spPr>
      </p:pic>
      <p:pic>
        <p:nvPicPr>
          <p:cNvPr id="25" name="Google Shape;392;p38">
            <a:extLst>
              <a:ext uri="{FF2B5EF4-FFF2-40B4-BE49-F238E27FC236}">
                <a16:creationId xmlns:a16="http://schemas.microsoft.com/office/drawing/2014/main" id="{52DBCF48-4D20-1DB6-0B20-3998F37CBCA3}"/>
              </a:ext>
            </a:extLst>
          </p:cNvPr>
          <p:cNvPicPr preferRelativeResize="0"/>
          <p:nvPr/>
        </p:nvPicPr>
        <p:blipFill>
          <a:blip r:embed="rId9">
            <a:alphaModFix/>
          </a:blip>
          <a:stretch>
            <a:fillRect/>
          </a:stretch>
        </p:blipFill>
        <p:spPr>
          <a:xfrm>
            <a:off x="8232796" y="1989889"/>
            <a:ext cx="443483" cy="420695"/>
          </a:xfrm>
          <a:prstGeom prst="rect">
            <a:avLst/>
          </a:prstGeom>
          <a:noFill/>
          <a:ln>
            <a:noFill/>
          </a:ln>
        </p:spPr>
      </p:pic>
      <p:pic>
        <p:nvPicPr>
          <p:cNvPr id="26" name="Google Shape;378;p38">
            <a:extLst>
              <a:ext uri="{FF2B5EF4-FFF2-40B4-BE49-F238E27FC236}">
                <a16:creationId xmlns:a16="http://schemas.microsoft.com/office/drawing/2014/main" id="{7F303811-A8FF-CB7D-B336-F2327F325F9D}"/>
              </a:ext>
            </a:extLst>
          </p:cNvPr>
          <p:cNvPicPr preferRelativeResize="0"/>
          <p:nvPr/>
        </p:nvPicPr>
        <p:blipFill>
          <a:blip r:embed="rId10">
            <a:alphaModFix/>
          </a:blip>
          <a:stretch>
            <a:fillRect/>
          </a:stretch>
        </p:blipFill>
        <p:spPr>
          <a:xfrm>
            <a:off x="7894775" y="1163068"/>
            <a:ext cx="403536" cy="407161"/>
          </a:xfrm>
          <a:prstGeom prst="rect">
            <a:avLst/>
          </a:prstGeom>
          <a:noFill/>
          <a:ln>
            <a:noFill/>
          </a:ln>
        </p:spPr>
      </p:pic>
      <p:pic>
        <p:nvPicPr>
          <p:cNvPr id="28" name="Google Shape;685;p48">
            <a:extLst>
              <a:ext uri="{FF2B5EF4-FFF2-40B4-BE49-F238E27FC236}">
                <a16:creationId xmlns:a16="http://schemas.microsoft.com/office/drawing/2014/main" id="{5F19BE5E-3552-7E3F-411B-55D759E14728}"/>
              </a:ext>
            </a:extLst>
          </p:cNvPr>
          <p:cNvPicPr preferRelativeResize="0"/>
          <p:nvPr/>
        </p:nvPicPr>
        <p:blipFill>
          <a:blip r:embed="rId11">
            <a:alphaModFix/>
          </a:blip>
          <a:stretch>
            <a:fillRect/>
          </a:stretch>
        </p:blipFill>
        <p:spPr>
          <a:xfrm>
            <a:off x="4410900" y="3362801"/>
            <a:ext cx="1217100" cy="811596"/>
          </a:xfrm>
          <a:prstGeom prst="rect">
            <a:avLst/>
          </a:prstGeom>
          <a:noFill/>
          <a:ln>
            <a:noFill/>
          </a:ln>
        </p:spPr>
      </p:pic>
      <p:pic>
        <p:nvPicPr>
          <p:cNvPr id="29" name="Google Shape;379;p38">
            <a:extLst>
              <a:ext uri="{FF2B5EF4-FFF2-40B4-BE49-F238E27FC236}">
                <a16:creationId xmlns:a16="http://schemas.microsoft.com/office/drawing/2014/main" id="{2E6EE0C4-5533-E4C9-6B59-C6555112668C}"/>
              </a:ext>
            </a:extLst>
          </p:cNvPr>
          <p:cNvPicPr preferRelativeResize="0"/>
          <p:nvPr/>
        </p:nvPicPr>
        <p:blipFill>
          <a:blip r:embed="rId5">
            <a:alphaModFix/>
          </a:blip>
          <a:stretch>
            <a:fillRect/>
          </a:stretch>
        </p:blipFill>
        <p:spPr>
          <a:xfrm>
            <a:off x="4616229" y="3254631"/>
            <a:ext cx="761661" cy="647972"/>
          </a:xfrm>
          <a:prstGeom prst="rect">
            <a:avLst/>
          </a:prstGeom>
          <a:noFill/>
          <a:ln>
            <a:noFill/>
          </a:ln>
        </p:spPr>
      </p:pic>
      <p:pic>
        <p:nvPicPr>
          <p:cNvPr id="31" name="Google Shape;679;p48">
            <a:extLst>
              <a:ext uri="{FF2B5EF4-FFF2-40B4-BE49-F238E27FC236}">
                <a16:creationId xmlns:a16="http://schemas.microsoft.com/office/drawing/2014/main" id="{378BB53B-AA18-7CEE-1CF7-D5C9D396FD59}"/>
              </a:ext>
            </a:extLst>
          </p:cNvPr>
          <p:cNvPicPr preferRelativeResize="0"/>
          <p:nvPr/>
        </p:nvPicPr>
        <p:blipFill>
          <a:blip r:embed="rId10">
            <a:alphaModFix/>
          </a:blip>
          <a:stretch>
            <a:fillRect/>
          </a:stretch>
        </p:blipFill>
        <p:spPr>
          <a:xfrm>
            <a:off x="7286225" y="2962466"/>
            <a:ext cx="1217100" cy="1387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FFFFFF"/>
                </a:solidFill>
                <a:effectLst/>
                <a:uLnTx/>
                <a:uFillTx/>
                <a:latin typeface="Lexend Deca"/>
                <a:cs typeface="Lexend Deca"/>
                <a:sym typeface="Lexend Dec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300" b="0" i="0" u="none" strike="noStrike" kern="0" cap="none" spc="0" normalizeH="0" baseline="0" noProof="0">
              <a:ln>
                <a:noFill/>
              </a:ln>
              <a:solidFill>
                <a:srgbClr val="FFFFFF"/>
              </a:solidFill>
              <a:effectLst/>
              <a:uLnTx/>
              <a:uFillTx/>
              <a:latin typeface="Lexend Deca"/>
              <a:cs typeface="Lexend Deca"/>
              <a:sym typeface="Lexend Deca"/>
            </a:endParaRPr>
          </a:p>
        </p:txBody>
      </p:sp>
      <p:pic>
        <p:nvPicPr>
          <p:cNvPr id="5" name="Google Shape;110;p19">
            <a:extLst>
              <a:ext uri="{FF2B5EF4-FFF2-40B4-BE49-F238E27FC236}">
                <a16:creationId xmlns:a16="http://schemas.microsoft.com/office/drawing/2014/main" id="{2534B883-4C28-4012-AADA-B83B5BE82A5B}"/>
              </a:ext>
            </a:extLst>
          </p:cNvPr>
          <p:cNvPicPr preferRelativeResize="0"/>
          <p:nvPr/>
        </p:nvPicPr>
        <p:blipFill>
          <a:blip r:embed="rId3">
            <a:alphaModFix/>
          </a:blip>
          <a:stretch>
            <a:fillRect/>
          </a:stretch>
        </p:blipFill>
        <p:spPr>
          <a:xfrm>
            <a:off x="5702015" y="1580522"/>
            <a:ext cx="3052919" cy="1982456"/>
          </a:xfrm>
          <a:prstGeom prst="rect">
            <a:avLst/>
          </a:prstGeom>
          <a:noFill/>
          <a:ln>
            <a:noFill/>
          </a:ln>
        </p:spPr>
      </p:pic>
      <p:sp>
        <p:nvSpPr>
          <p:cNvPr id="10" name="Google Shape;94;p17">
            <a:extLst>
              <a:ext uri="{FF2B5EF4-FFF2-40B4-BE49-F238E27FC236}">
                <a16:creationId xmlns:a16="http://schemas.microsoft.com/office/drawing/2014/main" id="{A2C07AAB-31B2-432E-83DB-7B408C250134}"/>
              </a:ext>
            </a:extLst>
          </p:cNvPr>
          <p:cNvSpPr txBox="1">
            <a:spLocks/>
          </p:cNvSpPr>
          <p:nvPr/>
        </p:nvSpPr>
        <p:spPr>
          <a:xfrm>
            <a:off x="257673" y="262218"/>
            <a:ext cx="5444342" cy="64208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pPr marL="0" marR="0" lvl="0" indent="0" algn="l" defTabSz="914400" rtl="0" eaLnBrk="1" fontAlgn="auto" latinLnBrk="0" hangingPunct="1">
              <a:lnSpc>
                <a:spcPct val="100000"/>
              </a:lnSpc>
              <a:spcBef>
                <a:spcPts val="0"/>
              </a:spcBef>
              <a:spcAft>
                <a:spcPts val="0"/>
              </a:spcAft>
              <a:buClr>
                <a:srgbClr val="FFFFFF"/>
              </a:buClr>
              <a:buSzPts val="3200"/>
              <a:buFont typeface="Lexend Deca"/>
              <a:buNone/>
              <a:tabLst/>
              <a:defRPr/>
            </a:pPr>
            <a:r>
              <a:rPr kumimoji="0" lang="en-US" sz="4000" b="1" i="0" u="none" strike="noStrike" kern="0" cap="none" spc="0" normalizeH="0" baseline="0" noProof="0" dirty="0">
                <a:ln>
                  <a:noFill/>
                </a:ln>
                <a:solidFill>
                  <a:srgbClr val="FFFFFF"/>
                </a:solidFill>
                <a:effectLst/>
                <a:uLnTx/>
                <a:uFillTx/>
                <a:latin typeface="Lexend Deca"/>
                <a:cs typeface="Lexend Deca"/>
                <a:sym typeface="Lexend Deca"/>
              </a:rPr>
              <a:t>What is Breadwinner?</a:t>
            </a:r>
          </a:p>
        </p:txBody>
      </p:sp>
      <p:sp>
        <p:nvSpPr>
          <p:cNvPr id="13" name="Google Shape;104;p18">
            <a:extLst>
              <a:ext uri="{FF2B5EF4-FFF2-40B4-BE49-F238E27FC236}">
                <a16:creationId xmlns:a16="http://schemas.microsoft.com/office/drawing/2014/main" id="{FCB176E6-57C2-490B-9F09-2242E648D541}"/>
              </a:ext>
            </a:extLst>
          </p:cNvPr>
          <p:cNvSpPr txBox="1">
            <a:spLocks/>
          </p:cNvSpPr>
          <p:nvPr/>
        </p:nvSpPr>
        <p:spPr>
          <a:xfrm>
            <a:off x="190105" y="927487"/>
            <a:ext cx="5572174" cy="2209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9pPr>
          </a:lstStyle>
          <a:p>
            <a:pPr marL="457200" marR="0" lvl="0" indent="-381000" algn="l" defTabSz="914400" rtl="0" eaLnBrk="1" fontAlgn="auto" latinLnBrk="0" hangingPunct="1">
              <a:lnSpc>
                <a:spcPct val="115000"/>
              </a:lnSpc>
              <a:spcBef>
                <a:spcPts val="600"/>
              </a:spcBef>
              <a:spcAft>
                <a:spcPts val="0"/>
              </a:spcAft>
              <a:buClr>
                <a:srgbClr val="00FFFF"/>
              </a:buClr>
              <a:buSzPts val="2400"/>
              <a:buFont typeface="Muli Regular"/>
              <a:buChar char="⬡"/>
              <a:tabLst/>
              <a:defRPr/>
            </a:pPr>
            <a:r>
              <a:rPr lang="en-US" sz="2800" dirty="0">
                <a:solidFill>
                  <a:srgbClr val="FFFFFF"/>
                </a:solidFill>
              </a:rPr>
              <a:t>Secure distributed &amp; outsourced processing cloud platform</a:t>
            </a:r>
            <a:endParaRPr kumimoji="0" lang="en-US" sz="2800" b="0" i="0" u="none" strike="noStrike" kern="0" cap="none" spc="0" normalizeH="0" baseline="0" noProof="0" dirty="0">
              <a:ln>
                <a:noFill/>
              </a:ln>
              <a:solidFill>
                <a:srgbClr val="FFFFFF"/>
              </a:solidFill>
              <a:effectLst/>
              <a:uLnTx/>
              <a:uFillTx/>
              <a:latin typeface="Muli Regular"/>
              <a:sym typeface="Muli Regular"/>
            </a:endParaRPr>
          </a:p>
          <a:p>
            <a:pPr marL="457200" marR="0" lvl="0" indent="-381000" algn="l" defTabSz="914400" rtl="0" eaLnBrk="1" fontAlgn="auto" latinLnBrk="0" hangingPunct="1">
              <a:lnSpc>
                <a:spcPct val="115000"/>
              </a:lnSpc>
              <a:spcBef>
                <a:spcPts val="600"/>
              </a:spcBef>
              <a:spcAft>
                <a:spcPts val="0"/>
              </a:spcAft>
              <a:buClr>
                <a:srgbClr val="00FFFF"/>
              </a:buClr>
              <a:buSzPts val="2400"/>
              <a:buFont typeface="Muli Regular"/>
              <a:buChar char="⬡"/>
              <a:tabLst/>
              <a:defRPr/>
            </a:pPr>
            <a:r>
              <a:rPr lang="en-US" sz="2800" dirty="0">
                <a:solidFill>
                  <a:srgbClr val="FFFFFF"/>
                </a:solidFill>
              </a:rPr>
              <a:t>Uses Fully Homomorphic Encryption to solve cloud privacy &amp; processing conflict</a:t>
            </a:r>
          </a:p>
          <a:p>
            <a:pPr marL="457200" marR="0" lvl="0" indent="-381000" algn="l" defTabSz="914400" rtl="0" eaLnBrk="1" fontAlgn="auto" latinLnBrk="0" hangingPunct="1">
              <a:lnSpc>
                <a:spcPct val="115000"/>
              </a:lnSpc>
              <a:spcBef>
                <a:spcPts val="600"/>
              </a:spcBef>
              <a:spcAft>
                <a:spcPts val="0"/>
              </a:spcAft>
              <a:buClr>
                <a:srgbClr val="00FFFF"/>
              </a:buClr>
              <a:buSzPts val="2400"/>
              <a:buFont typeface="Muli Regular"/>
              <a:buChar char="⬡"/>
              <a:tabLst/>
              <a:defRPr/>
            </a:pPr>
            <a:r>
              <a:rPr lang="en-US" sz="2800" dirty="0">
                <a:solidFill>
                  <a:srgbClr val="FFFFFF"/>
                </a:solidFill>
              </a:rPr>
              <a:t>Offers alternative web </a:t>
            </a:r>
            <a:r>
              <a:rPr lang="en-US" sz="2800">
                <a:solidFill>
                  <a:srgbClr val="FFFFFF"/>
                </a:solidFill>
              </a:rPr>
              <a:t>monetization scheme</a:t>
            </a:r>
            <a:endParaRPr kumimoji="0" lang="en-US" sz="2800" b="0" i="0" u="none" strike="noStrike" kern="0" cap="none" spc="0" normalizeH="0" baseline="0" noProof="0" dirty="0">
              <a:ln>
                <a:noFill/>
              </a:ln>
              <a:solidFill>
                <a:srgbClr val="FFFFFF"/>
              </a:solidFill>
              <a:effectLst/>
              <a:uLnTx/>
              <a:uFillTx/>
              <a:latin typeface="Muli Regular"/>
              <a:sym typeface="Muli Regular"/>
            </a:endParaRPr>
          </a:p>
        </p:txBody>
      </p:sp>
      <p:pic>
        <p:nvPicPr>
          <p:cNvPr id="8" name="Picture 7" descr="Text&#10;&#10;Description automatically generated with low confidence">
            <a:extLst>
              <a:ext uri="{FF2B5EF4-FFF2-40B4-BE49-F238E27FC236}">
                <a16:creationId xmlns:a16="http://schemas.microsoft.com/office/drawing/2014/main" id="{B40C6C75-9477-166A-EB40-6AB7DBA5347F}"/>
              </a:ext>
            </a:extLst>
          </p:cNvPr>
          <p:cNvPicPr>
            <a:picLocks noChangeAspect="1"/>
          </p:cNvPicPr>
          <p:nvPr/>
        </p:nvPicPr>
        <p:blipFill>
          <a:blip r:embed="rId4"/>
          <a:stretch>
            <a:fillRect/>
          </a:stretch>
        </p:blipFill>
        <p:spPr>
          <a:xfrm>
            <a:off x="6198113" y="1923004"/>
            <a:ext cx="2060721" cy="1297492"/>
          </a:xfrm>
          <a:prstGeom prst="rect">
            <a:avLst/>
          </a:prstGeom>
        </p:spPr>
      </p:pic>
    </p:spTree>
    <p:extLst>
      <p:ext uri="{BB962C8B-B14F-4D97-AF65-F5344CB8AC3E}">
        <p14:creationId xmlns:p14="http://schemas.microsoft.com/office/powerpoint/2010/main" val="208946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24203" y="0"/>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Actors</a:t>
            </a:r>
            <a:endParaRPr sz="4000" dirty="0"/>
          </a:p>
        </p:txBody>
      </p:sp>
      <p:sp>
        <p:nvSpPr>
          <p:cNvPr id="104" name="Google Shape;104;p18"/>
          <p:cNvSpPr txBox="1">
            <a:spLocks noGrp="1"/>
          </p:cNvSpPr>
          <p:nvPr>
            <p:ph type="body" idx="1"/>
          </p:nvPr>
        </p:nvSpPr>
        <p:spPr>
          <a:xfrm>
            <a:off x="280843" y="857400"/>
            <a:ext cx="7752472" cy="22095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3200" dirty="0"/>
              <a:t>Data suppliers – desire cloud storage &amp; processing </a:t>
            </a:r>
            <a:endParaRPr sz="3200" dirty="0"/>
          </a:p>
          <a:p>
            <a:pPr marL="457200" lvl="0" indent="-381000" algn="l" rtl="0">
              <a:spcBef>
                <a:spcPts val="0"/>
              </a:spcBef>
              <a:spcAft>
                <a:spcPts val="0"/>
              </a:spcAft>
              <a:buSzPts val="2400"/>
              <a:buChar char="⬡"/>
            </a:pPr>
            <a:r>
              <a:rPr lang="en-US" sz="3200" dirty="0"/>
              <a:t>Data processors – looking for an alternative monetization scheme for their website</a:t>
            </a:r>
          </a:p>
          <a:p>
            <a:pPr marL="457200" lvl="0" indent="-381000" algn="l" rtl="0">
              <a:spcBef>
                <a:spcPts val="0"/>
              </a:spcBef>
              <a:spcAft>
                <a:spcPts val="0"/>
              </a:spcAft>
              <a:buSzPts val="2400"/>
              <a:buChar char="⬡"/>
            </a:pPr>
            <a:r>
              <a:rPr lang="en-US" sz="3200" dirty="0"/>
              <a:t>Website visitors – offer devices as infrastructure</a:t>
            </a: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87654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0"/>
          </a:schemeClr>
        </a:solidFill>
        <a:effectLst/>
      </p:bgPr>
    </p:bg>
    <p:spTree>
      <p:nvGrpSpPr>
        <p:cNvPr id="1" name="Shape 271"/>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140D5F3-7862-AE6D-9736-84F3091B5A3F}"/>
              </a:ext>
            </a:extLst>
          </p:cNvPr>
          <p:cNvPicPr>
            <a:picLocks noChangeAspect="1"/>
          </p:cNvPicPr>
          <p:nvPr/>
        </p:nvPicPr>
        <p:blipFill>
          <a:blip r:embed="rId3"/>
          <a:stretch>
            <a:fillRect/>
          </a:stretch>
        </p:blipFill>
        <p:spPr>
          <a:xfrm>
            <a:off x="1250504" y="83943"/>
            <a:ext cx="7023402" cy="4975614"/>
          </a:xfrm>
          <a:prstGeom prst="rect">
            <a:avLst/>
          </a:prstGeom>
          <a:noFill/>
        </p:spPr>
      </p:pic>
    </p:spTree>
    <p:extLst>
      <p:ext uri="{BB962C8B-B14F-4D97-AF65-F5344CB8AC3E}">
        <p14:creationId xmlns:p14="http://schemas.microsoft.com/office/powerpoint/2010/main" val="1499951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303544" y="1622250"/>
            <a:ext cx="3890249"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t>3.</a:t>
            </a:r>
            <a:br>
              <a:rPr lang="en-US" sz="4000" dirty="0"/>
            </a:br>
            <a:r>
              <a:rPr lang="en-US" sz="4000" dirty="0"/>
              <a:t>Solution</a:t>
            </a:r>
            <a:br>
              <a:rPr lang="en-US" sz="4000" dirty="0"/>
            </a:br>
            <a:r>
              <a:rPr lang="en-US" sz="4000" dirty="0"/>
              <a:t>implementation</a:t>
            </a:r>
            <a:endParaRPr sz="4000" dirty="0"/>
          </a:p>
        </p:txBody>
      </p:sp>
      <p:pic>
        <p:nvPicPr>
          <p:cNvPr id="3" name="Picture 2" descr="Diagram&#10;&#10;Description automatically generated">
            <a:extLst>
              <a:ext uri="{FF2B5EF4-FFF2-40B4-BE49-F238E27FC236}">
                <a16:creationId xmlns:a16="http://schemas.microsoft.com/office/drawing/2014/main" id="{F7252196-700F-D76F-CE89-9F6FD1F4C969}"/>
              </a:ext>
            </a:extLst>
          </p:cNvPr>
          <p:cNvPicPr>
            <a:picLocks noChangeAspect="1"/>
          </p:cNvPicPr>
          <p:nvPr/>
        </p:nvPicPr>
        <p:blipFill>
          <a:blip r:embed="rId3"/>
          <a:stretch>
            <a:fillRect/>
          </a:stretch>
        </p:blipFill>
        <p:spPr>
          <a:xfrm>
            <a:off x="4342203" y="670241"/>
            <a:ext cx="4144935" cy="3554071"/>
          </a:xfrm>
          <a:prstGeom prst="rect">
            <a:avLst/>
          </a:prstGeom>
        </p:spPr>
      </p:pic>
    </p:spTree>
    <p:extLst>
      <p:ext uri="{BB962C8B-B14F-4D97-AF65-F5344CB8AC3E}">
        <p14:creationId xmlns:p14="http://schemas.microsoft.com/office/powerpoint/2010/main" val="320389788"/>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1459</Words>
  <Application>Microsoft Office PowerPoint</Application>
  <PresentationFormat>On-screen Show (16:9)</PresentationFormat>
  <Paragraphs>84</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Muli Regular</vt:lpstr>
      <vt:lpstr>Arial</vt:lpstr>
      <vt:lpstr>Lexend Deca</vt:lpstr>
      <vt:lpstr>Muli</vt:lpstr>
      <vt:lpstr>Aliena template</vt:lpstr>
      <vt:lpstr>1_Aliena template</vt:lpstr>
      <vt:lpstr>Developing a distributed processing cloud platform  using Fully Homomorphic Encryption</vt:lpstr>
      <vt:lpstr>Overview</vt:lpstr>
      <vt:lpstr>1. Problem formulation</vt:lpstr>
      <vt:lpstr>Cloud processing</vt:lpstr>
      <vt:lpstr>2. Solution Architecture</vt:lpstr>
      <vt:lpstr>PowerPoint Presentation</vt:lpstr>
      <vt:lpstr>Actors</vt:lpstr>
      <vt:lpstr>PowerPoint Presentation</vt:lpstr>
      <vt:lpstr>3. Solution implementation</vt:lpstr>
      <vt:lpstr>PowerPoint Presentation</vt:lpstr>
      <vt:lpstr>Security considerations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distributed processing cloud platform  using Fully Homomorphic Encryption</dc:title>
  <cp:lastModifiedBy>Mihai Turcu</cp:lastModifiedBy>
  <cp:revision>115</cp:revision>
  <dcterms:modified xsi:type="dcterms:W3CDTF">2022-07-06T07:10:01Z</dcterms:modified>
</cp:coreProperties>
</file>