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b6848bbe1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b6848bbe1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6848bbe1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6848bbe1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6848bbe1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6848bbe1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6848bbe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6848bbe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b6848bbe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b6848bbe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note, CW had 494,414 images with 10,575 people, and an average of 46 images per person. The now have an average of 40 per person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t>
            </a:r>
            <a:r>
              <a:rPr lang="en"/>
              <a:t>used this pre-trained model to fine-tune connection weights in our training experiments for faster convergence.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b6848bbe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b6848bbe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6848bbe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6848bbe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b6848bbe1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b6848bbe1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Compared to simple 2D alignment, face frontalization often experiences higher failure rates with decreased operational ranges. For instance, a landmarker may have failed to detect the 68 points needed for frontalization due to extreme pose and terminate before the frontalization step. Conversely, a landmarker could have detected all needed points, but incorrectly localized just one or two, leading to an in- valid 3D transform matrix in frontalization. These type of cascading failures lead to many samples in CW and PaSC to fail in the landmarking or frontalization step due to extreme scale, pose (&gt; 45</a:t>
            </a:r>
            <a:r>
              <a:rPr lang="en" sz="700">
                <a:solidFill>
                  <a:schemeClr val="dk1"/>
                </a:solidFill>
              </a:rPr>
              <a:t>◦ </a:t>
            </a:r>
            <a:r>
              <a:rPr lang="en" sz="1000">
                <a:solidFill>
                  <a:schemeClr val="dk1"/>
                </a:solidFill>
              </a:rPr>
              <a:t>yaw), or occlusion. Hence each pre-processing method yields a unique subset of frontalizable images well below the total original number. </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sz="1000">
                <a:solidFill>
                  <a:schemeClr val="dk1"/>
                </a:solidFill>
              </a:rPr>
              <a:t>To better understand the operational ranges of each scheme, we frontalized face images from the multi-view partition of the Multi-PIE dataset [13]. All six frontalization techniques (ZR &amp; H, KS &amp; H, CMR &amp; OFM, CMR &amp; H, ZR &amp; OFM and KS &amp; OFM) were tested for each pose in the dataset, including differing expressions and illumination. The pose angles tested were binned into subsets of 0</a:t>
            </a:r>
            <a:r>
              <a:rPr lang="en" sz="700">
                <a:solidFill>
                  <a:schemeClr val="dk1"/>
                </a:solidFill>
              </a:rPr>
              <a:t>◦</a:t>
            </a:r>
            <a:r>
              <a:rPr lang="en" sz="1000">
                <a:solidFill>
                  <a:schemeClr val="dk1"/>
                </a:solidFill>
              </a:rPr>
              <a:t>, 15</a:t>
            </a:r>
            <a:r>
              <a:rPr lang="en" sz="700">
                <a:solidFill>
                  <a:schemeClr val="dk1"/>
                </a:solidFill>
              </a:rPr>
              <a:t>◦ </a:t>
            </a:r>
            <a:r>
              <a:rPr lang="en" sz="1000">
                <a:solidFill>
                  <a:schemeClr val="dk1"/>
                </a:solidFill>
              </a:rPr>
              <a:t>, 30</a:t>
            </a:r>
            <a:r>
              <a:rPr lang="en" sz="700">
                <a:solidFill>
                  <a:schemeClr val="dk1"/>
                </a:solidFill>
              </a:rPr>
              <a:t>◦ </a:t>
            </a:r>
            <a:r>
              <a:rPr lang="en" sz="1000">
                <a:solidFill>
                  <a:schemeClr val="dk1"/>
                </a:solidFill>
              </a:rPr>
              <a:t>, 40</a:t>
            </a:r>
            <a:r>
              <a:rPr lang="en" sz="700">
                <a:solidFill>
                  <a:schemeClr val="dk1"/>
                </a:solidFill>
              </a:rPr>
              <a:t>◦ </a:t>
            </a:r>
            <a:r>
              <a:rPr lang="en" sz="1000">
                <a:solidFill>
                  <a:schemeClr val="dk1"/>
                </a:solidFill>
              </a:rPr>
              <a:t>, 60</a:t>
            </a:r>
            <a:r>
              <a:rPr lang="en" sz="700">
                <a:solidFill>
                  <a:schemeClr val="dk1"/>
                </a:solidFill>
              </a:rPr>
              <a:t>◦ </a:t>
            </a:r>
            <a:r>
              <a:rPr lang="en" sz="1000">
                <a:solidFill>
                  <a:schemeClr val="dk1"/>
                </a:solidFill>
              </a:rPr>
              <a:t>, 70</a:t>
            </a:r>
            <a:r>
              <a:rPr lang="en" sz="700">
                <a:solidFill>
                  <a:schemeClr val="dk1"/>
                </a:solidFill>
              </a:rPr>
              <a:t>◦ </a:t>
            </a:r>
            <a:r>
              <a:rPr lang="en" sz="1000">
                <a:solidFill>
                  <a:schemeClr val="dk1"/>
                </a:solidFill>
              </a:rPr>
              <a:t>and 90</a:t>
            </a:r>
            <a:r>
              <a:rPr lang="en" sz="700">
                <a:solidFill>
                  <a:schemeClr val="dk1"/>
                </a:solidFill>
              </a:rPr>
              <a:t>◦ </a:t>
            </a:r>
            <a:r>
              <a:rPr lang="en" sz="1000">
                <a:solidFill>
                  <a:schemeClr val="dk1"/>
                </a:solidFill>
              </a:rPr>
              <a:t>, along with respective </a:t>
            </a:r>
            <a:r>
              <a:rPr lang="en" sz="1000">
                <a:solidFill>
                  <a:schemeClr val="dk1"/>
                </a:solidFill>
              </a:rPr>
              <a:t>negative</a:t>
            </a:r>
            <a:r>
              <a:rPr lang="en" sz="1000">
                <a:solidFill>
                  <a:schemeClr val="dk1"/>
                </a:solidFill>
              </a:rPr>
              <a:t> angles, using the included labeling from [13]. Failures from landmarking steps or from frontalization steps were not differentiated. </a:t>
            </a:r>
            <a:endParaRPr sz="1000">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c7ebc90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c7ebc90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8a1bf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c8a1bf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666666"/>
                </a:solidFill>
                <a:latin typeface="Roboto"/>
                <a:ea typeface="Roboto"/>
                <a:cs typeface="Roboto"/>
                <a:sym typeface="Roboto"/>
              </a:rPr>
              <a:t>Frames successfully pre proceed by a method were used to test the network trained on CW pre processed imaged with the same scheme </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rPr lang="en" sz="1300">
                <a:solidFill>
                  <a:srgbClr val="666666"/>
                </a:solidFill>
                <a:latin typeface="Roboto"/>
                <a:ea typeface="Roboto"/>
                <a:cs typeface="Roboto"/>
                <a:sym typeface="Roboto"/>
              </a:rPr>
              <a:t>2) the intersection of all PaSC videos successfully pre-processed by all methods was used for testing.</a:t>
            </a:r>
            <a:endParaRPr sz="1300">
              <a:solidFill>
                <a:srgbClr val="666666"/>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sz="1300">
              <a:solidFill>
                <a:srgbClr val="666666"/>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b6848bbe1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b6848bbe1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they doing?</a:t>
            </a:r>
            <a:endParaRPr/>
          </a:p>
          <a:p>
            <a:pPr indent="0" lvl="0" marL="0" rtl="0" algn="l">
              <a:spcBef>
                <a:spcPts val="0"/>
              </a:spcBef>
              <a:spcAft>
                <a:spcPts val="0"/>
              </a:spcAft>
              <a:buNone/>
            </a:pPr>
            <a:r>
              <a:rPr lang="en"/>
              <a:t>Why they chose this?</a:t>
            </a:r>
            <a:endParaRPr/>
          </a:p>
          <a:p>
            <a:pPr indent="0" lvl="0" marL="0" rtl="0" algn="l">
              <a:spcBef>
                <a:spcPts val="0"/>
              </a:spcBef>
              <a:spcAft>
                <a:spcPts val="0"/>
              </a:spcAft>
              <a:buNone/>
            </a:pPr>
            <a:r>
              <a:rPr lang="en"/>
              <a:t>Usefulness?</a:t>
            </a:r>
            <a:endParaRPr/>
          </a:p>
          <a:p>
            <a:pPr indent="0" lvl="0" marL="0" rtl="0" algn="l">
              <a:spcBef>
                <a:spcPts val="0"/>
              </a:spcBef>
              <a:spcAft>
                <a:spcPts val="0"/>
              </a:spcAft>
              <a:buNone/>
            </a:pPr>
            <a:r>
              <a:rPr lang="en"/>
              <a:t>Applications in field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from the CASIA-WebFace dataset [51]: </a:t>
            </a:r>
            <a:endParaRPr/>
          </a:p>
          <a:p>
            <a:pPr indent="0" lvl="0" marL="0" rtl="0" algn="l">
              <a:spcBef>
                <a:spcPts val="0"/>
              </a:spcBef>
              <a:spcAft>
                <a:spcPts val="0"/>
              </a:spcAft>
              <a:buNone/>
            </a:pPr>
            <a:r>
              <a:rPr lang="en"/>
              <a:t>(b) 2D aligned – no frontalization,</a:t>
            </a:r>
            <a:endParaRPr/>
          </a:p>
          <a:p>
            <a:pPr indent="0" lvl="0" marL="0" rtl="0" algn="l">
              <a:spcBef>
                <a:spcPts val="0"/>
              </a:spcBef>
              <a:spcAft>
                <a:spcPts val="0"/>
              </a:spcAft>
              <a:buNone/>
            </a:pPr>
            <a:r>
              <a:rPr lang="en"/>
              <a:t>(c) Zhu and Ramanan [55] &amp; Hassner et al. [15], </a:t>
            </a:r>
            <a:endParaRPr/>
          </a:p>
          <a:p>
            <a:pPr indent="0" lvl="0" marL="0" rtl="0" algn="l">
              <a:spcBef>
                <a:spcPts val="0"/>
              </a:spcBef>
              <a:spcAft>
                <a:spcPts val="0"/>
              </a:spcAft>
              <a:buNone/>
            </a:pPr>
            <a:r>
              <a:rPr lang="en"/>
              <a:t>(d) Kazemi and Sullivan [23] &amp; Hassner et al.,</a:t>
            </a:r>
            <a:endParaRPr/>
          </a:p>
          <a:p>
            <a:pPr indent="0" lvl="0" marL="0" rtl="0" algn="l">
              <a:spcBef>
                <a:spcPts val="0"/>
              </a:spcBef>
              <a:spcAft>
                <a:spcPts val="0"/>
              </a:spcAft>
              <a:buNone/>
            </a:pPr>
            <a:r>
              <a:rPr lang="en"/>
              <a:t>(e) CMR &amp; our frontalization method (OFM),</a:t>
            </a:r>
            <a:endParaRPr/>
          </a:p>
          <a:p>
            <a:pPr indent="0" lvl="0" marL="0" rtl="0" algn="l">
              <a:spcBef>
                <a:spcPts val="0"/>
              </a:spcBef>
              <a:spcAft>
                <a:spcPts val="0"/>
              </a:spcAft>
              <a:buNone/>
            </a:pPr>
            <a:r>
              <a:rPr lang="en"/>
              <a:t>(f) CMR &amp; Hassner et al. [15],</a:t>
            </a:r>
            <a:endParaRPr/>
          </a:p>
          <a:p>
            <a:pPr indent="0" lvl="0" marL="0" rtl="0" algn="l">
              <a:spcBef>
                <a:spcPts val="0"/>
              </a:spcBef>
              <a:spcAft>
                <a:spcPts val="0"/>
              </a:spcAft>
              <a:buNone/>
            </a:pPr>
            <a:r>
              <a:rPr lang="en"/>
              <a:t>(g) Zhu and Ramanan [55] &amp; OFM, and </a:t>
            </a:r>
            <a:endParaRPr/>
          </a:p>
          <a:p>
            <a:pPr indent="0" lvl="0" marL="0" rtl="0" algn="l">
              <a:spcBef>
                <a:spcPts val="0"/>
              </a:spcBef>
              <a:spcAft>
                <a:spcPts val="0"/>
              </a:spcAft>
              <a:buNone/>
            </a:pPr>
            <a:r>
              <a:rPr lang="en"/>
              <a:t>(h) Kazemi and Sullivan [23]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ccbf282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ccbf28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cbf282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cbf282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b6848bbe1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b6848bbe1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1) Frontalization is a complex pre-processing step, meaning it can come at a cost. Due to the large number of failure modes it introduces, there can be significant loss of data, </a:t>
            </a:r>
            <a:r>
              <a:rPr i="1" lang="en" sz="1000">
                <a:solidFill>
                  <a:schemeClr val="dk1"/>
                </a:solidFill>
              </a:rPr>
              <a:t>i.e</a:t>
            </a:r>
            <a:r>
              <a:rPr lang="en" sz="1000">
                <a:solidFill>
                  <a:schemeClr val="dk1"/>
                </a:solidFill>
              </a:rPr>
              <a:t>. lower yield, specifically with images containing extreme pose or occlusion. Additionally, frontalization can prove to be computationally expensive, meaning the performance benefit frontalization can provide must be weighed against the needed increase in computational resources.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2) Our proposed method, which dynamically adapts local areas of the 3D reference model to the given input face, provides better performance improvements than that of Hassner et al. [15] for PaSC video recognition.</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3) Both the training and testing data must be pre-processed under consistent methods to realize any performance benefit out of frontalization.</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4) While symmetrically reconstructed frontalized faces may yield more visually appealing results, asymmetrical frontal- ization provides slightly superior performance for face recognition.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b6848bbe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b6848bbe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study, we used the CASIA-WebFace (CW) [51] dataset for CNN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sz="1000">
                <a:solidFill>
                  <a:schemeClr val="dk1"/>
                </a:solidFill>
              </a:rPr>
              <a:t>Zhu and Ramanan (ZR) </a:t>
            </a:r>
            <a:endParaRPr sz="1000">
              <a:solidFill>
                <a:schemeClr val="dk1"/>
              </a:solidFill>
            </a:endParaRPr>
          </a:p>
          <a:p>
            <a:pPr indent="0" lvl="0" marL="0" rtl="0" algn="l">
              <a:spcBef>
                <a:spcPts val="0"/>
              </a:spcBef>
              <a:spcAft>
                <a:spcPts val="0"/>
              </a:spcAft>
              <a:buNone/>
            </a:pPr>
            <a:r>
              <a:rPr lang="en" sz="1000">
                <a:solidFill>
                  <a:schemeClr val="dk1"/>
                </a:solidFill>
              </a:rPr>
              <a:t>Kazemi and Sullivan (KS)</a:t>
            </a:r>
            <a:endParaRPr sz="1000">
              <a:solidFill>
                <a:schemeClr val="dk1"/>
              </a:solidFill>
            </a:endParaRPr>
          </a:p>
          <a:p>
            <a:pPr indent="0" lvl="0" marL="0" rtl="0" algn="l">
              <a:spcBef>
                <a:spcPts val="0"/>
              </a:spcBef>
              <a:spcAft>
                <a:spcPts val="0"/>
              </a:spcAft>
              <a:buNone/>
            </a:pPr>
            <a:r>
              <a:rPr lang="en" sz="1000">
                <a:solidFill>
                  <a:schemeClr val="dk1"/>
                </a:solidFill>
              </a:rPr>
              <a:t>Cascade Mixture of REgressors (CMR)</a:t>
            </a:r>
            <a:endParaRPr sz="1000">
              <a:solidFill>
                <a:schemeClr val="dk1"/>
              </a:solidFill>
            </a:endParaRPr>
          </a:p>
          <a:p>
            <a:pPr indent="0" lvl="0" marL="0" rtl="0" algn="l">
              <a:spcBef>
                <a:spcPts val="0"/>
              </a:spcBef>
              <a:spcAft>
                <a:spcPts val="0"/>
              </a:spcAft>
              <a:buNone/>
            </a:pPr>
            <a:r>
              <a:rPr lang="en" sz="1000">
                <a:solidFill>
                  <a:schemeClr val="dk1"/>
                </a:solidFill>
              </a:rPr>
              <a:t>Hassner et al</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6848bbe1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6848bbe1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The ZR method allows for simultaneous face detection, landmarking, and pose detection, accommodating up to 175 degrees of facial yaw. ZR uses a mixture of trees approach, similar to that of phylogenetic inference. The algorithm proposed in [26] is used to optimize the tree structure with maximum likelihood calculations based on training priors. Due to the algorithm performing localization and landmarking concurrently, it is relatively slow.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b6848bbe1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b6848bbe1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KS uses a cascade of multiple regressors to estimate landmark points on the face using only a small, sparse subset of pixel intensities from the image. This unique sub-sampling renders it extremely fast, while maintaining a high level of accuracy. This land- marker is popular due to its ease of use and availability — it is implemented in the widely used Dlib library [25]. </a:t>
            </a:r>
            <a:endParaRPr sz="1000">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b6848bbe1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b6848bbe1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b6848bbe1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b6848bbe1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This method allows 2D face images to be frontalized without any prior 3D knowledge. We chose to analyze this method due to its prominence in the facial biometrics community, and because an open source implementation of the algorithm exists. Using a set of reference 3D facial landmark points determined by a 3D template, the 2D facial landmarks detected in an input image are projected into the 3D space. A 3D camera homography is then estimated between them. Back-projection is subsequently applied to map pixel intensities from the original face onto the canonical, frontal template. Optional soft symmetry can be applied by replacing areas of the face that are self-occluded with corresponding patches from the other side. Due to the global projection of this method, incorrect landmarking can stretch and distort the frontalized face, causing loss of high-frequency features used for matching. </a:t>
            </a:r>
            <a:endParaRPr sz="1000">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b6848bbe1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b6848bbe1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proposed frontalization procedure, which is capable of synthesizing a frontalized face image from a single input image with arbitrary facial orientation without requiring a subject-specific 3D model. </a:t>
            </a:r>
            <a:endParaRPr sz="1000">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b6848bbe1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b6848bbe1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rgbClr val="31394D"/>
                </a:solidFill>
              </a:rPr>
              <a:t>The landmarks can be used to determine the pose and orientation of the processed face. We crop the facial area, I</a:t>
            </a:r>
            <a:r>
              <a:rPr lang="en" sz="700">
                <a:solidFill>
                  <a:srgbClr val="31394D"/>
                </a:solidFill>
              </a:rPr>
              <a:t>c</a:t>
            </a:r>
            <a:r>
              <a:rPr lang="en" sz="1000">
                <a:solidFill>
                  <a:srgbClr val="31394D"/>
                </a:solidFill>
              </a:rPr>
              <a:t>, based on the detected landmarks and use it as the basis for frontalization </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sz="1000">
                <a:solidFill>
                  <a:schemeClr val="dk1"/>
                </a:solidFill>
              </a:rPr>
              <a:t>We fit the 3D model to the cropped image through a piece-wise warping procedure guided by the Delaunay triangulation of the annotated landmarks. Since the annotated landmarks reside in a 3D space </a:t>
            </a: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generated by the warping procedure represents only a rough estimate of the true values, but as we show later, is sufficient to produce visually convincing frontalization results. </a:t>
            </a:r>
            <a:r>
              <a:rPr lang="en">
                <a:solidFill>
                  <a:srgbClr val="31394D"/>
                </a:solidFill>
              </a:rPr>
              <a:t>		</a:t>
            </a:r>
            <a:endParaRPr>
              <a:solidFill>
                <a:srgbClr val="31394D"/>
              </a:solidFill>
            </a:endParaRPr>
          </a:p>
          <a:p>
            <a:pPr indent="0" lvl="0" marL="0" rtl="0" algn="l">
              <a:spcBef>
                <a:spcPts val="1200"/>
              </a:spcBef>
              <a:spcAft>
                <a:spcPts val="0"/>
              </a:spcAft>
              <a:buClr>
                <a:schemeClr val="dk1"/>
              </a:buClr>
              <a:buSzPts val="1100"/>
              <a:buFont typeface="Arial"/>
              <a:buNone/>
            </a:pPr>
            <a:r>
              <a:rPr lang="en">
                <a:solidFill>
                  <a:srgbClr val="31394D"/>
                </a:solidFill>
              </a:rPr>
              <a:t>			</a:t>
            </a:r>
            <a:endParaRPr>
              <a:solidFill>
                <a:srgbClr val="31394D"/>
              </a:solidFill>
            </a:endParaRPr>
          </a:p>
          <a:p>
            <a:pPr indent="0" lvl="0" marL="0" rtl="0" algn="l">
              <a:spcBef>
                <a:spcPts val="0"/>
              </a:spcBef>
              <a:spcAft>
                <a:spcPts val="0"/>
              </a:spcAft>
              <a:buClr>
                <a:schemeClr val="dk1"/>
              </a:buClr>
              <a:buSzPts val="1100"/>
              <a:buFont typeface="Arial"/>
              <a:buNone/>
            </a:pPr>
            <a:r>
              <a:rPr lang="en">
                <a:solidFill>
                  <a:srgbClr val="31394D"/>
                </a:solidFill>
              </a:rPr>
              <a:t>		</a:t>
            </a:r>
            <a:endParaRPr>
              <a:solidFill>
                <a:srgbClr val="31394D"/>
              </a:solidFill>
            </a:endParaRPr>
          </a:p>
          <a:p>
            <a:pPr indent="0" lvl="0" marL="0" rtl="0" algn="l">
              <a:spcBef>
                <a:spcPts val="0"/>
              </a:spcBef>
              <a:spcAft>
                <a:spcPts val="0"/>
              </a:spcAft>
              <a:buClr>
                <a:schemeClr val="dk1"/>
              </a:buClr>
              <a:buSzPts val="1100"/>
              <a:buFont typeface="Arial"/>
              <a:buNone/>
            </a:pPr>
            <a:r>
              <a:t/>
            </a:r>
            <a:endParaRPr>
              <a:solidFill>
                <a:srgbClr val="31394D"/>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28900"/>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33">
                <a:solidFill>
                  <a:srgbClr val="000000"/>
                </a:solidFill>
                <a:latin typeface="Arial"/>
                <a:ea typeface="Arial"/>
                <a:cs typeface="Arial"/>
                <a:sym typeface="Arial"/>
              </a:rPr>
              <a:t>To Frontalize Or Not To Frontalize: Do We Really Need Elaborate Pre</a:t>
            </a:r>
            <a:r>
              <a:rPr lang="en" sz="1733">
                <a:solidFill>
                  <a:srgbClr val="000000"/>
                </a:solidFill>
                <a:latin typeface="Arial"/>
                <a:ea typeface="Arial"/>
                <a:cs typeface="Arial"/>
                <a:sym typeface="Arial"/>
              </a:rPr>
              <a:t>-Processing To Improve Face Recognition? </a:t>
            </a:r>
            <a:endParaRPr sz="17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9056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James Yost &amp; Matthew Ernst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Frontalization Method (OFM): 3D Transformation &amp; Texture Mapping</a:t>
            </a:r>
            <a:endParaRPr/>
          </a:p>
        </p:txBody>
      </p:sp>
      <p:sp>
        <p:nvSpPr>
          <p:cNvPr id="122" name="Google Shape;12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Transformation</a:t>
            </a:r>
            <a:endParaRPr/>
          </a:p>
          <a:p>
            <a:pPr indent="-298450" lvl="1" marL="914400" rtl="0" algn="l">
              <a:spcBef>
                <a:spcPts val="0"/>
              </a:spcBef>
              <a:spcAft>
                <a:spcPts val="0"/>
              </a:spcAft>
              <a:buSzPts val="1100"/>
              <a:buChar char="○"/>
            </a:pPr>
            <a:r>
              <a:rPr lang="en"/>
              <a:t>After fitting the corresponding landmarks from aligned and generic model to </a:t>
            </a:r>
            <a:r>
              <a:rPr lang="en"/>
              <a:t>estimate</a:t>
            </a:r>
            <a:r>
              <a:rPr lang="en"/>
              <a:t> 3D transformation. (Maps back to frontal)</a:t>
            </a:r>
            <a:endParaRPr/>
          </a:p>
          <a:p>
            <a:pPr indent="-298450" lvl="1" marL="914400" rtl="0" algn="l">
              <a:spcBef>
                <a:spcPts val="0"/>
              </a:spcBef>
              <a:spcAft>
                <a:spcPts val="0"/>
              </a:spcAft>
              <a:buSzPts val="1100"/>
              <a:buChar char="○"/>
            </a:pPr>
            <a:r>
              <a:rPr lang="en"/>
              <a:t>Horn’s Quaternion used to calculate scaling, rotation and translation. </a:t>
            </a:r>
            <a:endParaRPr/>
          </a:p>
          <a:p>
            <a:pPr indent="-311150" lvl="0" marL="457200" rtl="0" algn="l">
              <a:spcBef>
                <a:spcPts val="0"/>
              </a:spcBef>
              <a:spcAft>
                <a:spcPts val="0"/>
              </a:spcAft>
              <a:buSzPts val="1300"/>
              <a:buChar char="●"/>
            </a:pPr>
            <a:r>
              <a:rPr lang="en"/>
              <a:t>Texture Mapping</a:t>
            </a:r>
            <a:endParaRPr/>
          </a:p>
          <a:p>
            <a:pPr indent="-298450" lvl="1" marL="914400" rtl="0" algn="l">
              <a:spcBef>
                <a:spcPts val="0"/>
              </a:spcBef>
              <a:spcAft>
                <a:spcPts val="0"/>
              </a:spcAft>
              <a:buSzPts val="1100"/>
              <a:buChar char="○"/>
            </a:pPr>
            <a:r>
              <a:rPr lang="en"/>
              <a:t>Original cropped image and aligned image defined over a same XY-grid.</a:t>
            </a:r>
            <a:endParaRPr/>
          </a:p>
          <a:p>
            <a:pPr indent="-298450" lvl="1" marL="914400" rtl="0" algn="l">
              <a:spcBef>
                <a:spcPts val="0"/>
              </a:spcBef>
              <a:spcAft>
                <a:spcPts val="0"/>
              </a:spcAft>
              <a:buSzPts val="1100"/>
              <a:buChar char="○"/>
            </a:pPr>
            <a:r>
              <a:rPr lang="en"/>
              <a:t>From overlap 2D-to-3D can be exploited to map texture from the cropped image to the newly texture image.</a:t>
            </a:r>
            <a:endParaRPr/>
          </a:p>
          <a:p>
            <a:pPr indent="-298450" lvl="1" marL="914400" rtl="0" algn="l">
              <a:spcBef>
                <a:spcPts val="0"/>
              </a:spcBef>
              <a:spcAft>
                <a:spcPts val="0"/>
              </a:spcAft>
              <a:buSzPts val="1100"/>
              <a:buChar char="○"/>
            </a:pPr>
            <a:r>
              <a:rPr lang="en"/>
              <a:t>Interpolation is used to fill in missing values</a:t>
            </a:r>
            <a:endParaRPr/>
          </a:p>
          <a:p>
            <a:pPr indent="-311150" lvl="0" marL="457200" rtl="0" algn="l">
              <a:spcBef>
                <a:spcPts val="0"/>
              </a:spcBef>
              <a:spcAft>
                <a:spcPts val="0"/>
              </a:spcAft>
              <a:buSzPts val="1300"/>
              <a:buChar char="●"/>
            </a:pPr>
            <a:r>
              <a:rPr lang="en"/>
              <a:t>Transformed &amp; Textured Image is </a:t>
            </a:r>
            <a:r>
              <a:rPr lang="en"/>
              <a:t>Initial</a:t>
            </a:r>
            <a:r>
              <a:rPr lang="en"/>
              <a:t> Frontal Image</a:t>
            </a:r>
            <a:endParaRPr/>
          </a:p>
        </p:txBody>
      </p:sp>
      <p:pic>
        <p:nvPicPr>
          <p:cNvPr id="123" name="Google Shape;123;p22"/>
          <p:cNvPicPr preferRelativeResize="0"/>
          <p:nvPr/>
        </p:nvPicPr>
        <p:blipFill>
          <a:blip r:embed="rId3">
            <a:alphaModFix/>
          </a:blip>
          <a:stretch>
            <a:fillRect/>
          </a:stretch>
        </p:blipFill>
        <p:spPr>
          <a:xfrm>
            <a:off x="1548700" y="2246150"/>
            <a:ext cx="1686288" cy="289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Frontalization Method (OFM): Image Correction &amp; Post Processing</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Image Correction</a:t>
            </a:r>
            <a:endParaRPr/>
          </a:p>
          <a:p>
            <a:pPr indent="-298450" lvl="1" marL="914400" rtl="0" algn="l">
              <a:spcBef>
                <a:spcPts val="0"/>
              </a:spcBef>
              <a:spcAft>
                <a:spcPts val="0"/>
              </a:spcAft>
              <a:buSzPts val="1100"/>
              <a:buChar char="○"/>
            </a:pPr>
            <a:r>
              <a:rPr lang="en"/>
              <a:t>Triangulation performed on input face landmark coordinates</a:t>
            </a:r>
            <a:endParaRPr/>
          </a:p>
          <a:p>
            <a:pPr indent="-298450" lvl="1" marL="914400" rtl="0" algn="l">
              <a:spcBef>
                <a:spcPts val="0"/>
              </a:spcBef>
              <a:spcAft>
                <a:spcPts val="0"/>
              </a:spcAft>
              <a:buSzPts val="1100"/>
              <a:buChar char="○"/>
            </a:pPr>
            <a:r>
              <a:rPr lang="en"/>
              <a:t>Each triangle mapped to generic model through affine transforms.</a:t>
            </a:r>
            <a:endParaRPr/>
          </a:p>
          <a:p>
            <a:pPr indent="-298450" lvl="1" marL="914400" rtl="0" algn="l">
              <a:spcBef>
                <a:spcPts val="0"/>
              </a:spcBef>
              <a:spcAft>
                <a:spcPts val="0"/>
              </a:spcAft>
              <a:buSzPts val="1100"/>
              <a:buChar char="○"/>
            </a:pPr>
            <a:r>
              <a:rPr lang="en"/>
              <a:t>From warping, minor </a:t>
            </a:r>
            <a:r>
              <a:rPr lang="en"/>
              <a:t>distorted and occluded areas </a:t>
            </a:r>
            <a:r>
              <a:rPr lang="en"/>
              <a:t>are added to the image</a:t>
            </a:r>
            <a:endParaRPr/>
          </a:p>
          <a:p>
            <a:pPr indent="-311150" lvl="0" marL="457200" rtl="0" algn="l">
              <a:spcBef>
                <a:spcPts val="0"/>
              </a:spcBef>
              <a:spcAft>
                <a:spcPts val="0"/>
              </a:spcAft>
              <a:buSzPts val="1300"/>
              <a:buChar char="●"/>
            </a:pPr>
            <a:r>
              <a:rPr lang="en"/>
              <a:t>Post Processing</a:t>
            </a:r>
            <a:endParaRPr/>
          </a:p>
          <a:p>
            <a:pPr indent="-298450" lvl="1" marL="914400" rtl="0" algn="l">
              <a:spcBef>
                <a:spcPts val="0"/>
              </a:spcBef>
              <a:spcAft>
                <a:spcPts val="0"/>
              </a:spcAft>
              <a:buSzPts val="1100"/>
              <a:buChar char="○"/>
            </a:pPr>
            <a:r>
              <a:rPr lang="en"/>
              <a:t>By analyzing the aligned and frontal image a mapping equation is made</a:t>
            </a:r>
            <a:endParaRPr/>
          </a:p>
          <a:p>
            <a:pPr indent="-298450" lvl="1" marL="914400" rtl="0" algn="l">
              <a:spcBef>
                <a:spcPts val="0"/>
              </a:spcBef>
              <a:spcAft>
                <a:spcPts val="0"/>
              </a:spcAft>
              <a:buSzPts val="1100"/>
              <a:buChar char="○"/>
            </a:pPr>
            <a:r>
              <a:rPr lang="en"/>
              <a:t>If a certain pixel falls below a </a:t>
            </a:r>
            <a:r>
              <a:rPr lang="en"/>
              <a:t>threshold</a:t>
            </a:r>
            <a:r>
              <a:rPr lang="en"/>
              <a:t> a symmetrical mapping is made.</a:t>
            </a:r>
            <a:endParaRPr/>
          </a:p>
          <a:p>
            <a:pPr indent="-298450" lvl="1" marL="914400" rtl="0" algn="l">
              <a:spcBef>
                <a:spcPts val="0"/>
              </a:spcBef>
              <a:spcAft>
                <a:spcPts val="0"/>
              </a:spcAft>
              <a:buSzPts val="1100"/>
              <a:buChar char="○"/>
            </a:pPr>
            <a:r>
              <a:rPr lang="en"/>
              <a:t>The corrected image is mapped to a mean image to </a:t>
            </a:r>
            <a:r>
              <a:rPr lang="en"/>
              <a:t>account</a:t>
            </a:r>
            <a:r>
              <a:rPr lang="en"/>
              <a:t> for </a:t>
            </a:r>
            <a:r>
              <a:rPr lang="en"/>
              <a:t>uniformity</a:t>
            </a:r>
            <a:r>
              <a:rPr lang="en"/>
              <a:t>.</a:t>
            </a:r>
            <a:endParaRPr/>
          </a:p>
          <a:p>
            <a:pPr indent="-311150" lvl="0" marL="457200" rtl="0" algn="l">
              <a:spcBef>
                <a:spcPts val="0"/>
              </a:spcBef>
              <a:spcAft>
                <a:spcPts val="0"/>
              </a:spcAft>
              <a:buSzPts val="1300"/>
              <a:buChar char="●"/>
            </a:pPr>
            <a:r>
              <a:rPr lang="en"/>
              <a:t>All facial features properly aligned</a:t>
            </a:r>
            <a:endParaRPr/>
          </a:p>
        </p:txBody>
      </p:sp>
      <p:pic>
        <p:nvPicPr>
          <p:cNvPr id="130" name="Google Shape;130;p23"/>
          <p:cNvPicPr preferRelativeResize="0"/>
          <p:nvPr/>
        </p:nvPicPr>
        <p:blipFill>
          <a:blip r:embed="rId3">
            <a:alphaModFix/>
          </a:blip>
          <a:stretch>
            <a:fillRect/>
          </a:stretch>
        </p:blipFill>
        <p:spPr>
          <a:xfrm>
            <a:off x="669550" y="2842375"/>
            <a:ext cx="2990850" cy="165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849550" y="1995125"/>
            <a:ext cx="7444926" cy="204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Sets</a:t>
            </a:r>
            <a:endParaRPr/>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Data: CASIA-WebFace:</a:t>
            </a:r>
            <a:endParaRPr/>
          </a:p>
          <a:p>
            <a:pPr indent="-311150" lvl="0" marL="457200" rtl="0" algn="l">
              <a:spcBef>
                <a:spcPts val="1200"/>
              </a:spcBef>
              <a:spcAft>
                <a:spcPts val="0"/>
              </a:spcAft>
              <a:buSzPts val="1300"/>
              <a:buChar char="●"/>
            </a:pPr>
            <a:r>
              <a:rPr lang="en"/>
              <a:t>Used a subset containing 303,481 images from a total 7577</a:t>
            </a:r>
            <a:endParaRPr/>
          </a:p>
          <a:p>
            <a:pPr indent="0" lvl="0" marL="0" rtl="0" algn="l">
              <a:spcBef>
                <a:spcPts val="1200"/>
              </a:spcBef>
              <a:spcAft>
                <a:spcPts val="0"/>
              </a:spcAft>
              <a:buNone/>
            </a:pPr>
            <a:r>
              <a:rPr lang="en"/>
              <a:t>Test Data: PaSC :</a:t>
            </a:r>
            <a:endParaRPr/>
          </a:p>
          <a:p>
            <a:pPr indent="-311150" lvl="0" marL="457200" rtl="0" algn="l">
              <a:spcBef>
                <a:spcPts val="1200"/>
              </a:spcBef>
              <a:spcAft>
                <a:spcPts val="0"/>
              </a:spcAft>
              <a:buSzPts val="1300"/>
              <a:buChar char="●"/>
            </a:pPr>
            <a:r>
              <a:rPr lang="en"/>
              <a:t>a collection of videos acquired at the University of Notre Dame over seven weeks in the Spring semester of 2011. </a:t>
            </a:r>
            <a:endParaRPr/>
          </a:p>
          <a:p>
            <a:pPr indent="-311150" lvl="0" marL="457200" rtl="0" algn="l">
              <a:spcBef>
                <a:spcPts val="0"/>
              </a:spcBef>
              <a:spcAft>
                <a:spcPts val="0"/>
              </a:spcAft>
              <a:buSzPts val="1300"/>
              <a:buChar char="●"/>
            </a:pPr>
            <a:r>
              <a:rPr lang="en"/>
              <a:t>consists of video sequences physically collected specifically for face recognition tasks.</a:t>
            </a:r>
            <a:endParaRPr/>
          </a:p>
          <a:p>
            <a:pPr indent="0" lvl="0" marL="0" rtl="0" algn="l">
              <a:spcBef>
                <a:spcPts val="1200"/>
              </a:spcBef>
              <a:spcAft>
                <a:spcPts val="0"/>
              </a:spcAft>
              <a:buNone/>
            </a:pPr>
            <a:r>
              <a:rPr lang="en"/>
              <a:t>Frontalization Yield Data set: MultiPIE</a:t>
            </a:r>
            <a:endParaRPr/>
          </a:p>
          <a:p>
            <a:pPr indent="-311150" lvl="0" marL="457200" rtl="0" algn="l">
              <a:spcBef>
                <a:spcPts val="1200"/>
              </a:spcBef>
              <a:spcAft>
                <a:spcPts val="0"/>
              </a:spcAft>
              <a:buSzPts val="1300"/>
              <a:buChar char="●"/>
            </a:pPr>
            <a:r>
              <a:rPr lang="en"/>
              <a:t> To evaluate the success rate of each landmarker and frontalizer combination at specific facial pose angles (yaw).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Architecture </a:t>
            </a:r>
            <a:endParaRPr/>
          </a:p>
        </p:txBody>
      </p:sp>
      <p:sp>
        <p:nvSpPr>
          <p:cNvPr id="148" name="Google Shape;14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architecture : VGG-FACE</a:t>
            </a:r>
            <a:endParaRPr/>
          </a:p>
          <a:p>
            <a:pPr indent="-311150" lvl="0" marL="457200" rtl="0" algn="l">
              <a:spcBef>
                <a:spcPts val="1200"/>
              </a:spcBef>
              <a:spcAft>
                <a:spcPts val="0"/>
              </a:spcAft>
              <a:buSzPts val="1300"/>
              <a:buChar char="●"/>
            </a:pPr>
            <a:r>
              <a:rPr lang="en"/>
              <a:t>Why?</a:t>
            </a:r>
            <a:endParaRPr/>
          </a:p>
          <a:p>
            <a:pPr indent="-298450" lvl="1" marL="914400" rtl="0" algn="l">
              <a:spcBef>
                <a:spcPts val="0"/>
              </a:spcBef>
              <a:spcAft>
                <a:spcPts val="0"/>
              </a:spcAft>
              <a:buSzPts val="1100"/>
              <a:buChar char="○"/>
            </a:pPr>
            <a:r>
              <a:rPr lang="en"/>
              <a:t>it generates verification results comparable to Google FaceNet  on LFW  while requiring a fraction of its training data.</a:t>
            </a:r>
            <a:endParaRPr/>
          </a:p>
          <a:p>
            <a:pPr indent="0" lvl="0" marL="914400" rtl="0" algn="l">
              <a:spcBef>
                <a:spcPts val="1200"/>
              </a:spcBef>
              <a:spcAft>
                <a:spcPts val="0"/>
              </a:spcAft>
              <a:buNone/>
            </a:pPr>
            <a:r>
              <a:t/>
            </a:r>
            <a:endParaRPr/>
          </a:p>
          <a:p>
            <a:pPr indent="-298450" lvl="1" marL="914400" rtl="0" algn="l">
              <a:spcBef>
                <a:spcPts val="1200"/>
              </a:spcBef>
              <a:spcAft>
                <a:spcPts val="0"/>
              </a:spcAft>
              <a:buSzPts val="1100"/>
              <a:buChar char="○"/>
            </a:pPr>
            <a:r>
              <a:rPr lang="en"/>
              <a:t>the model performs reasonably well on popular face recognition benchmark</a:t>
            </a:r>
            <a:endParaRPr/>
          </a:p>
          <a:p>
            <a:pPr indent="0" lvl="0" marL="914400" rtl="0" algn="l">
              <a:spcBef>
                <a:spcPts val="1200"/>
              </a:spcBef>
              <a:spcAft>
                <a:spcPts val="0"/>
              </a:spcAft>
              <a:buNone/>
            </a:pPr>
            <a:r>
              <a:t/>
            </a:r>
            <a:endParaRPr/>
          </a:p>
          <a:p>
            <a:pPr indent="-298450" lvl="1" marL="914400" rtl="0" algn="l">
              <a:spcBef>
                <a:spcPts val="1200"/>
              </a:spcBef>
              <a:spcAft>
                <a:spcPts val="0"/>
              </a:spcAft>
              <a:buSzPts val="1100"/>
              <a:buChar char="○"/>
            </a:pPr>
            <a:r>
              <a:rPr lang="en"/>
              <a:t> A snapshot of this model, pre-trained with 2.6 million face images, is present in the Caffe  model zoo</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a:t>
            </a:r>
            <a:endParaRPr/>
          </a:p>
          <a:p>
            <a:pPr indent="0" lvl="0" marL="0" rtl="0" algn="l">
              <a:spcBef>
                <a:spcPts val="0"/>
              </a:spcBef>
              <a:spcAft>
                <a:spcPts val="0"/>
              </a:spcAft>
              <a:buNone/>
            </a:pPr>
            <a:r>
              <a:rPr lang="en"/>
              <a:t>processing Methods</a:t>
            </a:r>
            <a:endParaRPr/>
          </a:p>
        </p:txBody>
      </p:sp>
      <p:sp>
        <p:nvSpPr>
          <p:cNvPr id="154" name="Google Shape;154;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Methods</a:t>
            </a:r>
            <a:endParaRPr/>
          </a:p>
          <a:p>
            <a:pPr indent="-311150" lvl="0" marL="457200" rtl="0" algn="l">
              <a:spcBef>
                <a:spcPts val="1200"/>
              </a:spcBef>
              <a:spcAft>
                <a:spcPts val="0"/>
              </a:spcAft>
              <a:buSzPts val="1300"/>
              <a:buChar char="●"/>
            </a:pPr>
            <a:r>
              <a:rPr lang="en"/>
              <a:t>Different combinations of the landmarkers and fronalizers. </a:t>
            </a:r>
            <a:endParaRPr/>
          </a:p>
          <a:p>
            <a:pPr indent="-298450" lvl="1" marL="914400" rtl="0" algn="l">
              <a:spcBef>
                <a:spcPts val="0"/>
              </a:spcBef>
              <a:spcAft>
                <a:spcPts val="0"/>
              </a:spcAft>
              <a:buSzPts val="1100"/>
              <a:buChar char="○"/>
            </a:pPr>
            <a:r>
              <a:rPr lang="en"/>
              <a:t> ZR &amp; H</a:t>
            </a:r>
            <a:endParaRPr/>
          </a:p>
          <a:p>
            <a:pPr indent="-298450" lvl="1" marL="914400" rtl="0" algn="l">
              <a:spcBef>
                <a:spcPts val="0"/>
              </a:spcBef>
              <a:spcAft>
                <a:spcPts val="0"/>
              </a:spcAft>
              <a:buSzPts val="1100"/>
              <a:buChar char="○"/>
            </a:pPr>
            <a:r>
              <a:rPr lang="en"/>
              <a:t>KS  &amp; H </a:t>
            </a:r>
            <a:endParaRPr/>
          </a:p>
          <a:p>
            <a:pPr indent="-298450" lvl="1" marL="914400" rtl="0" algn="l">
              <a:spcBef>
                <a:spcPts val="0"/>
              </a:spcBef>
              <a:spcAft>
                <a:spcPts val="0"/>
              </a:spcAft>
              <a:buSzPts val="1100"/>
              <a:buChar char="○"/>
            </a:pPr>
            <a:r>
              <a:rPr lang="en"/>
              <a:t>CMR &amp; OFM</a:t>
            </a:r>
            <a:endParaRPr/>
          </a:p>
          <a:p>
            <a:pPr indent="-298450" lvl="1" marL="914400" rtl="0" algn="l">
              <a:spcBef>
                <a:spcPts val="0"/>
              </a:spcBef>
              <a:spcAft>
                <a:spcPts val="0"/>
              </a:spcAft>
              <a:buSzPts val="1100"/>
              <a:buChar char="○"/>
            </a:pPr>
            <a:r>
              <a:rPr lang="en"/>
              <a:t>CMR &amp; H </a:t>
            </a:r>
            <a:endParaRPr/>
          </a:p>
          <a:p>
            <a:pPr indent="-298450" lvl="1" marL="914400" rtl="0" algn="l">
              <a:spcBef>
                <a:spcPts val="0"/>
              </a:spcBef>
              <a:spcAft>
                <a:spcPts val="0"/>
              </a:spcAft>
              <a:buSzPts val="1100"/>
              <a:buChar char="○"/>
            </a:pPr>
            <a:r>
              <a:rPr lang="en"/>
              <a:t>ZR  &amp; OFM</a:t>
            </a:r>
            <a:endParaRPr/>
          </a:p>
          <a:p>
            <a:pPr indent="-298450" lvl="1" marL="914400" rtl="0" algn="l">
              <a:spcBef>
                <a:spcPts val="0"/>
              </a:spcBef>
              <a:spcAft>
                <a:spcPts val="0"/>
              </a:spcAft>
              <a:buSzPts val="1100"/>
              <a:buChar char="○"/>
            </a:pPr>
            <a:r>
              <a:rPr lang="en"/>
              <a:t>KS &amp; OFM</a:t>
            </a:r>
            <a:endParaRPr/>
          </a:p>
          <a:p>
            <a:pPr indent="-311150" lvl="0" marL="457200" rtl="0" algn="l">
              <a:spcBef>
                <a:spcPts val="0"/>
              </a:spcBef>
              <a:spcAft>
                <a:spcPts val="0"/>
              </a:spcAft>
              <a:buSzPts val="1300"/>
              <a:buChar char="●"/>
            </a:pPr>
            <a:r>
              <a:rPr lang="en"/>
              <a:t>Three baseline approaches</a:t>
            </a:r>
            <a:endParaRPr/>
          </a:p>
          <a:p>
            <a:pPr indent="-298450" lvl="1" marL="914400" rtl="0" algn="l">
              <a:spcBef>
                <a:spcPts val="0"/>
              </a:spcBef>
              <a:spcAft>
                <a:spcPts val="0"/>
              </a:spcAft>
              <a:buSzPts val="1100"/>
              <a:buChar char="○"/>
            </a:pPr>
            <a:r>
              <a:rPr lang="en"/>
              <a:t>2D alligend CW images rotated using eye centers (found from KS)</a:t>
            </a:r>
            <a:endParaRPr/>
          </a:p>
          <a:p>
            <a:pPr indent="-298450" lvl="1" marL="914400" rtl="0" algn="l">
              <a:spcBef>
                <a:spcPts val="0"/>
              </a:spcBef>
              <a:spcAft>
                <a:spcPts val="0"/>
              </a:spcAft>
              <a:buSzPts val="1100"/>
              <a:buChar char="○"/>
            </a:pPr>
            <a:r>
              <a:rPr lang="en"/>
              <a:t>No pre-processing</a:t>
            </a:r>
            <a:endParaRPr/>
          </a:p>
          <a:p>
            <a:pPr indent="-298450" lvl="1" marL="914400" rtl="0" algn="l">
              <a:spcBef>
                <a:spcPts val="0"/>
              </a:spcBef>
              <a:spcAft>
                <a:spcPts val="0"/>
              </a:spcAft>
              <a:buSzPts val="1100"/>
              <a:buChar char="○"/>
            </a:pPr>
            <a:r>
              <a:rPr lang="en"/>
              <a:t>A snapshot of the original VGG-FACE model, pre-trained on 2.6 million 2D aligned face images from the VGG-FACE dataset, as a comparison against a prevalent CNN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 and Scoring</a:t>
            </a:r>
            <a:endParaRPr/>
          </a:p>
        </p:txBody>
      </p:sp>
      <p:sp>
        <p:nvSpPr>
          <p:cNvPr id="160" name="Google Shape;160;p28"/>
          <p:cNvSpPr txBox="1"/>
          <p:nvPr>
            <p:ph idx="1" type="body"/>
          </p:nvPr>
        </p:nvSpPr>
        <p:spPr>
          <a:xfrm>
            <a:off x="4644675" y="167950"/>
            <a:ext cx="4166400" cy="443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Before Extraction:</a:t>
            </a:r>
            <a:endParaRPr/>
          </a:p>
          <a:p>
            <a:pPr indent="-311150" lvl="0" marL="457200" rtl="0" algn="l">
              <a:spcBef>
                <a:spcPts val="1200"/>
              </a:spcBef>
              <a:spcAft>
                <a:spcPts val="0"/>
              </a:spcAft>
              <a:buSzPts val="1300"/>
              <a:buChar char="●"/>
            </a:pPr>
            <a:r>
              <a:rPr lang="en"/>
              <a:t>They removed bad </a:t>
            </a:r>
            <a:r>
              <a:rPr lang="en"/>
              <a:t>facial</a:t>
            </a:r>
            <a:r>
              <a:rPr lang="en"/>
              <a:t> detections by  calculating the average local track </a:t>
            </a:r>
            <a:r>
              <a:rPr lang="en"/>
              <a:t>trajectory</a:t>
            </a:r>
            <a:r>
              <a:rPr lang="en"/>
              <a:t> for a rough estimate of neighboring detections and removing any coordinates outside of 2.5</a:t>
            </a:r>
            <a:r>
              <a:rPr lang="en"/>
              <a:t>𝝈</a:t>
            </a:r>
            <a:endParaRPr/>
          </a:p>
          <a:p>
            <a:pPr indent="0" lvl="0" marL="0" rtl="0" algn="l">
              <a:spcBef>
                <a:spcPts val="1200"/>
              </a:spcBef>
              <a:spcAft>
                <a:spcPts val="0"/>
              </a:spcAft>
              <a:buNone/>
            </a:pPr>
            <a:r>
              <a:rPr lang="en"/>
              <a:t>Extraction:</a:t>
            </a:r>
            <a:endParaRPr/>
          </a:p>
          <a:p>
            <a:pPr indent="-311150" lvl="0" marL="457200" rtl="0" algn="l">
              <a:spcBef>
                <a:spcPts val="1200"/>
              </a:spcBef>
              <a:spcAft>
                <a:spcPts val="0"/>
              </a:spcAft>
              <a:buSzPts val="1300"/>
              <a:buChar char="●"/>
            </a:pPr>
            <a:r>
              <a:rPr lang="en"/>
              <a:t>Frame Feature:</a:t>
            </a:r>
            <a:endParaRPr/>
          </a:p>
          <a:p>
            <a:pPr indent="-298450" lvl="1" marL="1371600" rtl="0" algn="l">
              <a:spcBef>
                <a:spcPts val="0"/>
              </a:spcBef>
              <a:spcAft>
                <a:spcPts val="0"/>
              </a:spcAft>
              <a:buSzPts val="1100"/>
              <a:buChar char="○"/>
            </a:pPr>
            <a:r>
              <a:rPr lang="en"/>
              <a:t>4096 </a:t>
            </a:r>
            <a:r>
              <a:rPr lang="en"/>
              <a:t>dimensional</a:t>
            </a:r>
            <a:r>
              <a:rPr lang="en"/>
              <a:t> vector that was extracted from layer fc7 for every face given a CNN model</a:t>
            </a:r>
            <a:endParaRPr/>
          </a:p>
          <a:p>
            <a:pPr indent="-311150" lvl="0" marL="457200" rtl="0" algn="l">
              <a:spcBef>
                <a:spcPts val="0"/>
              </a:spcBef>
              <a:spcAft>
                <a:spcPts val="0"/>
              </a:spcAft>
              <a:buSzPts val="1300"/>
              <a:buChar char="●"/>
            </a:pPr>
            <a:r>
              <a:rPr lang="en"/>
              <a:t>Video Feature</a:t>
            </a:r>
            <a:endParaRPr/>
          </a:p>
          <a:p>
            <a:pPr indent="-298450" lvl="1" marL="1371600" rtl="0" algn="l">
              <a:spcBef>
                <a:spcPts val="0"/>
              </a:spcBef>
              <a:spcAft>
                <a:spcPts val="0"/>
              </a:spcAft>
              <a:buSzPts val="1100"/>
              <a:buChar char="○"/>
            </a:pPr>
            <a:r>
              <a:rPr lang="en"/>
              <a:t>The N </a:t>
            </a:r>
            <a:r>
              <a:rPr lang="en"/>
              <a:t>dimensional</a:t>
            </a:r>
            <a:r>
              <a:rPr lang="en"/>
              <a:t> vector that was created by summing up all Frame Features</a:t>
            </a:r>
            <a:endParaRPr/>
          </a:p>
          <a:p>
            <a:pPr indent="0" lvl="0" marL="0" rtl="0" algn="l">
              <a:spcBef>
                <a:spcPts val="1200"/>
              </a:spcBef>
              <a:spcAft>
                <a:spcPts val="0"/>
              </a:spcAft>
              <a:buNone/>
            </a:pPr>
            <a:r>
              <a:rPr lang="en"/>
              <a:t>Scoring: 	</a:t>
            </a:r>
            <a:endParaRPr/>
          </a:p>
          <a:p>
            <a:pPr indent="-311150" lvl="0" marL="457200" rtl="0" algn="l">
              <a:spcBef>
                <a:spcPts val="1200"/>
              </a:spcBef>
              <a:spcAft>
                <a:spcPts val="0"/>
              </a:spcAft>
              <a:buSzPts val="1300"/>
              <a:buChar char="●"/>
            </a:pPr>
            <a:r>
              <a:rPr lang="en"/>
              <a:t>Cosine S</a:t>
            </a:r>
            <a:r>
              <a:rPr lang="en"/>
              <a:t>imilarity</a:t>
            </a:r>
            <a:r>
              <a:rPr lang="en"/>
              <a:t> to compute match sc</a:t>
            </a:r>
            <a:r>
              <a:rPr lang="en"/>
              <a:t>ores between feature vectors of different videos</a:t>
            </a:r>
            <a:endParaRPr/>
          </a:p>
          <a:p>
            <a:pPr indent="-298450" lvl="1" marL="914400" rtl="0" algn="l">
              <a:spcBef>
                <a:spcPts val="0"/>
              </a:spcBef>
              <a:spcAft>
                <a:spcPts val="0"/>
              </a:spcAft>
              <a:buSzPts val="1100"/>
              <a:buChar char="○"/>
            </a:pPr>
            <a:r>
              <a:rPr lang="en"/>
              <a:t>were used for calculating verification and identification accuracy rates of each CNN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Yield &amp; Results</a:t>
            </a:r>
            <a:endParaRPr/>
          </a:p>
        </p:txBody>
      </p:sp>
      <p:sp>
        <p:nvSpPr>
          <p:cNvPr id="166" name="Google Shape;166;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Frontalization compared to 2D </a:t>
            </a:r>
            <a:r>
              <a:rPr lang="en"/>
              <a:t>alignment</a:t>
            </a:r>
            <a:r>
              <a:rPr lang="en"/>
              <a:t> experiences higher failure rates</a:t>
            </a:r>
            <a:endParaRPr/>
          </a:p>
          <a:p>
            <a:pPr indent="-298450" lvl="1" marL="914400" rtl="0" algn="l">
              <a:spcBef>
                <a:spcPts val="0"/>
              </a:spcBef>
              <a:spcAft>
                <a:spcPts val="0"/>
              </a:spcAft>
              <a:buSzPts val="1100"/>
              <a:buChar char="○"/>
            </a:pPr>
            <a:r>
              <a:rPr lang="en"/>
              <a:t>Landmarker failed to locate all points needed</a:t>
            </a:r>
            <a:endParaRPr/>
          </a:p>
          <a:p>
            <a:pPr indent="-298450" lvl="1" marL="914400" rtl="0" algn="l">
              <a:spcBef>
                <a:spcPts val="0"/>
              </a:spcBef>
              <a:spcAft>
                <a:spcPts val="0"/>
              </a:spcAft>
              <a:buSzPts val="1100"/>
              <a:buChar char="○"/>
            </a:pPr>
            <a:r>
              <a:rPr lang="en"/>
              <a:t>Incorrectly localize points</a:t>
            </a:r>
            <a:endParaRPr/>
          </a:p>
          <a:p>
            <a:pPr indent="-298450" lvl="1" marL="914400" rtl="0" algn="l">
              <a:spcBef>
                <a:spcPts val="0"/>
              </a:spcBef>
              <a:spcAft>
                <a:spcPts val="0"/>
              </a:spcAft>
              <a:buSzPts val="1100"/>
              <a:buChar char="○"/>
            </a:pPr>
            <a:r>
              <a:rPr lang="en"/>
              <a:t>Usually due to extreme pose (&gt; 45° yaw) or occlusion</a:t>
            </a:r>
            <a:endParaRPr/>
          </a:p>
          <a:p>
            <a:pPr indent="-311150" lvl="0" marL="457200" rtl="0" algn="l">
              <a:spcBef>
                <a:spcPts val="0"/>
              </a:spcBef>
              <a:spcAft>
                <a:spcPts val="0"/>
              </a:spcAft>
              <a:buSzPts val="1300"/>
              <a:buChar char="●"/>
            </a:pPr>
            <a:r>
              <a:rPr lang="en"/>
              <a:t>To see operational ranges the Multi-PIE dataset was used</a:t>
            </a:r>
            <a:endParaRPr/>
          </a:p>
          <a:p>
            <a:pPr indent="-298450" lvl="1" marL="914400" rtl="0" algn="l">
              <a:spcBef>
                <a:spcPts val="0"/>
              </a:spcBef>
              <a:spcAft>
                <a:spcPts val="0"/>
              </a:spcAft>
              <a:buSzPts val="1100"/>
              <a:buChar char="○"/>
            </a:pPr>
            <a:r>
              <a:rPr lang="en"/>
              <a:t>Frontalized dataset images with all six frontalization techniques</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2" marL="1371600" rtl="0" algn="l">
              <a:spcBef>
                <a:spcPts val="0"/>
              </a:spcBef>
              <a:spcAft>
                <a:spcPts val="0"/>
              </a:spcAft>
              <a:buSzPts val="1100"/>
              <a:buChar char="■"/>
            </a:pPr>
            <a:r>
              <a:rPr lang="en" sz="1000">
                <a:latin typeface="Arial"/>
                <a:ea typeface="Arial"/>
                <a:cs typeface="Arial"/>
                <a:sym typeface="Arial"/>
              </a:rPr>
              <a:t>(ZR &amp; H, KS &amp; H, CMR &amp; OFM, CMR &amp; H, ZR &amp; OFM and KS &amp; OFM)</a:t>
            </a:r>
            <a:endParaRPr/>
          </a:p>
          <a:p>
            <a:pPr indent="-311150" lvl="0" marL="457200" rtl="0" algn="l">
              <a:spcBef>
                <a:spcPts val="0"/>
              </a:spcBef>
              <a:spcAft>
                <a:spcPts val="0"/>
              </a:spcAft>
              <a:buSzPts val="1300"/>
              <a:buChar char="●"/>
            </a:pPr>
            <a:r>
              <a:rPr lang="en"/>
              <a:t>Best Landmarking between 0 - 40° with CMR</a:t>
            </a:r>
            <a:endParaRPr/>
          </a:p>
        </p:txBody>
      </p:sp>
      <p:pic>
        <p:nvPicPr>
          <p:cNvPr id="167" name="Google Shape;167;p29"/>
          <p:cNvPicPr preferRelativeResize="0"/>
          <p:nvPr/>
        </p:nvPicPr>
        <p:blipFill>
          <a:blip r:embed="rId3">
            <a:alphaModFix/>
          </a:blip>
          <a:stretch>
            <a:fillRect/>
          </a:stretch>
        </p:blipFill>
        <p:spPr>
          <a:xfrm>
            <a:off x="0" y="1073375"/>
            <a:ext cx="4303050" cy="338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73" name="Google Shape;173;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Used  random 90% of CW for training and 10% for validation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Trained on NVIDIA Titan X GPU using caffe.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Weights were initialized from a snapshot of VGG_FACE pre-trained on 2 million face images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Hyperparameters</a:t>
            </a:r>
            <a:r>
              <a:rPr lang="en"/>
              <a:t> were </a:t>
            </a:r>
            <a:r>
              <a:rPr lang="en"/>
              <a:t>selected</a:t>
            </a:r>
            <a:r>
              <a:rPr lang="en"/>
              <a:t> using HyperOpt and were constant </a:t>
            </a:r>
            <a:r>
              <a:rPr lang="en"/>
              <a:t>across</a:t>
            </a:r>
            <a:r>
              <a:rPr lang="en"/>
              <a:t> </a:t>
            </a:r>
            <a:r>
              <a:rPr lang="en"/>
              <a:t>preprocessing</a:t>
            </a:r>
            <a:r>
              <a:rPr lang="en"/>
              <a:t> methods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For each frontalization two pre processed versions were kept, </a:t>
            </a:r>
            <a:r>
              <a:rPr lang="en"/>
              <a:t>symmetric</a:t>
            </a:r>
            <a:r>
              <a:rPr lang="en"/>
              <a:t> and </a:t>
            </a:r>
            <a:r>
              <a:rPr lang="en"/>
              <a:t>asymmetric</a:t>
            </a:r>
            <a:r>
              <a:rPr lang="en"/>
              <a:t> </a:t>
            </a:r>
            <a:endParaRPr/>
          </a:p>
        </p:txBody>
      </p:sp>
      <p:pic>
        <p:nvPicPr>
          <p:cNvPr id="174" name="Google Shape;174;p30"/>
          <p:cNvPicPr preferRelativeResize="0"/>
          <p:nvPr/>
        </p:nvPicPr>
        <p:blipFill>
          <a:blip r:embed="rId3">
            <a:alphaModFix/>
          </a:blip>
          <a:stretch>
            <a:fillRect/>
          </a:stretch>
        </p:blipFill>
        <p:spPr>
          <a:xfrm>
            <a:off x="152500" y="1507450"/>
            <a:ext cx="4257675" cy="153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Yield On Testing Data</a:t>
            </a:r>
            <a:endParaRPr/>
          </a:p>
        </p:txBody>
      </p:sp>
      <p:sp>
        <p:nvSpPr>
          <p:cNvPr id="180" name="Google Shape;180;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a:t>
            </a:r>
            <a:r>
              <a:rPr lang="en"/>
              <a:t>Different</a:t>
            </a:r>
            <a:r>
              <a:rPr lang="en"/>
              <a:t> methods:</a:t>
            </a:r>
            <a:endParaRPr/>
          </a:p>
          <a:p>
            <a:pPr indent="-304800" lvl="0" marL="457200" rtl="0" algn="l">
              <a:spcBef>
                <a:spcPts val="1200"/>
              </a:spcBef>
              <a:spcAft>
                <a:spcPts val="0"/>
              </a:spcAft>
              <a:buSzPts val="1200"/>
              <a:buChar char="●"/>
            </a:pPr>
            <a:r>
              <a:rPr lang="en" sz="1200"/>
              <a:t>Pre </a:t>
            </a:r>
            <a:r>
              <a:rPr lang="en" sz="1200"/>
              <a:t>processed</a:t>
            </a:r>
            <a:r>
              <a:rPr lang="en" sz="1200"/>
              <a:t> method -&gt; </a:t>
            </a:r>
            <a:r>
              <a:rPr lang="en" sz="1200"/>
              <a:t>Pre processed method </a:t>
            </a:r>
            <a:endParaRPr sz="1200"/>
          </a:p>
          <a:p>
            <a:pPr indent="-304800" lvl="0" marL="457200" rtl="0" algn="l">
              <a:spcBef>
                <a:spcPts val="0"/>
              </a:spcBef>
              <a:spcAft>
                <a:spcPts val="0"/>
              </a:spcAft>
              <a:buSzPts val="1200"/>
              <a:buChar char="●"/>
            </a:pPr>
            <a:r>
              <a:rPr lang="en" sz="1200"/>
              <a:t>All Pre processed method used</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rPr lang="en" sz="1200"/>
              <a:t>Since the yield of each method was different, the number of PaSC videos varied for each method in the 1st pipeline.</a:t>
            </a:r>
            <a:endParaRPr sz="1200"/>
          </a:p>
          <a:p>
            <a:pPr indent="0" lvl="0" marL="0" rtl="0" algn="l">
              <a:spcBef>
                <a:spcPts val="1200"/>
              </a:spcBef>
              <a:spcAft>
                <a:spcPts val="0"/>
              </a:spcAft>
              <a:buNone/>
            </a:pPr>
            <a:r>
              <a:rPr lang="en" sz="1200"/>
              <a:t>In the 2nd pipeline, all the networks were tested on their congruent pre-processed versions of the same 2267 (out of 2802) PaSC videos.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457200" rtl="0" algn="l">
              <a:spcBef>
                <a:spcPts val="1200"/>
              </a:spcBef>
              <a:spcAft>
                <a:spcPts val="1200"/>
              </a:spcAft>
              <a:buNone/>
            </a:pPr>
            <a:r>
              <a:t/>
            </a:r>
            <a:endParaRPr sz="1200"/>
          </a:p>
        </p:txBody>
      </p:sp>
      <p:pic>
        <p:nvPicPr>
          <p:cNvPr id="181" name="Google Shape;181;p31"/>
          <p:cNvPicPr preferRelativeResize="0"/>
          <p:nvPr/>
        </p:nvPicPr>
        <p:blipFill>
          <a:blip r:embed="rId3">
            <a:alphaModFix/>
          </a:blip>
          <a:stretch>
            <a:fillRect/>
          </a:stretch>
        </p:blipFill>
        <p:spPr>
          <a:xfrm>
            <a:off x="460025" y="3439716"/>
            <a:ext cx="6018350" cy="98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1" name="Google Shape;71;p14"/>
          <p:cNvSpPr txBox="1"/>
          <p:nvPr>
            <p:ph idx="1" type="body"/>
          </p:nvPr>
        </p:nvSpPr>
        <p:spPr>
          <a:xfrm>
            <a:off x="4572000" y="1882475"/>
            <a:ext cx="4088700" cy="264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Questions:</a:t>
            </a:r>
            <a:endParaRPr/>
          </a:p>
          <a:p>
            <a:pPr indent="-311150" lvl="0" marL="457200" rtl="0" algn="l">
              <a:spcBef>
                <a:spcPts val="1200"/>
              </a:spcBef>
              <a:spcAft>
                <a:spcPts val="0"/>
              </a:spcAft>
              <a:buSzPts val="1300"/>
              <a:buChar char="●"/>
            </a:pPr>
            <a:r>
              <a:rPr lang="en"/>
              <a:t>Does training CNNs with frontalized images yield better results, or can they learn robust representations invariant of facial pose on their own?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311150" lvl="0" marL="457200" rtl="0" algn="l">
              <a:spcBef>
                <a:spcPts val="1200"/>
              </a:spcBef>
              <a:spcAft>
                <a:spcPts val="0"/>
              </a:spcAft>
              <a:buSzPts val="1300"/>
              <a:buChar char="●"/>
            </a:pPr>
            <a:r>
              <a:rPr lang="en"/>
              <a:t>Iphone face </a:t>
            </a:r>
            <a:r>
              <a:rPr lang="en"/>
              <a:t>recognition</a:t>
            </a:r>
            <a:r>
              <a:rPr lang="en"/>
              <a:t>  </a:t>
            </a:r>
            <a:endParaRPr/>
          </a:p>
          <a:p>
            <a:pPr indent="0" lvl="0" marL="0" rtl="0" algn="l">
              <a:spcBef>
                <a:spcPts val="12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4572000" y="315850"/>
            <a:ext cx="4257675" cy="1533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Recognition Experiments</a:t>
            </a:r>
            <a:endParaRPr/>
          </a:p>
        </p:txBody>
      </p:sp>
      <p:pic>
        <p:nvPicPr>
          <p:cNvPr id="187" name="Google Shape;187;p32"/>
          <p:cNvPicPr preferRelativeResize="0"/>
          <p:nvPr/>
        </p:nvPicPr>
        <p:blipFill>
          <a:blip r:embed="rId3">
            <a:alphaModFix/>
          </a:blip>
          <a:stretch>
            <a:fillRect/>
          </a:stretch>
        </p:blipFill>
        <p:spPr>
          <a:xfrm>
            <a:off x="508313" y="1727574"/>
            <a:ext cx="8324024" cy="3245900"/>
          </a:xfrm>
          <a:prstGeom prst="rect">
            <a:avLst/>
          </a:prstGeom>
          <a:noFill/>
          <a:ln>
            <a:noFill/>
          </a:ln>
        </p:spPr>
      </p:pic>
      <p:sp>
        <p:nvSpPr>
          <p:cNvPr id="188" name="Google Shape;188;p32"/>
          <p:cNvSpPr txBox="1"/>
          <p:nvPr/>
        </p:nvSpPr>
        <p:spPr>
          <a:xfrm>
            <a:off x="630900" y="1401125"/>
            <a:ext cx="4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Pipeline 1</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Recognition Experiments</a:t>
            </a:r>
            <a:endParaRPr/>
          </a:p>
        </p:txBody>
      </p:sp>
      <p:sp>
        <p:nvSpPr>
          <p:cNvPr id="194" name="Google Shape;194;p33"/>
          <p:cNvSpPr txBox="1"/>
          <p:nvPr/>
        </p:nvSpPr>
        <p:spPr>
          <a:xfrm>
            <a:off x="647275" y="1359775"/>
            <a:ext cx="4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Pipeline 2 </a:t>
            </a:r>
            <a:r>
              <a:rPr lang="en" sz="1300">
                <a:solidFill>
                  <a:schemeClr val="dk2"/>
                </a:solidFill>
                <a:latin typeface="Roboto"/>
                <a:ea typeface="Roboto"/>
                <a:cs typeface="Roboto"/>
                <a:sym typeface="Roboto"/>
              </a:rPr>
              <a:t>subset of 1070 videos</a:t>
            </a:r>
            <a:endParaRPr>
              <a:latin typeface="Roboto"/>
              <a:ea typeface="Roboto"/>
              <a:cs typeface="Roboto"/>
              <a:sym typeface="Roboto"/>
            </a:endParaRPr>
          </a:p>
        </p:txBody>
      </p:sp>
      <p:pic>
        <p:nvPicPr>
          <p:cNvPr id="195" name="Google Shape;195;p33"/>
          <p:cNvPicPr preferRelativeResize="0"/>
          <p:nvPr/>
        </p:nvPicPr>
        <p:blipFill>
          <a:blip r:embed="rId3">
            <a:alphaModFix/>
          </a:blip>
          <a:stretch>
            <a:fillRect/>
          </a:stretch>
        </p:blipFill>
        <p:spPr>
          <a:xfrm>
            <a:off x="510625" y="1803775"/>
            <a:ext cx="3783475" cy="3047450"/>
          </a:xfrm>
          <a:prstGeom prst="rect">
            <a:avLst/>
          </a:prstGeom>
          <a:noFill/>
          <a:ln>
            <a:noFill/>
          </a:ln>
        </p:spPr>
      </p:pic>
      <p:pic>
        <p:nvPicPr>
          <p:cNvPr id="196" name="Google Shape;196;p33"/>
          <p:cNvPicPr preferRelativeResize="0"/>
          <p:nvPr/>
        </p:nvPicPr>
        <p:blipFill>
          <a:blip r:embed="rId4">
            <a:alphaModFix/>
          </a:blip>
          <a:stretch>
            <a:fillRect/>
          </a:stretch>
        </p:blipFill>
        <p:spPr>
          <a:xfrm>
            <a:off x="4294111" y="1803775"/>
            <a:ext cx="3867939" cy="304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2" name="Google Shape;202;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Frontalization in pre-processing is costly. </a:t>
            </a:r>
            <a:endParaRPr/>
          </a:p>
          <a:p>
            <a:pPr indent="-298450" lvl="1" marL="914400" rtl="0" algn="l">
              <a:spcBef>
                <a:spcPts val="0"/>
              </a:spcBef>
              <a:spcAft>
                <a:spcPts val="0"/>
              </a:spcAft>
              <a:buSzPts val="1100"/>
              <a:buChar char="○"/>
            </a:pPr>
            <a:r>
              <a:rPr lang="en"/>
              <a:t>Extreme pose and occlusion images can cause significant loss in data</a:t>
            </a:r>
            <a:endParaRPr/>
          </a:p>
          <a:p>
            <a:pPr indent="-298450" lvl="1" marL="914400" rtl="0" algn="l">
              <a:spcBef>
                <a:spcPts val="0"/>
              </a:spcBef>
              <a:spcAft>
                <a:spcPts val="0"/>
              </a:spcAft>
              <a:buSzPts val="1100"/>
              <a:buChar char="○"/>
            </a:pPr>
            <a:r>
              <a:rPr lang="en"/>
              <a:t>Performance must be weighed against computational resources</a:t>
            </a:r>
            <a:endParaRPr/>
          </a:p>
          <a:p>
            <a:pPr indent="-311150" lvl="0" marL="457200" rtl="0" algn="l">
              <a:spcBef>
                <a:spcPts val="0"/>
              </a:spcBef>
              <a:spcAft>
                <a:spcPts val="0"/>
              </a:spcAft>
              <a:buSzPts val="1300"/>
              <a:buChar char="●"/>
            </a:pPr>
            <a:r>
              <a:rPr lang="en"/>
              <a:t>OFM provides better </a:t>
            </a:r>
            <a:r>
              <a:rPr lang="en"/>
              <a:t>performance</a:t>
            </a:r>
            <a:r>
              <a:rPr lang="en"/>
              <a:t> than Hassner</a:t>
            </a:r>
            <a:endParaRPr/>
          </a:p>
          <a:p>
            <a:pPr indent="-311150" lvl="0" marL="457200" rtl="0" algn="l">
              <a:spcBef>
                <a:spcPts val="0"/>
              </a:spcBef>
              <a:spcAft>
                <a:spcPts val="0"/>
              </a:spcAft>
              <a:buSzPts val="1300"/>
              <a:buChar char="●"/>
            </a:pPr>
            <a:r>
              <a:rPr lang="en"/>
              <a:t>Training and testing data must be preprocessed for performance increases</a:t>
            </a:r>
            <a:endParaRPr/>
          </a:p>
          <a:p>
            <a:pPr indent="-311150" lvl="0" marL="457200" rtl="0" algn="l">
              <a:spcBef>
                <a:spcPts val="0"/>
              </a:spcBef>
              <a:spcAft>
                <a:spcPts val="0"/>
              </a:spcAft>
              <a:buSzPts val="1300"/>
              <a:buChar char="●"/>
            </a:pPr>
            <a:r>
              <a:rPr lang="en"/>
              <a:t>Asymmetrical</a:t>
            </a:r>
            <a:r>
              <a:rPr lang="en"/>
              <a:t> faces are recognized more often than symmetrical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Chosen Landmarking &amp; Frontalization Methods</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Images Used:</a:t>
            </a:r>
            <a:endParaRPr/>
          </a:p>
          <a:p>
            <a:pPr indent="-311150" lvl="0" marL="457200" rtl="0" algn="l">
              <a:spcBef>
                <a:spcPts val="1200"/>
              </a:spcBef>
              <a:spcAft>
                <a:spcPts val="0"/>
              </a:spcAft>
              <a:buSzPts val="1300"/>
              <a:buChar char="●"/>
            </a:pPr>
            <a:r>
              <a:rPr lang="en"/>
              <a:t>CASIA-WebFace (CW)</a:t>
            </a:r>
            <a:endParaRPr/>
          </a:p>
          <a:p>
            <a:pPr indent="0" lvl="0" marL="0" rtl="0" algn="l">
              <a:spcBef>
                <a:spcPts val="1200"/>
              </a:spcBef>
              <a:spcAft>
                <a:spcPts val="0"/>
              </a:spcAft>
              <a:buNone/>
            </a:pPr>
            <a:r>
              <a:rPr lang="en"/>
              <a:t>Landmarking m</a:t>
            </a:r>
            <a:r>
              <a:rPr lang="en"/>
              <a:t>ethods</a:t>
            </a:r>
            <a:r>
              <a:rPr lang="en"/>
              <a:t>:</a:t>
            </a:r>
            <a:endParaRPr/>
          </a:p>
          <a:p>
            <a:pPr indent="-311150" lvl="0" marL="457200" rtl="0" algn="l">
              <a:spcBef>
                <a:spcPts val="1200"/>
              </a:spcBef>
              <a:spcAft>
                <a:spcPts val="0"/>
              </a:spcAft>
              <a:buSzPts val="1300"/>
              <a:buChar char="●"/>
            </a:pPr>
            <a:r>
              <a:rPr lang="en"/>
              <a:t>Zhu and Ramanan (ZR)</a:t>
            </a:r>
            <a:endParaRPr/>
          </a:p>
          <a:p>
            <a:pPr indent="-311150" lvl="0" marL="457200" rtl="0" algn="l">
              <a:spcBef>
                <a:spcPts val="0"/>
              </a:spcBef>
              <a:spcAft>
                <a:spcPts val="0"/>
              </a:spcAft>
              <a:buSzPts val="1300"/>
              <a:buChar char="●"/>
            </a:pPr>
            <a:r>
              <a:rPr lang="en"/>
              <a:t>Kazemi and Sullivan (KS)</a:t>
            </a:r>
            <a:endParaRPr/>
          </a:p>
          <a:p>
            <a:pPr indent="-311150" lvl="0" marL="457200" rtl="0" algn="l">
              <a:spcBef>
                <a:spcPts val="0"/>
              </a:spcBef>
              <a:spcAft>
                <a:spcPts val="0"/>
              </a:spcAft>
              <a:buSzPts val="1300"/>
              <a:buChar char="●"/>
            </a:pPr>
            <a:r>
              <a:rPr lang="en"/>
              <a:t>Cascade Mixture of Regressors (CMR)</a:t>
            </a:r>
            <a:endParaRPr/>
          </a:p>
          <a:p>
            <a:pPr indent="0" lvl="0" marL="0" rtl="0" algn="l">
              <a:spcBef>
                <a:spcPts val="1200"/>
              </a:spcBef>
              <a:spcAft>
                <a:spcPts val="0"/>
              </a:spcAft>
              <a:buNone/>
            </a:pPr>
            <a:r>
              <a:rPr lang="en"/>
              <a:t>Frontalization methods: </a:t>
            </a:r>
            <a:endParaRPr/>
          </a:p>
          <a:p>
            <a:pPr indent="-311150" lvl="0" marL="457200" rtl="0" algn="l">
              <a:spcBef>
                <a:spcPts val="1200"/>
              </a:spcBef>
              <a:spcAft>
                <a:spcPts val="0"/>
              </a:spcAft>
              <a:buSzPts val="1300"/>
              <a:buChar char="●"/>
            </a:pPr>
            <a:r>
              <a:rPr lang="en"/>
              <a:t>Hassner et al. (H)</a:t>
            </a:r>
            <a:endParaRPr/>
          </a:p>
          <a:p>
            <a:pPr indent="-311150" lvl="0" marL="457200" rtl="0" algn="l">
              <a:spcBef>
                <a:spcPts val="0"/>
              </a:spcBef>
              <a:spcAft>
                <a:spcPts val="0"/>
              </a:spcAft>
              <a:buSzPts val="1300"/>
              <a:buChar char="●"/>
            </a:pPr>
            <a:r>
              <a:rPr lang="en"/>
              <a:t>Our Frontalization Method (OFM)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Zhu and Ramanan (ZR)</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Simultaneous Face Detection</a:t>
            </a:r>
            <a:endParaRPr/>
          </a:p>
          <a:p>
            <a:pPr indent="-298450" lvl="1" marL="914400" rtl="0" algn="l">
              <a:spcBef>
                <a:spcPts val="0"/>
              </a:spcBef>
              <a:spcAft>
                <a:spcPts val="0"/>
              </a:spcAft>
              <a:buSzPts val="1100"/>
              <a:buChar char="○"/>
            </a:pPr>
            <a:r>
              <a:rPr lang="en"/>
              <a:t>Pose Detection</a:t>
            </a:r>
            <a:endParaRPr/>
          </a:p>
          <a:p>
            <a:pPr indent="-298450" lvl="1" marL="914400" rtl="0" algn="l">
              <a:spcBef>
                <a:spcPts val="0"/>
              </a:spcBef>
              <a:spcAft>
                <a:spcPts val="0"/>
              </a:spcAft>
              <a:buSzPts val="1100"/>
              <a:buChar char="○"/>
            </a:pPr>
            <a:r>
              <a:rPr lang="en"/>
              <a:t>Accommodating Up To 175 Degrees of Facial Yaw</a:t>
            </a:r>
            <a:endParaRPr/>
          </a:p>
          <a:p>
            <a:pPr indent="-311150" lvl="0" marL="457200" rtl="0" algn="l">
              <a:spcBef>
                <a:spcPts val="0"/>
              </a:spcBef>
              <a:spcAft>
                <a:spcPts val="0"/>
              </a:spcAft>
              <a:buSzPts val="1300"/>
              <a:buChar char="●"/>
            </a:pPr>
            <a:r>
              <a:rPr lang="en"/>
              <a:t>Cons</a:t>
            </a:r>
            <a:endParaRPr/>
          </a:p>
          <a:p>
            <a:pPr indent="-298450" lvl="1" marL="914400" rtl="0" algn="l">
              <a:spcBef>
                <a:spcPts val="0"/>
              </a:spcBef>
              <a:spcAft>
                <a:spcPts val="0"/>
              </a:spcAft>
              <a:buSzPts val="1100"/>
              <a:buChar char="○"/>
            </a:pPr>
            <a:r>
              <a:rPr lang="en"/>
              <a:t>Relatively Slow</a:t>
            </a:r>
            <a:endParaRPr/>
          </a:p>
          <a:p>
            <a:pPr indent="-311150" lvl="0" marL="457200" rtl="0" algn="l">
              <a:spcBef>
                <a:spcPts val="0"/>
              </a:spcBef>
              <a:spcAft>
                <a:spcPts val="0"/>
              </a:spcAft>
              <a:buSzPts val="1300"/>
              <a:buChar char="●"/>
            </a:pPr>
            <a:r>
              <a:rPr lang="en"/>
              <a:t>Why Chosen</a:t>
            </a:r>
            <a:endParaRPr/>
          </a:p>
          <a:p>
            <a:pPr indent="-298450" lvl="1" marL="914400" rtl="0" algn="l">
              <a:spcBef>
                <a:spcPts val="0"/>
              </a:spcBef>
              <a:spcAft>
                <a:spcPts val="0"/>
              </a:spcAft>
              <a:buSzPts val="1100"/>
              <a:buChar char="○"/>
            </a:pPr>
            <a:r>
              <a:rPr lang="en"/>
              <a:t>Optimizes Tree Structure With Maximum Likelihood Calculations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Kazemi and Sullivan (KS)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Small Subset of Pixels From Image</a:t>
            </a:r>
            <a:endParaRPr/>
          </a:p>
          <a:p>
            <a:pPr indent="-298450" lvl="1" marL="914400" rtl="0" algn="l">
              <a:spcBef>
                <a:spcPts val="0"/>
              </a:spcBef>
              <a:spcAft>
                <a:spcPts val="0"/>
              </a:spcAft>
              <a:buSzPts val="1100"/>
              <a:buChar char="○"/>
            </a:pPr>
            <a:r>
              <a:rPr lang="en"/>
              <a:t>High Level Accuracy</a:t>
            </a:r>
            <a:endParaRPr/>
          </a:p>
          <a:p>
            <a:pPr indent="-298450" lvl="1" marL="914400" rtl="0" algn="l">
              <a:spcBef>
                <a:spcPts val="0"/>
              </a:spcBef>
              <a:spcAft>
                <a:spcPts val="0"/>
              </a:spcAft>
              <a:buSzPts val="1100"/>
              <a:buChar char="○"/>
            </a:pPr>
            <a:r>
              <a:rPr lang="en"/>
              <a:t>Ease of Use</a:t>
            </a:r>
            <a:endParaRPr/>
          </a:p>
          <a:p>
            <a:pPr indent="-311150" lvl="0" marL="457200" rtl="0" algn="l">
              <a:spcBef>
                <a:spcPts val="0"/>
              </a:spcBef>
              <a:spcAft>
                <a:spcPts val="0"/>
              </a:spcAft>
              <a:buSzPts val="1300"/>
              <a:buChar char="●"/>
            </a:pPr>
            <a:r>
              <a:rPr lang="en"/>
              <a:t>Why Chosen</a:t>
            </a:r>
            <a:endParaRPr/>
          </a:p>
          <a:p>
            <a:pPr indent="-298450" lvl="1" marL="914400" rtl="0" algn="l">
              <a:spcBef>
                <a:spcPts val="0"/>
              </a:spcBef>
              <a:spcAft>
                <a:spcPts val="0"/>
              </a:spcAft>
              <a:buSzPts val="1100"/>
              <a:buChar char="○"/>
            </a:pPr>
            <a:r>
              <a:rPr lang="en"/>
              <a:t>Widely Used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Cascade Mixture of Regressors (CMR)</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Fast</a:t>
            </a:r>
            <a:endParaRPr/>
          </a:p>
          <a:p>
            <a:pPr indent="-298450" lvl="1" marL="914400" rtl="0" algn="l">
              <a:spcBef>
                <a:spcPts val="0"/>
              </a:spcBef>
              <a:spcAft>
                <a:spcPts val="0"/>
              </a:spcAft>
              <a:buSzPts val="1100"/>
              <a:buChar char="○"/>
            </a:pPr>
            <a:r>
              <a:rPr lang="en"/>
              <a:t>Simultaneous Updating</a:t>
            </a:r>
            <a:endParaRPr/>
          </a:p>
          <a:p>
            <a:pPr indent="-298450" lvl="1" marL="914400" rtl="0" algn="l">
              <a:spcBef>
                <a:spcPts val="0"/>
              </a:spcBef>
              <a:spcAft>
                <a:spcPts val="0"/>
              </a:spcAft>
              <a:buSzPts val="1100"/>
              <a:buChar char="○"/>
            </a:pPr>
            <a:r>
              <a:rPr lang="en"/>
              <a:t>Mixture Based Landmarking</a:t>
            </a:r>
            <a:endParaRPr/>
          </a:p>
          <a:p>
            <a:pPr indent="-311150" lvl="0" marL="457200" rtl="0" algn="l">
              <a:spcBef>
                <a:spcPts val="0"/>
              </a:spcBef>
              <a:spcAft>
                <a:spcPts val="0"/>
              </a:spcAft>
              <a:buSzPts val="1300"/>
              <a:buChar char="●"/>
            </a:pPr>
            <a:r>
              <a:rPr lang="en"/>
              <a:t>Why Chosen</a:t>
            </a:r>
            <a:endParaRPr/>
          </a:p>
          <a:p>
            <a:pPr indent="-298450" lvl="1" marL="914400" rtl="0" algn="l">
              <a:spcBef>
                <a:spcPts val="0"/>
              </a:spcBef>
              <a:spcAft>
                <a:spcPts val="0"/>
              </a:spcAft>
              <a:buSzPts val="1100"/>
              <a:buChar char="○"/>
            </a:pPr>
            <a:r>
              <a:rPr lang="en"/>
              <a:t>Balance Between Accuracy and Speed</a:t>
            </a:r>
            <a:endParaRPr/>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517675" y="2091500"/>
            <a:ext cx="3423550" cy="212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Hassner</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Allows 2D Face Images Frontalized Without 3D Knowledge</a:t>
            </a:r>
            <a:endParaRPr/>
          </a:p>
          <a:p>
            <a:pPr indent="-298450" lvl="1" marL="914400" rtl="0" algn="l">
              <a:spcBef>
                <a:spcPts val="0"/>
              </a:spcBef>
              <a:spcAft>
                <a:spcPts val="0"/>
              </a:spcAft>
              <a:buSzPts val="1100"/>
              <a:buChar char="○"/>
            </a:pPr>
            <a:r>
              <a:rPr lang="en"/>
              <a:t>Open Source</a:t>
            </a:r>
            <a:endParaRPr/>
          </a:p>
          <a:p>
            <a:pPr indent="-311150" lvl="0" marL="457200" rtl="0" algn="l">
              <a:spcBef>
                <a:spcPts val="0"/>
              </a:spcBef>
              <a:spcAft>
                <a:spcPts val="0"/>
              </a:spcAft>
              <a:buSzPts val="1300"/>
              <a:buChar char="●"/>
            </a:pPr>
            <a:r>
              <a:rPr lang="en"/>
              <a:t>Cons</a:t>
            </a:r>
            <a:endParaRPr/>
          </a:p>
          <a:p>
            <a:pPr indent="-298450" lvl="1" marL="914400" rtl="0" algn="l">
              <a:spcBef>
                <a:spcPts val="0"/>
              </a:spcBef>
              <a:spcAft>
                <a:spcPts val="0"/>
              </a:spcAft>
              <a:buSzPts val="1100"/>
              <a:buChar char="○"/>
            </a:pPr>
            <a:r>
              <a:rPr lang="en"/>
              <a:t>Can Have Stretch and Distorted Frontalized Face</a:t>
            </a:r>
            <a:endParaRPr/>
          </a:p>
          <a:p>
            <a:pPr indent="-311150" lvl="0" marL="457200" rtl="0" algn="l">
              <a:spcBef>
                <a:spcPts val="0"/>
              </a:spcBef>
              <a:spcAft>
                <a:spcPts val="0"/>
              </a:spcAft>
              <a:buSzPts val="1300"/>
              <a:buChar char="●"/>
            </a:pPr>
            <a:r>
              <a:rPr lang="en"/>
              <a:t>Why Chosen</a:t>
            </a:r>
            <a:endParaRPr/>
          </a:p>
          <a:p>
            <a:pPr indent="-298450" lvl="1" marL="914400" rtl="0" algn="l">
              <a:spcBef>
                <a:spcPts val="0"/>
              </a:spcBef>
              <a:spcAft>
                <a:spcPts val="0"/>
              </a:spcAft>
              <a:buSzPts val="1100"/>
              <a:buChar char="○"/>
            </a:pPr>
            <a:r>
              <a:rPr lang="en"/>
              <a:t>Prominence In Facial Biometrics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Papers Method: Our Frontalization Method (OFM)</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endParaRPr/>
          </a:p>
          <a:p>
            <a:pPr indent="0" lvl="0" marL="0" rtl="0" algn="l">
              <a:spcBef>
                <a:spcPts val="1200"/>
              </a:spcBef>
              <a:spcAft>
                <a:spcPts val="1200"/>
              </a:spcAft>
              <a:buNone/>
            </a:pPr>
            <a:r>
              <a:rPr lang="en"/>
              <a:t>Frontalization procedure capable of synthesizing a frontalized face image from an arbitrary facial </a:t>
            </a:r>
            <a:r>
              <a:rPr lang="en"/>
              <a:t>orientation</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Frontalization Method (OFM): Face Detection, Landmarking &amp; Model Fitting</a:t>
            </a:r>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Viola-Jones Face Detector</a:t>
            </a:r>
            <a:endParaRPr/>
          </a:p>
          <a:p>
            <a:pPr indent="-311150" lvl="0" marL="457200" rtl="0" algn="l">
              <a:spcBef>
                <a:spcPts val="0"/>
              </a:spcBef>
              <a:spcAft>
                <a:spcPts val="0"/>
              </a:spcAft>
              <a:buSzPts val="1300"/>
              <a:buChar char="●"/>
            </a:pPr>
            <a:r>
              <a:rPr lang="en"/>
              <a:t>CMR For Landmarking</a:t>
            </a:r>
            <a:endParaRPr/>
          </a:p>
          <a:p>
            <a:pPr indent="-298450" lvl="1" marL="914400" rtl="0" algn="l">
              <a:spcBef>
                <a:spcPts val="0"/>
              </a:spcBef>
              <a:spcAft>
                <a:spcPts val="0"/>
              </a:spcAft>
              <a:buSzPts val="1100"/>
              <a:buChar char="○"/>
            </a:pPr>
            <a:r>
              <a:rPr lang="en"/>
              <a:t>Pose</a:t>
            </a:r>
            <a:endParaRPr/>
          </a:p>
          <a:p>
            <a:pPr indent="-298450" lvl="1" marL="914400" rtl="0" algn="l">
              <a:spcBef>
                <a:spcPts val="0"/>
              </a:spcBef>
              <a:spcAft>
                <a:spcPts val="0"/>
              </a:spcAft>
              <a:buSzPts val="1100"/>
              <a:buChar char="○"/>
            </a:pPr>
            <a:r>
              <a:rPr lang="en"/>
              <a:t>Orientation</a:t>
            </a:r>
            <a:endParaRPr/>
          </a:p>
          <a:p>
            <a:pPr indent="-311150" lvl="0" marL="457200" rtl="0" algn="l">
              <a:spcBef>
                <a:spcPts val="0"/>
              </a:spcBef>
              <a:spcAft>
                <a:spcPts val="0"/>
              </a:spcAft>
              <a:buSzPts val="1300"/>
              <a:buChar char="●"/>
            </a:pPr>
            <a:r>
              <a:rPr lang="en"/>
              <a:t>Transform Image to Frontal Pose</a:t>
            </a:r>
            <a:endParaRPr/>
          </a:p>
          <a:p>
            <a:pPr indent="-298450" lvl="1" marL="914400" rtl="0" algn="l">
              <a:spcBef>
                <a:spcPts val="0"/>
              </a:spcBef>
              <a:spcAft>
                <a:spcPts val="0"/>
              </a:spcAft>
              <a:buSzPts val="1100"/>
              <a:buChar char="○"/>
            </a:pPr>
            <a:r>
              <a:rPr lang="en"/>
              <a:t>Depth Estimate of Pixels</a:t>
            </a:r>
            <a:endParaRPr/>
          </a:p>
          <a:p>
            <a:pPr indent="-298450" lvl="1" marL="914400" rtl="0" algn="l">
              <a:spcBef>
                <a:spcPts val="0"/>
              </a:spcBef>
              <a:spcAft>
                <a:spcPts val="0"/>
              </a:spcAft>
              <a:buSzPts val="1100"/>
              <a:buChar char="○"/>
            </a:pPr>
            <a:r>
              <a:rPr lang="en"/>
              <a:t>Generic 3D Face Model</a:t>
            </a:r>
            <a:endParaRPr/>
          </a:p>
          <a:p>
            <a:pPr indent="-298450" lvl="1" marL="914400" rtl="0" algn="l">
              <a:spcBef>
                <a:spcPts val="0"/>
              </a:spcBef>
              <a:spcAft>
                <a:spcPts val="0"/>
              </a:spcAft>
              <a:buSzPts val="1100"/>
              <a:buChar char="○"/>
            </a:pPr>
            <a:r>
              <a:rPr lang="en"/>
              <a:t>Delaunay </a:t>
            </a:r>
            <a:r>
              <a:rPr lang="en"/>
              <a:t>Triangulation</a:t>
            </a:r>
            <a:endParaRPr/>
          </a:p>
          <a:p>
            <a:pPr indent="-311150" lvl="0" marL="457200" rtl="0" algn="l">
              <a:spcBef>
                <a:spcPts val="0"/>
              </a:spcBef>
              <a:spcAft>
                <a:spcPts val="0"/>
              </a:spcAft>
              <a:buSzPts val="1300"/>
              <a:buChar char="●"/>
            </a:pPr>
            <a:r>
              <a:rPr lang="en"/>
              <a:t>Provides Rough Estimate of True Values</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660400" y="3009825"/>
            <a:ext cx="2815886" cy="182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