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4" r:id="rId7"/>
    <p:sldId id="267" r:id="rId8"/>
    <p:sldId id="263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麥克" initials="陳麥克" lastIdx="3" clrIdx="0">
    <p:extLst>
      <p:ext uri="{19B8F6BF-5375-455C-9EA6-DF929625EA0E}">
        <p15:presenceInfo xmlns:p15="http://schemas.microsoft.com/office/powerpoint/2012/main" userId="f8ba0d2afc782b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>
      <p:cViewPr varScale="1">
        <p:scale>
          <a:sx n="85" d="100"/>
          <a:sy n="85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9T05:03:26.494" idx="2">
    <p:pos x="10" y="10"/>
    <p:text>請用投影片放映(第4頁)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95EE-2D38-454D-B24B-70687539A742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A7BCB-6A71-47BD-ACE8-DDFC1BD48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45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請用投影片放映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頁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41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請用投影片放映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頁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75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7BCB-6A71-47BD-ACE8-DDFC1BD4889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5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4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3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33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07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23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394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420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56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7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98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8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7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42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5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4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4258-8868-4739-B3AE-AE9C4CE638FB}" type="datetimeFigureOut">
              <a:rPr lang="zh-TW" altLang="en-US" smtClean="0"/>
              <a:t>2015/10/26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4C0B1F-E6B9-4FCF-85BE-CF8066FCD2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3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07568" y="476672"/>
            <a:ext cx="6823495" cy="2308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Programming</a:t>
            </a:r>
            <a:b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Language</a:t>
            </a:r>
            <a:endParaRPr lang="zh-TW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487488" y="3789040"/>
            <a:ext cx="8981422" cy="1872208"/>
          </a:xfrm>
        </p:spPr>
        <p:txBody>
          <a:bodyPr>
            <a:normAutofit/>
          </a:bodyPr>
          <a:lstStyle/>
          <a:p>
            <a:endParaRPr lang="en-US" altLang="zh-TW" sz="3000" dirty="0" smtClean="0"/>
          </a:p>
          <a:p>
            <a:pPr algn="l"/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第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15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組</a:t>
            </a:r>
            <a:endParaRPr lang="en-US" altLang="zh-TW" sz="3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algn="l"/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組員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: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陳麥克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52.5%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  林柏安</a:t>
            </a:r>
            <a:r>
              <a:rPr lang="en-US" altLang="zh-TW" sz="3000" smtClean="0">
                <a:latin typeface="Dotum" panose="020B0600000101010101" pitchFamily="34" charset="-127"/>
                <a:ea typeface="Dotum" panose="020B0600000101010101" pitchFamily="34" charset="-127"/>
              </a:rPr>
              <a:t>47.5%</a:t>
            </a:r>
            <a:endParaRPr lang="zh-TW" altLang="en-US" sz="3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5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487488" y="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  <a:latin typeface="Bodoni MT Black" pitchFamily="18" charset="0"/>
              </a:rPr>
              <a:t>EXTRA</a:t>
            </a:r>
            <a:r>
              <a:rPr lang="zh-TW" altLang="en-US" dirty="0" smtClean="0">
                <a:solidFill>
                  <a:srgbClr val="FF0000"/>
                </a:solidFill>
                <a:latin typeface="Bodoni MT Black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Bodoni MT Black" pitchFamily="18" charset="0"/>
              </a:rPr>
              <a:t>POINT</a:t>
            </a:r>
            <a:r>
              <a:rPr lang="zh-TW" altLang="en-US" dirty="0" smtClean="0">
                <a:solidFill>
                  <a:srgbClr val="FF0000"/>
                </a:solidFill>
                <a:latin typeface="Bodoni MT Black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Bodoni MT Black" pitchFamily="18" charset="0"/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  <a:latin typeface="Bodoni MT Black" pitchFamily="18" charset="0"/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  <a:latin typeface="Bodoni MT Black" pitchFamily="18" charset="0"/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  <a:latin typeface="Bodoni MT Black" pitchFamily="18" charset="0"/>
              </a:rPr>
              <a:t>     </a:t>
            </a:r>
            <a:r>
              <a:rPr lang="en-US" altLang="zh-TW" dirty="0" smtClean="0">
                <a:solidFill>
                  <a:schemeClr val="tx1"/>
                </a:solidFill>
                <a:latin typeface="Bodoni MT Black" pitchFamily="18" charset="0"/>
              </a:rPr>
              <a:t>N=500</a:t>
            </a:r>
            <a:endParaRPr lang="zh-TW" altLang="en-US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36" y="476672"/>
            <a:ext cx="6972585" cy="64192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548680"/>
            <a:ext cx="7240139" cy="40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6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6493" y="1051449"/>
            <a:ext cx="3975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End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246648" y="3212976"/>
            <a:ext cx="2614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+mn-ea"/>
              </a:rPr>
              <a:t>謝謝大家</a:t>
            </a:r>
            <a:r>
              <a:rPr lang="en-US" altLang="zh-TW" sz="4000" dirty="0" smtClean="0">
                <a:latin typeface="+mn-ea"/>
              </a:rPr>
              <a:t>~</a:t>
            </a:r>
            <a:endParaRPr lang="zh-TW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8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440" y="1523116"/>
            <a:ext cx="7125113" cy="2808312"/>
          </a:xfrm>
        </p:spPr>
        <p:txBody>
          <a:bodyPr/>
          <a:lstStyle/>
          <a:p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zh-TW" altLang="en-US" sz="2400" dirty="0">
                <a:solidFill>
                  <a:schemeClr val="tx1"/>
                </a:solidFill>
                <a:latin typeface="+mn-ea"/>
                <a:ea typeface="+mn-ea"/>
              </a:rPr>
              <a:t>有</a:t>
            </a:r>
            <a:r>
              <a:rPr lang="en-US" altLang="zh-TW" sz="2400" dirty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TW" altLang="en-US" sz="2400" dirty="0">
                <a:solidFill>
                  <a:schemeClr val="tx1"/>
                </a:solidFill>
                <a:latin typeface="+mn-ea"/>
                <a:ea typeface="+mn-ea"/>
              </a:rPr>
              <a:t>個點在</a:t>
            </a:r>
            <a:r>
              <a:rPr lang="en-US" altLang="zh-TW" sz="2400" dirty="0">
                <a:solidFill>
                  <a:schemeClr val="tx1"/>
                </a:solidFill>
                <a:latin typeface="+mn-ea"/>
                <a:ea typeface="+mn-ea"/>
              </a:rPr>
              <a:t>t=0</a:t>
            </a:r>
            <a:r>
              <a:rPr lang="zh-TW" altLang="en-US" sz="2400" dirty="0">
                <a:solidFill>
                  <a:schemeClr val="tx1"/>
                </a:solidFill>
                <a:latin typeface="+mn-ea"/>
                <a:ea typeface="+mn-ea"/>
              </a:rPr>
              <a:t>時在原點，它們隨機性的在</a:t>
            </a:r>
            <a:r>
              <a:rPr lang="en-US" altLang="zh-TW" sz="2400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zh-TW" altLang="en-US" sz="2400" dirty="0">
                <a:solidFill>
                  <a:schemeClr val="tx1"/>
                </a:solidFill>
                <a:latin typeface="+mn-ea"/>
                <a:ea typeface="+mn-ea"/>
              </a:rPr>
              <a:t>軸移動</a:t>
            </a:r>
            <a:r>
              <a:rPr lang="en-US" altLang="zh-TW" sz="24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br>
              <a:rPr lang="en-US" altLang="zh-TW" sz="2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TW" sz="2400" dirty="0">
                <a:solidFill>
                  <a:srgbClr val="0070C0"/>
                </a:solidFill>
                <a:latin typeface="+mn-ea"/>
                <a:ea typeface="+mn-ea"/>
              </a:rPr>
              <a:t>Xi(t+1) = Xi(t) + D * ξ</a:t>
            </a:r>
            <a:br>
              <a:rPr lang="en-US" altLang="zh-TW" sz="2400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zh-TW" altLang="en-US" sz="2400" dirty="0">
                <a:solidFill>
                  <a:schemeClr val="tx1"/>
                </a:solidFill>
                <a:latin typeface="+mn-ea"/>
                <a:ea typeface="+mn-ea"/>
              </a:rPr>
              <a:t>                 </a:t>
            </a:r>
            <a:r>
              <a:rPr lang="en-US" altLang="zh-TW" sz="2400" dirty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zh-TW" sz="2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TW" altLang="en-US" sz="240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TW" sz="2400" dirty="0">
                <a:solidFill>
                  <a:srgbClr val="0070C0"/>
                </a:solidFill>
                <a:latin typeface="+mn-ea"/>
                <a:ea typeface="+mn-ea"/>
              </a:rPr>
              <a:t>ξ</a:t>
            </a:r>
            <a:r>
              <a:rPr lang="zh-TW" altLang="en-US" sz="2400" dirty="0">
                <a:solidFill>
                  <a:schemeClr val="tx1"/>
                </a:solidFill>
                <a:latin typeface="+mn-ea"/>
                <a:ea typeface="+mn-ea"/>
              </a:rPr>
              <a:t>是一個隨機數字</a:t>
            </a:r>
            <a:r>
              <a:rPr lang="en-US" altLang="zh-TW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TW" altLang="en-US" sz="2400" dirty="0">
                <a:solidFill>
                  <a:schemeClr val="tx1"/>
                </a:solidFill>
                <a:latin typeface="+mn-ea"/>
                <a:ea typeface="+mn-ea"/>
              </a:rPr>
              <a:t>平均數為</a:t>
            </a:r>
            <a:r>
              <a:rPr lang="en-US" altLang="zh-TW" sz="24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endParaRPr lang="zh-TW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8475" y="4005064"/>
            <a:ext cx="88328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D</a:t>
            </a:r>
            <a:r>
              <a:rPr lang="zh-TW" altLang="en-US" sz="2800" dirty="0"/>
              <a:t>我們假設為任一數字</a:t>
            </a:r>
            <a:r>
              <a:rPr lang="en-US" altLang="zh-TW" sz="2800" dirty="0"/>
              <a:t>---2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ξ</a:t>
            </a:r>
            <a:r>
              <a:rPr lang="zh-TW" altLang="en-US" sz="2800" dirty="0"/>
              <a:t> 為一亂數且平均數為</a:t>
            </a:r>
            <a:r>
              <a:rPr lang="en-US" altLang="zh-TW" sz="2800" dirty="0"/>
              <a:t>0---</a:t>
            </a:r>
            <a:r>
              <a:rPr lang="zh-TW" altLang="en-US" sz="2800" dirty="0"/>
              <a:t>故用</a:t>
            </a:r>
            <a:r>
              <a:rPr lang="en-US" altLang="zh-TW" sz="2800" dirty="0" err="1"/>
              <a:t>randn</a:t>
            </a:r>
            <a:r>
              <a:rPr lang="en-US" altLang="zh-TW" sz="2800" dirty="0"/>
              <a:t>(</a:t>
            </a:r>
            <a:r>
              <a:rPr lang="zh-TW" altLang="en-US" sz="2800" dirty="0"/>
              <a:t>平均數</a:t>
            </a:r>
            <a:r>
              <a:rPr lang="en-US" altLang="zh-TW" sz="2800" dirty="0"/>
              <a:t>0,</a:t>
            </a:r>
            <a:r>
              <a:rPr lang="zh-TW" altLang="en-US" sz="2800" dirty="0"/>
              <a:t>標準差</a:t>
            </a:r>
            <a:r>
              <a:rPr lang="en-US" altLang="zh-TW" sz="2800" dirty="0"/>
              <a:t>1)</a:t>
            </a:r>
          </a:p>
          <a:p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3503712" y="476672"/>
            <a:ext cx="385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Question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0032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1424" y="1988840"/>
            <a:ext cx="9505056" cy="1584176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TW" sz="2400" dirty="0" smtClean="0">
                <a:solidFill>
                  <a:schemeClr val="tx1"/>
                </a:solidFill>
                <a:latin typeface="+mn-lt"/>
              </a:rPr>
              <a:t>(a)Using </a:t>
            </a:r>
            <a:r>
              <a:rPr lang="en-US" altLang="zh-TW" sz="2400" dirty="0">
                <a:solidFill>
                  <a:schemeClr val="tx1"/>
                </a:solidFill>
                <a:latin typeface="+mn-lt"/>
              </a:rPr>
              <a:t>“subplot (2,1,1)” to plot </a:t>
            </a:r>
            <a:r>
              <a:rPr lang="en-US" altLang="zh-TW" sz="2400" dirty="0" smtClean="0">
                <a:solidFill>
                  <a:schemeClr val="tx1"/>
                </a:solidFill>
                <a:latin typeface="+mn-lt"/>
              </a:rPr>
              <a:t>the</a:t>
            </a:r>
            <a:r>
              <a:rPr lang="zh-TW" alt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+mn-lt"/>
              </a:rPr>
              <a:t>figure of </a:t>
            </a:r>
            <a:br>
              <a:rPr lang="en-US" altLang="zh-TW" sz="2400" dirty="0">
                <a:solidFill>
                  <a:schemeClr val="tx1"/>
                </a:solidFill>
                <a:latin typeface="+mn-lt"/>
              </a:rPr>
            </a:br>
            <a:r>
              <a:rPr lang="en-US" altLang="zh-TW" sz="2400" dirty="0" smtClean="0">
                <a:solidFill>
                  <a:schemeClr val="tx1"/>
                </a:solidFill>
                <a:latin typeface="+mn-lt"/>
              </a:rPr>
              <a:t>     N </a:t>
            </a:r>
            <a:r>
              <a:rPr lang="en-US" altLang="zh-TW" sz="2400" dirty="0">
                <a:solidFill>
                  <a:schemeClr val="tx1"/>
                </a:solidFill>
                <a:latin typeface="+mn-lt"/>
              </a:rPr>
              <a:t>= 50 (dark dash </a:t>
            </a:r>
            <a:r>
              <a:rPr lang="en-US" altLang="zh-TW" sz="2400" dirty="0" smtClean="0">
                <a:solidFill>
                  <a:schemeClr val="tx1"/>
                </a:solidFill>
                <a:latin typeface="+mn-lt"/>
              </a:rPr>
              <a:t>line), 500 </a:t>
            </a:r>
            <a:r>
              <a:rPr lang="en-US" altLang="zh-TW" sz="2400" dirty="0">
                <a:solidFill>
                  <a:schemeClr val="tx1"/>
                </a:solidFill>
                <a:latin typeface="+mn-lt"/>
              </a:rPr>
              <a:t>(green circle</a:t>
            </a:r>
            <a:r>
              <a:rPr lang="en-US" altLang="zh-TW" sz="2400" dirty="0" smtClean="0">
                <a:solidFill>
                  <a:schemeClr val="tx1"/>
                </a:solidFill>
                <a:latin typeface="+mn-lt"/>
              </a:rPr>
              <a:t>), 5000 </a:t>
            </a:r>
            <a:r>
              <a:rPr lang="en-US" altLang="zh-TW" sz="2400" dirty="0">
                <a:solidFill>
                  <a:schemeClr val="tx1"/>
                </a:solidFill>
                <a:latin typeface="+mn-lt"/>
              </a:rPr>
              <a:t>(red </a:t>
            </a:r>
            <a:r>
              <a:rPr lang="en-US" altLang="zh-TW" sz="2400" dirty="0" smtClean="0">
                <a:solidFill>
                  <a:schemeClr val="tx1"/>
                </a:solidFill>
                <a:latin typeface="+mn-lt"/>
              </a:rPr>
              <a:t>*)</a:t>
            </a:r>
            <a:r>
              <a:rPr lang="en-US" altLang="zh-TW" sz="2400" dirty="0">
                <a:solidFill>
                  <a:srgbClr val="0070C0"/>
                </a:solidFill>
              </a:rPr>
              <a:t/>
            </a:r>
            <a:br>
              <a:rPr lang="en-US" altLang="zh-TW" sz="2400" dirty="0">
                <a:solidFill>
                  <a:srgbClr val="0070C0"/>
                </a:solidFill>
              </a:rPr>
            </a:b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575720" y="548680"/>
            <a:ext cx="370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Question(a)</a:t>
            </a:r>
            <a:r>
              <a:rPr lang="zh-TW" altLang="en-US" sz="3600" dirty="0" smtClean="0"/>
              <a:t>＆</a:t>
            </a:r>
            <a:r>
              <a:rPr lang="en-US" altLang="zh-TW" sz="3600" dirty="0" smtClean="0"/>
              <a:t>(b)</a:t>
            </a:r>
            <a:endParaRPr lang="zh-TW" altLang="en-US" sz="3600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911424" y="3577125"/>
            <a:ext cx="9505056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US" altLang="zh-TW" sz="2400" dirty="0" smtClean="0">
                <a:solidFill>
                  <a:schemeClr val="tx1"/>
                </a:solidFill>
                <a:latin typeface="+mn-lt"/>
              </a:rPr>
              <a:t>(b)Using “subplot (2,1,2)” to plot the</a:t>
            </a:r>
            <a:r>
              <a:rPr lang="zh-TW" alt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+mn-lt"/>
              </a:rPr>
              <a:t>figure of </a:t>
            </a:r>
            <a:br>
              <a:rPr lang="en-US" altLang="zh-TW" sz="2400" dirty="0" smtClean="0">
                <a:solidFill>
                  <a:schemeClr val="tx1"/>
                </a:solidFill>
                <a:latin typeface="+mn-lt"/>
              </a:rPr>
            </a:br>
            <a:r>
              <a:rPr lang="en-US" altLang="zh-TW" sz="2400" dirty="0" smtClean="0">
                <a:solidFill>
                  <a:schemeClr val="tx1"/>
                </a:solidFill>
                <a:latin typeface="+mn-lt"/>
              </a:rPr>
              <a:t>     N = 50 (dark dash line), 500 (green circle), 5000 (red *)</a:t>
            </a:r>
            <a:r>
              <a:rPr lang="en-US" altLang="zh-TW" sz="2400" dirty="0" smtClean="0">
                <a:solidFill>
                  <a:srgbClr val="0070C0"/>
                </a:solidFill>
              </a:rPr>
              <a:t/>
            </a:r>
            <a:br>
              <a:rPr lang="en-US" altLang="zh-TW" sz="2400" dirty="0" smtClean="0">
                <a:solidFill>
                  <a:srgbClr val="0070C0"/>
                </a:solidFill>
              </a:rPr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44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559496" y="692696"/>
            <a:ext cx="7125113" cy="3185324"/>
          </a:xfrm>
        </p:spPr>
        <p:txBody>
          <a:bodyPr/>
          <a:lstStyle/>
          <a:p>
            <a:r>
              <a:rPr lang="en-US" altLang="zh-TW" sz="2400" dirty="0"/>
              <a:t/>
            </a:r>
            <a:br>
              <a:rPr lang="en-US" altLang="zh-TW" sz="2400" dirty="0"/>
            </a:b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734371" y="60938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Solution(a)</a:t>
            </a:r>
            <a:r>
              <a:rPr lang="zh-TW" altLang="en-US" sz="3600" dirty="0" smtClean="0"/>
              <a:t>＆</a:t>
            </a:r>
            <a:r>
              <a:rPr lang="en-US" altLang="zh-TW" sz="3600" dirty="0"/>
              <a:t>(b)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99456" y="1771304"/>
            <a:ext cx="31002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+mn-ea"/>
              </a:rPr>
              <a:t>首先</a:t>
            </a:r>
            <a:r>
              <a:rPr lang="en-US" altLang="zh-TW" sz="2000" dirty="0" smtClean="0">
                <a:latin typeface="+mn-ea"/>
              </a:rPr>
              <a:t>:</a:t>
            </a:r>
            <a:r>
              <a:rPr lang="zh-TW" altLang="en-US" sz="2000" dirty="0" smtClean="0">
                <a:latin typeface="+mn-ea"/>
              </a:rPr>
              <a:t>設定</a:t>
            </a:r>
            <a:r>
              <a:rPr lang="zh-TW" altLang="en-US" sz="2000" dirty="0">
                <a:latin typeface="+mn-ea"/>
              </a:rPr>
              <a:t>基本數值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Dur</a:t>
            </a:r>
            <a:r>
              <a:rPr lang="en-US" altLang="zh-TW" dirty="0" smtClean="0"/>
              <a:t> </a:t>
            </a:r>
            <a:r>
              <a:rPr lang="en-US" altLang="zh-TW" dirty="0"/>
              <a:t>= 10;</a:t>
            </a:r>
          </a:p>
          <a:p>
            <a:r>
              <a:rPr lang="en-US" altLang="zh-TW" dirty="0" err="1"/>
              <a:t>dt</a:t>
            </a:r>
            <a:r>
              <a:rPr lang="en-US" altLang="zh-TW" dirty="0"/>
              <a:t> = 0.2;</a:t>
            </a:r>
          </a:p>
          <a:p>
            <a:r>
              <a:rPr lang="en-US" altLang="zh-TW" dirty="0"/>
              <a:t>D = 2;</a:t>
            </a:r>
          </a:p>
          <a:p>
            <a:r>
              <a:rPr lang="zh-TW" altLang="en-US" dirty="0"/>
              <a:t> </a:t>
            </a:r>
          </a:p>
          <a:p>
            <a:r>
              <a:rPr lang="en-US" altLang="zh-TW" dirty="0" err="1"/>
              <a:t>Nstep</a:t>
            </a:r>
            <a:r>
              <a:rPr lang="en-US" altLang="zh-TW" dirty="0"/>
              <a:t> = ceil(</a:t>
            </a:r>
            <a:r>
              <a:rPr lang="en-US" altLang="zh-TW" dirty="0" err="1"/>
              <a:t>Dur</a:t>
            </a:r>
            <a:r>
              <a:rPr lang="en-US" altLang="zh-TW" dirty="0"/>
              <a:t>/</a:t>
            </a:r>
            <a:r>
              <a:rPr lang="en-US" altLang="zh-TW" dirty="0" err="1"/>
              <a:t>dt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t(1) = 0;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15880" y="2285358"/>
            <a:ext cx="4222631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n-ea"/>
              </a:rPr>
              <a:t>  </a:t>
            </a:r>
            <a:r>
              <a:rPr lang="zh-TW" altLang="en-US" dirty="0"/>
              <a:t> </a:t>
            </a:r>
            <a:r>
              <a:rPr lang="en-US" altLang="zh-TW" dirty="0" smtClean="0"/>
              <a:t>x </a:t>
            </a:r>
            <a:r>
              <a:rPr lang="en-US" altLang="zh-TW" dirty="0"/>
              <a:t>= zeros(50,1);</a:t>
            </a:r>
          </a:p>
          <a:p>
            <a:r>
              <a:rPr lang="en-US" altLang="zh-TW" dirty="0"/>
              <a:t>   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  for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1:Nstep*50;</a:t>
            </a:r>
          </a:p>
          <a:p>
            <a:r>
              <a:rPr lang="en-US" altLang="zh-TW" dirty="0"/>
              <a:t>    x(i+50) = x(</a:t>
            </a:r>
            <a:r>
              <a:rPr lang="en-US" altLang="zh-TW" dirty="0" err="1"/>
              <a:t>i</a:t>
            </a:r>
            <a:r>
              <a:rPr lang="en-US" altLang="zh-TW" dirty="0"/>
              <a:t>)+D*</a:t>
            </a:r>
            <a:r>
              <a:rPr lang="en-US" altLang="zh-TW" dirty="0" err="1"/>
              <a:t>randn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end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  for </a:t>
            </a:r>
            <a:r>
              <a:rPr lang="en-US" altLang="zh-TW" dirty="0" err="1"/>
              <a:t>i</a:t>
            </a:r>
            <a:r>
              <a:rPr lang="en-US" altLang="zh-TW" dirty="0"/>
              <a:t> = 1:Nstep+1;</a:t>
            </a:r>
          </a:p>
          <a:p>
            <a:r>
              <a:rPr lang="en-US" altLang="zh-TW" dirty="0"/>
              <a:t>   y1(</a:t>
            </a:r>
            <a:r>
              <a:rPr lang="en-US" altLang="zh-TW" dirty="0" err="1"/>
              <a:t>i</a:t>
            </a:r>
            <a:r>
              <a:rPr lang="en-US" altLang="zh-TW" dirty="0"/>
              <a:t>) = mean(x(50*(i-1)+1:50*</a:t>
            </a:r>
            <a:r>
              <a:rPr lang="en-US" altLang="zh-TW" dirty="0" err="1"/>
              <a:t>i</a:t>
            </a:r>
            <a:r>
              <a:rPr lang="en-US" altLang="zh-TW" dirty="0"/>
              <a:t>));</a:t>
            </a:r>
          </a:p>
          <a:p>
            <a:r>
              <a:rPr lang="nn-NO" altLang="zh-TW" dirty="0"/>
              <a:t>   y4(i) = mean((x(50*(i-1)+1:50*i)).^2);</a:t>
            </a:r>
          </a:p>
          <a:p>
            <a:r>
              <a:rPr lang="en-US" altLang="zh-TW" dirty="0"/>
              <a:t>   t(</a:t>
            </a:r>
            <a:r>
              <a:rPr lang="en-US" altLang="zh-TW" dirty="0" err="1"/>
              <a:t>i</a:t>
            </a:r>
            <a:r>
              <a:rPr lang="en-US" altLang="zh-TW" dirty="0"/>
              <a:t>) = (i-1)*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182966" y="1787352"/>
            <a:ext cx="229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+mn-ea"/>
              </a:rPr>
              <a:t>再者</a:t>
            </a:r>
            <a:r>
              <a:rPr lang="en-US" altLang="zh-TW" sz="2000" dirty="0">
                <a:latin typeface="+mn-ea"/>
              </a:rPr>
              <a:t>:</a:t>
            </a:r>
            <a:r>
              <a:rPr lang="zh-TW" altLang="en-US" sz="2000" dirty="0">
                <a:latin typeface="+mn-ea"/>
              </a:rPr>
              <a:t>撰寫程式語言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99456" y="1489401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002060"/>
                </a:solidFill>
                <a:latin typeface="+mn-ea"/>
              </a:rPr>
              <a:t>這裡列的是其中一項</a:t>
            </a:r>
            <a:r>
              <a:rPr lang="en-US" altLang="zh-TW" sz="2000" dirty="0" smtClean="0">
                <a:solidFill>
                  <a:srgbClr val="002060"/>
                </a:solidFill>
                <a:latin typeface="+mn-ea"/>
              </a:rPr>
              <a:t>:</a:t>
            </a:r>
            <a:r>
              <a:rPr lang="zh-TW" altLang="en-US" sz="200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TW" sz="2000" dirty="0" smtClean="0">
                <a:solidFill>
                  <a:srgbClr val="002060"/>
                </a:solidFill>
                <a:latin typeface="+mn-ea"/>
              </a:rPr>
              <a:t>N=50</a:t>
            </a:r>
            <a:r>
              <a:rPr lang="zh-TW" altLang="en-US" sz="2000" dirty="0" smtClean="0">
                <a:solidFill>
                  <a:srgbClr val="002060"/>
                </a:solidFill>
                <a:latin typeface="+mn-ea"/>
              </a:rPr>
              <a:t>的算法</a:t>
            </a:r>
            <a:endParaRPr lang="zh-TW" altLang="en-US" sz="2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3257064" y="2164888"/>
            <a:ext cx="1830824" cy="183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279419" y="2072218"/>
            <a:ext cx="463460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n-ea"/>
              </a:rPr>
              <a:t>我們將</a:t>
            </a:r>
            <a:r>
              <a:rPr lang="en-US" altLang="zh-TW" dirty="0" smtClean="0">
                <a:latin typeface="+mn-ea"/>
              </a:rPr>
              <a:t>x(1~50)</a:t>
            </a:r>
            <a:r>
              <a:rPr lang="zh-TW" altLang="en-US" sz="2000" dirty="0" smtClean="0">
                <a:latin typeface="+mn-ea"/>
              </a:rPr>
              <a:t>設為</a:t>
            </a:r>
            <a:r>
              <a:rPr lang="en-US" altLang="zh-TW" dirty="0" smtClean="0">
                <a:latin typeface="+mn-ea"/>
              </a:rPr>
              <a:t>50</a:t>
            </a:r>
            <a:r>
              <a:rPr lang="zh-TW" altLang="en-US" sz="2000" dirty="0" smtClean="0">
                <a:latin typeface="+mn-ea"/>
              </a:rPr>
              <a:t>條直線的第</a:t>
            </a:r>
            <a:r>
              <a:rPr lang="en-US" altLang="zh-TW" sz="2000" dirty="0" smtClean="0">
                <a:latin typeface="+mn-ea"/>
              </a:rPr>
              <a:t>1</a:t>
            </a:r>
            <a:r>
              <a:rPr lang="zh-TW" altLang="en-US" sz="2000" dirty="0" smtClean="0">
                <a:latin typeface="+mn-ea"/>
              </a:rPr>
              <a:t>個點</a:t>
            </a:r>
            <a:endParaRPr lang="en-US" altLang="zh-TW" sz="2000" dirty="0" smtClean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r>
              <a:rPr lang="zh-TW" altLang="en-US" sz="2000" dirty="0" smtClean="0">
                <a:latin typeface="+mn-ea"/>
              </a:rPr>
              <a:t>同理可知</a:t>
            </a:r>
            <a:r>
              <a:rPr lang="en-US" altLang="zh-TW" sz="2000" dirty="0" smtClean="0">
                <a:latin typeface="+mn-ea"/>
              </a:rPr>
              <a:t>:</a:t>
            </a:r>
          </a:p>
          <a:p>
            <a:endParaRPr lang="en-US" altLang="zh-TW" sz="2000" dirty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x(51~100)   = </a:t>
            </a:r>
            <a:r>
              <a:rPr lang="en-US" altLang="zh-TW" dirty="0">
                <a:latin typeface="+mn-ea"/>
              </a:rPr>
              <a:t>50</a:t>
            </a:r>
            <a:r>
              <a:rPr lang="zh-TW" altLang="en-US" sz="2000" dirty="0">
                <a:latin typeface="+mn-ea"/>
              </a:rPr>
              <a:t>條直線的</a:t>
            </a:r>
            <a:r>
              <a:rPr lang="zh-TW" altLang="en-US" sz="2000" dirty="0" smtClean="0">
                <a:latin typeface="+mn-ea"/>
              </a:rPr>
              <a:t>第</a:t>
            </a:r>
            <a:r>
              <a:rPr lang="en-US" altLang="zh-TW" dirty="0" smtClean="0">
                <a:latin typeface="+mn-ea"/>
              </a:rPr>
              <a:t>2</a:t>
            </a:r>
            <a:r>
              <a:rPr lang="zh-TW" altLang="en-US" sz="2000" dirty="0" smtClean="0">
                <a:latin typeface="+mn-ea"/>
              </a:rPr>
              <a:t>個點</a:t>
            </a:r>
            <a:endParaRPr lang="en-US" altLang="zh-TW" sz="2000" dirty="0" smtClean="0">
              <a:latin typeface="+mn-ea"/>
            </a:endParaRPr>
          </a:p>
          <a:p>
            <a:r>
              <a:rPr lang="en-US" altLang="zh-TW" dirty="0">
                <a:latin typeface="+mn-ea"/>
              </a:rPr>
              <a:t>x</a:t>
            </a:r>
            <a:r>
              <a:rPr lang="en-US" altLang="zh-TW" dirty="0" smtClean="0">
                <a:latin typeface="+mn-ea"/>
              </a:rPr>
              <a:t>(101~150) = 50</a:t>
            </a:r>
            <a:r>
              <a:rPr lang="zh-TW" altLang="en-US" sz="2000" dirty="0">
                <a:latin typeface="+mn-ea"/>
              </a:rPr>
              <a:t>條直線的</a:t>
            </a:r>
            <a:r>
              <a:rPr lang="zh-TW" altLang="en-US" sz="2000" dirty="0" smtClean="0">
                <a:latin typeface="+mn-ea"/>
              </a:rPr>
              <a:t>第</a:t>
            </a:r>
            <a:r>
              <a:rPr lang="en-US" altLang="zh-TW" dirty="0" smtClean="0">
                <a:latin typeface="+mn-ea"/>
              </a:rPr>
              <a:t>3</a:t>
            </a:r>
            <a:r>
              <a:rPr lang="zh-TW" altLang="en-US" sz="2000" dirty="0" smtClean="0">
                <a:latin typeface="+mn-ea"/>
              </a:rPr>
              <a:t>個點</a:t>
            </a:r>
            <a:endParaRPr lang="en-US" altLang="zh-TW" sz="2000" dirty="0" smtClean="0">
              <a:latin typeface="+mn-ea"/>
            </a:endParaRPr>
          </a:p>
          <a:p>
            <a:r>
              <a:rPr lang="en-US" altLang="zh-TW" dirty="0">
                <a:latin typeface="+mn-ea"/>
              </a:rPr>
              <a:t>x</a:t>
            </a:r>
            <a:r>
              <a:rPr lang="en-US" altLang="zh-TW" dirty="0" smtClean="0">
                <a:latin typeface="+mn-ea"/>
              </a:rPr>
              <a:t>(151~200) = 50</a:t>
            </a:r>
            <a:r>
              <a:rPr lang="zh-TW" altLang="en-US" sz="2000" dirty="0">
                <a:latin typeface="+mn-ea"/>
              </a:rPr>
              <a:t>條直線的</a:t>
            </a:r>
            <a:r>
              <a:rPr lang="zh-TW" altLang="en-US" sz="2000" dirty="0" smtClean="0">
                <a:latin typeface="+mn-ea"/>
              </a:rPr>
              <a:t>第</a:t>
            </a:r>
            <a:r>
              <a:rPr lang="en-US" altLang="zh-TW" dirty="0">
                <a:latin typeface="+mn-ea"/>
              </a:rPr>
              <a:t>4</a:t>
            </a:r>
            <a:r>
              <a:rPr lang="zh-TW" altLang="en-US" sz="2000" dirty="0" smtClean="0">
                <a:latin typeface="+mn-ea"/>
              </a:rPr>
              <a:t>個點</a:t>
            </a:r>
            <a:endParaRPr lang="en-US" altLang="zh-TW" sz="2000" dirty="0">
              <a:latin typeface="+mn-ea"/>
            </a:endParaRPr>
          </a:p>
          <a:p>
            <a:r>
              <a:rPr lang="zh-TW" altLang="en-US" sz="2000" dirty="0" smtClean="0">
                <a:latin typeface="+mn-ea"/>
              </a:rPr>
              <a:t>                                </a:t>
            </a:r>
            <a:r>
              <a:rPr lang="en-US" altLang="zh-TW" sz="2000" dirty="0" smtClean="0">
                <a:latin typeface="+mn-ea"/>
              </a:rPr>
              <a:t>:</a:t>
            </a:r>
          </a:p>
          <a:p>
            <a:r>
              <a:rPr lang="zh-TW" altLang="en-US" sz="2000" dirty="0">
                <a:latin typeface="+mn-ea"/>
              </a:rPr>
              <a:t> </a:t>
            </a:r>
            <a:r>
              <a:rPr lang="zh-TW" altLang="en-US" sz="2000" dirty="0" smtClean="0">
                <a:latin typeface="+mn-ea"/>
              </a:rPr>
              <a:t>                               </a:t>
            </a:r>
            <a:r>
              <a:rPr lang="en-US" altLang="zh-TW" sz="2000" dirty="0" smtClean="0">
                <a:latin typeface="+mn-ea"/>
              </a:rPr>
              <a:t>:</a:t>
            </a:r>
          </a:p>
          <a:p>
            <a:r>
              <a:rPr lang="zh-TW" altLang="en-US" sz="2000" dirty="0">
                <a:latin typeface="+mn-ea"/>
              </a:rPr>
              <a:t> </a:t>
            </a:r>
            <a:r>
              <a:rPr lang="zh-TW" altLang="en-US" sz="2000" dirty="0" smtClean="0">
                <a:latin typeface="+mn-ea"/>
              </a:rPr>
              <a:t>                               </a:t>
            </a:r>
            <a:r>
              <a:rPr lang="en-US" altLang="zh-TW" sz="2000" dirty="0" smtClean="0">
                <a:latin typeface="+mn-ea"/>
              </a:rPr>
              <a:t>:</a:t>
            </a:r>
          </a:p>
          <a:p>
            <a:r>
              <a:rPr lang="zh-TW" altLang="en-US" sz="2000" dirty="0">
                <a:latin typeface="+mn-ea"/>
              </a:rPr>
              <a:t> </a:t>
            </a:r>
            <a:r>
              <a:rPr lang="zh-TW" altLang="en-US" sz="2000" dirty="0" smtClean="0">
                <a:latin typeface="+mn-ea"/>
              </a:rPr>
              <a:t>                               </a:t>
            </a:r>
            <a:r>
              <a:rPr lang="en-US" altLang="zh-TW" sz="2000" dirty="0" smtClean="0">
                <a:latin typeface="+mn-ea"/>
              </a:rPr>
              <a:t>: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182966" y="5577489"/>
            <a:ext cx="340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x[50*Nstep+1~50*(Nstep+1)]</a:t>
            </a:r>
            <a:endParaRPr lang="en-US" altLang="zh-TW" dirty="0">
              <a:latin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79419" y="5945596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ea"/>
              </a:rPr>
              <a:t>=50</a:t>
            </a:r>
            <a:r>
              <a:rPr lang="zh-TW" altLang="en-US" dirty="0">
                <a:latin typeface="+mn-ea"/>
              </a:rPr>
              <a:t>條直線的第</a:t>
            </a:r>
            <a:r>
              <a:rPr lang="en-US" altLang="zh-TW" dirty="0" smtClean="0">
                <a:latin typeface="+mn-ea"/>
              </a:rPr>
              <a:t>51</a:t>
            </a:r>
            <a:r>
              <a:rPr lang="zh-TW" altLang="en-US" dirty="0" smtClean="0">
                <a:latin typeface="+mn-ea"/>
              </a:rPr>
              <a:t>個</a:t>
            </a:r>
            <a:r>
              <a:rPr lang="zh-TW" altLang="en-US" dirty="0">
                <a:latin typeface="+mn-ea"/>
              </a:rPr>
              <a:t>點</a:t>
            </a:r>
            <a:endParaRPr lang="en-US" altLang="zh-TW" dirty="0">
              <a:latin typeface="+mn-ea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4079776" y="3079354"/>
            <a:ext cx="1008112" cy="205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311769" y="1592248"/>
            <a:ext cx="450956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照剛剛的原理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r>
              <a:rPr lang="en-US" altLang="zh-TW" sz="2000" dirty="0"/>
              <a:t>x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的</a:t>
            </a:r>
            <a:r>
              <a:rPr lang="en-US" altLang="zh-TW" sz="2000" dirty="0" err="1" smtClean="0"/>
              <a:t>i</a:t>
            </a:r>
            <a:r>
              <a:rPr lang="zh-TW" altLang="en-US" sz="2000" dirty="0" smtClean="0"/>
              <a:t>每增加</a:t>
            </a:r>
            <a:r>
              <a:rPr lang="en-US" altLang="zh-TW" sz="2000" dirty="0" smtClean="0"/>
              <a:t>50</a:t>
            </a:r>
            <a:r>
              <a:rPr lang="zh-TW" altLang="en-US" sz="2000" dirty="0" smtClean="0"/>
              <a:t>，就會回到</a:t>
            </a:r>
            <a:r>
              <a:rPr lang="zh-TW" altLang="en-US" sz="2000" dirty="0"/>
              <a:t>原本的直線</a:t>
            </a:r>
            <a:endParaRPr lang="en-US" altLang="zh-TW" sz="2000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Ex: x(1)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</a:t>
            </a:r>
            <a:r>
              <a:rPr lang="zh-TW" altLang="en-US" sz="2000" dirty="0" smtClean="0"/>
              <a:t>第一條</a:t>
            </a:r>
            <a:r>
              <a:rPr lang="zh-TW" altLang="en-US" sz="2000" dirty="0" smtClean="0">
                <a:latin typeface="+mn-ea"/>
              </a:rPr>
              <a:t>直線</a:t>
            </a:r>
            <a:r>
              <a:rPr lang="zh-TW" altLang="en-US" sz="2000" dirty="0">
                <a:latin typeface="+mn-ea"/>
              </a:rPr>
              <a:t>的</a:t>
            </a:r>
            <a:r>
              <a:rPr lang="zh-TW" altLang="en-US" sz="2000" dirty="0" smtClean="0">
                <a:latin typeface="+mn-ea"/>
              </a:rPr>
              <a:t>第</a:t>
            </a:r>
            <a:r>
              <a:rPr lang="en-US" altLang="zh-TW" sz="2000" dirty="0">
                <a:latin typeface="+mn-ea"/>
              </a:rPr>
              <a:t>1</a:t>
            </a:r>
            <a:r>
              <a:rPr lang="zh-TW" altLang="en-US" sz="2000" dirty="0" smtClean="0">
                <a:latin typeface="+mn-ea"/>
              </a:rPr>
              <a:t>個點</a:t>
            </a:r>
            <a:endParaRPr lang="en-US" altLang="zh-TW" sz="2000" dirty="0" smtClean="0">
              <a:latin typeface="+mn-ea"/>
            </a:endParaRPr>
          </a:p>
          <a:p>
            <a:r>
              <a:rPr lang="zh-TW" altLang="en-US" sz="2000" dirty="0">
                <a:latin typeface="+mn-ea"/>
              </a:rPr>
              <a:t> </a:t>
            </a:r>
            <a:r>
              <a:rPr lang="zh-TW" altLang="en-US" sz="2000" dirty="0" smtClean="0">
                <a:latin typeface="+mn-ea"/>
              </a:rPr>
              <a:t>     </a:t>
            </a:r>
            <a:r>
              <a:rPr lang="en-US" altLang="zh-TW" sz="2000" dirty="0" smtClean="0"/>
              <a:t>x(51) </a:t>
            </a:r>
            <a:r>
              <a:rPr lang="en-US" altLang="zh-TW" sz="2000" dirty="0"/>
              <a:t>= </a:t>
            </a:r>
            <a:r>
              <a:rPr lang="zh-TW" altLang="en-US" sz="2000" dirty="0"/>
              <a:t>第一條</a:t>
            </a:r>
            <a:r>
              <a:rPr lang="zh-TW" altLang="en-US" sz="2000" dirty="0">
                <a:latin typeface="+mn-ea"/>
              </a:rPr>
              <a:t>直線的</a:t>
            </a:r>
            <a:r>
              <a:rPr lang="zh-TW" altLang="en-US" sz="2000" dirty="0" smtClean="0">
                <a:latin typeface="+mn-ea"/>
              </a:rPr>
              <a:t>第</a:t>
            </a:r>
            <a:r>
              <a:rPr lang="en-US" altLang="zh-TW" sz="2000" dirty="0" smtClean="0">
                <a:latin typeface="+mn-ea"/>
              </a:rPr>
              <a:t>2</a:t>
            </a:r>
            <a:r>
              <a:rPr lang="zh-TW" altLang="en-US" sz="2000" dirty="0" smtClean="0">
                <a:latin typeface="+mn-ea"/>
              </a:rPr>
              <a:t>個點</a:t>
            </a:r>
            <a:endParaRPr lang="en-US" altLang="zh-TW" sz="2000" dirty="0" smtClean="0">
              <a:latin typeface="+mn-ea"/>
            </a:endParaRPr>
          </a:p>
          <a:p>
            <a:r>
              <a:rPr lang="zh-TW" altLang="en-US" sz="2000" dirty="0">
                <a:latin typeface="+mn-ea"/>
              </a:rPr>
              <a:t> </a:t>
            </a:r>
            <a:r>
              <a:rPr lang="zh-TW" altLang="en-US" sz="2000" dirty="0" smtClean="0">
                <a:latin typeface="+mn-ea"/>
              </a:rPr>
              <a:t>     </a:t>
            </a:r>
            <a:r>
              <a:rPr lang="en-US" altLang="zh-TW" sz="2000" dirty="0" smtClean="0"/>
              <a:t>x(101</a:t>
            </a:r>
            <a:r>
              <a:rPr lang="en-US" altLang="zh-TW" sz="2000" dirty="0"/>
              <a:t>) = </a:t>
            </a:r>
            <a:r>
              <a:rPr lang="zh-TW" altLang="en-US" sz="2000" dirty="0"/>
              <a:t>第一條</a:t>
            </a:r>
            <a:r>
              <a:rPr lang="zh-TW" altLang="en-US" sz="2000" dirty="0">
                <a:latin typeface="+mn-ea"/>
              </a:rPr>
              <a:t>直線的</a:t>
            </a:r>
            <a:r>
              <a:rPr lang="zh-TW" altLang="en-US" sz="2000" dirty="0" smtClean="0">
                <a:latin typeface="+mn-ea"/>
              </a:rPr>
              <a:t>第</a:t>
            </a:r>
            <a:r>
              <a:rPr lang="en-US" altLang="zh-TW" sz="2000" dirty="0" smtClean="0">
                <a:latin typeface="+mn-ea"/>
              </a:rPr>
              <a:t>3</a:t>
            </a:r>
            <a:r>
              <a:rPr lang="zh-TW" altLang="en-US" sz="2000" dirty="0" smtClean="0">
                <a:latin typeface="+mn-ea"/>
              </a:rPr>
              <a:t>個點</a:t>
            </a:r>
            <a:endParaRPr lang="en-US" altLang="zh-TW" sz="2000" dirty="0" smtClean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r>
              <a:rPr lang="zh-TW" altLang="en-US" sz="2000" dirty="0" smtClean="0">
                <a:latin typeface="+mn-ea"/>
              </a:rPr>
              <a:t>所以 </a:t>
            </a:r>
            <a:r>
              <a:rPr lang="en-US" altLang="zh-TW" sz="2000" dirty="0" smtClean="0"/>
              <a:t>x(i+50</a:t>
            </a:r>
            <a:r>
              <a:rPr lang="en-US" altLang="zh-TW" sz="2000" dirty="0"/>
              <a:t>) = x(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)+</a:t>
            </a:r>
            <a:r>
              <a:rPr lang="en-US" altLang="zh-TW" sz="2000" dirty="0" smtClean="0"/>
              <a:t>D*</a:t>
            </a:r>
            <a:r>
              <a:rPr lang="en-US" altLang="zh-TW" sz="2000" dirty="0" err="1" smtClean="0"/>
              <a:t>randn</a:t>
            </a:r>
            <a:endParaRPr lang="en-US" altLang="zh-TW" sz="2000" dirty="0" smtClean="0"/>
          </a:p>
          <a:p>
            <a:r>
              <a:rPr lang="zh-TW" altLang="en-US" sz="2000" dirty="0" smtClean="0"/>
              <a:t>意思為一條直線的其中一個點</a:t>
            </a:r>
            <a:endParaRPr lang="en-US" altLang="zh-TW" sz="2000" dirty="0" smtClean="0"/>
          </a:p>
          <a:p>
            <a:r>
              <a:rPr lang="zh-TW" altLang="en-US" sz="2000" dirty="0" smtClean="0"/>
              <a:t>會等於上一個點</a:t>
            </a:r>
            <a:r>
              <a:rPr lang="en-US" altLang="zh-TW" sz="2000" dirty="0" smtClean="0"/>
              <a:t>+D*</a:t>
            </a:r>
            <a:r>
              <a:rPr lang="en-US" altLang="zh-TW" sz="2000" dirty="0" err="1" smtClean="0"/>
              <a:t>randn</a:t>
            </a:r>
            <a:endParaRPr lang="en-US" altLang="zh-TW" sz="2000" dirty="0"/>
          </a:p>
          <a:p>
            <a:endParaRPr lang="en-US" altLang="zh-TW" sz="2000" dirty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endParaRPr lang="en-US" altLang="zh-TW" sz="2000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>
            <a:off x="4739383" y="4055375"/>
            <a:ext cx="360040" cy="238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291508" y="1529434"/>
            <a:ext cx="455765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這裡要算</a:t>
            </a:r>
            <a:r>
              <a:rPr lang="en-US" altLang="zh-TW" sz="2000" dirty="0" smtClean="0"/>
              <a:t>50</a:t>
            </a:r>
            <a:r>
              <a:rPr lang="zh-TW" altLang="en-US" sz="2000" dirty="0" smtClean="0"/>
              <a:t>條直線中，共同點的平均值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dirty="0" smtClean="0"/>
              <a:t>Ex: y1(1)=50</a:t>
            </a:r>
            <a:r>
              <a:rPr lang="zh-TW" altLang="en-US" dirty="0" smtClean="0"/>
              <a:t>條直線的第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個點的平均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y1(2)=</a:t>
            </a:r>
            <a:r>
              <a:rPr lang="en-US" altLang="zh-TW" dirty="0"/>
              <a:t>50</a:t>
            </a:r>
            <a:r>
              <a:rPr lang="zh-TW" altLang="en-US" dirty="0"/>
              <a:t>條直線的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點的</a:t>
            </a:r>
            <a:r>
              <a:rPr lang="zh-TW" altLang="en-US" dirty="0" smtClean="0"/>
              <a:t>平均</a:t>
            </a:r>
            <a:endParaRPr lang="en-US" altLang="zh-TW" dirty="0" smtClean="0"/>
          </a:p>
          <a:p>
            <a:r>
              <a:rPr lang="zh-TW" altLang="en-US" dirty="0" smtClean="0"/>
              <a:t>                             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                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r>
              <a:rPr lang="zh-TW" altLang="en-US" sz="2000" dirty="0" smtClean="0"/>
              <a:t>利用一開始算出的規則，</a:t>
            </a:r>
            <a:endParaRPr lang="en-US" altLang="zh-TW" sz="2000" dirty="0" smtClean="0"/>
          </a:p>
          <a:p>
            <a:r>
              <a:rPr lang="zh-TW" altLang="en-US" sz="2000" dirty="0" smtClean="0"/>
              <a:t>將</a:t>
            </a:r>
            <a:r>
              <a:rPr lang="en-US" altLang="zh-TW" sz="2000" dirty="0" err="1" smtClean="0"/>
              <a:t>Nstep</a:t>
            </a:r>
            <a:r>
              <a:rPr lang="zh-TW" altLang="en-US" sz="2000" dirty="0" smtClean="0"/>
              <a:t>用</a:t>
            </a:r>
            <a:r>
              <a:rPr lang="en-US" altLang="zh-TW" sz="2000" dirty="0" smtClean="0"/>
              <a:t>(i-1)</a:t>
            </a:r>
            <a:r>
              <a:rPr lang="zh-TW" altLang="en-US" sz="2000" dirty="0" smtClean="0"/>
              <a:t>代進去就可以了</a:t>
            </a:r>
            <a:endParaRPr lang="en-US" altLang="zh-TW" sz="2000" dirty="0" smtClean="0"/>
          </a:p>
        </p:txBody>
      </p:sp>
      <p:sp>
        <p:nvSpPr>
          <p:cNvPr id="23" name="向右箭號 22"/>
          <p:cNvSpPr/>
          <p:nvPr/>
        </p:nvSpPr>
        <p:spPr>
          <a:xfrm>
            <a:off x="5212227" y="4342674"/>
            <a:ext cx="336970" cy="265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651948" y="2667432"/>
            <a:ext cx="42114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這裡則是要算</a:t>
            </a:r>
            <a:r>
              <a:rPr lang="en-US" altLang="zh-TW" dirty="0"/>
              <a:t>〈</a:t>
            </a:r>
            <a:r>
              <a:rPr lang="en-US" altLang="zh-TW" dirty="0" smtClean="0"/>
              <a:t>x^2〉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上面已經算出</a:t>
            </a:r>
            <a:endParaRPr lang="en-US" altLang="zh-TW" dirty="0" smtClean="0"/>
          </a:p>
          <a:p>
            <a:r>
              <a:rPr lang="en-US" altLang="zh-TW" dirty="0" smtClean="0"/>
              <a:t>〈x〉= mean(x(50</a:t>
            </a:r>
            <a:r>
              <a:rPr lang="en-US" altLang="zh-TW" dirty="0"/>
              <a:t>*(i-1)+1:50*</a:t>
            </a:r>
            <a:r>
              <a:rPr lang="en-US" altLang="zh-TW" dirty="0" err="1"/>
              <a:t>i</a:t>
            </a:r>
            <a:r>
              <a:rPr lang="en-US" altLang="zh-TW" dirty="0" smtClean="0"/>
              <a:t>))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所以可以推出 </a:t>
            </a:r>
            <a:endParaRPr lang="en-US" altLang="zh-TW" dirty="0" smtClean="0"/>
          </a:p>
          <a:p>
            <a:r>
              <a:rPr lang="en-US" altLang="zh-TW" dirty="0" smtClean="0"/>
              <a:t>〈</a:t>
            </a:r>
            <a:r>
              <a:rPr lang="en-US" altLang="zh-TW" dirty="0"/>
              <a:t>x^2</a:t>
            </a:r>
            <a:r>
              <a:rPr lang="en-US" altLang="zh-TW" dirty="0" smtClean="0"/>
              <a:t>〉= mean</a:t>
            </a:r>
            <a:r>
              <a:rPr lang="en-US" altLang="zh-TW" dirty="0"/>
              <a:t>((x(50*(i-1)+1:50*</a:t>
            </a:r>
            <a:r>
              <a:rPr lang="en-US" altLang="zh-TW" dirty="0" err="1"/>
              <a:t>i</a:t>
            </a:r>
            <a:r>
              <a:rPr lang="en-US" altLang="zh-TW" dirty="0"/>
              <a:t>)).^2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438821" y="2044096"/>
            <a:ext cx="54227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n-ea"/>
              </a:rPr>
              <a:t>之後的</a:t>
            </a:r>
            <a:r>
              <a:rPr lang="en-US" altLang="zh-TW" sz="2000" dirty="0" smtClean="0">
                <a:latin typeface="+mn-ea"/>
              </a:rPr>
              <a:t>N=500</a:t>
            </a:r>
            <a:r>
              <a:rPr lang="zh-TW" altLang="en-US" sz="2000" dirty="0" smtClean="0">
                <a:latin typeface="+mn-ea"/>
              </a:rPr>
              <a:t>和</a:t>
            </a:r>
            <a:r>
              <a:rPr lang="en-US" altLang="zh-TW" sz="2000" dirty="0" smtClean="0">
                <a:latin typeface="+mn-ea"/>
              </a:rPr>
              <a:t>N=5000</a:t>
            </a:r>
            <a:r>
              <a:rPr lang="zh-TW" altLang="en-US" sz="2000" dirty="0" smtClean="0">
                <a:latin typeface="+mn-ea"/>
              </a:rPr>
              <a:t>，</a:t>
            </a:r>
            <a:endParaRPr lang="en-US" altLang="zh-TW" sz="2000" dirty="0" smtClean="0">
              <a:latin typeface="+mn-ea"/>
            </a:endParaRPr>
          </a:p>
          <a:p>
            <a:r>
              <a:rPr lang="zh-TW" altLang="en-US" sz="2000" dirty="0" smtClean="0">
                <a:latin typeface="+mn-ea"/>
              </a:rPr>
              <a:t>只要把左邊的</a:t>
            </a:r>
            <a:r>
              <a:rPr lang="en-US" altLang="zh-TW" sz="2000" dirty="0" smtClean="0">
                <a:latin typeface="+mn-ea"/>
              </a:rPr>
              <a:t>50</a:t>
            </a:r>
            <a:r>
              <a:rPr lang="zh-TW" altLang="en-US" sz="2000" dirty="0" smtClean="0">
                <a:latin typeface="+mn-ea"/>
              </a:rPr>
              <a:t>都改成</a:t>
            </a:r>
            <a:r>
              <a:rPr lang="en-US" altLang="zh-TW" sz="2000" dirty="0" smtClean="0">
                <a:latin typeface="+mn-ea"/>
              </a:rPr>
              <a:t>500</a:t>
            </a:r>
            <a:r>
              <a:rPr lang="zh-TW" altLang="en-US" sz="2000" dirty="0" smtClean="0">
                <a:latin typeface="+mn-ea"/>
              </a:rPr>
              <a:t>和</a:t>
            </a:r>
            <a:r>
              <a:rPr lang="en-US" altLang="zh-TW" sz="2000" dirty="0" smtClean="0">
                <a:latin typeface="+mn-ea"/>
              </a:rPr>
              <a:t>5000</a:t>
            </a:r>
            <a:r>
              <a:rPr lang="zh-TW" altLang="en-US" sz="2000" dirty="0" smtClean="0">
                <a:latin typeface="+mn-ea"/>
              </a:rPr>
              <a:t>，</a:t>
            </a:r>
            <a:endParaRPr lang="en-US" altLang="zh-TW" sz="2000" dirty="0" smtClean="0">
              <a:latin typeface="+mn-ea"/>
            </a:endParaRPr>
          </a:p>
          <a:p>
            <a:r>
              <a:rPr lang="en-US" altLang="zh-TW" sz="2000" dirty="0">
                <a:latin typeface="+mn-ea"/>
              </a:rPr>
              <a:t>y</a:t>
            </a:r>
            <a:r>
              <a:rPr lang="en-US" altLang="zh-TW" sz="2000" dirty="0" smtClean="0">
                <a:latin typeface="+mn-ea"/>
              </a:rPr>
              <a:t>1</a:t>
            </a:r>
            <a:r>
              <a:rPr lang="zh-TW" altLang="en-US" sz="2000" dirty="0" smtClean="0">
                <a:latin typeface="+mn-ea"/>
              </a:rPr>
              <a:t>和</a:t>
            </a:r>
            <a:r>
              <a:rPr lang="en-US" altLang="zh-TW" sz="2000" dirty="0" smtClean="0">
                <a:latin typeface="+mn-ea"/>
              </a:rPr>
              <a:t>y4</a:t>
            </a:r>
            <a:r>
              <a:rPr lang="zh-TW" altLang="en-US" sz="2000" dirty="0" smtClean="0">
                <a:latin typeface="+mn-ea"/>
              </a:rPr>
              <a:t>另外命名為其它的名</a:t>
            </a:r>
            <a:r>
              <a:rPr lang="zh-TW" altLang="en-US" sz="2000" dirty="0">
                <a:latin typeface="+mn-ea"/>
              </a:rPr>
              <a:t>稱</a:t>
            </a:r>
            <a:endParaRPr lang="en-US" altLang="zh-TW" sz="2000" dirty="0" smtClean="0">
              <a:latin typeface="+mn-ea"/>
            </a:endParaRPr>
          </a:p>
          <a:p>
            <a:r>
              <a:rPr lang="zh-TW" altLang="en-US" sz="2000" dirty="0" smtClean="0">
                <a:latin typeface="+mn-ea"/>
              </a:rPr>
              <a:t>再分別列出來就可以了</a:t>
            </a:r>
            <a:endParaRPr lang="en-US" altLang="zh-TW" sz="2000" dirty="0" smtClean="0">
              <a:latin typeface="+mn-ea"/>
            </a:endParaRPr>
          </a:p>
          <a:p>
            <a:r>
              <a:rPr lang="zh-TW" altLang="en-US" sz="2000" dirty="0" smtClean="0">
                <a:latin typeface="+mn-ea"/>
              </a:rPr>
              <a:t>    </a:t>
            </a:r>
            <a:endParaRPr lang="en-US" altLang="zh-TW" sz="2000" dirty="0" smtClean="0">
              <a:latin typeface="+mn-ea"/>
            </a:endParaRPr>
          </a:p>
          <a:p>
            <a:r>
              <a:rPr lang="zh-TW" altLang="en-US" sz="2000" dirty="0">
                <a:latin typeface="+mn-ea"/>
              </a:rPr>
              <a:t> </a:t>
            </a:r>
            <a:r>
              <a:rPr lang="zh-TW" altLang="en-US" sz="2000" dirty="0" smtClean="0">
                <a:latin typeface="+mn-ea"/>
              </a:rPr>
              <a:t>         </a:t>
            </a:r>
            <a:r>
              <a:rPr lang="en-US" altLang="zh-TW" sz="2000" dirty="0" smtClean="0">
                <a:latin typeface="+mn-ea"/>
              </a:rPr>
              <a:t>(</a:t>
            </a:r>
            <a:r>
              <a:rPr lang="zh-TW" altLang="en-US" sz="2000" dirty="0" smtClean="0">
                <a:latin typeface="+mn-ea"/>
              </a:rPr>
              <a:t>我們在</a:t>
            </a:r>
            <a:r>
              <a:rPr lang="en-US" altLang="zh-TW" sz="2000" dirty="0" smtClean="0">
                <a:latin typeface="+mn-ea"/>
              </a:rPr>
              <a:t>N=500</a:t>
            </a:r>
            <a:r>
              <a:rPr lang="zh-TW" altLang="en-US" sz="2000" dirty="0" smtClean="0">
                <a:latin typeface="+mn-ea"/>
              </a:rPr>
              <a:t>時，</a:t>
            </a:r>
            <a:r>
              <a:rPr lang="en-US" altLang="zh-TW" sz="2000" dirty="0" smtClean="0">
                <a:latin typeface="+mn-ea"/>
              </a:rPr>
              <a:t>y1</a:t>
            </a:r>
            <a:r>
              <a:rPr lang="zh-TW" altLang="en-US" sz="2000" dirty="0" smtClean="0">
                <a:latin typeface="+mn-ea"/>
              </a:rPr>
              <a:t>改</a:t>
            </a:r>
            <a:r>
              <a:rPr lang="en-US" altLang="zh-TW" sz="2000" dirty="0" smtClean="0">
                <a:latin typeface="+mn-ea"/>
              </a:rPr>
              <a:t>y2</a:t>
            </a:r>
            <a:r>
              <a:rPr lang="zh-TW" altLang="en-US" sz="2000" dirty="0" smtClean="0">
                <a:latin typeface="+mn-ea"/>
              </a:rPr>
              <a:t>、</a:t>
            </a:r>
            <a:r>
              <a:rPr lang="en-US" altLang="zh-TW" sz="2000" dirty="0" smtClean="0">
                <a:latin typeface="+mn-ea"/>
              </a:rPr>
              <a:t>y4</a:t>
            </a:r>
            <a:r>
              <a:rPr lang="zh-TW" altLang="en-US" sz="2000" dirty="0" smtClean="0">
                <a:latin typeface="+mn-ea"/>
              </a:rPr>
              <a:t>改</a:t>
            </a:r>
            <a:r>
              <a:rPr lang="en-US" altLang="zh-TW" sz="2000" dirty="0" smtClean="0">
                <a:latin typeface="+mn-ea"/>
              </a:rPr>
              <a:t>y5</a:t>
            </a:r>
          </a:p>
          <a:p>
            <a:r>
              <a:rPr lang="en-US" altLang="zh-TW" sz="2000" dirty="0">
                <a:latin typeface="+mn-ea"/>
              </a:rPr>
              <a:t> </a:t>
            </a:r>
            <a:r>
              <a:rPr lang="en-US" altLang="zh-TW" sz="2000" dirty="0" smtClean="0">
                <a:latin typeface="+mn-ea"/>
              </a:rPr>
              <a:t>                       N=5000</a:t>
            </a:r>
            <a:r>
              <a:rPr lang="zh-TW" altLang="en-US" sz="2000" dirty="0" smtClean="0">
                <a:latin typeface="+mn-ea"/>
              </a:rPr>
              <a:t>時，</a:t>
            </a:r>
            <a:r>
              <a:rPr lang="en-US" altLang="zh-TW" sz="2000" dirty="0" smtClean="0">
                <a:latin typeface="+mn-ea"/>
              </a:rPr>
              <a:t>y1</a:t>
            </a:r>
            <a:r>
              <a:rPr lang="zh-TW" altLang="en-US" sz="2000" dirty="0" smtClean="0">
                <a:latin typeface="+mn-ea"/>
              </a:rPr>
              <a:t>改</a:t>
            </a:r>
            <a:r>
              <a:rPr lang="en-US" altLang="zh-TW" sz="2000" dirty="0" smtClean="0">
                <a:latin typeface="+mn-ea"/>
              </a:rPr>
              <a:t>y3</a:t>
            </a:r>
            <a:r>
              <a:rPr lang="zh-TW" altLang="en-US" sz="2000" dirty="0" smtClean="0">
                <a:latin typeface="+mn-ea"/>
              </a:rPr>
              <a:t>、</a:t>
            </a:r>
            <a:r>
              <a:rPr lang="en-US" altLang="zh-TW" sz="2000" dirty="0" smtClean="0">
                <a:latin typeface="+mn-ea"/>
              </a:rPr>
              <a:t>y4</a:t>
            </a:r>
            <a:r>
              <a:rPr lang="zh-TW" altLang="en-US" sz="2000" dirty="0" smtClean="0">
                <a:latin typeface="+mn-ea"/>
              </a:rPr>
              <a:t>改</a:t>
            </a:r>
            <a:r>
              <a:rPr lang="en-US" altLang="zh-TW" sz="2000" dirty="0" smtClean="0">
                <a:latin typeface="+mn-ea"/>
              </a:rPr>
              <a:t>y6)</a:t>
            </a:r>
          </a:p>
        </p:txBody>
      </p:sp>
      <p:sp>
        <p:nvSpPr>
          <p:cNvPr id="28" name="向右箭號 27"/>
          <p:cNvSpPr/>
          <p:nvPr/>
        </p:nvSpPr>
        <p:spPr>
          <a:xfrm>
            <a:off x="3924270" y="3529077"/>
            <a:ext cx="1005012" cy="232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122052" y="3158347"/>
            <a:ext cx="69978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Ceil(</a:t>
            </a:r>
            <a:r>
              <a:rPr lang="en-US" altLang="zh-TW" dirty="0" err="1" smtClean="0">
                <a:latin typeface="+mn-ea"/>
              </a:rPr>
              <a:t>Dur</a:t>
            </a:r>
            <a:r>
              <a:rPr lang="en-US" altLang="zh-TW" dirty="0" smtClean="0">
                <a:latin typeface="+mn-ea"/>
              </a:rPr>
              <a:t>/</a:t>
            </a:r>
            <a:r>
              <a:rPr lang="en-US" altLang="zh-TW" dirty="0" err="1" smtClean="0">
                <a:latin typeface="+mn-ea"/>
              </a:rPr>
              <a:t>dt</a:t>
            </a:r>
            <a:r>
              <a:rPr lang="en-US" altLang="zh-TW" dirty="0" smtClean="0">
                <a:latin typeface="+mn-ea"/>
              </a:rPr>
              <a:t>)=50 </a:t>
            </a:r>
          </a:p>
          <a:p>
            <a:r>
              <a:rPr lang="zh-TW" altLang="en-US" sz="2000" dirty="0" smtClean="0">
                <a:latin typeface="+mn-ea"/>
              </a:rPr>
              <a:t>可以先知道時間共有</a:t>
            </a:r>
            <a:r>
              <a:rPr lang="en-US" altLang="zh-TW" sz="2000" dirty="0" smtClean="0">
                <a:latin typeface="+mn-ea"/>
              </a:rPr>
              <a:t>50</a:t>
            </a:r>
            <a:r>
              <a:rPr lang="zh-TW" altLang="en-US" sz="2000" dirty="0" smtClean="0">
                <a:latin typeface="+mn-ea"/>
              </a:rPr>
              <a:t>個間隔，</a:t>
            </a:r>
            <a:endParaRPr lang="en-US" altLang="zh-TW" sz="2000" dirty="0" smtClean="0">
              <a:latin typeface="+mn-ea"/>
            </a:endParaRPr>
          </a:p>
          <a:p>
            <a:r>
              <a:rPr lang="zh-TW" altLang="en-US" sz="2000" dirty="0" smtClean="0">
                <a:latin typeface="+mn-ea"/>
              </a:rPr>
              <a:t>所以一條直線是由</a:t>
            </a:r>
            <a:r>
              <a:rPr lang="en-US" altLang="zh-TW" sz="2000" dirty="0" smtClean="0">
                <a:latin typeface="+mn-ea"/>
              </a:rPr>
              <a:t>51</a:t>
            </a:r>
            <a:r>
              <a:rPr lang="zh-TW" altLang="en-US" sz="2000" dirty="0" smtClean="0">
                <a:latin typeface="+mn-ea"/>
              </a:rPr>
              <a:t>個點連線構成</a:t>
            </a:r>
            <a:endParaRPr lang="zh-TW" altLang="en-US" sz="2000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92142" y="2062978"/>
            <a:ext cx="4466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  x </a:t>
            </a:r>
            <a:r>
              <a:rPr lang="en-US" altLang="zh-TW" dirty="0"/>
              <a:t>= zeros(500,1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1:Nstep*500;</a:t>
            </a:r>
          </a:p>
          <a:p>
            <a:r>
              <a:rPr lang="en-US" altLang="zh-TW" dirty="0"/>
              <a:t>    x(i+500) = x(</a:t>
            </a:r>
            <a:r>
              <a:rPr lang="en-US" altLang="zh-TW" dirty="0" err="1"/>
              <a:t>i</a:t>
            </a:r>
            <a:r>
              <a:rPr lang="en-US" altLang="zh-TW" dirty="0"/>
              <a:t>)+D*</a:t>
            </a:r>
            <a:r>
              <a:rPr lang="en-US" altLang="zh-TW" dirty="0" err="1"/>
              <a:t>randn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end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1:Nstep+1;</a:t>
            </a:r>
          </a:p>
          <a:p>
            <a:r>
              <a:rPr lang="en-US" altLang="zh-TW" dirty="0"/>
              <a:t>   y2(</a:t>
            </a:r>
            <a:r>
              <a:rPr lang="en-US" altLang="zh-TW" dirty="0" err="1"/>
              <a:t>i</a:t>
            </a:r>
            <a:r>
              <a:rPr lang="en-US" altLang="zh-TW" dirty="0"/>
              <a:t>) = mean(x(500*(i-1)+1:500*</a:t>
            </a:r>
            <a:r>
              <a:rPr lang="en-US" altLang="zh-TW" dirty="0" err="1"/>
              <a:t>i</a:t>
            </a:r>
            <a:r>
              <a:rPr lang="en-US" altLang="zh-TW" dirty="0"/>
              <a:t>));</a:t>
            </a:r>
          </a:p>
          <a:p>
            <a:r>
              <a:rPr lang="nn-NO" altLang="zh-TW" dirty="0"/>
              <a:t>   y5(i) = mean((x(500*(i-1)+1:500*i)).^2);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21246" y="2029173"/>
            <a:ext cx="47099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  x </a:t>
            </a:r>
            <a:r>
              <a:rPr lang="en-US" altLang="zh-TW" dirty="0"/>
              <a:t>= zeros(5000,1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1:Nstep*5000;</a:t>
            </a:r>
          </a:p>
          <a:p>
            <a:r>
              <a:rPr lang="en-US" altLang="zh-TW" dirty="0"/>
              <a:t>    x(i+5000) = x(</a:t>
            </a:r>
            <a:r>
              <a:rPr lang="en-US" altLang="zh-TW" dirty="0" err="1"/>
              <a:t>i</a:t>
            </a:r>
            <a:r>
              <a:rPr lang="en-US" altLang="zh-TW" dirty="0"/>
              <a:t>)+D*</a:t>
            </a:r>
            <a:r>
              <a:rPr lang="en-US" altLang="zh-TW" dirty="0" err="1"/>
              <a:t>randn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end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1:Nstep+1;</a:t>
            </a:r>
          </a:p>
          <a:p>
            <a:r>
              <a:rPr lang="en-US" altLang="zh-TW" dirty="0"/>
              <a:t>   y3(</a:t>
            </a:r>
            <a:r>
              <a:rPr lang="en-US" altLang="zh-TW" dirty="0" err="1"/>
              <a:t>i</a:t>
            </a:r>
            <a:r>
              <a:rPr lang="en-US" altLang="zh-TW" dirty="0"/>
              <a:t>) = mean(x(5000*(i-1)+1:5000*</a:t>
            </a:r>
            <a:r>
              <a:rPr lang="en-US" altLang="zh-TW" dirty="0" err="1"/>
              <a:t>i</a:t>
            </a:r>
            <a:r>
              <a:rPr lang="en-US" altLang="zh-TW" dirty="0"/>
              <a:t>));</a:t>
            </a:r>
          </a:p>
          <a:p>
            <a:r>
              <a:rPr lang="nn-NO" altLang="zh-TW" dirty="0"/>
              <a:t>   y6(i) = mean((x(5000*(i-1)+1:5000*i)).^2);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12630" y="1135455"/>
            <a:ext cx="259718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n-ea"/>
              </a:rPr>
              <a:t>經過整理可以簡化為</a:t>
            </a:r>
            <a:endParaRPr lang="en-US" altLang="zh-TW" sz="2000" dirty="0" smtClean="0">
              <a:latin typeface="+mn-ea"/>
            </a:endParaRPr>
          </a:p>
          <a:p>
            <a:endParaRPr lang="en-US" altLang="zh-TW" sz="2000" dirty="0" smtClean="0">
              <a:latin typeface="+mn-ea"/>
            </a:endParaRPr>
          </a:p>
          <a:p>
            <a:r>
              <a:rPr lang="en-US" altLang="zh-TW" sz="2000" dirty="0" err="1"/>
              <a:t>Dur</a:t>
            </a:r>
            <a:r>
              <a:rPr lang="en-US" altLang="zh-TW" sz="2000" dirty="0"/>
              <a:t> = 10;</a:t>
            </a:r>
          </a:p>
          <a:p>
            <a:r>
              <a:rPr lang="en-US" altLang="zh-TW" sz="2000" dirty="0" err="1"/>
              <a:t>dt</a:t>
            </a:r>
            <a:r>
              <a:rPr lang="en-US" altLang="zh-TW" sz="2000" dirty="0"/>
              <a:t> = 0.2;</a:t>
            </a:r>
          </a:p>
          <a:p>
            <a:r>
              <a:rPr lang="en-US" altLang="zh-TW" sz="2000" dirty="0"/>
              <a:t>D = 20;</a:t>
            </a:r>
          </a:p>
          <a:p>
            <a:r>
              <a:rPr lang="zh-TW" altLang="en-US" sz="2000" dirty="0"/>
              <a:t> </a:t>
            </a:r>
          </a:p>
          <a:p>
            <a:r>
              <a:rPr lang="en-US" altLang="zh-TW" sz="2000" dirty="0" err="1"/>
              <a:t>Nstep</a:t>
            </a:r>
            <a:r>
              <a:rPr lang="en-US" altLang="zh-TW" sz="2000" dirty="0"/>
              <a:t> = ceil(</a:t>
            </a:r>
            <a:r>
              <a:rPr lang="en-US" altLang="zh-TW" sz="2000" dirty="0" err="1"/>
              <a:t>Dur</a:t>
            </a:r>
            <a:r>
              <a:rPr lang="en-US" altLang="zh-TW" sz="2000" dirty="0"/>
              <a:t>/</a:t>
            </a:r>
            <a:r>
              <a:rPr lang="en-US" altLang="zh-TW" sz="2000" dirty="0" err="1"/>
              <a:t>dt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t(1) = 0;</a:t>
            </a:r>
          </a:p>
          <a:p>
            <a:r>
              <a:rPr lang="en-US" altLang="zh-TW" sz="2000" dirty="0"/>
              <a:t>x1 = zeros(50,1</a:t>
            </a:r>
            <a:r>
              <a:rPr lang="en-US" altLang="zh-TW" sz="2000" dirty="0" smtClean="0"/>
              <a:t>);</a:t>
            </a:r>
            <a:endParaRPr lang="en-US" altLang="zh-TW" sz="2000" dirty="0"/>
          </a:p>
          <a:p>
            <a:r>
              <a:rPr lang="en-US" altLang="zh-TW" sz="2000" dirty="0" smtClean="0"/>
              <a:t>X2 </a:t>
            </a:r>
            <a:r>
              <a:rPr lang="en-US" altLang="zh-TW" sz="2000" dirty="0"/>
              <a:t>= zeros(50,1</a:t>
            </a:r>
            <a:r>
              <a:rPr lang="en-US" altLang="zh-TW" sz="2000" dirty="0" smtClean="0"/>
              <a:t>);</a:t>
            </a:r>
            <a:endParaRPr lang="en-US" altLang="zh-TW" sz="2000" dirty="0"/>
          </a:p>
          <a:p>
            <a:r>
              <a:rPr lang="en-US" altLang="zh-TW" sz="2000" dirty="0"/>
              <a:t>x3 = zeros(50,1</a:t>
            </a:r>
            <a:r>
              <a:rPr lang="en-US" altLang="zh-TW" sz="2000" dirty="0" smtClean="0"/>
              <a:t>);</a:t>
            </a:r>
            <a:endParaRPr lang="en-US" altLang="zh-TW" sz="2000" dirty="0"/>
          </a:p>
          <a:p>
            <a:endParaRPr lang="en-US" altLang="zh-TW" sz="2000" dirty="0" smtClean="0">
              <a:latin typeface="+mn-ea"/>
            </a:endParaRPr>
          </a:p>
          <a:p>
            <a:endParaRPr lang="zh-TW" altLang="en-US" sz="2000" dirty="0"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10256" y="1489401"/>
            <a:ext cx="483177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for</a:t>
            </a:r>
            <a:r>
              <a:rPr lang="en-US" altLang="zh-TW" dirty="0" smtClean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1:Nstep*50;</a:t>
            </a:r>
          </a:p>
          <a:p>
            <a:r>
              <a:rPr lang="en-US" altLang="zh-TW" dirty="0"/>
              <a:t>    x1(i+50) = x1(</a:t>
            </a:r>
            <a:r>
              <a:rPr lang="en-US" altLang="zh-TW" dirty="0" err="1"/>
              <a:t>i</a:t>
            </a:r>
            <a:r>
              <a:rPr lang="en-US" altLang="zh-TW" dirty="0"/>
              <a:t>)+D*</a:t>
            </a:r>
            <a:r>
              <a:rPr lang="en-US" altLang="zh-TW" dirty="0" err="1"/>
              <a:t>randn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end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1:Nstep*500;</a:t>
            </a:r>
          </a:p>
          <a:p>
            <a:r>
              <a:rPr lang="en-US" altLang="zh-TW" dirty="0"/>
              <a:t>    x2(i+500) = x2(</a:t>
            </a:r>
            <a:r>
              <a:rPr lang="en-US" altLang="zh-TW" dirty="0" err="1"/>
              <a:t>i</a:t>
            </a:r>
            <a:r>
              <a:rPr lang="en-US" altLang="zh-TW" dirty="0"/>
              <a:t>)+D*</a:t>
            </a:r>
            <a:r>
              <a:rPr lang="en-US" altLang="zh-TW" dirty="0" err="1"/>
              <a:t>randn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end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1:Nstep*5000;</a:t>
            </a:r>
          </a:p>
          <a:p>
            <a:r>
              <a:rPr lang="en-US" altLang="zh-TW" dirty="0"/>
              <a:t>    x3(i+5000) = x3(</a:t>
            </a:r>
            <a:r>
              <a:rPr lang="en-US" altLang="zh-TW" dirty="0" err="1"/>
              <a:t>i</a:t>
            </a:r>
            <a:r>
              <a:rPr lang="en-US" altLang="zh-TW" dirty="0"/>
              <a:t>)+D*</a:t>
            </a:r>
            <a:r>
              <a:rPr lang="en-US" altLang="zh-TW" dirty="0" err="1"/>
              <a:t>randn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end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1:Nstep+1;</a:t>
            </a:r>
          </a:p>
          <a:p>
            <a:r>
              <a:rPr lang="en-US" altLang="zh-TW" dirty="0"/>
              <a:t>   t(</a:t>
            </a:r>
            <a:r>
              <a:rPr lang="en-US" altLang="zh-TW" dirty="0" err="1"/>
              <a:t>i</a:t>
            </a:r>
            <a:r>
              <a:rPr lang="en-US" altLang="zh-TW" dirty="0"/>
              <a:t>) = (i-1)*</a:t>
            </a:r>
            <a:r>
              <a:rPr lang="en-US" altLang="zh-TW" dirty="0" err="1"/>
              <a:t>dt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y1(</a:t>
            </a:r>
            <a:r>
              <a:rPr lang="en-US" altLang="zh-TW" dirty="0" err="1"/>
              <a:t>i</a:t>
            </a:r>
            <a:r>
              <a:rPr lang="en-US" altLang="zh-TW" dirty="0"/>
              <a:t>) = mean(x1(50*(i-1)+1:50*</a:t>
            </a:r>
            <a:r>
              <a:rPr lang="en-US" altLang="zh-TW" dirty="0" err="1"/>
              <a:t>i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   y2(</a:t>
            </a:r>
            <a:r>
              <a:rPr lang="en-US" altLang="zh-TW" dirty="0" err="1"/>
              <a:t>i</a:t>
            </a:r>
            <a:r>
              <a:rPr lang="en-US" altLang="zh-TW" dirty="0"/>
              <a:t>) = mean(x2(500*(i-1)+1:500*</a:t>
            </a:r>
            <a:r>
              <a:rPr lang="en-US" altLang="zh-TW" dirty="0" err="1"/>
              <a:t>i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   y3(</a:t>
            </a:r>
            <a:r>
              <a:rPr lang="en-US" altLang="zh-TW" dirty="0" err="1"/>
              <a:t>i</a:t>
            </a:r>
            <a:r>
              <a:rPr lang="en-US" altLang="zh-TW" dirty="0"/>
              <a:t>) = mean(x3(5000*(i-1)+1:5000*</a:t>
            </a:r>
            <a:r>
              <a:rPr lang="en-US" altLang="zh-TW" dirty="0" err="1"/>
              <a:t>i</a:t>
            </a:r>
            <a:r>
              <a:rPr lang="en-US" altLang="zh-TW" dirty="0"/>
              <a:t>));</a:t>
            </a:r>
          </a:p>
          <a:p>
            <a:r>
              <a:rPr lang="nn-NO" altLang="zh-TW" dirty="0"/>
              <a:t>   y4(i) = mean((x1(50*(i-1)+1:50*i)).^2);</a:t>
            </a:r>
          </a:p>
          <a:p>
            <a:r>
              <a:rPr lang="nn-NO" altLang="zh-TW" dirty="0"/>
              <a:t>   y5(i) = mean((x2(500*(i-1)+1:500*i)).^2);</a:t>
            </a:r>
          </a:p>
          <a:p>
            <a:r>
              <a:rPr lang="nn-NO" altLang="zh-TW" dirty="0"/>
              <a:t>   y6(i) = mean((x3(5000*(i-1)+1:5000*i)).^2);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end</a:t>
            </a:r>
          </a:p>
          <a:p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9461" y="5168494"/>
            <a:ext cx="33137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前</a:t>
            </a:r>
            <a:r>
              <a:rPr lang="en-US" altLang="zh-TW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3</a:t>
            </a:r>
            <a:r>
              <a:rPr lang="zh-TW" altLang="en-US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項的綜合體</a:t>
            </a:r>
            <a:r>
              <a:rPr lang="en-US" altLang="zh-TW" sz="32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!!!</a:t>
            </a:r>
            <a:endParaRPr lang="zh-TW" alt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52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357 -0.03564 " pathEditMode="relative" ptsTypes="AA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3685 0.1099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5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63 0.11064 L -0.0013 -0.2301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-1703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74 -0.03495 L -0.43243 -0.03495 " pathEditMode="relative" ptsTypes="AA">
                                      <p:cBhvr>
                                        <p:cTn id="1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4" grpId="2"/>
      <p:bldP spid="4" grpId="3"/>
      <p:bldP spid="9" grpId="0"/>
      <p:bldP spid="9" grpId="1"/>
      <p:bldP spid="10" grpId="0"/>
      <p:bldP spid="10" grpId="1"/>
      <p:bldP spid="15" grpId="0" animBg="1"/>
      <p:bldP spid="15" grpId="1" animBg="1"/>
      <p:bldP spid="16" grpId="0"/>
      <p:bldP spid="16" grpId="1"/>
      <p:bldP spid="17" grpId="0"/>
      <p:bldP spid="17" grpId="1"/>
      <p:bldP spid="17" grpId="2"/>
      <p:bldP spid="17" grpId="3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5" grpId="0"/>
      <p:bldP spid="25" grpId="1"/>
      <p:bldP spid="26" grpId="0"/>
      <p:bldP spid="26" grpId="1"/>
      <p:bldP spid="28" grpId="0" animBg="1"/>
      <p:bldP spid="28" grpId="1" animBg="1"/>
      <p:bldP spid="29" grpId="0"/>
      <p:bldP spid="29" grpId="1"/>
      <p:bldP spid="6" grpId="0"/>
      <p:bldP spid="6" grpId="1"/>
      <p:bldP spid="7" grpId="0"/>
      <p:bldP spid="7" grpId="1"/>
      <p:bldP spid="8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2348880"/>
            <a:ext cx="6552728" cy="42340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4" y="204373"/>
            <a:ext cx="4248472" cy="65252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7448" y="54868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Solution(a)</a:t>
            </a:r>
            <a:r>
              <a:rPr lang="zh-TW" altLang="en-US" dirty="0">
                <a:solidFill>
                  <a:schemeClr val="tx1"/>
                </a:solidFill>
              </a:rPr>
              <a:t>＆</a:t>
            </a:r>
            <a:r>
              <a:rPr lang="en-US" altLang="zh-TW" dirty="0">
                <a:solidFill>
                  <a:schemeClr val="tx1"/>
                </a:solidFill>
              </a:rPr>
              <a:t>(b)</a:t>
            </a:r>
            <a:r>
              <a:rPr lang="zh-TW" altLang="en-US" dirty="0">
                <a:solidFill>
                  <a:schemeClr val="tx1"/>
                </a:solidFill>
              </a:rPr>
              <a:t/>
            </a:r>
            <a:br>
              <a:rPr lang="zh-TW" altLang="en-US" dirty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31704" y="1189672"/>
            <a:ext cx="568863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最後打上</a:t>
            </a:r>
            <a:endParaRPr lang="fr-FR" altLang="zh-TW" sz="2000" dirty="0" smtClean="0"/>
          </a:p>
          <a:p>
            <a:r>
              <a:rPr lang="zh-TW" altLang="en-US" dirty="0" smtClean="0"/>
              <a:t>   </a:t>
            </a:r>
            <a:r>
              <a:rPr lang="fr-FR" altLang="zh-TW" dirty="0" smtClean="0"/>
              <a:t>subplot(211</a:t>
            </a:r>
            <a:r>
              <a:rPr lang="fr-FR" altLang="zh-TW" dirty="0"/>
              <a:t>),plot(t,y1,'k',t,y2,'go',t,y3,'r*');</a:t>
            </a:r>
          </a:p>
          <a:p>
            <a:r>
              <a:rPr lang="fr-FR" altLang="zh-TW" dirty="0"/>
              <a:t>   subplot(212),plot(t,y4,'k',t,y5,'go',t,y6,'r*');</a:t>
            </a:r>
          </a:p>
          <a:p>
            <a:endParaRPr lang="en-US" altLang="zh-TW" dirty="0" smtClean="0"/>
          </a:p>
          <a:p>
            <a:r>
              <a:rPr lang="zh-TW" altLang="en-US" sz="2000" dirty="0" smtClean="0"/>
              <a:t>即可跑出圖形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/>
              <a:t> </a:t>
            </a:r>
            <a:r>
              <a:rPr lang="zh-TW" altLang="en-US" sz="2000" dirty="0" smtClean="0"/>
              <a:t>                       </a:t>
            </a:r>
            <a:r>
              <a:rPr lang="en-US" altLang="zh-TW" sz="1600" dirty="0" smtClean="0"/>
              <a:t>〈</a:t>
            </a:r>
            <a:r>
              <a:rPr lang="en-US" altLang="zh-TW" sz="1600" dirty="0"/>
              <a:t>x〉</a:t>
            </a:r>
            <a:endParaRPr lang="en-US" altLang="zh-TW" sz="16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1600" dirty="0" smtClean="0"/>
              <a:t>                            </a:t>
            </a:r>
            <a:r>
              <a:rPr lang="en-US" altLang="zh-TW" sz="1600" dirty="0" smtClean="0"/>
              <a:t>〈x^2〉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 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64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Solution(c)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11424" y="1561068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Describe what do you observed as increasing 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1819" y="2322534"/>
            <a:ext cx="42386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n-ea"/>
              </a:rPr>
              <a:t>我們</a:t>
            </a:r>
            <a:r>
              <a:rPr lang="zh-TW" altLang="en-US" sz="2000" dirty="0">
                <a:latin typeface="+mn-ea"/>
              </a:rPr>
              <a:t>由圖形發現 </a:t>
            </a:r>
            <a:r>
              <a:rPr lang="en-US" altLang="zh-TW" sz="2000" dirty="0" smtClean="0">
                <a:latin typeface="+mn-ea"/>
              </a:rPr>
              <a:t>:</a:t>
            </a:r>
          </a:p>
          <a:p>
            <a:r>
              <a:rPr lang="zh-TW" altLang="en-US" sz="2000" dirty="0" smtClean="0">
                <a:latin typeface="+mn-ea"/>
              </a:rPr>
              <a:t>當</a:t>
            </a:r>
            <a:r>
              <a:rPr lang="en-US" altLang="zh-TW" sz="2000" dirty="0" smtClean="0">
                <a:latin typeface="+mn-ea"/>
              </a:rPr>
              <a:t>N</a:t>
            </a:r>
            <a:r>
              <a:rPr lang="zh-TW" altLang="en-US" sz="2000" dirty="0" smtClean="0">
                <a:latin typeface="+mn-ea"/>
              </a:rPr>
              <a:t>的值越大，</a:t>
            </a:r>
            <a:endParaRPr lang="en-US" altLang="zh-TW" sz="2000" dirty="0" smtClean="0">
              <a:latin typeface="+mn-ea"/>
            </a:endParaRPr>
          </a:p>
          <a:p>
            <a:r>
              <a:rPr lang="zh-TW" altLang="en-US" sz="2000" dirty="0" smtClean="0">
                <a:latin typeface="+mn-ea"/>
              </a:rPr>
              <a:t>跑出的圖形會越接近直線</a:t>
            </a:r>
            <a:endParaRPr lang="en-US" altLang="zh-TW" sz="2000" dirty="0" smtClean="0">
              <a:latin typeface="+mn-ea"/>
            </a:endParaRPr>
          </a:p>
          <a:p>
            <a:endParaRPr lang="en-US" altLang="zh-TW" sz="2000" dirty="0" smtClean="0">
              <a:latin typeface="+mn-ea"/>
            </a:endParaRPr>
          </a:p>
          <a:p>
            <a:r>
              <a:rPr lang="zh-TW" altLang="en-US" sz="2000" dirty="0" smtClean="0">
                <a:latin typeface="+mn-ea"/>
              </a:rPr>
              <a:t>我們猜測因為</a:t>
            </a:r>
            <a:r>
              <a:rPr lang="en-US" altLang="zh-TW" sz="2000" dirty="0" err="1" smtClean="0">
                <a:latin typeface="+mn-ea"/>
              </a:rPr>
              <a:t>randn</a:t>
            </a:r>
            <a:r>
              <a:rPr lang="zh-TW" altLang="en-US" sz="2000" dirty="0" smtClean="0">
                <a:latin typeface="+mn-ea"/>
              </a:rPr>
              <a:t>的平均數為零，</a:t>
            </a:r>
            <a:endParaRPr lang="en-US" altLang="zh-TW" sz="2000" dirty="0" smtClean="0">
              <a:latin typeface="+mn-ea"/>
            </a:endParaRPr>
          </a:p>
          <a:p>
            <a:r>
              <a:rPr lang="zh-TW" altLang="en-US" sz="2000" dirty="0" smtClean="0">
                <a:latin typeface="+mn-ea"/>
              </a:rPr>
              <a:t>所以</a:t>
            </a:r>
            <a:r>
              <a:rPr lang="en-US" altLang="zh-TW" sz="2000" dirty="0" smtClean="0">
                <a:latin typeface="+mn-ea"/>
              </a:rPr>
              <a:t>N</a:t>
            </a:r>
            <a:r>
              <a:rPr lang="zh-TW" altLang="en-US" sz="2000" dirty="0" smtClean="0">
                <a:latin typeface="+mn-ea"/>
              </a:rPr>
              <a:t>取樣越多，平均就會越接近零</a:t>
            </a:r>
            <a:endParaRPr lang="zh-TW" altLang="en-US" sz="2000" dirty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756" y="2055911"/>
            <a:ext cx="6826902" cy="44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Solution(d)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9416" y="1561068"/>
            <a:ext cx="613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Try to describe the physical meaning of the coefficient </a:t>
            </a:r>
            <a:r>
              <a:rPr lang="en-US" altLang="zh-TW" dirty="0" smtClean="0"/>
              <a:t>D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04186" y="2136323"/>
                <a:ext cx="8905002" cy="5060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70C0"/>
                    </a:solidFill>
                    <a:latin typeface="+mn-ea"/>
                  </a:rPr>
                  <a:t>Xi(t+1) = Xi(t) + D * </a:t>
                </a:r>
                <a:r>
                  <a:rPr lang="en-US" altLang="zh-TW" dirty="0" err="1" smtClean="0">
                    <a:solidFill>
                      <a:srgbClr val="0070C0"/>
                    </a:solidFill>
                    <a:latin typeface="+mn-ea"/>
                  </a:rPr>
                  <a:t>randn</a:t>
                </a:r>
                <a:endParaRPr lang="en-US" altLang="zh-TW" dirty="0" smtClean="0">
                  <a:solidFill>
                    <a:srgbClr val="0070C0"/>
                  </a:solidFill>
                  <a:latin typeface="+mn-ea"/>
                </a:endParaRPr>
              </a:p>
              <a:p>
                <a:endParaRPr lang="en-US" altLang="zh-TW" dirty="0" smtClean="0">
                  <a:solidFill>
                    <a:srgbClr val="0070C0"/>
                  </a:solidFill>
                  <a:latin typeface="+mn-ea"/>
                </a:endParaRPr>
              </a:p>
              <a:p>
                <a:r>
                  <a:rPr lang="zh-TW" altLang="en-US" sz="2000" dirty="0" smtClean="0">
                    <a:latin typeface="+mn-ea"/>
                  </a:rPr>
                  <a:t>先由公</a:t>
                </a:r>
                <a:r>
                  <a:rPr lang="zh-TW" altLang="en-US" sz="2000" dirty="0">
                    <a:latin typeface="+mn-ea"/>
                  </a:rPr>
                  <a:t>式</a:t>
                </a:r>
                <a:r>
                  <a:rPr lang="zh-TW" altLang="en-US" sz="2000" dirty="0" smtClean="0">
                    <a:latin typeface="+mn-ea"/>
                  </a:rPr>
                  <a:t>來看，我們可以知道</a:t>
                </a:r>
                <a:r>
                  <a:rPr lang="en-US" altLang="zh-TW" sz="2000" dirty="0" smtClean="0">
                    <a:latin typeface="+mn-ea"/>
                  </a:rPr>
                  <a:t>Xi</a:t>
                </a:r>
                <a:r>
                  <a:rPr lang="zh-TW" altLang="en-US" sz="2000" dirty="0" smtClean="0">
                    <a:latin typeface="+mn-ea"/>
                  </a:rPr>
                  <a:t>會做不規則的隨機移動，類似於布朗運動</a:t>
                </a:r>
                <a:r>
                  <a:rPr lang="zh-TW" altLang="en-US" sz="2000" dirty="0">
                    <a:latin typeface="+mn-ea"/>
                  </a:rPr>
                  <a:t>。</a:t>
                </a:r>
                <a:endParaRPr lang="en-US" altLang="zh-TW" sz="2000" dirty="0" smtClean="0">
                  <a:latin typeface="+mn-ea"/>
                </a:endParaRPr>
              </a:p>
              <a:p>
                <a:endParaRPr lang="en-US" altLang="zh-TW" dirty="0" smtClean="0">
                  <a:latin typeface="+mn-ea"/>
                </a:endParaRPr>
              </a:p>
              <a:p>
                <a:r>
                  <a:rPr lang="en-US" altLang="zh-TW" dirty="0" smtClean="0">
                    <a:latin typeface="+mn-ea"/>
                  </a:rPr>
                  <a:t>        X = Xi(t+1)</a:t>
                </a:r>
                <a:r>
                  <a:rPr lang="zh-TW" altLang="en-US" dirty="0" smtClean="0">
                    <a:latin typeface="+mn-ea"/>
                  </a:rPr>
                  <a:t> </a:t>
                </a:r>
                <a:r>
                  <a:rPr lang="en-US" altLang="zh-TW" dirty="0" smtClean="0">
                    <a:latin typeface="+mn-ea"/>
                  </a:rPr>
                  <a:t>- Xi(t) = D * </a:t>
                </a:r>
                <a:r>
                  <a:rPr lang="en-US" altLang="zh-TW" dirty="0" err="1" smtClean="0">
                    <a:latin typeface="+mn-ea"/>
                  </a:rPr>
                  <a:t>randn</a:t>
                </a:r>
                <a:endParaRPr lang="en-US" altLang="zh-TW" dirty="0" smtClean="0">
                  <a:latin typeface="+mn-ea"/>
                </a:endParaRPr>
              </a:p>
              <a:p>
                <a:r>
                  <a:rPr lang="en-US" altLang="zh-TW" dirty="0" smtClean="0">
                    <a:latin typeface="+mn-ea"/>
                  </a:rPr>
                  <a:t>        X</a:t>
                </a:r>
                <a:r>
                  <a:rPr lang="zh-TW" altLang="en-US" dirty="0" smtClean="0">
                    <a:latin typeface="+mn-ea"/>
                  </a:rPr>
                  <a:t>會與</a:t>
                </a:r>
                <a:r>
                  <a:rPr lang="en-US" altLang="zh-TW" dirty="0" smtClean="0">
                    <a:latin typeface="+mn-ea"/>
                  </a:rPr>
                  <a:t>D</a:t>
                </a:r>
                <a:r>
                  <a:rPr lang="zh-TW" altLang="en-US" dirty="0" smtClean="0">
                    <a:latin typeface="+mn-ea"/>
                  </a:rPr>
                  <a:t>成正比</a:t>
                </a:r>
                <a:endParaRPr lang="en-US" altLang="zh-TW" dirty="0" smtClean="0">
                  <a:latin typeface="+mn-ea"/>
                </a:endParaRPr>
              </a:p>
              <a:p>
                <a:endParaRPr lang="en-US" altLang="zh-TW" dirty="0" smtClean="0">
                  <a:latin typeface="+mn-ea"/>
                </a:endParaRPr>
              </a:p>
              <a:p>
                <a:r>
                  <a:rPr lang="zh-TW" altLang="en-US" dirty="0" smtClean="0">
                    <a:latin typeface="+mn-ea"/>
                  </a:rPr>
                  <a:t>        對</a:t>
                </a:r>
                <a:r>
                  <a:rPr lang="en-US" altLang="zh-TW" dirty="0" smtClean="0">
                    <a:latin typeface="+mn-ea"/>
                  </a:rPr>
                  <a:t>t</a:t>
                </a:r>
                <a:r>
                  <a:rPr lang="zh-TW" altLang="en-US" dirty="0" smtClean="0">
                    <a:latin typeface="+mn-ea"/>
                  </a:rPr>
                  <a:t>作微分</a:t>
                </a:r>
                <a:r>
                  <a:rPr lang="en-US" altLang="zh-TW" dirty="0" smtClean="0">
                    <a:latin typeface="+mn-ea"/>
                  </a:rPr>
                  <a:t>:</a:t>
                </a:r>
                <a:endParaRPr lang="en-US" altLang="zh-TW" dirty="0">
                  <a:latin typeface="+mn-ea"/>
                </a:endParaRPr>
              </a:p>
              <a:p>
                <a:r>
                  <a:rPr lang="en-US" altLang="zh-TW" dirty="0" smtClean="0"/>
                  <a:t>       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dirty="0">
                            <a:latin typeface="+mn-ea"/>
                          </a:rPr>
                          <m:t>Xi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+mn-ea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+mn-ea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+mn-ea"/>
                          </a:rPr>
                          <m:t>+1)</m:t>
                        </m:r>
                        <m:r>
                          <m:rPr>
                            <m:nor/>
                          </m:rPr>
                          <a:rPr lang="zh-TW" altLang="en-US" dirty="0">
                            <a:latin typeface="+mn-e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+mn-ea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+mn-ea"/>
                          </a:rPr>
                          <m:t>Xi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+mn-ea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+mn-ea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+mn-ea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zh-TW" smtClean="0">
                            <a:solidFill>
                              <a:schemeClr val="tx1"/>
                            </a:solidFill>
                          </a:rPr>
                          <m:t>Δ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+mn-ea"/>
                  </a:rPr>
                  <a:t> =  </a:t>
                </a:r>
                <a:r>
                  <a:rPr lang="en-US" altLang="zh-TW" dirty="0">
                    <a:latin typeface="+mn-ea"/>
                  </a:rPr>
                  <a:t>D * </a:t>
                </a:r>
                <a:r>
                  <a:rPr lang="en-US" altLang="zh-TW" dirty="0" err="1" smtClean="0">
                    <a:latin typeface="+mn-ea"/>
                  </a:rPr>
                  <a:t>randn</a:t>
                </a:r>
                <a:r>
                  <a:rPr lang="en-US" altLang="zh-TW" dirty="0" smtClean="0">
                    <a:latin typeface="+mn-ea"/>
                  </a:rPr>
                  <a:t> </a:t>
                </a:r>
                <a:r>
                  <a:rPr lang="zh-TW" altLang="en-US" dirty="0" smtClean="0">
                    <a:latin typeface="+mn-ea"/>
                  </a:rPr>
                  <a:t>，</a:t>
                </a:r>
                <a:r>
                  <a:rPr lang="en-US" altLang="zh-TW" dirty="0" smtClean="0">
                    <a:latin typeface="+mn-ea"/>
                  </a:rPr>
                  <a:t>(</a:t>
                </a:r>
                <a:r>
                  <a:rPr lang="zh-TW" altLang="zh-TW" dirty="0" smtClean="0"/>
                  <a:t>Δ</a:t>
                </a:r>
                <a:r>
                  <a:rPr lang="en-US" altLang="zh-TW" dirty="0" smtClean="0"/>
                  <a:t>t=1</a:t>
                </a:r>
                <a:r>
                  <a:rPr lang="en-US" altLang="zh-TW" dirty="0" smtClean="0">
                    <a:latin typeface="+mn-ea"/>
                  </a:rPr>
                  <a:t>)</a:t>
                </a:r>
              </a:p>
              <a:p>
                <a:r>
                  <a:rPr lang="en-US" altLang="zh-TW" dirty="0">
                    <a:latin typeface="+mn-ea"/>
                  </a:rPr>
                  <a:t> </a:t>
                </a:r>
                <a:r>
                  <a:rPr lang="en-US" altLang="zh-TW" dirty="0" smtClean="0">
                    <a:latin typeface="+mn-ea"/>
                  </a:rPr>
                  <a:t>       V</a:t>
                </a:r>
                <a:r>
                  <a:rPr lang="zh-TW" altLang="en-US" dirty="0" smtClean="0">
                    <a:latin typeface="+mn-ea"/>
                  </a:rPr>
                  <a:t>會</a:t>
                </a:r>
                <a:r>
                  <a:rPr lang="zh-TW" altLang="en-US" dirty="0">
                    <a:latin typeface="+mn-ea"/>
                  </a:rPr>
                  <a:t>與</a:t>
                </a:r>
                <a:r>
                  <a:rPr lang="en-US" altLang="zh-TW" dirty="0">
                    <a:latin typeface="+mn-ea"/>
                  </a:rPr>
                  <a:t>D</a:t>
                </a:r>
                <a:r>
                  <a:rPr lang="zh-TW" altLang="en-US" dirty="0" smtClean="0">
                    <a:latin typeface="+mn-ea"/>
                  </a:rPr>
                  <a:t>成正比</a:t>
                </a:r>
                <a:endParaRPr lang="en-US" altLang="zh-TW" dirty="0" smtClean="0">
                  <a:latin typeface="+mn-ea"/>
                </a:endParaRPr>
              </a:p>
              <a:p>
                <a:endParaRPr lang="en-US" altLang="zh-TW" dirty="0">
                  <a:latin typeface="+mn-ea"/>
                </a:endParaRPr>
              </a:p>
              <a:p>
                <a:r>
                  <a:rPr lang="zh-TW" altLang="en-US" sz="2000" dirty="0" smtClean="0">
                    <a:latin typeface="+mn-ea"/>
                  </a:rPr>
                  <a:t>在布朗運動中，</a:t>
                </a:r>
                <a:r>
                  <a:rPr lang="zh-TW" altLang="zh-TW" sz="2000" dirty="0" smtClean="0"/>
                  <a:t>粒子</a:t>
                </a:r>
                <a:r>
                  <a:rPr lang="zh-TW" altLang="zh-TW" sz="2000" dirty="0"/>
                  <a:t>越小或液體粘性越低或溫度越高時，粒子的運動越活潑</a:t>
                </a:r>
                <a:r>
                  <a:rPr lang="zh-TW" altLang="zh-TW" sz="2000" dirty="0" smtClean="0"/>
                  <a:t>。</a:t>
                </a:r>
                <a:endParaRPr lang="en-US" altLang="zh-TW" sz="2000" dirty="0" smtClean="0"/>
              </a:p>
              <a:p>
                <a:r>
                  <a:rPr lang="zh-TW" altLang="en-US" sz="2000" dirty="0" smtClean="0">
                    <a:latin typeface="+mn-ea"/>
                  </a:rPr>
                  <a:t>所以推測</a:t>
                </a:r>
                <a:r>
                  <a:rPr lang="en-US" altLang="zh-TW" sz="2000" dirty="0" smtClean="0">
                    <a:latin typeface="+mn-ea"/>
                  </a:rPr>
                  <a:t>D</a:t>
                </a:r>
                <a:r>
                  <a:rPr lang="zh-TW" altLang="en-US" sz="2000" dirty="0" smtClean="0">
                    <a:latin typeface="+mn-ea"/>
                  </a:rPr>
                  <a:t>在布朗運動中，與溫度、位移有關。</a:t>
                </a:r>
                <a:endParaRPr lang="en-US" altLang="zh-TW" sz="2000" dirty="0">
                  <a:latin typeface="+mn-ea"/>
                </a:endParaRPr>
              </a:p>
              <a:p>
                <a:endParaRPr lang="en-US" altLang="zh-TW" dirty="0" smtClean="0">
                  <a:latin typeface="+mn-ea"/>
                </a:endParaRPr>
              </a:p>
              <a:p>
                <a:endParaRPr lang="en-US" altLang="zh-TW" dirty="0">
                  <a:latin typeface="+mn-ea"/>
                </a:endParaRPr>
              </a:p>
              <a:p>
                <a:endParaRPr lang="en-US" altLang="zh-TW" dirty="0" smtClean="0">
                  <a:latin typeface="+mn-ea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86" y="2136323"/>
                <a:ext cx="8905002" cy="5060231"/>
              </a:xfrm>
              <a:prstGeom prst="rect">
                <a:avLst/>
              </a:prstGeom>
              <a:blipFill rotWithShape="0">
                <a:blip r:embed="rId2"/>
                <a:stretch>
                  <a:fillRect l="-753" t="-6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右箭號 6"/>
          <p:cNvSpPr/>
          <p:nvPr/>
        </p:nvSpPr>
        <p:spPr>
          <a:xfrm>
            <a:off x="1271464" y="3293355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271464" y="4527649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9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1" y="1"/>
            <a:ext cx="7125113" cy="924475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Bodoni MT Black" pitchFamily="18" charset="0"/>
              </a:rPr>
              <a:t>EXTRA</a:t>
            </a:r>
            <a:r>
              <a:rPr lang="zh-TW" altLang="en-US" b="1" dirty="0" smtClean="0">
                <a:solidFill>
                  <a:srgbClr val="FF0000"/>
                </a:solidFill>
                <a:latin typeface="Bodoni MT Black" pitchFamily="18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Bodoni MT Black" pitchFamily="18" charset="0"/>
              </a:rPr>
              <a:t>POINT</a:t>
            </a:r>
            <a:r>
              <a:rPr lang="zh-TW" altLang="en-US" b="1" dirty="0" smtClean="0">
                <a:solidFill>
                  <a:srgbClr val="FF0000"/>
                </a:solidFill>
                <a:latin typeface="Bodoni MT Black" pitchFamily="18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Bodoni MT Black" pitchFamily="18" charset="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Bodoni MT Black" pitchFamily="18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Bodoni MT Black" pitchFamily="18" charset="0"/>
              </a:rPr>
              <a:t>:</a:t>
            </a:r>
            <a:endParaRPr lang="zh-TW" altLang="en-US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196752"/>
            <a:ext cx="9401175" cy="54102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95400" y="739810"/>
            <a:ext cx="674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Try to extend the motion to y-axis and plotting the trajectories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3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305" y="1"/>
            <a:ext cx="7125113" cy="92447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  <a:latin typeface="Bodoni MT Black" pitchFamily="18" charset="0"/>
              </a:rPr>
              <a:t>EXTRA</a:t>
            </a:r>
            <a:r>
              <a:rPr lang="zh-TW" altLang="en-US" dirty="0" smtClean="0">
                <a:solidFill>
                  <a:srgbClr val="FF0000"/>
                </a:solidFill>
                <a:latin typeface="Bodoni MT Black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Bodoni MT Black" pitchFamily="18" charset="0"/>
              </a:rPr>
              <a:t>POINT</a:t>
            </a:r>
            <a:r>
              <a:rPr lang="zh-TW" altLang="en-US" dirty="0" smtClean="0">
                <a:solidFill>
                  <a:srgbClr val="FF0000"/>
                </a:solidFill>
                <a:latin typeface="Bodoni MT Black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Bodoni MT Black" pitchFamily="18" charset="0"/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  <a:latin typeface="Bodoni MT Black" pitchFamily="18" charset="0"/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  <a:latin typeface="Bodoni MT Black" pitchFamily="18" charset="0"/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  <a:latin typeface="Bodoni MT Black" pitchFamily="18" charset="0"/>
              </a:rPr>
              <a:t>     </a:t>
            </a:r>
            <a:r>
              <a:rPr lang="en-US" altLang="zh-TW" dirty="0" smtClean="0">
                <a:solidFill>
                  <a:schemeClr val="tx1"/>
                </a:solidFill>
                <a:latin typeface="Bodoni MT Black" pitchFamily="18" charset="0"/>
              </a:rPr>
              <a:t>N=1</a:t>
            </a:r>
            <a:endParaRPr lang="zh-TW" altLang="en-US" dirty="0">
              <a:solidFill>
                <a:schemeClr val="tx1"/>
              </a:solidFill>
              <a:latin typeface="Bodoni MT Black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764704"/>
            <a:ext cx="3733800" cy="5962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36" y="2564904"/>
            <a:ext cx="8202161" cy="388843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079776" y="764704"/>
            <a:ext cx="670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Using subplot to plot the figure as below, where r = (x2+y2)1/2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84151"/>
              </p:ext>
            </p:extLst>
          </p:nvPr>
        </p:nvGraphicFramePr>
        <p:xfrm>
          <a:off x="4007768" y="1373850"/>
          <a:ext cx="71589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319"/>
                <a:gridCol w="2386319"/>
                <a:gridCol w="23863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〈</a:t>
                      </a:r>
                      <a:r>
                        <a:rPr lang="en-US" altLang="zh-TW" dirty="0" err="1" smtClean="0"/>
                        <a:t>x〉vs</a:t>
                      </a:r>
                      <a:r>
                        <a:rPr lang="en-US" altLang="zh-TW" dirty="0" smtClean="0"/>
                        <a:t> 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〈</a:t>
                      </a:r>
                      <a:r>
                        <a:rPr lang="en-US" altLang="zh-TW" dirty="0" err="1" smtClean="0"/>
                        <a:t>y〉vs</a:t>
                      </a:r>
                      <a:r>
                        <a:rPr lang="en-US" altLang="zh-TW" dirty="0" smtClean="0"/>
                        <a:t> 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〈</a:t>
                      </a:r>
                      <a:r>
                        <a:rPr lang="en-US" altLang="zh-TW" dirty="0" err="1" smtClean="0"/>
                        <a:t>r〉vs</a:t>
                      </a:r>
                      <a:r>
                        <a:rPr lang="en-US" altLang="zh-TW" dirty="0" smtClean="0"/>
                        <a:t> t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〈x^2〉vs 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〈y^2〉vs 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〈z^2〉vs t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6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518</TotalTime>
  <Words>1062</Words>
  <Application>Microsoft Office PowerPoint</Application>
  <PresentationFormat>寬螢幕</PresentationFormat>
  <Paragraphs>196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Bodoni MT Black</vt:lpstr>
      <vt:lpstr>Dotum</vt:lpstr>
      <vt:lpstr>GungsuhChe</vt:lpstr>
      <vt:lpstr>微軟正黑體</vt:lpstr>
      <vt:lpstr>新細明體</vt:lpstr>
      <vt:lpstr>Arial</vt:lpstr>
      <vt:lpstr>Calibri</vt:lpstr>
      <vt:lpstr>Cambria Math</vt:lpstr>
      <vt:lpstr>Trebuchet MS</vt:lpstr>
      <vt:lpstr>Wingdings 3</vt:lpstr>
      <vt:lpstr>多面向</vt:lpstr>
      <vt:lpstr>PowerPoint 簡報</vt:lpstr>
      <vt:lpstr> 有N個點在t=0時在原點，它們隨機性的在X軸移動: Xi(t+1) = Xi(t) + D * ξ                         ξ是一個隨機數字,平均數為0</vt:lpstr>
      <vt:lpstr>(a)Using “subplot (2,1,1)” to plot the figure of       N = 50 (dark dash line), 500 (green circle), 5000 (red *) </vt:lpstr>
      <vt:lpstr> </vt:lpstr>
      <vt:lpstr>Solution(a)＆(b) </vt:lpstr>
      <vt:lpstr>Solution(c)</vt:lpstr>
      <vt:lpstr>Solution(d)</vt:lpstr>
      <vt:lpstr>EXTRA POINT 1 :</vt:lpstr>
      <vt:lpstr>EXTRA POINT 2  :     N=1</vt:lpstr>
      <vt:lpstr>EXTRA POINT 2  :     N=500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第15組---陳麥克、林柏安</dc:title>
  <dc:creator>Windows User</dc:creator>
  <cp:lastModifiedBy>陳麥克</cp:lastModifiedBy>
  <cp:revision>55</cp:revision>
  <dcterms:created xsi:type="dcterms:W3CDTF">2015-10-08T12:32:36Z</dcterms:created>
  <dcterms:modified xsi:type="dcterms:W3CDTF">2015-10-26T09:43:08Z</dcterms:modified>
</cp:coreProperties>
</file>