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1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6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麥克" initials="陳麥克" lastIdx="3" clrIdx="0">
    <p:extLst>
      <p:ext uri="{19B8F6BF-5375-455C-9EA6-DF929625EA0E}">
        <p15:presenceInfo xmlns:p15="http://schemas.microsoft.com/office/powerpoint/2012/main" userId="f8ba0d2afc782b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94" autoAdjust="0"/>
  </p:normalViewPr>
  <p:slideViewPr>
    <p:cSldViewPr>
      <p:cViewPr varScale="1">
        <p:scale>
          <a:sx n="83" d="100"/>
          <a:sy n="83" d="100"/>
        </p:scale>
        <p:origin x="101" y="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09T05:03:26.494" idx="2">
    <p:pos x="10" y="10"/>
    <p:text>請用投影片放映(第4頁)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995EE-2D38-454D-B24B-70687539A742}" type="datetimeFigureOut">
              <a:rPr lang="zh-TW" altLang="en-US" smtClean="0"/>
              <a:t>2015/10/16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A7BCB-6A71-47BD-ACE8-DDFC1BD488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455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請用投影片放映</a:t>
            </a:r>
            <a:r>
              <a:rPr lang="en-US" altLang="zh-TW" dirty="0" smtClean="0"/>
              <a:t>(</a:t>
            </a:r>
            <a:r>
              <a:rPr lang="zh-TW" altLang="en-US" dirty="0" smtClean="0"/>
              <a:t>第</a:t>
            </a:r>
            <a:r>
              <a:rPr lang="en-US" altLang="zh-TW" dirty="0" smtClean="0"/>
              <a:t>4</a:t>
            </a:r>
            <a:r>
              <a:rPr lang="zh-TW" altLang="en-US" dirty="0" smtClean="0"/>
              <a:t>頁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A7BCB-6A71-47BD-ACE8-DDFC1BD4889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41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44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37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3336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077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3238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394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420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56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47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98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83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2015/10/16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73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2015/10/16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0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2015/10/16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42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56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48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74258-8868-4739-B3AE-AE9C4CE638FB}" type="datetimeFigureOut">
              <a:rPr lang="zh-TW" altLang="en-US" smtClean="0"/>
              <a:t>2015/10/16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34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07568" y="476672"/>
            <a:ext cx="6823495" cy="23083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Programming</a:t>
            </a:r>
            <a:br>
              <a:rPr lang="en-US" altLang="zh-TW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</a:br>
            <a:r>
              <a:rPr lang="en-US" altLang="zh-TW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Language</a:t>
            </a:r>
            <a:endParaRPr lang="zh-TW" alt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487488" y="3789040"/>
            <a:ext cx="8981422" cy="1872208"/>
          </a:xfrm>
        </p:spPr>
        <p:txBody>
          <a:bodyPr>
            <a:normAutofit/>
          </a:bodyPr>
          <a:lstStyle/>
          <a:p>
            <a:endParaRPr lang="en-US" altLang="zh-TW" sz="3000" dirty="0" smtClean="0"/>
          </a:p>
          <a:p>
            <a:pPr algn="l"/>
            <a:r>
              <a:rPr lang="zh-TW" altLang="en-US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第</a:t>
            </a:r>
            <a:r>
              <a:rPr lang="en-US" altLang="zh-TW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15</a:t>
            </a:r>
            <a:r>
              <a:rPr lang="zh-TW" altLang="en-US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組</a:t>
            </a:r>
            <a:endParaRPr lang="en-US" altLang="zh-TW" sz="3000" dirty="0" smtClean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algn="l"/>
            <a:r>
              <a:rPr lang="zh-TW" altLang="en-US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組員</a:t>
            </a:r>
            <a:r>
              <a:rPr lang="en-US" altLang="zh-TW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:</a:t>
            </a:r>
            <a:r>
              <a:rPr lang="zh-TW" altLang="en-US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陳</a:t>
            </a:r>
            <a:r>
              <a:rPr lang="zh-TW" altLang="en-US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麥克</a:t>
            </a:r>
            <a:r>
              <a:rPr lang="en-US" altLang="zh-TW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50%</a:t>
            </a:r>
            <a:r>
              <a:rPr lang="zh-TW" altLang="en-US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  林柏安</a:t>
            </a:r>
            <a:r>
              <a:rPr lang="en-US" altLang="zh-TW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50%</a:t>
            </a:r>
            <a:endParaRPr lang="zh-TW" altLang="en-US" sz="30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458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839416" y="1620405"/>
            <a:ext cx="10272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利用</a:t>
            </a:r>
            <a:r>
              <a:rPr lang="en-US" altLang="zh-TW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“</a:t>
            </a:r>
            <a: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if</a:t>
            </a:r>
            <a: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”</a:t>
            </a:r>
            <a: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、</a:t>
            </a:r>
            <a:r>
              <a:rPr lang="en-US" altLang="zh-TW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“for” </a:t>
            </a:r>
            <a: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指令來計算兩個數的</a:t>
            </a:r>
            <a:r>
              <a:rPr lang="zh-TW" altLang="en-US" sz="2800" b="1" dirty="0">
                <a:latin typeface="+mj-ea"/>
              </a:rPr>
              <a:t>最大</a:t>
            </a:r>
            <a:r>
              <a:rPr lang="zh-TW" altLang="en-US" sz="2800" b="1" dirty="0" smtClean="0">
                <a:latin typeface="+mj-ea"/>
              </a:rPr>
              <a:t>公因數</a:t>
            </a:r>
            <a:r>
              <a:rPr lang="en-US" altLang="zh-TW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(</a:t>
            </a:r>
            <a:r>
              <a:rPr lang="en-US" altLang="zh-TW" sz="2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HCF)</a:t>
            </a:r>
            <a:endParaRPr lang="zh-TW" altLang="en-US" sz="2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12199" y="2708920"/>
            <a:ext cx="3571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70C0"/>
                </a:solidFill>
                <a:latin typeface="+mj-ea"/>
                <a:ea typeface="+mj-ea"/>
              </a:rPr>
              <a:t>最大</a:t>
            </a:r>
            <a:r>
              <a:rPr lang="zh-TW" altLang="en-US" sz="3200" b="1" dirty="0" smtClean="0">
                <a:solidFill>
                  <a:srgbClr val="0070C0"/>
                </a:solidFill>
                <a:latin typeface="+mj-ea"/>
                <a:ea typeface="+mj-ea"/>
              </a:rPr>
              <a:t>公因數</a:t>
            </a:r>
            <a:r>
              <a:rPr lang="zh-TW" altLang="en-US" sz="3200" b="1" dirty="0" smtClean="0">
                <a:latin typeface="+mj-ea"/>
                <a:ea typeface="+mj-ea"/>
              </a:rPr>
              <a:t>的</a:t>
            </a:r>
            <a:r>
              <a:rPr lang="zh-TW" altLang="en-US" sz="3200" b="1" dirty="0">
                <a:latin typeface="+mj-ea"/>
                <a:ea typeface="+mj-ea"/>
              </a:rPr>
              <a:t>求</a:t>
            </a:r>
            <a:r>
              <a:rPr lang="zh-TW" altLang="en-US" sz="3200" b="1" dirty="0" smtClean="0">
                <a:latin typeface="+mj-ea"/>
                <a:ea typeface="+mj-ea"/>
              </a:rPr>
              <a:t>法</a:t>
            </a:r>
            <a:r>
              <a:rPr lang="en-US" altLang="zh-TW" sz="3200" b="1" dirty="0">
                <a:latin typeface="+mj-ea"/>
                <a:ea typeface="+mj-ea"/>
              </a:rPr>
              <a:t>:</a:t>
            </a:r>
            <a:endParaRPr lang="en-US" altLang="zh-TW" sz="3200" b="1" dirty="0" smtClean="0">
              <a:latin typeface="+mj-ea"/>
              <a:ea typeface="+mj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15880" y="2856769"/>
            <a:ext cx="2428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1.</a:t>
            </a:r>
            <a:r>
              <a:rPr lang="zh-TW" altLang="en-US" sz="2800" b="1" dirty="0" smtClean="0"/>
              <a:t> 一一</a:t>
            </a:r>
            <a:r>
              <a:rPr lang="zh-TW" altLang="en-US" sz="2800" b="1" dirty="0" smtClean="0"/>
              <a:t>列出法</a:t>
            </a:r>
            <a:endParaRPr lang="zh-TW" altLang="en-US" sz="28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5015880" y="3467080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2.</a:t>
            </a:r>
            <a:r>
              <a:rPr lang="zh-TW" altLang="en-US" sz="2800" b="1" dirty="0" smtClean="0"/>
              <a:t> 短</a:t>
            </a:r>
            <a:r>
              <a:rPr lang="zh-TW" altLang="en-US" sz="2800" b="1" dirty="0" smtClean="0"/>
              <a:t>除法</a:t>
            </a:r>
            <a:endParaRPr lang="zh-TW" altLang="en-US" sz="28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015880" y="4077391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0070C0"/>
                </a:solidFill>
              </a:rPr>
              <a:t>3.</a:t>
            </a:r>
            <a:r>
              <a:rPr lang="zh-TW" altLang="en-US" sz="3200" b="1" dirty="0" smtClean="0">
                <a:solidFill>
                  <a:srgbClr val="0070C0"/>
                </a:solidFill>
              </a:rPr>
              <a:t>輾轉相除法</a:t>
            </a:r>
            <a:r>
              <a:rPr lang="en-US" altLang="zh-TW" sz="3200" b="1" dirty="0" smtClean="0">
                <a:solidFill>
                  <a:srgbClr val="0070C0"/>
                </a:solidFill>
              </a:rPr>
              <a:t>!</a:t>
            </a:r>
            <a:endParaRPr lang="zh-TW" altLang="en-US" sz="3200" b="1" dirty="0">
              <a:solidFill>
                <a:srgbClr val="0070C0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084011" y="401572"/>
            <a:ext cx="2383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Question 1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7819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151784" y="403782"/>
            <a:ext cx="2508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+mj-ea"/>
                <a:ea typeface="+mj-ea"/>
              </a:rPr>
              <a:t>輾轉相除法</a:t>
            </a:r>
            <a:endParaRPr lang="zh-TW" altLang="en-US" sz="3600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275421"/>
            <a:ext cx="1524000" cy="49530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639616" y="1388777"/>
            <a:ext cx="67575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+mn-ea"/>
              </a:rPr>
              <a:t>令</a:t>
            </a:r>
            <a:r>
              <a:rPr lang="zh-TW" altLang="en-US" sz="2400" dirty="0" smtClean="0">
                <a:latin typeface="+mn-ea"/>
              </a:rPr>
              <a:t>兩正</a:t>
            </a:r>
            <a:r>
              <a:rPr lang="zh-TW" altLang="en-US" sz="2400" dirty="0" smtClean="0">
                <a:latin typeface="+mn-ea"/>
              </a:rPr>
              <a:t>整數</a:t>
            </a:r>
            <a:r>
              <a:rPr lang="en-US" altLang="zh-TW" sz="2400" dirty="0" smtClean="0">
                <a:latin typeface="+mn-ea"/>
              </a:rPr>
              <a:t>A,B</a:t>
            </a:r>
            <a:r>
              <a:rPr lang="zh-TW" altLang="en-US" sz="2400" dirty="0" smtClean="0">
                <a:latin typeface="+mn-ea"/>
              </a:rPr>
              <a:t>   </a:t>
            </a:r>
            <a:r>
              <a:rPr lang="en-US" altLang="zh-TW" sz="2400" dirty="0" smtClean="0">
                <a:latin typeface="+mn-ea"/>
              </a:rPr>
              <a:t>(A&gt;B)</a:t>
            </a:r>
          </a:p>
          <a:p>
            <a:pPr algn="ctr"/>
            <a:endParaRPr lang="en-US" altLang="zh-TW" sz="2400" dirty="0" smtClean="0">
              <a:latin typeface="+mn-ea"/>
            </a:endParaRPr>
          </a:p>
          <a:p>
            <a:pPr algn="ctr"/>
            <a:r>
              <a:rPr lang="zh-TW" altLang="en-US" sz="2400" dirty="0" smtClean="0">
                <a:latin typeface="+mn-ea"/>
              </a:rPr>
              <a:t>先</a:t>
            </a:r>
            <a:r>
              <a:rPr lang="zh-TW" altLang="en-US" sz="2400" dirty="0">
                <a:latin typeface="+mn-ea"/>
              </a:rPr>
              <a:t>將</a:t>
            </a:r>
            <a:r>
              <a:rPr lang="en-US" altLang="zh-TW" sz="2400" dirty="0">
                <a:latin typeface="+mn-ea"/>
              </a:rPr>
              <a:t>A</a:t>
            </a:r>
            <a:r>
              <a:rPr lang="zh-TW" altLang="en-US" sz="2400" dirty="0" smtClean="0">
                <a:latin typeface="+mn-ea"/>
              </a:rPr>
              <a:t>減掉</a:t>
            </a:r>
            <a:r>
              <a:rPr lang="en-US" altLang="zh-TW" sz="2400" dirty="0" smtClean="0">
                <a:latin typeface="+mn-ea"/>
              </a:rPr>
              <a:t>B</a:t>
            </a:r>
            <a:r>
              <a:rPr lang="zh-TW" altLang="en-US" sz="2400" dirty="0" smtClean="0">
                <a:latin typeface="+mn-ea"/>
              </a:rPr>
              <a:t>，減</a:t>
            </a:r>
            <a:r>
              <a:rPr lang="zh-TW" altLang="en-US" sz="2400" dirty="0" smtClean="0">
                <a:latin typeface="+mn-ea"/>
              </a:rPr>
              <a:t>至</a:t>
            </a:r>
            <a:r>
              <a:rPr lang="en-US" altLang="zh-TW" sz="2400" dirty="0" smtClean="0">
                <a:latin typeface="+mn-ea"/>
              </a:rPr>
              <a:t>A</a:t>
            </a:r>
            <a:r>
              <a:rPr lang="zh-TW" altLang="en-US" sz="2400" dirty="0">
                <a:latin typeface="+mn-ea"/>
              </a:rPr>
              <a:t> </a:t>
            </a:r>
            <a:r>
              <a:rPr lang="en-US" altLang="zh-TW" sz="2400" dirty="0">
                <a:latin typeface="+mn-ea"/>
              </a:rPr>
              <a:t>&lt;</a:t>
            </a:r>
            <a:r>
              <a:rPr lang="zh-TW" altLang="en-US" sz="2400" dirty="0" smtClean="0">
                <a:latin typeface="+mn-ea"/>
              </a:rPr>
              <a:t> </a:t>
            </a:r>
            <a:r>
              <a:rPr lang="en-US" altLang="zh-TW" sz="2400" dirty="0" smtClean="0">
                <a:latin typeface="+mn-ea"/>
              </a:rPr>
              <a:t>B</a:t>
            </a:r>
            <a:r>
              <a:rPr lang="zh-TW" altLang="en-US" sz="2400" dirty="0" smtClean="0">
                <a:latin typeface="+mn-ea"/>
              </a:rPr>
              <a:t>為止</a:t>
            </a:r>
            <a:endParaRPr lang="en-US" altLang="zh-TW" sz="2400" dirty="0" smtClean="0">
              <a:latin typeface="+mn-ea"/>
            </a:endParaRPr>
          </a:p>
          <a:p>
            <a:pPr algn="ctr"/>
            <a:r>
              <a:rPr lang="zh-TW" altLang="en-US" sz="2400" dirty="0">
                <a:latin typeface="+mn-ea"/>
              </a:rPr>
              <a:t>若此時的</a:t>
            </a:r>
            <a:r>
              <a:rPr lang="en-US" altLang="zh-TW" sz="2400" dirty="0" smtClean="0">
                <a:latin typeface="+mn-ea"/>
              </a:rPr>
              <a:t>A(</a:t>
            </a:r>
            <a:r>
              <a:rPr lang="zh-TW" altLang="en-US" sz="2400" dirty="0" smtClean="0">
                <a:latin typeface="+mn-ea"/>
              </a:rPr>
              <a:t>以下稱作</a:t>
            </a:r>
            <a:r>
              <a:rPr lang="en-US" altLang="zh-TW" sz="2400" dirty="0" smtClean="0">
                <a:latin typeface="+mn-ea"/>
              </a:rPr>
              <a:t>A</a:t>
            </a:r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’</a:t>
            </a:r>
            <a:r>
              <a:rPr lang="en-US" altLang="zh-TW" sz="2400" dirty="0" smtClean="0">
                <a:latin typeface="+mn-ea"/>
              </a:rPr>
              <a:t>)</a:t>
            </a:r>
            <a:r>
              <a:rPr lang="zh-TW" altLang="en-US" sz="2400" dirty="0">
                <a:latin typeface="+mn-ea"/>
              </a:rPr>
              <a:t> ≠</a:t>
            </a:r>
            <a:r>
              <a:rPr lang="en-US" altLang="zh-TW" sz="2400" dirty="0" smtClean="0">
                <a:latin typeface="+mn-ea"/>
              </a:rPr>
              <a:t>0</a:t>
            </a:r>
            <a:r>
              <a:rPr lang="en-US" altLang="zh-TW" sz="2400" dirty="0" smtClean="0">
                <a:latin typeface="+mn-ea"/>
              </a:rPr>
              <a:t>,</a:t>
            </a:r>
            <a:r>
              <a:rPr lang="zh-TW" altLang="en-US" sz="2400" dirty="0" smtClean="0">
                <a:latin typeface="+mn-ea"/>
              </a:rPr>
              <a:t>則再</a:t>
            </a:r>
            <a:r>
              <a:rPr lang="zh-TW" altLang="en-US" sz="2400" dirty="0" smtClean="0">
                <a:latin typeface="+mn-ea"/>
              </a:rPr>
              <a:t>以</a:t>
            </a:r>
            <a:r>
              <a:rPr lang="en-US" altLang="zh-TW" sz="2400" dirty="0" smtClean="0">
                <a:latin typeface="+mn-ea"/>
              </a:rPr>
              <a:t>B</a:t>
            </a:r>
            <a:r>
              <a:rPr lang="zh-TW" altLang="en-US" sz="2400" dirty="0" smtClean="0">
                <a:latin typeface="+mn-ea"/>
              </a:rPr>
              <a:t>去減掉</a:t>
            </a:r>
            <a:r>
              <a:rPr lang="en-US" altLang="zh-TW" sz="2400" dirty="0" smtClean="0">
                <a:latin typeface="+mn-ea"/>
              </a:rPr>
              <a:t>A</a:t>
            </a:r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’</a:t>
            </a:r>
            <a:endParaRPr lang="en-US" altLang="zh-TW" sz="24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639615" y="3123001"/>
            <a:ext cx="6757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+mn-ea"/>
              </a:rPr>
              <a:t>待</a:t>
            </a:r>
            <a:r>
              <a:rPr lang="en-US" altLang="zh-TW" sz="2400" dirty="0" smtClean="0">
                <a:latin typeface="+mn-ea"/>
              </a:rPr>
              <a:t>B&lt;A,</a:t>
            </a:r>
            <a:r>
              <a:rPr lang="zh-TW" altLang="en-US" sz="2400" dirty="0" smtClean="0">
                <a:latin typeface="+mn-ea"/>
              </a:rPr>
              <a:t>若此時</a:t>
            </a:r>
            <a:r>
              <a:rPr lang="en-US" altLang="zh-TW" sz="2400" dirty="0" smtClean="0">
                <a:latin typeface="+mn-ea"/>
              </a:rPr>
              <a:t>B</a:t>
            </a:r>
            <a:r>
              <a:rPr lang="zh-TW" altLang="en-US" sz="2400" dirty="0">
                <a:latin typeface="+mn-ea"/>
              </a:rPr>
              <a:t> ≠ </a:t>
            </a:r>
            <a:r>
              <a:rPr lang="en-US" altLang="zh-TW" sz="2400" dirty="0" smtClean="0">
                <a:latin typeface="+mn-ea"/>
              </a:rPr>
              <a:t>0</a:t>
            </a:r>
            <a:r>
              <a:rPr lang="en-US" altLang="zh-TW" sz="2400" dirty="0" smtClean="0">
                <a:latin typeface="+mn-ea"/>
              </a:rPr>
              <a:t>,</a:t>
            </a:r>
            <a:r>
              <a:rPr lang="zh-TW" altLang="en-US" sz="2400" dirty="0" smtClean="0">
                <a:latin typeface="+mn-ea"/>
              </a:rPr>
              <a:t>再</a:t>
            </a:r>
            <a:r>
              <a:rPr lang="zh-TW" altLang="en-US" sz="2400" dirty="0" smtClean="0">
                <a:latin typeface="+mn-ea"/>
              </a:rPr>
              <a:t>以</a:t>
            </a:r>
            <a:r>
              <a:rPr lang="en-US" altLang="zh-TW" sz="2400" dirty="0" smtClean="0">
                <a:latin typeface="+mn-ea"/>
              </a:rPr>
              <a:t>A</a:t>
            </a:r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’</a:t>
            </a:r>
            <a:r>
              <a:rPr lang="zh-TW" altLang="en-US" sz="2400" dirty="0">
                <a:latin typeface="+mn-ea"/>
              </a:rPr>
              <a:t>去</a:t>
            </a:r>
            <a:r>
              <a:rPr lang="zh-TW" altLang="en-US" sz="2400" dirty="0" smtClean="0">
                <a:latin typeface="+mn-ea"/>
              </a:rPr>
              <a:t>減掉</a:t>
            </a:r>
            <a:r>
              <a:rPr lang="en-US" altLang="zh-TW" sz="2400" dirty="0" smtClean="0">
                <a:latin typeface="+mn-ea"/>
              </a:rPr>
              <a:t>B</a:t>
            </a:r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’</a:t>
            </a:r>
            <a:endParaRPr lang="zh-TW" altLang="en-US" sz="2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669531" y="3567255"/>
            <a:ext cx="57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578770" y="4581128"/>
            <a:ext cx="704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/>
              <a:t>若到第</a:t>
            </a:r>
            <a:r>
              <a:rPr lang="en-US" altLang="zh-TW" sz="2400" dirty="0" smtClean="0"/>
              <a:t>N</a:t>
            </a:r>
            <a:r>
              <a:rPr lang="zh-TW" altLang="en-US" sz="2400" dirty="0" smtClean="0"/>
              <a:t>次</a:t>
            </a:r>
            <a:r>
              <a:rPr lang="zh-TW" altLang="en-US" sz="2400" dirty="0" smtClean="0"/>
              <a:t>時</a:t>
            </a:r>
            <a:r>
              <a:rPr lang="zh-TW" altLang="en-US" sz="2400" dirty="0" smtClean="0"/>
              <a:t>其中一數</a:t>
            </a:r>
            <a:r>
              <a:rPr lang="en-US" altLang="zh-TW" sz="2400" dirty="0" smtClean="0"/>
              <a:t>=</a:t>
            </a:r>
            <a:r>
              <a:rPr lang="en-US" altLang="zh-TW" sz="2400" dirty="0" smtClean="0"/>
              <a:t>0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則稱另一數為最大公因數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024556" y="5682235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/>
              <a:t>圖源</a:t>
            </a:r>
            <a:r>
              <a:rPr lang="en-US" altLang="zh-TW" sz="1000" dirty="0" smtClean="0"/>
              <a:t>:wiki</a:t>
            </a:r>
            <a:endParaRPr lang="zh-TW" altLang="en-US" sz="1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822750" y="3751921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819126" y="3919176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283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5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76" y="548680"/>
            <a:ext cx="4431840" cy="444388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0" y="1453987"/>
            <a:ext cx="4467336" cy="525373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621050" y="2117713"/>
            <a:ext cx="33041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x=</a:t>
            </a:r>
            <a:r>
              <a:rPr lang="en-US" altLang="zh-TW" sz="28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 a</a:t>
            </a:r>
            <a:r>
              <a:rPr lang="zh-TW" altLang="en-US" sz="28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、</a:t>
            </a:r>
            <a:r>
              <a:rPr lang="en-US" altLang="zh-TW" sz="28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b</a:t>
            </a:r>
            <a:r>
              <a:rPr lang="zh-TW" altLang="en-US" sz="28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中</a:t>
            </a:r>
            <a:r>
              <a:rPr lang="zh-TW" altLang="en-US" sz="28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較</a:t>
            </a:r>
            <a:r>
              <a:rPr lang="zh-TW" altLang="en-US" sz="28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大</a:t>
            </a:r>
            <a:r>
              <a:rPr lang="zh-TW" altLang="en-US" sz="28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的</a:t>
            </a:r>
            <a:r>
              <a:rPr lang="zh-TW" altLang="en-US" sz="28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值</a:t>
            </a:r>
            <a:endParaRPr lang="en-US" altLang="zh-TW" sz="2800" b="1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r>
              <a:rPr lang="en-US" altLang="zh-TW" sz="28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y</a:t>
            </a:r>
            <a:r>
              <a:rPr lang="en-US" altLang="zh-TW" sz="28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=</a:t>
            </a:r>
            <a:r>
              <a:rPr lang="zh-TW" altLang="en-US" sz="28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zh-TW" sz="28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a</a:t>
            </a:r>
            <a:r>
              <a:rPr lang="zh-TW" altLang="en-US" sz="28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、</a:t>
            </a:r>
            <a:r>
              <a:rPr lang="en-US" altLang="zh-TW" sz="28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b</a:t>
            </a:r>
            <a:r>
              <a:rPr lang="zh-TW" altLang="en-US" sz="28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中較小</a:t>
            </a:r>
            <a:r>
              <a:rPr lang="zh-TW" altLang="en-US" sz="28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的</a:t>
            </a:r>
            <a:r>
              <a:rPr lang="zh-TW" altLang="en-US" sz="28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值</a:t>
            </a:r>
            <a:endParaRPr lang="zh-TW" altLang="en-US" sz="2800" b="1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294333" y="1453987"/>
            <a:ext cx="2510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+mn-ea"/>
              </a:rPr>
              <a:t>令</a:t>
            </a:r>
            <a:r>
              <a:rPr lang="en-US" altLang="zh-TW" sz="2800" dirty="0" smtClean="0">
                <a:latin typeface="+mn-ea"/>
              </a:rPr>
              <a:t>a=24</a:t>
            </a:r>
            <a:r>
              <a:rPr lang="zh-TW" altLang="en-US" sz="2800" dirty="0" smtClean="0">
                <a:latin typeface="+mn-ea"/>
              </a:rPr>
              <a:t>  </a:t>
            </a:r>
            <a:r>
              <a:rPr lang="en-US" altLang="zh-TW" sz="2800" dirty="0" smtClean="0">
                <a:latin typeface="+mn-ea"/>
              </a:rPr>
              <a:t>b=52</a:t>
            </a:r>
            <a:endParaRPr lang="en-US" altLang="zh-TW" sz="2800" dirty="0" smtClean="0">
              <a:latin typeface="+mn-ea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120405" y="3074680"/>
            <a:ext cx="48109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0070C0"/>
                </a:solidFill>
                <a:latin typeface="+mn-ea"/>
              </a:rPr>
              <a:t>r=rem(</a:t>
            </a:r>
            <a:r>
              <a:rPr lang="en-US" altLang="zh-TW" sz="2800" b="1" dirty="0" err="1" smtClean="0">
                <a:solidFill>
                  <a:srgbClr val="0070C0"/>
                </a:solidFill>
                <a:latin typeface="+mn-ea"/>
              </a:rPr>
              <a:t>x,y</a:t>
            </a:r>
            <a:r>
              <a:rPr lang="en-US" altLang="zh-TW" sz="2800" b="1" dirty="0" smtClean="0">
                <a:solidFill>
                  <a:srgbClr val="0070C0"/>
                </a:solidFill>
                <a:latin typeface="+mn-ea"/>
              </a:rPr>
              <a:t>)</a:t>
            </a:r>
            <a:r>
              <a:rPr lang="zh-TW" altLang="en-US" sz="28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zh-TW" altLang="en-US" sz="2800" b="1" dirty="0" smtClean="0">
                <a:solidFill>
                  <a:srgbClr val="0070C0"/>
                </a:solidFill>
                <a:latin typeface="+mn-ea"/>
              </a:rPr>
              <a:t>，    </a:t>
            </a:r>
            <a:endParaRPr lang="en-US" altLang="zh-TW" sz="2800" b="1" dirty="0" smtClean="0">
              <a:solidFill>
                <a:srgbClr val="0070C0"/>
              </a:solidFill>
              <a:latin typeface="+mn-ea"/>
            </a:endParaRPr>
          </a:p>
          <a:p>
            <a:r>
              <a:rPr lang="zh-TW" altLang="en-US" sz="28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zh-TW" altLang="en-US" sz="2800" b="1" dirty="0" smtClean="0">
                <a:solidFill>
                  <a:srgbClr val="0070C0"/>
                </a:solidFill>
                <a:latin typeface="+mn-ea"/>
              </a:rPr>
              <a:t>  </a:t>
            </a:r>
            <a:r>
              <a:rPr lang="en-US" altLang="zh-TW" sz="2800" b="1" dirty="0" smtClean="0">
                <a:solidFill>
                  <a:srgbClr val="0070C0"/>
                </a:solidFill>
                <a:latin typeface="+mn-ea"/>
              </a:rPr>
              <a:t>r </a:t>
            </a:r>
            <a:r>
              <a:rPr lang="zh-TW" altLang="en-US" sz="2800" b="1" dirty="0" smtClean="0">
                <a:solidFill>
                  <a:srgbClr val="0070C0"/>
                </a:solidFill>
                <a:latin typeface="+mn-ea"/>
              </a:rPr>
              <a:t>就是大數除以小數的餘數</a:t>
            </a:r>
            <a:endParaRPr lang="zh-TW" altLang="en-US" sz="28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807968" y="4023067"/>
            <a:ext cx="51844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7030A0"/>
                </a:solidFill>
                <a:latin typeface="+mn-ea"/>
              </a:rPr>
              <a:t>使用 </a:t>
            </a:r>
            <a:r>
              <a:rPr lang="en-US" altLang="zh-TW" sz="2400" b="1" dirty="0" smtClean="0">
                <a:solidFill>
                  <a:srgbClr val="7030A0"/>
                </a:solidFill>
                <a:latin typeface="+mn-ea"/>
              </a:rPr>
              <a:t>while</a:t>
            </a:r>
            <a:r>
              <a:rPr lang="zh-TW" altLang="en-US" sz="2400" b="1" dirty="0" smtClean="0">
                <a:solidFill>
                  <a:srgbClr val="7030A0"/>
                </a:solidFill>
                <a:latin typeface="+mn-ea"/>
              </a:rPr>
              <a:t> </a:t>
            </a:r>
            <a:r>
              <a:rPr lang="en-US" altLang="zh-TW" sz="2400" b="1" dirty="0" smtClean="0">
                <a:solidFill>
                  <a:srgbClr val="7030A0"/>
                </a:solidFill>
                <a:latin typeface="+mn-ea"/>
              </a:rPr>
              <a:t>:</a:t>
            </a:r>
          </a:p>
          <a:p>
            <a:r>
              <a:rPr lang="zh-TW" altLang="en-US" sz="2400" b="1" dirty="0" smtClean="0">
                <a:solidFill>
                  <a:srgbClr val="7030A0"/>
                </a:solidFill>
                <a:latin typeface="+mn-ea"/>
              </a:rPr>
              <a:t>當餘數</a:t>
            </a:r>
            <a:r>
              <a:rPr lang="en-US" altLang="zh-TW" sz="2400" b="1" dirty="0" smtClean="0">
                <a:solidFill>
                  <a:srgbClr val="7030A0"/>
                </a:solidFill>
                <a:latin typeface="+mn-ea"/>
              </a:rPr>
              <a:t>r</a:t>
            </a:r>
            <a:r>
              <a:rPr lang="zh-TW" altLang="en-US" sz="2400" b="1" dirty="0" smtClean="0">
                <a:solidFill>
                  <a:srgbClr val="7030A0"/>
                </a:solidFill>
                <a:latin typeface="+mn-ea"/>
              </a:rPr>
              <a:t>不等於</a:t>
            </a:r>
            <a:r>
              <a:rPr lang="en-US" altLang="zh-TW" sz="2400" b="1" dirty="0" smtClean="0">
                <a:solidFill>
                  <a:srgbClr val="7030A0"/>
                </a:solidFill>
                <a:latin typeface="+mn-ea"/>
              </a:rPr>
              <a:t>0</a:t>
            </a:r>
            <a:r>
              <a:rPr lang="zh-TW" altLang="en-US" sz="2400" b="1" dirty="0" smtClean="0">
                <a:solidFill>
                  <a:srgbClr val="7030A0"/>
                </a:solidFill>
                <a:latin typeface="+mn-ea"/>
              </a:rPr>
              <a:t>時</a:t>
            </a:r>
            <a:r>
              <a:rPr lang="en-US" altLang="zh-TW" sz="2400" b="1" dirty="0" smtClean="0">
                <a:solidFill>
                  <a:srgbClr val="7030A0"/>
                </a:solidFill>
                <a:latin typeface="+mn-ea"/>
              </a:rPr>
              <a:t>,</a:t>
            </a:r>
            <a:r>
              <a:rPr lang="zh-TW" altLang="en-US" sz="2400" b="1" dirty="0" smtClean="0">
                <a:solidFill>
                  <a:srgbClr val="7030A0"/>
                </a:solidFill>
                <a:latin typeface="+mn-ea"/>
              </a:rPr>
              <a:t>會再重複計算一次</a:t>
            </a:r>
            <a:endParaRPr lang="en-US" altLang="zh-TW" sz="2400" b="1" dirty="0" smtClean="0">
              <a:solidFill>
                <a:srgbClr val="7030A0"/>
              </a:solidFill>
              <a:latin typeface="+mn-ea"/>
            </a:endParaRPr>
          </a:p>
          <a:p>
            <a:endParaRPr lang="en-US" altLang="zh-TW" sz="2400" b="1" dirty="0">
              <a:solidFill>
                <a:srgbClr val="7030A0"/>
              </a:solidFill>
              <a:latin typeface="+mn-ea"/>
            </a:endParaRPr>
          </a:p>
          <a:p>
            <a:r>
              <a:rPr lang="zh-TW" altLang="en-US" sz="2400" b="1" dirty="0" smtClean="0">
                <a:solidFill>
                  <a:srgbClr val="7030A0"/>
                </a:solidFill>
                <a:latin typeface="+mn-ea"/>
              </a:rPr>
              <a:t>而</a:t>
            </a:r>
            <a:r>
              <a:rPr lang="en-US" altLang="zh-TW" sz="2400" b="1" dirty="0" smtClean="0">
                <a:solidFill>
                  <a:srgbClr val="7030A0"/>
                </a:solidFill>
                <a:latin typeface="+mn-ea"/>
              </a:rPr>
              <a:t>rem</a:t>
            </a:r>
            <a:r>
              <a:rPr lang="zh-TW" altLang="en-US" sz="2400" b="1" dirty="0" smtClean="0">
                <a:solidFill>
                  <a:srgbClr val="7030A0"/>
                </a:solidFill>
                <a:latin typeface="+mn-ea"/>
              </a:rPr>
              <a:t>中的</a:t>
            </a:r>
            <a:r>
              <a:rPr lang="en-US" altLang="zh-TW" sz="2400" b="1" dirty="0" smtClean="0">
                <a:solidFill>
                  <a:srgbClr val="7030A0"/>
                </a:solidFill>
                <a:latin typeface="+mn-ea"/>
              </a:rPr>
              <a:t>x</a:t>
            </a:r>
            <a:r>
              <a:rPr lang="zh-TW" altLang="en-US" sz="2400" b="1" dirty="0" smtClean="0">
                <a:solidFill>
                  <a:srgbClr val="7030A0"/>
                </a:solidFill>
                <a:latin typeface="+mn-ea"/>
              </a:rPr>
              <a:t>就是原本的</a:t>
            </a:r>
            <a:r>
              <a:rPr lang="en-US" altLang="zh-TW" sz="2400" b="1" dirty="0" smtClean="0">
                <a:solidFill>
                  <a:srgbClr val="7030A0"/>
                </a:solidFill>
                <a:latin typeface="+mn-ea"/>
              </a:rPr>
              <a:t>y,</a:t>
            </a:r>
          </a:p>
          <a:p>
            <a:r>
              <a:rPr lang="zh-TW" altLang="en-US" sz="2400" b="1" dirty="0" smtClean="0">
                <a:solidFill>
                  <a:srgbClr val="7030A0"/>
                </a:solidFill>
                <a:latin typeface="+mn-ea"/>
              </a:rPr>
              <a:t>                    </a:t>
            </a:r>
            <a:r>
              <a:rPr lang="en-US" altLang="zh-TW" sz="2400" b="1" dirty="0" smtClean="0">
                <a:solidFill>
                  <a:srgbClr val="7030A0"/>
                </a:solidFill>
                <a:latin typeface="+mn-ea"/>
              </a:rPr>
              <a:t>y</a:t>
            </a:r>
            <a:r>
              <a:rPr lang="zh-TW" altLang="en-US" sz="2400" b="1" dirty="0" smtClean="0">
                <a:solidFill>
                  <a:srgbClr val="7030A0"/>
                </a:solidFill>
                <a:latin typeface="+mn-ea"/>
              </a:rPr>
              <a:t>則</a:t>
            </a:r>
            <a:r>
              <a:rPr lang="zh-TW" altLang="en-US" sz="2400" b="1" dirty="0">
                <a:solidFill>
                  <a:srgbClr val="7030A0"/>
                </a:solidFill>
                <a:latin typeface="+mn-ea"/>
              </a:rPr>
              <a:t>是原本的餘數</a:t>
            </a:r>
            <a:r>
              <a:rPr lang="en-US" altLang="zh-TW" sz="2400" b="1" dirty="0" smtClean="0">
                <a:solidFill>
                  <a:srgbClr val="7030A0"/>
                </a:solidFill>
                <a:latin typeface="+mn-ea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22838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-8.33333E-7 0.2831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4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9" grpId="0"/>
      <p:bldP spid="9" grpId="1"/>
      <p:bldP spid="11" grpId="0"/>
      <p:bldP spid="11" grpId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91344" y="1196752"/>
            <a:ext cx="2957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/>
              <a:t>當</a:t>
            </a:r>
            <a:r>
              <a:rPr lang="en-US" altLang="zh-TW" sz="2800" b="1" dirty="0" smtClean="0"/>
              <a:t>a=24,b=52</a:t>
            </a:r>
            <a:r>
              <a:rPr lang="zh-TW" altLang="en-US" sz="2800" b="1" dirty="0" smtClean="0"/>
              <a:t>時</a:t>
            </a:r>
            <a:r>
              <a:rPr lang="en-US" altLang="zh-TW" sz="2800" b="1" dirty="0" smtClean="0"/>
              <a:t>…</a:t>
            </a:r>
            <a:endParaRPr lang="zh-TW" altLang="en-US" sz="2800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6384032" y="5845730"/>
            <a:ext cx="2678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←結果在這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!!!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029" y="1196752"/>
            <a:ext cx="3048264" cy="51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5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084011" y="401572"/>
            <a:ext cx="2383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Question 2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39416" y="1620405"/>
            <a:ext cx="10272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利用</a:t>
            </a:r>
            <a:r>
              <a:rPr lang="en-US" altLang="zh-TW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“</a:t>
            </a:r>
            <a: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if</a:t>
            </a:r>
            <a: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”</a:t>
            </a:r>
            <a: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、</a:t>
            </a:r>
            <a:r>
              <a:rPr lang="en-US" altLang="zh-TW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“for” </a:t>
            </a:r>
            <a: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指令來計算兩個數的</a:t>
            </a:r>
            <a:r>
              <a:rPr lang="zh-TW" altLang="en-US" sz="2800" b="1" dirty="0" smtClean="0">
                <a:latin typeface="+mj-ea"/>
              </a:rPr>
              <a:t>最小公倍數</a:t>
            </a:r>
            <a:r>
              <a:rPr lang="en-US" altLang="zh-TW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(LCM)</a:t>
            </a:r>
            <a:endParaRPr lang="zh-TW" altLang="en-US" sz="2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809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694636"/>
            <a:ext cx="4612664" cy="427515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1" y="1268760"/>
            <a:ext cx="5253597" cy="295514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927116"/>
            <a:ext cx="5664736" cy="366518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719736" y="785411"/>
            <a:ext cx="1927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令</a:t>
            </a:r>
            <a:r>
              <a:rPr lang="en-US" altLang="zh-TW" sz="2400" b="1" dirty="0" smtClean="0"/>
              <a:t>a=88  b=4</a:t>
            </a:r>
            <a:endParaRPr lang="zh-TW" altLang="en-US" sz="24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3807015" y="1243289"/>
            <a:ext cx="2876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x= a</a:t>
            </a:r>
            <a:r>
              <a:rPr lang="zh-TW" altLang="en-US" sz="24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、</a:t>
            </a:r>
            <a:r>
              <a:rPr lang="en-US" altLang="zh-TW" sz="24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b</a:t>
            </a:r>
            <a:r>
              <a:rPr lang="zh-TW" altLang="en-US" sz="24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中較大的值</a:t>
            </a:r>
            <a:endParaRPr lang="en-US" altLang="zh-TW" sz="2400" b="1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r>
              <a:rPr lang="en-US" altLang="zh-TW" sz="24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y=</a:t>
            </a:r>
            <a:r>
              <a:rPr lang="zh-TW" altLang="en-US" sz="24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zh-TW" sz="24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a</a:t>
            </a:r>
            <a:r>
              <a:rPr lang="zh-TW" altLang="en-US" sz="24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、</a:t>
            </a:r>
            <a:r>
              <a:rPr lang="en-US" altLang="zh-TW" sz="24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b</a:t>
            </a:r>
            <a:r>
              <a:rPr lang="zh-TW" altLang="en-US" sz="24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中較小的值</a:t>
            </a:r>
            <a:endParaRPr lang="zh-TW" altLang="en-US" sz="2400" b="1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519936" y="2553612"/>
            <a:ext cx="37192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+mn-ea"/>
              </a:rPr>
              <a:t>最大公因數的最大值為</a:t>
            </a:r>
            <a:r>
              <a:rPr lang="en-US" altLang="zh-TW" sz="2400" b="1" dirty="0" smtClean="0">
                <a:latin typeface="+mn-ea"/>
              </a:rPr>
              <a:t>y</a:t>
            </a:r>
          </a:p>
          <a:p>
            <a:r>
              <a:rPr lang="zh-TW" altLang="en-US" sz="2400" b="1" dirty="0" smtClean="0">
                <a:latin typeface="+mn-ea"/>
              </a:rPr>
              <a:t>所以當</a:t>
            </a:r>
            <a:r>
              <a:rPr lang="en-US" altLang="zh-TW" sz="2400" b="1" dirty="0" err="1" smtClean="0">
                <a:latin typeface="+mn-ea"/>
              </a:rPr>
              <a:t>i</a:t>
            </a:r>
            <a:r>
              <a:rPr lang="zh-TW" altLang="en-US" sz="2400" b="1" dirty="0" smtClean="0">
                <a:latin typeface="+mn-ea"/>
              </a:rPr>
              <a:t>依</a:t>
            </a:r>
            <a:r>
              <a:rPr lang="zh-TW" altLang="en-US" sz="2400" b="1" dirty="0">
                <a:latin typeface="+mn-ea"/>
              </a:rPr>
              <a:t>序</a:t>
            </a:r>
            <a:r>
              <a:rPr lang="zh-TW" altLang="en-US" sz="2400" b="1" dirty="0" smtClean="0">
                <a:latin typeface="+mn-ea"/>
              </a:rPr>
              <a:t>增加</a:t>
            </a:r>
            <a:endParaRPr lang="en-US" altLang="zh-TW" sz="2400" b="1" dirty="0" smtClean="0">
              <a:latin typeface="+mn-ea"/>
            </a:endParaRPr>
          </a:p>
          <a:p>
            <a:r>
              <a:rPr lang="zh-TW" altLang="en-US" sz="2400" b="1" dirty="0" smtClean="0">
                <a:latin typeface="+mn-ea"/>
              </a:rPr>
              <a:t>最後</a:t>
            </a:r>
            <a:r>
              <a:rPr lang="zh-TW" altLang="en-US" sz="2400" b="1" dirty="0">
                <a:latin typeface="+mn-ea"/>
              </a:rPr>
              <a:t>能</a:t>
            </a:r>
            <a:r>
              <a:rPr lang="zh-TW" altLang="en-US" sz="2400" b="1" dirty="0" smtClean="0">
                <a:latin typeface="+mn-ea"/>
              </a:rPr>
              <a:t>整除</a:t>
            </a:r>
            <a:r>
              <a:rPr lang="en-US" altLang="zh-TW" sz="2400" b="1" dirty="0" smtClean="0">
                <a:latin typeface="+mn-ea"/>
              </a:rPr>
              <a:t>a</a:t>
            </a:r>
            <a:r>
              <a:rPr lang="zh-TW" altLang="en-US" sz="2400" b="1" dirty="0" smtClean="0">
                <a:latin typeface="+mn-ea"/>
              </a:rPr>
              <a:t>和</a:t>
            </a:r>
            <a:r>
              <a:rPr lang="en-US" altLang="zh-TW" sz="2400" b="1" dirty="0" smtClean="0">
                <a:latin typeface="+mn-ea"/>
              </a:rPr>
              <a:t>b</a:t>
            </a:r>
            <a:r>
              <a:rPr lang="zh-TW" altLang="en-US" sz="2400" b="1" dirty="0" smtClean="0">
                <a:latin typeface="+mn-ea"/>
              </a:rPr>
              <a:t>的最大值</a:t>
            </a:r>
            <a:r>
              <a:rPr lang="en-US" altLang="zh-TW" sz="2400" b="1" dirty="0" err="1" smtClean="0">
                <a:latin typeface="+mn-ea"/>
              </a:rPr>
              <a:t>i</a:t>
            </a:r>
            <a:endParaRPr lang="en-US" altLang="zh-TW" sz="2400" b="1" dirty="0" smtClean="0">
              <a:latin typeface="+mn-ea"/>
            </a:endParaRPr>
          </a:p>
          <a:p>
            <a:r>
              <a:rPr lang="zh-TW" altLang="en-US" sz="2400" b="1" dirty="0" smtClean="0">
                <a:latin typeface="+mn-ea"/>
              </a:rPr>
              <a:t>即為最大公因</a:t>
            </a:r>
            <a:r>
              <a:rPr lang="zh-TW" altLang="en-US" sz="2400" b="1" dirty="0">
                <a:latin typeface="+mn-ea"/>
              </a:rPr>
              <a:t>數</a:t>
            </a:r>
            <a:endParaRPr lang="en-US" altLang="zh-TW" sz="2400" b="1" dirty="0">
              <a:latin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596096" y="4581128"/>
            <a:ext cx="43476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又最小公倍數</a:t>
            </a:r>
            <a:r>
              <a:rPr lang="en-US" altLang="zh-TW" sz="2400" b="1" dirty="0" smtClean="0"/>
              <a:t>=a*b/</a:t>
            </a:r>
            <a:r>
              <a:rPr lang="zh-TW" altLang="en-US" sz="2400" b="1" dirty="0" smtClean="0"/>
              <a:t>最大公因數</a:t>
            </a:r>
            <a:endParaRPr lang="en-US" altLang="zh-TW" sz="2400" b="1" dirty="0" smtClean="0"/>
          </a:p>
          <a:p>
            <a:r>
              <a:rPr lang="zh-TW" altLang="en-US" sz="2400" b="1" dirty="0" smtClean="0"/>
              <a:t>所以最後求得</a:t>
            </a:r>
            <a:r>
              <a:rPr lang="en-US" altLang="zh-TW" sz="2400" b="1" dirty="0" smtClean="0"/>
              <a:t>LCM=n*x*y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2908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332656"/>
            <a:ext cx="3910335" cy="5328592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18456" y="637237"/>
            <a:ext cx="2421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若</a:t>
            </a:r>
            <a:endParaRPr lang="en-US" altLang="zh-TW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TW" sz="2400" b="1" dirty="0" smtClean="0">
                <a:solidFill>
                  <a:schemeClr val="accent2">
                    <a:lumMod val="50000"/>
                  </a:schemeClr>
                </a:solidFill>
              </a:rPr>
              <a:t>a=26 b=8……</a:t>
            </a:r>
            <a:endParaRPr lang="zh-TW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567608" y="5013176"/>
            <a:ext cx="3456384" cy="12241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01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6493" y="1051449"/>
            <a:ext cx="39751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End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991544" y="3284984"/>
            <a:ext cx="55883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/>
              <a:t>づ</a:t>
            </a:r>
            <a:r>
              <a:rPr lang="en-US" altLang="ja-JP" sz="4000" dirty="0"/>
              <a:t>(</a:t>
            </a:r>
            <a:r>
              <a:rPr lang="ja-JP" altLang="en-US" sz="4000" dirty="0"/>
              <a:t>・</a:t>
            </a:r>
            <a:r>
              <a:rPr lang="el-GR" altLang="zh-TW" sz="4000" dirty="0"/>
              <a:t>ω</a:t>
            </a:r>
            <a:r>
              <a:rPr lang="zh-TW" altLang="el-GR" sz="4000" dirty="0"/>
              <a:t>・</a:t>
            </a:r>
            <a:r>
              <a:rPr lang="el-GR" altLang="zh-TW" sz="4000" dirty="0"/>
              <a:t>)</a:t>
            </a:r>
            <a:r>
              <a:rPr lang="ja-JP" altLang="en-US" sz="4000" dirty="0"/>
              <a:t>づ </a:t>
            </a:r>
            <a:r>
              <a:rPr lang="zh-TW" altLang="en-US" sz="4000" dirty="0" smtClean="0">
                <a:latin typeface="+mn-ea"/>
              </a:rPr>
              <a:t>謝謝大家</a:t>
            </a:r>
            <a:r>
              <a:rPr lang="en-US" altLang="zh-TW" sz="4000" dirty="0" smtClean="0">
                <a:latin typeface="+mn-ea"/>
              </a:rPr>
              <a:t>~</a:t>
            </a:r>
            <a:endParaRPr lang="zh-TW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087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667</TotalTime>
  <Words>306</Words>
  <Application>Microsoft Office PowerPoint</Application>
  <PresentationFormat>寬螢幕</PresentationFormat>
  <Paragraphs>50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0" baseType="lpstr">
      <vt:lpstr>Arial Unicode MS</vt:lpstr>
      <vt:lpstr>Dotum</vt:lpstr>
      <vt:lpstr>GungsuhChe</vt:lpstr>
      <vt:lpstr>メイリオ</vt:lpstr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第15組---陳麥克、林柏安</dc:title>
  <dc:creator>Windows User</dc:creator>
  <cp:lastModifiedBy>陳麥克</cp:lastModifiedBy>
  <cp:revision>76</cp:revision>
  <dcterms:created xsi:type="dcterms:W3CDTF">2015-10-08T12:32:36Z</dcterms:created>
  <dcterms:modified xsi:type="dcterms:W3CDTF">2015-10-15T21:12:28Z</dcterms:modified>
</cp:coreProperties>
</file>