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麥克" initials="陳麥克" lastIdx="2" clrIdx="0">
    <p:extLst>
      <p:ext uri="{19B8F6BF-5375-455C-9EA6-DF929625EA0E}">
        <p15:presenceInfo xmlns:p15="http://schemas.microsoft.com/office/powerpoint/2012/main" userId="f8ba0d2afc782b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9T05:03:26.494" idx="2">
    <p:pos x="10" y="10"/>
    <p:text>請用投影片放映(第4頁)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3F45E-F376-4300-999B-6A8DE252ED0F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C778-9AC8-4C7C-8468-0BA3C0E83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88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請用投影片放映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頁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76672"/>
            <a:ext cx="6823495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Programming</a:t>
            </a:r>
            <a:b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Language</a:t>
            </a:r>
            <a:endParaRPr lang="zh-TW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487488" y="3789040"/>
            <a:ext cx="8981422" cy="1872208"/>
          </a:xfrm>
        </p:spPr>
        <p:txBody>
          <a:bodyPr>
            <a:normAutofit/>
          </a:bodyPr>
          <a:lstStyle/>
          <a:p>
            <a:endParaRPr lang="en-US" altLang="zh-TW" sz="3000" dirty="0" smtClean="0"/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第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15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組員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: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陳麥克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50%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 林柏安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50%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0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41606" y="47781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Solution(d):a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54027" y="1124141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首先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設定基本數值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64697" y="1124141"/>
            <a:ext cx="420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再者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撰寫程式語言</a:t>
            </a:r>
            <a:r>
              <a:rPr lang="en-US" altLang="zh-TW" sz="2000" dirty="0" smtClean="0"/>
              <a:t>+</a:t>
            </a:r>
            <a:r>
              <a:rPr lang="zh-TW" altLang="en-US" sz="2000" dirty="0"/>
              <a:t>設定</a:t>
            </a:r>
            <a:r>
              <a:rPr lang="en-US" altLang="zh-TW" sz="2000" dirty="0"/>
              <a:t>plot</a:t>
            </a:r>
            <a:r>
              <a:rPr lang="zh-TW" altLang="en-US" sz="2000" dirty="0"/>
              <a:t>的性質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554027" y="1794440"/>
            <a:ext cx="23583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Dur</a:t>
            </a:r>
            <a:r>
              <a:rPr lang="en-US" altLang="zh-TW" dirty="0"/>
              <a:t> = 30;dt = 0.001;</a:t>
            </a:r>
          </a:p>
          <a:p>
            <a:r>
              <a:rPr lang="en-US" altLang="zh-TW" dirty="0"/>
              <a:t>M = 1;k = 0.5;</a:t>
            </a:r>
          </a:p>
          <a:p>
            <a:r>
              <a:rPr lang="en-US" altLang="zh-TW" dirty="0"/>
              <a:t>v = [10,8,5</a:t>
            </a:r>
            <a:r>
              <a:rPr lang="en-US" altLang="zh-TW" dirty="0" smtClean="0"/>
              <a:t>];</a:t>
            </a:r>
            <a:endParaRPr lang="en-US" altLang="zh-TW" dirty="0"/>
          </a:p>
          <a:p>
            <a:r>
              <a:rPr lang="en-US" altLang="zh-TW" dirty="0"/>
              <a:t>x = [0,2,3</a:t>
            </a:r>
            <a:r>
              <a:rPr lang="en-US" altLang="zh-TW" dirty="0" smtClean="0"/>
              <a:t>];</a:t>
            </a:r>
          </a:p>
          <a:p>
            <a:r>
              <a:rPr lang="en-US" altLang="zh-TW" dirty="0"/>
              <a:t>C = [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err="1">
                <a:solidFill>
                  <a:srgbClr val="CC00CC"/>
                </a:solidFill>
              </a:rPr>
              <a:t>b</a:t>
            </a:r>
            <a:r>
              <a:rPr lang="en-US" altLang="zh-TW" dirty="0" err="1" smtClean="0">
                <a:solidFill>
                  <a:srgbClr val="CC00CC"/>
                </a:solidFill>
              </a:rPr>
              <a:t>.'</a:t>
            </a:r>
            <a:r>
              <a:rPr lang="en-US" altLang="zh-TW" dirty="0" err="1" smtClean="0"/>
              <a:t>;</a:t>
            </a:r>
            <a:r>
              <a:rPr lang="en-US" altLang="zh-TW" dirty="0" err="1" smtClean="0">
                <a:solidFill>
                  <a:srgbClr val="CC00CC"/>
                </a:solidFill>
              </a:rPr>
              <a:t>'r.'</a:t>
            </a:r>
            <a:r>
              <a:rPr lang="en-US" altLang="zh-TW" dirty="0" err="1" smtClean="0"/>
              <a:t>;</a:t>
            </a:r>
            <a:r>
              <a:rPr lang="en-US" altLang="zh-TW" dirty="0" err="1" smtClean="0">
                <a:solidFill>
                  <a:srgbClr val="CC00CC"/>
                </a:solidFill>
              </a:rPr>
              <a:t>'g</a:t>
            </a:r>
            <a:r>
              <a:rPr lang="en-US" altLang="zh-TW" dirty="0" smtClean="0">
                <a:solidFill>
                  <a:srgbClr val="CC00CC"/>
                </a:solidFill>
              </a:rPr>
              <a:t>.'</a:t>
            </a:r>
            <a:r>
              <a:rPr lang="en-US" altLang="zh-TW" dirty="0" smtClean="0"/>
              <a:t>];</a:t>
            </a:r>
            <a:endParaRPr lang="en-US" altLang="zh-TW" dirty="0"/>
          </a:p>
          <a:p>
            <a:r>
              <a:rPr lang="zh-TW" altLang="en-US" dirty="0" smtClean="0"/>
              <a:t> </a:t>
            </a:r>
            <a:endParaRPr lang="zh-TW" altLang="en-US" dirty="0"/>
          </a:p>
          <a:p>
            <a:r>
              <a:rPr lang="en-US" altLang="zh-TW" dirty="0" err="1"/>
              <a:t>Nstep</a:t>
            </a:r>
            <a:r>
              <a:rPr lang="en-US" altLang="zh-TW" dirty="0"/>
              <a:t> = ceil(</a:t>
            </a:r>
            <a:r>
              <a:rPr lang="en-US" altLang="zh-TW" dirty="0" err="1"/>
              <a:t>Dur</a:t>
            </a:r>
            <a:r>
              <a:rPr lang="en-US" altLang="zh-TW" dirty="0"/>
              <a:t>/</a:t>
            </a:r>
            <a:r>
              <a:rPr lang="en-US" altLang="zh-TW" dirty="0" err="1"/>
              <a:t>dt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41229" y="1524251"/>
            <a:ext cx="425469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j = 0:Nstep-1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0070C0"/>
                </a:solidFill>
              </a:rPr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= 1:3</a:t>
            </a:r>
          </a:p>
          <a:p>
            <a:r>
              <a:rPr lang="en-US" altLang="zh-TW" dirty="0"/>
              <a:t>     </a:t>
            </a:r>
            <a:r>
              <a:rPr lang="en-US" altLang="zh-TW" dirty="0" smtClean="0"/>
              <a:t>    </a:t>
            </a:r>
            <a:r>
              <a:rPr lang="en-US" altLang="zh-TW" dirty="0"/>
              <a:t>a(3*</a:t>
            </a:r>
            <a:r>
              <a:rPr lang="en-US" altLang="zh-TW" dirty="0" err="1"/>
              <a:t>j+i</a:t>
            </a:r>
            <a:r>
              <a:rPr lang="en-US" altLang="zh-TW" dirty="0"/>
              <a:t>) = -k*x(3*</a:t>
            </a:r>
            <a:r>
              <a:rPr lang="en-US" altLang="zh-TW" dirty="0" err="1"/>
              <a:t>j+i</a:t>
            </a:r>
            <a:r>
              <a:rPr lang="en-US" altLang="zh-TW" dirty="0"/>
              <a:t>)/M;</a:t>
            </a:r>
          </a:p>
          <a:p>
            <a:r>
              <a:rPr lang="en-US" altLang="zh-TW" dirty="0"/>
              <a:t>     </a:t>
            </a:r>
            <a:r>
              <a:rPr lang="en-US" altLang="zh-TW" dirty="0" smtClean="0"/>
              <a:t>    </a:t>
            </a:r>
            <a:r>
              <a:rPr lang="en-US" altLang="zh-TW" dirty="0"/>
              <a:t>v(3*j+i+3) = v(3*</a:t>
            </a:r>
            <a:r>
              <a:rPr lang="en-US" altLang="zh-TW" dirty="0" err="1"/>
              <a:t>j+i</a:t>
            </a:r>
            <a:r>
              <a:rPr lang="en-US" altLang="zh-TW" dirty="0"/>
              <a:t>) + a(3*</a:t>
            </a:r>
            <a:r>
              <a:rPr lang="en-US" altLang="zh-TW" dirty="0" err="1"/>
              <a:t>j+i</a:t>
            </a:r>
            <a:r>
              <a:rPr lang="en-US" altLang="zh-TW" dirty="0"/>
              <a:t>)*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</a:t>
            </a:r>
            <a:r>
              <a:rPr lang="en-US" altLang="zh-TW" dirty="0" smtClean="0"/>
              <a:t>    </a:t>
            </a:r>
            <a:r>
              <a:rPr lang="en-US" altLang="zh-TW" dirty="0"/>
              <a:t>x(3*j+i+3) = x(3*</a:t>
            </a:r>
            <a:r>
              <a:rPr lang="en-US" altLang="zh-TW" dirty="0" err="1"/>
              <a:t>j+i</a:t>
            </a:r>
            <a:r>
              <a:rPr lang="en-US" altLang="zh-TW" dirty="0"/>
              <a:t>) + v(3*</a:t>
            </a:r>
            <a:r>
              <a:rPr lang="en-US" altLang="zh-TW" dirty="0" err="1"/>
              <a:t>j+i</a:t>
            </a:r>
            <a:r>
              <a:rPr lang="en-US" altLang="zh-TW" dirty="0"/>
              <a:t>)*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         plot(x(3*</a:t>
            </a:r>
            <a:r>
              <a:rPr lang="en-US" altLang="zh-TW" dirty="0" err="1" smtClean="0"/>
              <a:t>j+i</a:t>
            </a:r>
            <a:r>
              <a:rPr lang="en-US" altLang="zh-TW" dirty="0"/>
              <a:t>),v(3*</a:t>
            </a:r>
            <a:r>
              <a:rPr lang="en-US" altLang="zh-TW" dirty="0" err="1"/>
              <a:t>j+i</a:t>
            </a:r>
            <a:r>
              <a:rPr lang="en-US" altLang="zh-TW" dirty="0"/>
              <a:t>),C(</a:t>
            </a:r>
            <a:r>
              <a:rPr lang="en-US" altLang="zh-TW" dirty="0" err="1"/>
              <a:t>i</a:t>
            </a:r>
            <a:r>
              <a:rPr lang="en-US" altLang="zh-TW" dirty="0"/>
              <a:t>,:));</a:t>
            </a:r>
          </a:p>
          <a:p>
            <a:r>
              <a:rPr lang="en-US" altLang="zh-TW" dirty="0"/>
              <a:t>     </a:t>
            </a:r>
            <a:r>
              <a:rPr lang="en-US" altLang="zh-TW" dirty="0" smtClean="0"/>
              <a:t>    hold </a:t>
            </a:r>
            <a:r>
              <a:rPr lang="en-US" altLang="zh-TW" dirty="0"/>
              <a:t>on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     end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</a:t>
            </a:r>
            <a:r>
              <a:rPr lang="en-US" altLang="zh-TW" dirty="0" smtClean="0"/>
              <a:t> hold </a:t>
            </a:r>
            <a:r>
              <a:rPr lang="en-US" altLang="zh-TW" dirty="0">
                <a:solidFill>
                  <a:srgbClr val="0070C0"/>
                </a:solidFill>
              </a:rPr>
              <a:t>off</a:t>
            </a:r>
          </a:p>
          <a:p>
            <a:r>
              <a:rPr lang="en-US" altLang="zh-TW" dirty="0" smtClean="0"/>
              <a:t>    legend(</a:t>
            </a:r>
            <a:r>
              <a:rPr lang="en-US" altLang="zh-TW" dirty="0">
                <a:solidFill>
                  <a:srgbClr val="CC00CC"/>
                </a:solidFill>
              </a:rPr>
              <a:t>'v=10,x=0'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CC00CC"/>
                </a:solidFill>
              </a:rPr>
              <a:t>'v=8,x=2'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CC00CC"/>
                </a:solidFill>
              </a:rPr>
              <a:t>'v=5,x=3'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    grid </a:t>
            </a:r>
            <a:r>
              <a:rPr lang="en-US" altLang="zh-TW" dirty="0" smtClean="0">
                <a:solidFill>
                  <a:srgbClr val="0070C0"/>
                </a:solidFill>
              </a:rPr>
              <a:t>on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pt-BR" altLang="zh-TW" dirty="0"/>
              <a:t>    axis([-15 15 -15 15])</a:t>
            </a:r>
          </a:p>
          <a:p>
            <a:r>
              <a:rPr lang="en-US" altLang="zh-TW" dirty="0"/>
              <a:t>    title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'Ma=-</a:t>
            </a:r>
            <a:r>
              <a:rPr lang="en-US" altLang="zh-TW" dirty="0" err="1">
                <a:solidFill>
                  <a:srgbClr val="CC00CC"/>
                </a:solidFill>
              </a:rPr>
              <a:t>kx</a:t>
            </a:r>
            <a:r>
              <a:rPr lang="zh-TW" altLang="en-US" dirty="0">
                <a:solidFill>
                  <a:srgbClr val="CC00CC"/>
                </a:solidFill>
              </a:rPr>
              <a:t>的粒子運動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xlabel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'x </a:t>
            </a:r>
            <a:r>
              <a:rPr lang="zh-TW" altLang="en-US" dirty="0">
                <a:solidFill>
                  <a:srgbClr val="CC00CC"/>
                </a:solidFill>
              </a:rPr>
              <a:t>位移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ylabel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'v </a:t>
            </a:r>
            <a:r>
              <a:rPr lang="zh-TW" altLang="en-US" dirty="0">
                <a:solidFill>
                  <a:srgbClr val="CC00CC"/>
                </a:solidFill>
              </a:rPr>
              <a:t>速度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    F(j+1</a:t>
            </a:r>
            <a:r>
              <a:rPr lang="en-US" altLang="zh-TW" dirty="0"/>
              <a:t>) = </a:t>
            </a:r>
            <a:r>
              <a:rPr lang="en-US" altLang="zh-TW" dirty="0" err="1"/>
              <a:t>getframe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</a:t>
            </a:r>
            <a:r>
              <a:rPr lang="en-US" altLang="zh-TW" dirty="0" smtClean="0">
                <a:solidFill>
                  <a:srgbClr val="0070C0"/>
                </a:solidFill>
              </a:rPr>
              <a:t>nd</a:t>
            </a:r>
          </a:p>
          <a:p>
            <a:r>
              <a:rPr lang="pt-BR" altLang="zh-TW" dirty="0"/>
              <a:t>N = Dur/(2*pi*((M/k)^(0.5)));</a:t>
            </a:r>
          </a:p>
          <a:p>
            <a:r>
              <a:rPr lang="en-US" altLang="zh-TW" dirty="0" err="1"/>
              <a:t>disp</a:t>
            </a:r>
            <a:r>
              <a:rPr lang="en-US" altLang="zh-TW" dirty="0"/>
              <a:t>([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zh-TW" altLang="en-US" dirty="0">
                <a:solidFill>
                  <a:srgbClr val="CC00CC"/>
                </a:solidFill>
              </a:rPr>
              <a:t>振盪次數為 </a:t>
            </a:r>
            <a:r>
              <a:rPr lang="en-US" altLang="zh-TW" dirty="0">
                <a:solidFill>
                  <a:srgbClr val="CC00CC"/>
                </a:solidFill>
              </a:rPr>
              <a:t>' </a:t>
            </a:r>
            <a:r>
              <a:rPr lang="en-US" altLang="zh-TW" dirty="0"/>
              <a:t>num2str(N</a:t>
            </a:r>
            <a:r>
              <a:rPr lang="en-US" altLang="zh-TW" dirty="0" smtClean="0"/>
              <a:t>)])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3302844" y="2524525"/>
            <a:ext cx="1607483" cy="209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326326" y="2275347"/>
            <a:ext cx="366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設</a:t>
            </a:r>
            <a:r>
              <a:rPr lang="en-US" altLang="zh-TW" sz="2000" dirty="0" smtClean="0"/>
              <a:t>v</a:t>
            </a:r>
            <a:r>
              <a:rPr lang="zh-TW" altLang="en-US" sz="2000" dirty="0" smtClean="0"/>
              <a:t>矩陣的前三個值為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8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5</a:t>
            </a:r>
          </a:p>
          <a:p>
            <a:r>
              <a:rPr lang="zh-TW" altLang="en-US" sz="2000" dirty="0" smtClean="0"/>
              <a:t>設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矩陣</a:t>
            </a:r>
            <a:r>
              <a:rPr lang="zh-TW" altLang="en-US" sz="2000" dirty="0"/>
              <a:t>的前三個值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3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326326" y="2872251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 </a:t>
            </a:r>
            <a:r>
              <a:rPr lang="zh-TW" altLang="en-US" sz="2000" dirty="0"/>
              <a:t>是設定之後會用到的</a:t>
            </a:r>
            <a:r>
              <a:rPr lang="zh-TW" altLang="en-US" sz="2000" dirty="0" smtClean="0"/>
              <a:t>顏色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67796" y="1170307"/>
            <a:ext cx="40318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我們做這題動畫的方法比較特殊，</a:t>
            </a:r>
            <a:endParaRPr lang="en-US" altLang="zh-TW" sz="2000" dirty="0" smtClean="0"/>
          </a:p>
          <a:p>
            <a:r>
              <a:rPr lang="zh-TW" altLang="en-US" sz="2000" dirty="0" smtClean="0"/>
              <a:t>我們是把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v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的每三個值</a:t>
            </a:r>
            <a:endParaRPr lang="en-US" altLang="zh-TW" sz="2000" dirty="0" smtClean="0"/>
          </a:p>
          <a:p>
            <a:r>
              <a:rPr lang="zh-TW" altLang="en-US" sz="2000" dirty="0"/>
              <a:t>作</a:t>
            </a:r>
            <a:r>
              <a:rPr lang="zh-TW" altLang="en-US" sz="2000" dirty="0" smtClean="0"/>
              <a:t>為三條線同一時間的三個點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例如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x(1) </a:t>
            </a:r>
            <a:r>
              <a:rPr lang="zh-TW" altLang="en-US" sz="2000" dirty="0" smtClean="0"/>
              <a:t>是第一條直線的第一個點</a:t>
            </a:r>
            <a:endParaRPr lang="en-US" altLang="zh-TW" sz="2000" dirty="0" smtClean="0"/>
          </a:p>
          <a:p>
            <a:r>
              <a:rPr lang="en-US" altLang="zh-TW" sz="2000" dirty="0" smtClean="0"/>
              <a:t>x(2) </a:t>
            </a:r>
            <a:r>
              <a:rPr lang="zh-TW" altLang="en-US" sz="2000" dirty="0"/>
              <a:t>是</a:t>
            </a:r>
            <a:r>
              <a:rPr lang="zh-TW" altLang="en-US" sz="2000" dirty="0" smtClean="0"/>
              <a:t>第二條</a:t>
            </a:r>
            <a:r>
              <a:rPr lang="zh-TW" altLang="en-US" sz="2000" dirty="0"/>
              <a:t>直線的第一個點</a:t>
            </a:r>
            <a:endParaRPr lang="en-US" altLang="zh-TW" sz="2000" dirty="0"/>
          </a:p>
          <a:p>
            <a:r>
              <a:rPr lang="en-US" altLang="zh-TW" sz="2000" dirty="0" smtClean="0"/>
              <a:t>x(3) </a:t>
            </a:r>
            <a:r>
              <a:rPr lang="zh-TW" altLang="en-US" sz="2000" dirty="0"/>
              <a:t>是</a:t>
            </a:r>
            <a:r>
              <a:rPr lang="zh-TW" altLang="en-US" sz="2000" dirty="0" smtClean="0"/>
              <a:t>第三條</a:t>
            </a:r>
            <a:r>
              <a:rPr lang="zh-TW" altLang="en-US" sz="2000" dirty="0"/>
              <a:t>直線的第一個點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x(4) </a:t>
            </a:r>
            <a:r>
              <a:rPr lang="zh-TW" altLang="en-US" sz="2000" dirty="0"/>
              <a:t>是第一條直線的</a:t>
            </a:r>
            <a:r>
              <a:rPr lang="zh-TW" altLang="en-US" sz="2000" dirty="0" smtClean="0"/>
              <a:t>第二個</a:t>
            </a:r>
            <a:r>
              <a:rPr lang="zh-TW" altLang="en-US" sz="2000" dirty="0"/>
              <a:t>點</a:t>
            </a:r>
            <a:endParaRPr lang="en-US" altLang="zh-TW" sz="2000" dirty="0"/>
          </a:p>
          <a:p>
            <a:r>
              <a:rPr lang="en-US" altLang="zh-TW" sz="2000" dirty="0" smtClean="0"/>
              <a:t>x(5) </a:t>
            </a:r>
            <a:r>
              <a:rPr lang="zh-TW" altLang="en-US" sz="2000" dirty="0"/>
              <a:t>是第二條直線的</a:t>
            </a:r>
            <a:r>
              <a:rPr lang="zh-TW" altLang="en-US" sz="2000" dirty="0" smtClean="0"/>
              <a:t>第二個</a:t>
            </a:r>
            <a:r>
              <a:rPr lang="zh-TW" altLang="en-US" sz="2000" dirty="0"/>
              <a:t>點</a:t>
            </a:r>
            <a:endParaRPr lang="en-US" altLang="zh-TW" sz="2000" dirty="0"/>
          </a:p>
          <a:p>
            <a:r>
              <a:rPr lang="en-US" altLang="zh-TW" sz="2000" dirty="0" smtClean="0"/>
              <a:t>x(6) </a:t>
            </a:r>
            <a:r>
              <a:rPr lang="zh-TW" altLang="en-US" sz="2000" dirty="0"/>
              <a:t>是第三條直線的</a:t>
            </a:r>
            <a:r>
              <a:rPr lang="zh-TW" altLang="en-US" sz="2000" dirty="0" smtClean="0"/>
              <a:t>第二個點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/>
              <a:t>:</a:t>
            </a:r>
          </a:p>
          <a:p>
            <a:pPr algn="ctr"/>
            <a:r>
              <a:rPr lang="en-US" altLang="zh-TW" sz="2000" dirty="0" smtClean="0"/>
              <a:t>:</a:t>
            </a:r>
          </a:p>
          <a:p>
            <a:pPr algn="ctr"/>
            <a:r>
              <a:rPr lang="zh-TW" altLang="en-US" sz="2000" dirty="0" smtClean="0"/>
              <a:t>依序下</a:t>
            </a:r>
            <a:r>
              <a:rPr lang="zh-TW" altLang="en-US" sz="2000" dirty="0"/>
              <a:t>去</a:t>
            </a:r>
            <a:endParaRPr lang="en-US" altLang="zh-TW" sz="20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13814" y="1278029"/>
            <a:ext cx="20746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利用圖解法就是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(</a:t>
            </a:r>
            <a:r>
              <a:rPr lang="zh-TW" altLang="en-US" sz="2000" dirty="0" smtClean="0"/>
              <a:t>假設有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條線</a:t>
            </a:r>
            <a:r>
              <a:rPr lang="en-US" altLang="zh-TW" sz="2000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44" y="2380353"/>
            <a:ext cx="5672171" cy="428944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7929891" y="172104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所以可以寫出左邊的</a:t>
            </a:r>
            <a:r>
              <a:rPr lang="zh-TW" altLang="en-US" sz="2000" dirty="0"/>
              <a:t>程式碼</a:t>
            </a:r>
          </a:p>
        </p:txBody>
      </p:sp>
      <p:sp>
        <p:nvSpPr>
          <p:cNvPr id="18" name="向右箭號 17"/>
          <p:cNvSpPr/>
          <p:nvPr/>
        </p:nvSpPr>
        <p:spPr>
          <a:xfrm>
            <a:off x="3861643" y="5760720"/>
            <a:ext cx="126872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667796" y="3137425"/>
            <a:ext cx="51347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中間省略，</a:t>
            </a:r>
            <a:endParaRPr lang="en-US" altLang="zh-TW" sz="2000" dirty="0" smtClean="0"/>
          </a:p>
          <a:p>
            <a:r>
              <a:rPr lang="zh-TW" altLang="en-US" sz="2000" dirty="0" smtClean="0"/>
              <a:t>因為剛剛講過了</a:t>
            </a:r>
            <a:r>
              <a:rPr lang="en-US" altLang="zh-TW" sz="2000" dirty="0" smtClean="0"/>
              <a:t>~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最後用</a:t>
            </a:r>
            <a:r>
              <a:rPr lang="en-US" altLang="zh-TW" dirty="0" err="1" smtClean="0"/>
              <a:t>getframe</a:t>
            </a:r>
            <a:r>
              <a:rPr lang="zh-TW" altLang="en-US" sz="2000" dirty="0" smtClean="0"/>
              <a:t>指令把</a:t>
            </a:r>
            <a:r>
              <a:rPr lang="en-US" altLang="zh-TW" dirty="0" smtClean="0"/>
              <a:t>plot</a:t>
            </a:r>
            <a:r>
              <a:rPr lang="zh-TW" altLang="en-US" sz="2000" dirty="0" smtClean="0"/>
              <a:t>的圖截下來就行了</a:t>
            </a:r>
            <a:endParaRPr lang="en-US" altLang="zh-TW" sz="2000" dirty="0" smtClean="0"/>
          </a:p>
          <a:p>
            <a:r>
              <a:rPr lang="zh-TW" altLang="en-US" sz="2000" dirty="0" smtClean="0"/>
              <a:t>其中</a:t>
            </a:r>
            <a:r>
              <a:rPr lang="en-US" altLang="zh-TW" sz="2000" dirty="0" smtClean="0"/>
              <a:t>F(j+1)</a:t>
            </a:r>
            <a:r>
              <a:rPr lang="zh-TW" altLang="en-US" sz="2000" dirty="0" smtClean="0"/>
              <a:t>是因為</a:t>
            </a:r>
            <a:r>
              <a:rPr lang="en-US" altLang="zh-TW" sz="2000" dirty="0" smtClean="0"/>
              <a:t>j</a:t>
            </a:r>
            <a:r>
              <a:rPr lang="zh-TW" altLang="en-US" sz="2000" dirty="0" smtClean="0"/>
              <a:t>是從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開始，</a:t>
            </a:r>
            <a:endParaRPr lang="en-US" altLang="zh-TW" sz="2000" dirty="0" smtClean="0"/>
          </a:p>
          <a:p>
            <a:r>
              <a:rPr lang="zh-TW" altLang="en-US" sz="2000" dirty="0" smtClean="0"/>
              <a:t>但是</a:t>
            </a:r>
            <a:r>
              <a:rPr lang="en-US" altLang="zh-TW" sz="2000" dirty="0" smtClean="0"/>
              <a:t>F()</a:t>
            </a:r>
            <a:r>
              <a:rPr lang="zh-TW" altLang="en-US" sz="2000" dirty="0" smtClean="0"/>
              <a:t>要從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開始計，</a:t>
            </a:r>
            <a:endParaRPr lang="en-US" altLang="zh-TW" sz="2000" dirty="0" smtClean="0"/>
          </a:p>
          <a:p>
            <a:r>
              <a:rPr lang="zh-TW" altLang="en-US" sz="2000" dirty="0" smtClean="0"/>
              <a:t>所以將</a:t>
            </a:r>
            <a:r>
              <a:rPr lang="en-US" altLang="zh-TW" sz="2000" dirty="0" smtClean="0"/>
              <a:t>j</a:t>
            </a:r>
            <a:r>
              <a:rPr lang="zh-TW" altLang="en-US" sz="2000" dirty="0" smtClean="0"/>
              <a:t>加上</a:t>
            </a:r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634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98 0.06805 " pathEditMode="relative" ptsTypes="AA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44 -0.00116 " pathEditMode="relative" ptsTypes="AA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336 -0.00532 " pathEditMode="relative" ptsTypes="AA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6" grpId="2"/>
      <p:bldP spid="8" grpId="0"/>
      <p:bldP spid="9" grpId="0"/>
      <p:bldP spid="9" grpId="1"/>
      <p:bldP spid="9" grpId="2"/>
      <p:bldP spid="11" grpId="0" animBg="1"/>
      <p:bldP spid="11" grpId="1" animBg="1"/>
      <p:bldP spid="11" grpId="2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7" grpId="0"/>
      <p:bldP spid="17" grpId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41606" y="47781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Solution(d):a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8096" y="1132714"/>
            <a:ext cx="3922869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在作圖時，</a:t>
            </a:r>
            <a:endParaRPr lang="en-US" altLang="zh-TW" sz="2000" dirty="0" smtClean="0"/>
          </a:p>
          <a:p>
            <a:r>
              <a:rPr lang="zh-TW" altLang="en-US" sz="2000" dirty="0" smtClean="0"/>
              <a:t>由於圖跑很慢，</a:t>
            </a:r>
            <a:endParaRPr lang="en-US" altLang="zh-TW" sz="2000" dirty="0" smtClean="0"/>
          </a:p>
          <a:p>
            <a:r>
              <a:rPr lang="zh-TW" altLang="en-US" sz="2000" dirty="0" smtClean="0"/>
              <a:t>所以我們作了一些修正的地方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我們加上</a:t>
            </a:r>
            <a:endParaRPr lang="en-US" altLang="zh-TW" sz="2000" dirty="0" smtClean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ceil(j/200</a:t>
            </a:r>
            <a:r>
              <a:rPr lang="en-US" altLang="zh-TW" sz="2000" dirty="0"/>
              <a:t>) == </a:t>
            </a:r>
            <a:r>
              <a:rPr lang="en-US" altLang="zh-TW" sz="2000" dirty="0" smtClean="0"/>
              <a:t>j/200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plot……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</a:t>
            </a:r>
            <a:r>
              <a:rPr lang="en-US" altLang="zh-TW" sz="2000" dirty="0" smtClean="0">
                <a:solidFill>
                  <a:srgbClr val="0070C0"/>
                </a:solidFill>
              </a:rPr>
              <a:t>nd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ceil(j/200</a:t>
            </a:r>
            <a:r>
              <a:rPr lang="en-US" altLang="zh-TW" sz="2000" dirty="0"/>
              <a:t>) == </a:t>
            </a:r>
            <a:r>
              <a:rPr lang="en-US" altLang="zh-TW" sz="2000" dirty="0" smtClean="0"/>
              <a:t>j/200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r>
              <a:rPr lang="en-US" altLang="zh-TW" sz="2000" dirty="0" smtClean="0"/>
              <a:t>F(j/200)=</a:t>
            </a:r>
            <a:r>
              <a:rPr lang="en-US" altLang="zh-TW" sz="2000" dirty="0" err="1" smtClean="0"/>
              <a:t>getframe</a:t>
            </a:r>
            <a:endParaRPr lang="en-US" altLang="zh-TW" sz="2000" dirty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end</a:t>
            </a:r>
            <a:endParaRPr lang="en-US" altLang="zh-TW" sz="2000" dirty="0">
              <a:solidFill>
                <a:srgbClr val="0070C0"/>
              </a:solidFill>
            </a:endParaRPr>
          </a:p>
          <a:p>
            <a:endParaRPr lang="en-US" altLang="zh-TW" sz="2000" dirty="0" smtClean="0">
              <a:solidFill>
                <a:srgbClr val="0070C0"/>
              </a:solidFill>
            </a:endParaRPr>
          </a:p>
          <a:p>
            <a:r>
              <a:rPr lang="zh-TW" altLang="en-US" sz="2000" dirty="0" smtClean="0"/>
              <a:t>這樣跑</a:t>
            </a:r>
            <a:r>
              <a:rPr lang="en-US" altLang="zh-TW" sz="2000" dirty="0" smtClean="0"/>
              <a:t>200</a:t>
            </a:r>
            <a:r>
              <a:rPr lang="zh-TW" altLang="en-US" sz="2000" dirty="0" smtClean="0"/>
              <a:t>個點才會截取一次圖像</a:t>
            </a:r>
            <a:endParaRPr lang="en-US" altLang="zh-TW" sz="2000" dirty="0" smtClean="0"/>
          </a:p>
          <a:p>
            <a:r>
              <a:rPr lang="zh-TW" altLang="en-US" sz="2000" dirty="0" smtClean="0"/>
              <a:t>速度比原本快</a:t>
            </a:r>
            <a:r>
              <a:rPr lang="en-US" altLang="zh-TW" sz="2000" dirty="0" smtClean="0"/>
              <a:t>200</a:t>
            </a:r>
            <a:r>
              <a:rPr lang="zh-TW" altLang="en-US" sz="2000" dirty="0"/>
              <a:t>倍</a:t>
            </a:r>
            <a:endParaRPr lang="en-US" altLang="zh-TW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11799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65" y="2110981"/>
            <a:ext cx="7084505" cy="39850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65" y="6096015"/>
            <a:ext cx="2492594" cy="76198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690965" y="1348996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我們做出的</a:t>
            </a:r>
            <a:r>
              <a:rPr lang="en-US" altLang="zh-TW" sz="2000" dirty="0" smtClean="0"/>
              <a:t>gif</a:t>
            </a:r>
            <a:r>
              <a:rPr lang="zh-TW" altLang="en-US" sz="2000" dirty="0" smtClean="0"/>
              <a:t>因為檔案大小以及解析度的關係，</a:t>
            </a:r>
            <a:endParaRPr lang="en-US" altLang="zh-TW" sz="2000" dirty="0" smtClean="0"/>
          </a:p>
          <a:p>
            <a:r>
              <a:rPr lang="zh-TW" altLang="en-US" sz="2000" dirty="0" smtClean="0"/>
              <a:t>所以只有</a:t>
            </a:r>
            <a:r>
              <a:rPr lang="zh-TW" altLang="en-US" sz="2000" dirty="0"/>
              <a:t>做</a:t>
            </a:r>
            <a:r>
              <a:rPr lang="zh-TW" altLang="en-US" sz="2000" dirty="0" smtClean="0"/>
              <a:t>一次振盪，原本的點改成用線表示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4366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41606" y="47781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Solution(d):b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54027" y="1124141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首先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設定基本數值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54027" y="1124141"/>
            <a:ext cx="420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再者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撰寫程式語言</a:t>
            </a:r>
            <a:r>
              <a:rPr lang="en-US" altLang="zh-TW" sz="2000" dirty="0" smtClean="0"/>
              <a:t>+</a:t>
            </a:r>
            <a:r>
              <a:rPr lang="zh-TW" altLang="en-US" sz="2000" dirty="0"/>
              <a:t>設定</a:t>
            </a:r>
            <a:r>
              <a:rPr lang="en-US" altLang="zh-TW" sz="2000" dirty="0"/>
              <a:t>plot</a:t>
            </a:r>
            <a:r>
              <a:rPr lang="zh-TW" altLang="en-US" sz="2000" dirty="0"/>
              <a:t>的性質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554027" y="177047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7" y="2416803"/>
            <a:ext cx="9740699" cy="26750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11" y="1770472"/>
            <a:ext cx="4519227" cy="49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56"/>
            <a:ext cx="6805250" cy="650804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50232" y="18451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Solution(d):b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23" y="1897293"/>
            <a:ext cx="6871379" cy="38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Question(a)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78100" y="21513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72157" y="1689716"/>
            <a:ext cx="671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一個質量</a:t>
            </a:r>
            <a:r>
              <a:rPr lang="en-US" altLang="zh-TW" sz="2400" dirty="0" smtClean="0"/>
              <a:t>M</a:t>
            </a:r>
            <a:r>
              <a:rPr lang="zh-TW" altLang="en-US" sz="2400" dirty="0" smtClean="0"/>
              <a:t>的物體連接一個彈簧，且彈簧常數為</a:t>
            </a:r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20435" y="2520713"/>
            <a:ext cx="8347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(a)</a:t>
            </a:r>
            <a:r>
              <a:rPr lang="zh-TW" altLang="en-US" sz="2400" dirty="0" smtClean="0"/>
              <a:t>嘗試模擬物體的運動</a:t>
            </a:r>
            <a:r>
              <a:rPr lang="en-US" altLang="zh-TW" sz="2400" dirty="0"/>
              <a:t>with equation of motion “</a:t>
            </a:r>
            <a:r>
              <a:rPr lang="en-US" altLang="zh-TW" sz="2400" dirty="0">
                <a:solidFill>
                  <a:srgbClr val="0070C0"/>
                </a:solidFill>
              </a:rPr>
              <a:t>Ma = -</a:t>
            </a:r>
            <a:r>
              <a:rPr lang="en-US" altLang="zh-TW" sz="2400" dirty="0" err="1">
                <a:solidFill>
                  <a:srgbClr val="0070C0"/>
                </a:solidFill>
              </a:rPr>
              <a:t>kx</a:t>
            </a:r>
            <a:r>
              <a:rPr lang="en-US" altLang="zh-TW" sz="2400" dirty="0"/>
              <a:t>” </a:t>
            </a:r>
          </a:p>
          <a:p>
            <a:r>
              <a:rPr lang="zh-TW" altLang="en-US" sz="2400" dirty="0" smtClean="0"/>
              <a:t>    用不同的初始條件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x,v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    </a:t>
            </a:r>
            <a:r>
              <a:rPr lang="zh-TW" altLang="en-US" sz="2400" dirty="0" smtClean="0"/>
              <a:t>繪製出至少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個振盪週期的圖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80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Solution(a)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51180" y="1058257"/>
            <a:ext cx="4998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想法</a:t>
            </a:r>
            <a:r>
              <a:rPr lang="en-US" altLang="zh-TW" sz="2000" dirty="0" smtClean="0"/>
              <a:t>:</a:t>
            </a:r>
          </a:p>
          <a:p>
            <a:r>
              <a:rPr lang="zh-TW" altLang="en-US" sz="2000" dirty="0" smtClean="0"/>
              <a:t>        之前教授有教過我們自由落體的作圖</a:t>
            </a:r>
            <a:endParaRPr lang="zh-TW" altLang="en-US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7" y="1766143"/>
            <a:ext cx="3688400" cy="49229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37" y="2321034"/>
            <a:ext cx="3669415" cy="2891373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051987" y="4773168"/>
            <a:ext cx="626437" cy="192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877837" y="2154075"/>
            <a:ext cx="3357009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其中的這個部分讓我們學到</a:t>
            </a:r>
            <a:r>
              <a:rPr lang="en-US" altLang="zh-TW" sz="2000" dirty="0" smtClean="0"/>
              <a:t>:</a:t>
            </a:r>
          </a:p>
          <a:p>
            <a:r>
              <a:rPr lang="zh-TW" altLang="en-US" sz="2000" dirty="0" smtClean="0"/>
              <a:t>  </a:t>
            </a:r>
            <a:endParaRPr lang="en-US" altLang="zh-TW" sz="2000" dirty="0" smtClean="0"/>
          </a:p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求出</a:t>
            </a:r>
            <a:r>
              <a:rPr lang="en-US" altLang="zh-TW" sz="2000" dirty="0" smtClean="0"/>
              <a:t>v</a:t>
            </a:r>
            <a:r>
              <a:rPr lang="zh-TW" altLang="en-US" sz="2000" dirty="0" smtClean="0"/>
              <a:t>值的方法</a:t>
            </a:r>
            <a:endParaRPr lang="en-US" altLang="zh-TW" sz="2000" dirty="0" smtClean="0"/>
          </a:p>
          <a:p>
            <a:r>
              <a:rPr lang="zh-TW" altLang="en-US" sz="2000" dirty="0" smtClean="0"/>
              <a:t>   可以用上一點的</a:t>
            </a:r>
            <a:r>
              <a:rPr lang="en-US" altLang="zh-TW" sz="2000" dirty="0" err="1" smtClean="0"/>
              <a:t>v+a</a:t>
            </a:r>
            <a:r>
              <a:rPr lang="en-US" altLang="zh-TW" sz="2000" dirty="0" smtClean="0"/>
              <a:t>*</a:t>
            </a:r>
            <a:r>
              <a:rPr lang="en-US" altLang="zh-TW" sz="2000" dirty="0" err="1" smtClean="0"/>
              <a:t>dt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求出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值</a:t>
            </a:r>
            <a:r>
              <a:rPr lang="zh-TW" altLang="en-US" sz="2000" dirty="0"/>
              <a:t>的方法</a:t>
            </a:r>
            <a:endParaRPr lang="en-US" altLang="zh-TW" sz="2000" dirty="0"/>
          </a:p>
          <a:p>
            <a:r>
              <a:rPr lang="zh-TW" altLang="en-US" sz="2000" dirty="0"/>
              <a:t>   可以用上一點</a:t>
            </a:r>
            <a:r>
              <a:rPr lang="zh-TW" altLang="en-US" sz="2000" dirty="0" smtClean="0"/>
              <a:t>的</a:t>
            </a:r>
            <a:r>
              <a:rPr lang="en-US" altLang="zh-TW" sz="2000" dirty="0" err="1" smtClean="0"/>
              <a:t>x+v</a:t>
            </a:r>
            <a:r>
              <a:rPr lang="en-US" altLang="zh-TW" sz="2000" dirty="0" smtClean="0"/>
              <a:t>*</a:t>
            </a:r>
            <a:r>
              <a:rPr lang="en-US" altLang="zh-TW" sz="2000" dirty="0" err="1" smtClean="0"/>
              <a:t>dt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所以我們寫程式</a:t>
            </a:r>
            <a:endParaRPr lang="en-US" altLang="zh-TW" sz="2000" dirty="0" smtClean="0"/>
          </a:p>
          <a:p>
            <a:r>
              <a:rPr lang="zh-TW" altLang="en-US" sz="2000" dirty="0" smtClean="0"/>
              <a:t>是建立在這個基礎</a:t>
            </a:r>
            <a:r>
              <a:rPr lang="zh-TW" altLang="en-US" sz="2000" dirty="0"/>
              <a:t>上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7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00052 -0.065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3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Solution(a)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487" y="1521250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首先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設定基本數值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5712" y="2206813"/>
            <a:ext cx="23583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Dur</a:t>
            </a:r>
            <a:r>
              <a:rPr lang="en-US" altLang="zh-TW" dirty="0"/>
              <a:t> = 30;</a:t>
            </a:r>
          </a:p>
          <a:p>
            <a:r>
              <a:rPr lang="en-US" altLang="zh-TW" dirty="0" err="1"/>
              <a:t>dt</a:t>
            </a:r>
            <a:r>
              <a:rPr lang="en-US" altLang="zh-TW" dirty="0"/>
              <a:t> = 0.001;</a:t>
            </a:r>
          </a:p>
          <a:p>
            <a:r>
              <a:rPr lang="en-US" altLang="zh-TW" dirty="0"/>
              <a:t>M = 1;</a:t>
            </a:r>
          </a:p>
          <a:p>
            <a:r>
              <a:rPr lang="en-US" altLang="zh-TW" dirty="0"/>
              <a:t>k = 0.5;</a:t>
            </a:r>
          </a:p>
          <a:p>
            <a:r>
              <a:rPr lang="en-US" altLang="zh-TW" dirty="0"/>
              <a:t>V = [10,8,5];</a:t>
            </a:r>
          </a:p>
          <a:p>
            <a:r>
              <a:rPr lang="en-US" altLang="zh-TW" dirty="0"/>
              <a:t>X = [0,2,3];</a:t>
            </a:r>
          </a:p>
          <a:p>
            <a:r>
              <a:rPr lang="zh-TW" altLang="en-US" dirty="0" smtClean="0"/>
              <a:t> </a:t>
            </a:r>
          </a:p>
          <a:p>
            <a:r>
              <a:rPr lang="en-US" altLang="zh-TW" dirty="0" err="1" smtClean="0"/>
              <a:t>Nstep</a:t>
            </a:r>
            <a:r>
              <a:rPr lang="en-US" altLang="zh-TW" dirty="0" smtClean="0"/>
              <a:t> = ceil(</a:t>
            </a:r>
            <a:r>
              <a:rPr lang="en-US" altLang="zh-TW" dirty="0" err="1" smtClean="0"/>
              <a:t>Dur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dt</a:t>
            </a:r>
            <a:r>
              <a:rPr lang="en-US" altLang="zh-TW" dirty="0" smtClean="0"/>
              <a:t>);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37107" y="2227003"/>
            <a:ext cx="28264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我們設定</a:t>
            </a:r>
            <a:r>
              <a:rPr lang="en-US" altLang="zh-TW" sz="2000" dirty="0" smtClean="0"/>
              <a:t>:</a:t>
            </a:r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總時間是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秒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時間間隔是</a:t>
            </a:r>
            <a:r>
              <a:rPr lang="en-US" altLang="zh-TW" sz="2000" dirty="0" smtClean="0"/>
              <a:t>0.001</a:t>
            </a:r>
            <a:r>
              <a:rPr lang="zh-TW" altLang="en-US" sz="2000" dirty="0" smtClean="0"/>
              <a:t>秒</a:t>
            </a:r>
            <a:endParaRPr lang="en-US" altLang="zh-TW" sz="2000" dirty="0" smtClean="0"/>
          </a:p>
          <a:p>
            <a:r>
              <a:rPr lang="zh-TW" altLang="en-US" sz="2000" dirty="0" smtClean="0"/>
              <a:t>    初始速度為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8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5</a:t>
            </a:r>
          </a:p>
          <a:p>
            <a:r>
              <a:rPr lang="zh-TW" altLang="en-US" sz="2000" dirty="0" smtClean="0"/>
              <a:t>    初始位置為 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3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340221" y="1521250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再者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撰寫程式語言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13013" y="2206813"/>
            <a:ext cx="35125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1:3</a:t>
            </a:r>
          </a:p>
          <a:p>
            <a:r>
              <a:rPr lang="en-US" altLang="zh-TW" dirty="0"/>
              <a:t>    v(1) = V(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x(1) = X(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j = 1:Nstep</a:t>
            </a:r>
          </a:p>
          <a:p>
            <a:r>
              <a:rPr lang="en-US" altLang="zh-TW" dirty="0"/>
              <a:t>        a(j) = -k*x(j)/M;</a:t>
            </a:r>
          </a:p>
          <a:p>
            <a:r>
              <a:rPr lang="en-US" altLang="zh-TW" dirty="0"/>
              <a:t>        v(j+1) = v(j) + a(j)*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x(j+1) = x(j) + v(j)*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  <a:p>
            <a:r>
              <a:rPr lang="en-US" altLang="zh-TW" dirty="0"/>
              <a:t>plot(</a:t>
            </a:r>
            <a:r>
              <a:rPr lang="en-US" altLang="zh-TW" dirty="0" err="1"/>
              <a:t>x,v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hold </a:t>
            </a:r>
            <a:r>
              <a:rPr lang="en-US" altLang="zh-TW" dirty="0">
                <a:solidFill>
                  <a:srgbClr val="0070C0"/>
                </a:solidFill>
              </a:rPr>
              <a:t>on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  <a:p>
            <a:r>
              <a:rPr lang="en-US" altLang="zh-TW" dirty="0" smtClean="0"/>
              <a:t>N</a:t>
            </a:r>
            <a:r>
              <a:rPr lang="fr-FR" altLang="zh-TW" dirty="0" smtClean="0"/>
              <a:t> </a:t>
            </a:r>
            <a:r>
              <a:rPr lang="fr-FR" altLang="zh-TW" dirty="0"/>
              <a:t>= Dur/(2*pi*((M/k)^(0.5</a:t>
            </a:r>
            <a:r>
              <a:rPr lang="fr-FR" altLang="zh-TW" dirty="0" smtClean="0"/>
              <a:t>)));</a:t>
            </a:r>
          </a:p>
          <a:p>
            <a:r>
              <a:rPr lang="en-US" altLang="zh-TW" dirty="0" err="1" smtClean="0"/>
              <a:t>disp</a:t>
            </a:r>
            <a:r>
              <a:rPr lang="en-US" altLang="zh-TW" dirty="0" smtClean="0"/>
              <a:t>([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zh-TW" altLang="en-US" dirty="0" smtClean="0">
                <a:solidFill>
                  <a:srgbClr val="CC00CC"/>
                </a:solidFill>
              </a:rPr>
              <a:t>振盪次數為 </a:t>
            </a:r>
            <a:r>
              <a:rPr lang="en-US" altLang="zh-TW" dirty="0">
                <a:solidFill>
                  <a:srgbClr val="CC00CC"/>
                </a:solidFill>
              </a:rPr>
              <a:t>' </a:t>
            </a:r>
            <a:r>
              <a:rPr lang="en-US" altLang="zh-TW" dirty="0" smtClean="0"/>
              <a:t>num2str(N)])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16471" y="2881483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由</a:t>
            </a:r>
            <a:r>
              <a:rPr lang="en-US" altLang="zh-TW" sz="2000" dirty="0">
                <a:solidFill>
                  <a:srgbClr val="002060"/>
                </a:solidFill>
              </a:rPr>
              <a:t>Ma = -</a:t>
            </a:r>
            <a:r>
              <a:rPr lang="en-US" altLang="zh-TW" sz="2000" dirty="0" err="1" smtClean="0">
                <a:solidFill>
                  <a:srgbClr val="002060"/>
                </a:solidFill>
              </a:rPr>
              <a:t>kx</a:t>
            </a:r>
            <a:r>
              <a:rPr lang="zh-TW" altLang="en-US" sz="2000" dirty="0" smtClean="0"/>
              <a:t>，</a:t>
            </a:r>
            <a:endParaRPr lang="en-US" altLang="zh-TW" sz="2000" dirty="0" smtClean="0"/>
          </a:p>
          <a:p>
            <a:r>
              <a:rPr lang="zh-TW" altLang="en-US" sz="2000" dirty="0" smtClean="0"/>
              <a:t>可以得出</a:t>
            </a:r>
            <a:r>
              <a:rPr lang="en-US" altLang="zh-TW" sz="2000" dirty="0" smtClean="0"/>
              <a:t>a=(-</a:t>
            </a:r>
            <a:r>
              <a:rPr lang="en-US" altLang="zh-TW" sz="2000" dirty="0" err="1" smtClean="0"/>
              <a:t>kx</a:t>
            </a:r>
            <a:r>
              <a:rPr lang="en-US" altLang="zh-TW" sz="2000" dirty="0" smtClean="0"/>
              <a:t>/M)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282413" y="2238379"/>
            <a:ext cx="23567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由上一</a:t>
            </a:r>
            <a:r>
              <a:rPr lang="zh-TW" altLang="en-US" sz="2000" dirty="0"/>
              <a:t>頁</a:t>
            </a:r>
            <a:r>
              <a:rPr lang="zh-TW" altLang="en-US" sz="2000" dirty="0" smtClean="0"/>
              <a:t>講的</a:t>
            </a:r>
            <a:r>
              <a:rPr lang="en-US" altLang="zh-TW" sz="2000" dirty="0" smtClean="0"/>
              <a:t>: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v </a:t>
            </a:r>
            <a:r>
              <a:rPr lang="en-US" altLang="zh-TW" sz="2000" dirty="0"/>
              <a:t>= </a:t>
            </a:r>
            <a:r>
              <a:rPr lang="zh-TW" altLang="en-US" sz="2000" dirty="0"/>
              <a:t>上一點的</a:t>
            </a:r>
            <a:r>
              <a:rPr lang="en-US" altLang="zh-TW" sz="2000" dirty="0" err="1"/>
              <a:t>v+a</a:t>
            </a:r>
            <a:r>
              <a:rPr lang="en-US" altLang="zh-TW" sz="2000" dirty="0"/>
              <a:t>*</a:t>
            </a:r>
            <a:r>
              <a:rPr lang="en-US" altLang="zh-TW" sz="2000" dirty="0" err="1"/>
              <a:t>dt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x</a:t>
            </a:r>
            <a:r>
              <a:rPr lang="en-US" altLang="zh-TW" sz="2000" dirty="0" smtClean="0"/>
              <a:t> = </a:t>
            </a:r>
            <a:r>
              <a:rPr lang="zh-TW" altLang="en-US" sz="2000" dirty="0"/>
              <a:t>上一點的</a:t>
            </a:r>
            <a:r>
              <a:rPr lang="en-US" altLang="zh-TW" sz="2000" dirty="0" err="1"/>
              <a:t>x+v</a:t>
            </a:r>
            <a:r>
              <a:rPr lang="en-US" altLang="zh-TW" sz="2000" dirty="0"/>
              <a:t>*</a:t>
            </a:r>
            <a:r>
              <a:rPr lang="en-US" altLang="zh-TW" sz="2000" dirty="0" err="1"/>
              <a:t>dt</a:t>
            </a:r>
            <a:endParaRPr lang="zh-TW" altLang="en-US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所打出來的</a:t>
            </a:r>
            <a:r>
              <a:rPr lang="zh-TW" altLang="en-US" sz="2000" dirty="0"/>
              <a:t>程式碼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319827" y="2238379"/>
            <a:ext cx="36535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因為題目說至少要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個振盪週期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我們利用之前高中學到的</a:t>
            </a:r>
            <a:r>
              <a:rPr lang="en-US" altLang="zh-TW" sz="2000" dirty="0" smtClean="0"/>
              <a:t>:</a:t>
            </a:r>
          </a:p>
          <a:p>
            <a:r>
              <a:rPr lang="en-US" altLang="zh-TW" dirty="0" smtClean="0"/>
              <a:t>T=2</a:t>
            </a:r>
            <a:r>
              <a:rPr lang="el-GR" altLang="zh-TW" dirty="0" smtClean="0"/>
              <a:t>π</a:t>
            </a:r>
            <a:r>
              <a:rPr lang="zh-TW" altLang="en-US" dirty="0" smtClean="0"/>
              <a:t>*</a:t>
            </a:r>
            <a:r>
              <a:rPr lang="en-US" altLang="zh-TW" dirty="0" smtClean="0"/>
              <a:t>(M/k)^0.5</a:t>
            </a:r>
          </a:p>
          <a:p>
            <a:r>
              <a:rPr lang="zh-TW" altLang="en-US" sz="2000" dirty="0" smtClean="0"/>
              <a:t>算出振盪一次的</a:t>
            </a:r>
            <a:r>
              <a:rPr lang="zh-TW" altLang="en-US" sz="2000" dirty="0"/>
              <a:t>週期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再用總時間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Dur</a:t>
            </a:r>
            <a:r>
              <a:rPr lang="en-US" altLang="zh-TW" dirty="0" smtClean="0"/>
              <a:t>)</a:t>
            </a:r>
            <a:r>
              <a:rPr lang="zh-TW" altLang="en-US" sz="2000" dirty="0" smtClean="0"/>
              <a:t>除以週期</a:t>
            </a:r>
            <a:r>
              <a:rPr lang="en-US" altLang="zh-TW" sz="2000" dirty="0" smtClean="0"/>
              <a:t>(</a:t>
            </a:r>
            <a:r>
              <a:rPr lang="en-US" altLang="zh-TW" dirty="0" smtClean="0"/>
              <a:t>T)</a:t>
            </a:r>
          </a:p>
          <a:p>
            <a:r>
              <a:rPr lang="zh-TW" altLang="en-US" sz="2000" dirty="0" smtClean="0"/>
              <a:t>就可以得出振盪次數</a:t>
            </a:r>
            <a:r>
              <a:rPr lang="en-US" altLang="zh-TW" sz="2000" dirty="0" smtClean="0"/>
              <a:t>(N)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32157" y="2230696"/>
            <a:ext cx="453040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最後則是要在做出圖後</a:t>
            </a:r>
            <a:endParaRPr lang="en-US" altLang="zh-TW" sz="2000" dirty="0" smtClean="0"/>
          </a:p>
          <a:p>
            <a:r>
              <a:rPr lang="zh-TW" altLang="en-US" sz="2000" dirty="0" smtClean="0"/>
              <a:t>敘述出振盪次數</a:t>
            </a:r>
            <a:r>
              <a:rPr lang="en-US" altLang="zh-TW" dirty="0" smtClean="0"/>
              <a:t>=?</a:t>
            </a:r>
          </a:p>
          <a:p>
            <a:endParaRPr lang="en-US" altLang="zh-TW" dirty="0"/>
          </a:p>
          <a:p>
            <a:r>
              <a:rPr lang="zh-TW" altLang="en-US" sz="2000" dirty="0" smtClean="0"/>
              <a:t>但是我們發現不能直接打</a:t>
            </a:r>
            <a:r>
              <a:rPr lang="en-US" altLang="zh-TW" sz="2000" dirty="0" smtClean="0"/>
              <a:t>:</a:t>
            </a:r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disp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zh-TW" altLang="en-US" dirty="0" smtClean="0">
                <a:solidFill>
                  <a:srgbClr val="CC00CC"/>
                </a:solidFill>
              </a:rPr>
              <a:t>振盪次數為</a:t>
            </a:r>
            <a:r>
              <a:rPr lang="en-US" altLang="zh-TW" dirty="0" smtClean="0">
                <a:solidFill>
                  <a:srgbClr val="CC00CC"/>
                </a:solidFill>
              </a:rPr>
              <a:t>N'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     </a:t>
            </a:r>
            <a:r>
              <a:rPr lang="zh-TW" altLang="en-US" sz="2000" dirty="0" smtClean="0"/>
              <a:t>不然他</a:t>
            </a:r>
            <a:r>
              <a:rPr lang="zh-TW" altLang="en-US" sz="2000" dirty="0"/>
              <a:t>會</a:t>
            </a:r>
            <a:r>
              <a:rPr lang="zh-TW" altLang="en-US" sz="2000" dirty="0" smtClean="0"/>
              <a:t>顯示出</a:t>
            </a:r>
            <a:endParaRPr lang="en-US" altLang="zh-TW" sz="2000" dirty="0" smtClean="0"/>
          </a:p>
          <a:p>
            <a:endParaRPr lang="en-US" altLang="zh-TW" dirty="0"/>
          </a:p>
          <a:p>
            <a:r>
              <a:rPr lang="zh-TW" altLang="en-US" sz="2000" dirty="0" smtClean="0"/>
              <a:t>所以要利用矩陣的方式和</a:t>
            </a:r>
            <a:r>
              <a:rPr lang="en-US" altLang="zh-TW" dirty="0" smtClean="0">
                <a:solidFill>
                  <a:srgbClr val="002060"/>
                </a:solidFill>
              </a:rPr>
              <a:t>num2str()</a:t>
            </a:r>
            <a:r>
              <a:rPr lang="zh-TW" altLang="en-US" sz="2000" dirty="0" smtClean="0"/>
              <a:t>指令</a:t>
            </a:r>
            <a:endParaRPr lang="en-US" altLang="zh-TW" sz="2000" dirty="0" smtClean="0"/>
          </a:p>
          <a:p>
            <a:r>
              <a:rPr lang="zh-TW" altLang="en-US" sz="2000" dirty="0" smtClean="0"/>
              <a:t>讓</a:t>
            </a:r>
            <a:r>
              <a:rPr lang="en-US" altLang="zh-TW" dirty="0" smtClean="0"/>
              <a:t>N</a:t>
            </a:r>
            <a:r>
              <a:rPr lang="zh-TW" altLang="en-US" sz="2000" dirty="0" smtClean="0"/>
              <a:t>的值可以表示出來</a:t>
            </a:r>
            <a:endParaRPr lang="zh-TW" altLang="en-US" sz="20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99" y="3570184"/>
            <a:ext cx="1608810" cy="546583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682496" y="50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904178" y="1521250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最後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設定</a:t>
            </a:r>
            <a:r>
              <a:rPr lang="en-US" altLang="zh-TW" dirty="0" smtClean="0"/>
              <a:t>plot</a:t>
            </a:r>
            <a:r>
              <a:rPr lang="zh-TW" altLang="en-US" sz="2000" dirty="0" smtClean="0"/>
              <a:t>的性質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04178" y="2206813"/>
            <a:ext cx="3962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legend(</a:t>
            </a:r>
            <a:r>
              <a:rPr lang="en-US" altLang="zh-TW" dirty="0">
                <a:solidFill>
                  <a:srgbClr val="CC00CC"/>
                </a:solidFill>
              </a:rPr>
              <a:t>'v=10,x=0'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CC00CC"/>
                </a:solidFill>
              </a:rPr>
              <a:t>'v=8,x=2'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CC00CC"/>
                </a:solidFill>
              </a:rPr>
              <a:t>'v=5,x=3'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axis </a:t>
            </a:r>
            <a:r>
              <a:rPr lang="en-US" altLang="zh-TW" dirty="0">
                <a:solidFill>
                  <a:srgbClr val="0070C0"/>
                </a:solidFill>
              </a:rPr>
              <a:t>equal</a:t>
            </a:r>
          </a:p>
          <a:p>
            <a:r>
              <a:rPr lang="en-US" altLang="zh-TW" dirty="0"/>
              <a:t>title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smtClean="0">
                <a:solidFill>
                  <a:srgbClr val="CC00CC"/>
                </a:solidFill>
              </a:rPr>
              <a:t>Ma</a:t>
            </a:r>
            <a:r>
              <a:rPr lang="en-US" altLang="zh-TW" dirty="0">
                <a:solidFill>
                  <a:srgbClr val="CC00CC"/>
                </a:solidFill>
              </a:rPr>
              <a:t>=-</a:t>
            </a:r>
            <a:r>
              <a:rPr lang="en-US" altLang="zh-TW" dirty="0" err="1" smtClean="0">
                <a:solidFill>
                  <a:srgbClr val="CC00CC"/>
                </a:solidFill>
              </a:rPr>
              <a:t>kx</a:t>
            </a:r>
            <a:r>
              <a:rPr lang="zh-TW" altLang="en-US" dirty="0" smtClean="0">
                <a:solidFill>
                  <a:srgbClr val="CC00CC"/>
                </a:solidFill>
              </a:rPr>
              <a:t>的粒子運動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/>
              <a:t>xlabel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smtClean="0">
                <a:solidFill>
                  <a:srgbClr val="CC00CC"/>
                </a:solidFill>
              </a:rPr>
              <a:t>x </a:t>
            </a:r>
            <a:r>
              <a:rPr lang="zh-TW" altLang="en-US" dirty="0" smtClean="0">
                <a:solidFill>
                  <a:srgbClr val="CC00CC"/>
                </a:solidFill>
              </a:rPr>
              <a:t>位移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/>
              <a:t>ylabel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smtClean="0">
                <a:solidFill>
                  <a:srgbClr val="CC00CC"/>
                </a:solidFill>
              </a:rPr>
              <a:t>v </a:t>
            </a:r>
            <a:r>
              <a:rPr lang="zh-TW" altLang="en-US" dirty="0" smtClean="0">
                <a:solidFill>
                  <a:srgbClr val="CC00CC"/>
                </a:solidFill>
              </a:rPr>
              <a:t>速度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grid </a:t>
            </a:r>
            <a:r>
              <a:rPr lang="en-US" altLang="zh-TW" dirty="0">
                <a:solidFill>
                  <a:srgbClr val="0070C0"/>
                </a:solidFill>
              </a:rPr>
              <a:t>on</a:t>
            </a:r>
          </a:p>
          <a:p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>
            <a:off x="3915603" y="3268560"/>
            <a:ext cx="1530253" cy="25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50775" y="2113261"/>
            <a:ext cx="342754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我們做三個軌跡，分別為</a:t>
            </a:r>
            <a:r>
              <a:rPr lang="en-US" altLang="zh-TW" sz="2000" dirty="0"/>
              <a:t>:</a:t>
            </a:r>
            <a:endParaRPr lang="en-US" altLang="zh-TW" sz="2000" dirty="0" smtClean="0"/>
          </a:p>
          <a:p>
            <a:r>
              <a:rPr lang="en-US" altLang="zh-TW" dirty="0" smtClean="0"/>
              <a:t>1.v=10 x=0</a:t>
            </a:r>
          </a:p>
          <a:p>
            <a:r>
              <a:rPr lang="en-US" altLang="zh-TW" dirty="0" smtClean="0"/>
              <a:t>2.v=8   x=2</a:t>
            </a:r>
          </a:p>
          <a:p>
            <a:r>
              <a:rPr lang="en-US" altLang="zh-TW" dirty="0" smtClean="0"/>
              <a:t>3.v=5   x=3</a:t>
            </a:r>
          </a:p>
          <a:p>
            <a:endParaRPr lang="en-US" altLang="zh-TW" dirty="0" smtClean="0"/>
          </a:p>
          <a:p>
            <a:r>
              <a:rPr lang="zh-TW" altLang="en-US" sz="2000" dirty="0"/>
              <a:t>在前面有設</a:t>
            </a:r>
            <a:r>
              <a:rPr lang="en-US" altLang="zh-TW" sz="2000" dirty="0"/>
              <a:t>:</a:t>
            </a:r>
          </a:p>
          <a:p>
            <a:r>
              <a:rPr lang="en-US" altLang="zh-TW" dirty="0"/>
              <a:t>V</a:t>
            </a:r>
            <a:r>
              <a:rPr lang="zh-TW" altLang="en-US" dirty="0"/>
              <a:t> </a:t>
            </a:r>
            <a:r>
              <a:rPr lang="en-US" altLang="zh-TW" dirty="0"/>
              <a:t>= [10,8,5]</a:t>
            </a:r>
          </a:p>
          <a:p>
            <a:r>
              <a:rPr lang="en-US" altLang="zh-TW" dirty="0"/>
              <a:t>X = [0,2,3]</a:t>
            </a:r>
            <a:endParaRPr lang="zh-TW" altLang="en-US" dirty="0"/>
          </a:p>
          <a:p>
            <a:endParaRPr lang="en-US" altLang="zh-TW" dirty="0"/>
          </a:p>
          <a:p>
            <a:r>
              <a:rPr lang="zh-TW" altLang="en-US" sz="2000" dirty="0" smtClean="0"/>
              <a:t>所以設一個大迴圈 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=1:3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sz="2000" dirty="0" smtClean="0"/>
              <a:t>依序把</a:t>
            </a:r>
            <a:r>
              <a:rPr lang="en-US" altLang="zh-TW" dirty="0" smtClean="0"/>
              <a:t>v(1)</a:t>
            </a:r>
            <a:r>
              <a:rPr lang="zh-TW" altLang="en-US" sz="2000" dirty="0" smtClean="0"/>
              <a:t>的值設為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/>
              <a:t>、</a:t>
            </a:r>
            <a:r>
              <a:rPr lang="en-US" altLang="zh-TW" dirty="0" smtClean="0"/>
              <a:t>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</a:t>
            </a:r>
          </a:p>
          <a:p>
            <a:r>
              <a:rPr lang="zh-TW" altLang="en-US" dirty="0" smtClean="0"/>
              <a:t>        </a:t>
            </a:r>
            <a:r>
              <a:rPr lang="zh-TW" altLang="en-US" sz="2000" dirty="0" smtClean="0"/>
              <a:t>把</a:t>
            </a:r>
            <a:r>
              <a:rPr lang="en-US" altLang="zh-TW" dirty="0" smtClean="0"/>
              <a:t>x(1)</a:t>
            </a:r>
            <a:r>
              <a:rPr lang="zh-TW" altLang="en-US" sz="2000" dirty="0" smtClean="0"/>
              <a:t>的值設為</a:t>
            </a:r>
            <a:r>
              <a:rPr lang="zh-TW" altLang="en-US" dirty="0" smtClean="0"/>
              <a:t>  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</a:t>
            </a:r>
          </a:p>
          <a:p>
            <a:r>
              <a:rPr lang="zh-TW" altLang="en-US" sz="2000" dirty="0" smtClean="0"/>
              <a:t>放到小迴圈中作圖</a:t>
            </a:r>
            <a:endParaRPr lang="en-US" altLang="zh-TW" sz="2000" dirty="0" smtClean="0"/>
          </a:p>
        </p:txBody>
      </p:sp>
      <p:sp>
        <p:nvSpPr>
          <p:cNvPr id="27" name="向右箭號 26"/>
          <p:cNvSpPr/>
          <p:nvPr/>
        </p:nvSpPr>
        <p:spPr>
          <a:xfrm>
            <a:off x="3874008" y="2362461"/>
            <a:ext cx="1880765" cy="252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5043368" y="3398688"/>
            <a:ext cx="711405" cy="25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>
            <a:off x="4453128" y="2983776"/>
            <a:ext cx="1301646" cy="284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>
            <a:off x="5121169" y="4922477"/>
            <a:ext cx="727227" cy="209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5334389" y="5186424"/>
            <a:ext cx="514007" cy="23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4377558" y="3095807"/>
            <a:ext cx="1815858" cy="446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6367468" y="2177775"/>
            <a:ext cx="22076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設定名稱</a:t>
            </a:r>
            <a:endParaRPr lang="en-US" altLang="zh-TW" sz="2000" dirty="0" smtClean="0"/>
          </a:p>
          <a:p>
            <a:r>
              <a:rPr lang="en-US" altLang="zh-TW" sz="2000" dirty="0" smtClean="0"/>
              <a:t>2.x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y</a:t>
            </a:r>
            <a:r>
              <a:rPr lang="zh-TW" altLang="en-US" sz="2000" dirty="0" smtClean="0"/>
              <a:t>軸間距等長</a:t>
            </a:r>
            <a:endParaRPr lang="en-US" altLang="zh-TW" sz="2000" dirty="0" smtClean="0"/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圖形名稱</a:t>
            </a:r>
            <a:endParaRPr lang="en-US" altLang="zh-TW" sz="2000" dirty="0" smtClean="0"/>
          </a:p>
          <a:p>
            <a:r>
              <a:rPr lang="en-US" altLang="zh-TW" sz="2000" dirty="0"/>
              <a:t>4</a:t>
            </a:r>
            <a:r>
              <a:rPr lang="en-US" altLang="zh-TW" sz="2000" dirty="0" smtClean="0"/>
              <a:t>.x</a:t>
            </a:r>
            <a:r>
              <a:rPr lang="zh-TW" altLang="en-US" sz="2000" dirty="0" smtClean="0"/>
              <a:t>軸名稱</a:t>
            </a:r>
            <a:endParaRPr lang="en-US" altLang="zh-TW" sz="2000" dirty="0" smtClean="0"/>
          </a:p>
          <a:p>
            <a:r>
              <a:rPr lang="en-US" altLang="zh-TW" sz="2000" dirty="0"/>
              <a:t>5</a:t>
            </a:r>
            <a:r>
              <a:rPr lang="en-US" altLang="zh-TW" sz="2000" dirty="0" smtClean="0"/>
              <a:t>.y</a:t>
            </a:r>
            <a:r>
              <a:rPr lang="zh-TW" altLang="en-US" sz="2000" dirty="0" smtClean="0"/>
              <a:t>軸名稱</a:t>
            </a:r>
            <a:endParaRPr lang="en-US" altLang="zh-TW" sz="2000" dirty="0" smtClean="0"/>
          </a:p>
          <a:p>
            <a:r>
              <a:rPr lang="en-US" altLang="zh-TW" sz="2000" dirty="0"/>
              <a:t>6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開啟格線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037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09674 -0.0009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-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-1.11111E-6 L -0.19662 -0.0557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31" y="-280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58802 -0.0081 " pathEditMode="relative" ptsTypes="AA">
                                      <p:cBhvr>
                                        <p:cTn id="1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6" grpId="2"/>
      <p:bldP spid="8" grpId="0"/>
      <p:bldP spid="8" grpId="1"/>
      <p:bldP spid="9" grpId="0"/>
      <p:bldP spid="9" grpId="2"/>
      <p:bldP spid="9" grpId="3"/>
      <p:bldP spid="9" grpId="4"/>
      <p:bldP spid="10" grpId="0"/>
      <p:bldP spid="10" grpId="1"/>
      <p:bldP spid="10" grpId="2"/>
      <p:bldP spid="10" grpId="3"/>
      <p:bldP spid="10" grpId="4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2" grpId="0"/>
      <p:bldP spid="22" grpId="1"/>
      <p:bldP spid="22" grpId="2"/>
      <p:bldP spid="23" grpId="0"/>
      <p:bldP spid="23" grpId="1"/>
      <p:bldP spid="23" grpId="2"/>
      <p:bldP spid="23" grpId="3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41606" y="50336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Solution(a)</a:t>
            </a: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442"/>
            <a:ext cx="3814496" cy="64525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07" y="1823382"/>
            <a:ext cx="6036490" cy="50346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97" y="6203606"/>
            <a:ext cx="1402202" cy="41151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96241" y="1315550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將以上的指令輸入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即可跑出圖形</a:t>
            </a:r>
            <a:r>
              <a:rPr lang="en-US" altLang="zh-TW" sz="2000" dirty="0" smtClean="0"/>
              <a:t>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6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Question(b)</a:t>
            </a:r>
            <a:r>
              <a:rPr lang="zh-TW" altLang="en-US" sz="3600" dirty="0" smtClean="0"/>
              <a:t>＆</a:t>
            </a:r>
            <a:r>
              <a:rPr lang="en-US" altLang="zh-TW" sz="3600" dirty="0" smtClean="0"/>
              <a:t>(c)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46143" y="1803364"/>
            <a:ext cx="9900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(b)</a:t>
            </a:r>
            <a:r>
              <a:rPr lang="zh-TW" altLang="en-US" sz="2400" dirty="0" smtClean="0"/>
              <a:t>假如存在耗損係數</a:t>
            </a:r>
            <a:r>
              <a:rPr lang="el-GR" altLang="zh-TW" sz="2400" dirty="0" smtClean="0"/>
              <a:t>β</a:t>
            </a:r>
            <a:r>
              <a:rPr lang="zh-TW" altLang="en-US" sz="2400" dirty="0" smtClean="0"/>
              <a:t>，方程式變為</a:t>
            </a:r>
            <a:r>
              <a:rPr lang="en-US" altLang="zh-TW" sz="2400" dirty="0"/>
              <a:t>Ma = –</a:t>
            </a:r>
            <a:r>
              <a:rPr lang="el-GR" altLang="zh-TW" sz="2400" dirty="0"/>
              <a:t>β</a:t>
            </a:r>
            <a:r>
              <a:rPr lang="en-US" altLang="zh-TW" sz="2400" dirty="0"/>
              <a:t>v –</a:t>
            </a:r>
            <a:r>
              <a:rPr lang="en-US" altLang="zh-TW" sz="2400" dirty="0" err="1" smtClean="0"/>
              <a:t>kx</a:t>
            </a:r>
            <a:r>
              <a:rPr lang="zh-TW" altLang="en-US" sz="2400" dirty="0" smtClean="0"/>
              <a:t>，而</a:t>
            </a:r>
            <a:r>
              <a:rPr lang="el-GR" altLang="zh-TW" sz="2400" dirty="0" smtClean="0"/>
              <a:t>β</a:t>
            </a:r>
            <a:r>
              <a:rPr lang="zh-TW" altLang="en-US" sz="2400" dirty="0" smtClean="0"/>
              <a:t>有下列三種</a:t>
            </a:r>
            <a:r>
              <a:rPr lang="en-US" altLang="zh-TW" sz="2400" dirty="0" smtClean="0"/>
              <a:t>cases </a:t>
            </a:r>
          </a:p>
          <a:p>
            <a:r>
              <a:rPr lang="en-US" altLang="zh-TW" sz="2400" dirty="0" smtClean="0"/>
              <a:t>     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</a:t>
            </a:r>
            <a:r>
              <a:rPr lang="el-GR" altLang="zh-TW" sz="2400" dirty="0" smtClean="0"/>
              <a:t>Β</a:t>
            </a:r>
            <a:r>
              <a:rPr lang="nn-NO" altLang="zh-TW" sz="2400" dirty="0" smtClean="0"/>
              <a:t>^2&lt; </a:t>
            </a:r>
            <a:r>
              <a:rPr lang="nn-NO" altLang="zh-TW" sz="2400" dirty="0"/>
              <a:t>k/M </a:t>
            </a:r>
            <a:endParaRPr lang="nn-NO" altLang="zh-TW" sz="2400" dirty="0" smtClean="0"/>
          </a:p>
          <a:p>
            <a:r>
              <a:rPr lang="nn-NO" altLang="zh-TW" sz="2400" dirty="0"/>
              <a:t> </a:t>
            </a:r>
            <a:r>
              <a:rPr lang="nn-NO" altLang="zh-TW" sz="2400" dirty="0" smtClean="0"/>
              <a:t>     ii)   β^2= </a:t>
            </a:r>
            <a:r>
              <a:rPr lang="nn-NO" altLang="zh-TW" sz="2400" dirty="0"/>
              <a:t>k/M </a:t>
            </a:r>
          </a:p>
          <a:p>
            <a:r>
              <a:rPr lang="nn-NO" altLang="zh-TW" sz="2400" dirty="0" smtClean="0"/>
              <a:t>      iii)  β^2&gt; </a:t>
            </a:r>
            <a:r>
              <a:rPr lang="nn-NO" altLang="zh-TW" sz="2400" dirty="0"/>
              <a:t>k/M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6143" y="4080680"/>
            <a:ext cx="924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(c)</a:t>
            </a:r>
            <a:r>
              <a:rPr lang="zh-TW" altLang="en-US" sz="2400" dirty="0" smtClean="0"/>
              <a:t>請以</a:t>
            </a:r>
            <a:r>
              <a:rPr lang="en-US" altLang="zh-TW" sz="2400" dirty="0" smtClean="0"/>
              <a:t>(b)</a:t>
            </a:r>
            <a:r>
              <a:rPr lang="zh-TW" altLang="en-US" sz="2400" dirty="0" smtClean="0"/>
              <a:t>中的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種</a:t>
            </a:r>
            <a:r>
              <a:rPr lang="en-US" altLang="zh-TW" sz="2400" dirty="0" smtClean="0"/>
              <a:t>cases</a:t>
            </a:r>
            <a:r>
              <a:rPr lang="zh-TW" altLang="en-US" sz="2400" dirty="0" smtClean="0"/>
              <a:t>，用不同顏色作圖並比較和解釋其中的差</a:t>
            </a:r>
            <a:r>
              <a:rPr lang="zh-TW" altLang="en-US" sz="2400" dirty="0"/>
              <a:t>別</a:t>
            </a:r>
          </a:p>
        </p:txBody>
      </p:sp>
    </p:spTree>
    <p:extLst>
      <p:ext uri="{BB962C8B-B14F-4D97-AF65-F5344CB8AC3E}">
        <p14:creationId xmlns:p14="http://schemas.microsoft.com/office/powerpoint/2010/main" val="12209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Solution(b)</a:t>
            </a:r>
            <a:r>
              <a:rPr lang="zh-TW" altLang="en-US" sz="3600" dirty="0" smtClean="0"/>
              <a:t>＆</a:t>
            </a:r>
            <a:r>
              <a:rPr lang="en-US" altLang="zh-TW" sz="3600" dirty="0" smtClean="0"/>
              <a:t>(c)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1509" y="2020654"/>
            <a:ext cx="90108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Dur</a:t>
            </a:r>
            <a:r>
              <a:rPr lang="en-US" altLang="zh-TW" dirty="0"/>
              <a:t> = 30;dt = 0.001;</a:t>
            </a:r>
          </a:p>
          <a:p>
            <a:r>
              <a:rPr lang="en-US" altLang="zh-TW" dirty="0"/>
              <a:t>M = 1;k = 0.5;</a:t>
            </a:r>
          </a:p>
          <a:p>
            <a:r>
              <a:rPr lang="en-US" altLang="zh-TW" dirty="0"/>
              <a:t>v(1) = 10;x(1) = 0;</a:t>
            </a:r>
          </a:p>
          <a:p>
            <a:r>
              <a:rPr lang="en-US" altLang="zh-TW" dirty="0"/>
              <a:t>L = [</a:t>
            </a:r>
            <a:r>
              <a:rPr lang="en-US" altLang="zh-TW" dirty="0">
                <a:solidFill>
                  <a:srgbClr val="CC00CC"/>
                </a:solidFill>
              </a:rPr>
              <a:t>input</a:t>
            </a:r>
            <a:r>
              <a:rPr lang="en-US" altLang="zh-TW" dirty="0" smtClean="0">
                <a:solidFill>
                  <a:srgbClr val="CC00CC"/>
                </a:solidFill>
              </a:rPr>
              <a:t>([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zh-TW" altLang="en-US" dirty="0" smtClean="0">
                <a:solidFill>
                  <a:srgbClr val="CC00CC"/>
                </a:solidFill>
              </a:rPr>
              <a:t>請輸入第一個</a:t>
            </a:r>
            <a:r>
              <a:rPr lang="en-US" altLang="zh-TW" dirty="0" smtClean="0">
                <a:solidFill>
                  <a:srgbClr val="CC00CC"/>
                </a:solidFill>
              </a:rPr>
              <a:t>B</a:t>
            </a:r>
            <a:r>
              <a:rPr lang="zh-TW" altLang="en-US" dirty="0" smtClean="0">
                <a:solidFill>
                  <a:srgbClr val="CC00CC"/>
                </a:solidFill>
              </a:rPr>
              <a:t>值</a:t>
            </a:r>
            <a:r>
              <a:rPr lang="en-US" altLang="zh-TW" dirty="0" smtClean="0">
                <a:solidFill>
                  <a:srgbClr val="CC00CC"/>
                </a:solidFill>
              </a:rPr>
              <a:t>(</a:t>
            </a:r>
            <a:r>
              <a:rPr lang="en-US" altLang="zh-TW" dirty="0">
                <a:solidFill>
                  <a:srgbClr val="CC00CC"/>
                </a:solidFill>
              </a:rPr>
              <a:t>dissipation coefficient</a:t>
            </a:r>
            <a:r>
              <a:rPr lang="en-US" altLang="zh-TW" dirty="0" smtClean="0">
                <a:solidFill>
                  <a:srgbClr val="CC00CC"/>
                </a:solidFill>
              </a:rPr>
              <a:t>),</a:t>
            </a:r>
            <a:r>
              <a:rPr lang="zh-TW" altLang="en-US" dirty="0" smtClean="0">
                <a:solidFill>
                  <a:srgbClr val="CC00CC"/>
                </a:solidFill>
              </a:rPr>
              <a:t>小於</a:t>
            </a:r>
            <a:r>
              <a:rPr lang="en-US" altLang="zh-TW" dirty="0" smtClean="0">
                <a:solidFill>
                  <a:srgbClr val="CC00CC"/>
                </a:solidFill>
              </a:rPr>
              <a:t>' </a:t>
            </a:r>
            <a:r>
              <a:rPr lang="en-US" altLang="zh-TW" dirty="0"/>
              <a:t>num2str((k/M)^0.5) </a:t>
            </a:r>
            <a:r>
              <a:rPr lang="en-US" altLang="zh-TW" dirty="0">
                <a:solidFill>
                  <a:srgbClr val="CC00CC"/>
                </a:solidFill>
              </a:rPr>
              <a:t>':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])…</a:t>
            </a:r>
          </a:p>
          <a:p>
            <a:r>
              <a:rPr lang="en-US" altLang="zh-TW" dirty="0" smtClean="0"/>
              <a:t>     ,(</a:t>
            </a:r>
            <a:r>
              <a:rPr lang="en-US" altLang="zh-TW" dirty="0"/>
              <a:t>k/M)^</a:t>
            </a:r>
            <a:r>
              <a:rPr lang="en-US" altLang="zh-TW" dirty="0" smtClean="0"/>
              <a:t>0.5…</a:t>
            </a:r>
          </a:p>
          <a:p>
            <a:r>
              <a:rPr lang="en-US" altLang="zh-TW" dirty="0" smtClean="0"/>
              <a:t>     ,</a:t>
            </a:r>
            <a:r>
              <a:rPr lang="en-US" altLang="zh-TW" dirty="0" smtClean="0">
                <a:solidFill>
                  <a:srgbClr val="CC00CC"/>
                </a:solidFill>
              </a:rPr>
              <a:t> </a:t>
            </a:r>
            <a:r>
              <a:rPr lang="en-US" altLang="zh-TW" dirty="0">
                <a:solidFill>
                  <a:srgbClr val="CC00CC"/>
                </a:solidFill>
              </a:rPr>
              <a:t>input</a:t>
            </a:r>
            <a:r>
              <a:rPr lang="en-US" altLang="zh-TW" dirty="0" smtClean="0">
                <a:solidFill>
                  <a:srgbClr val="CC00CC"/>
                </a:solidFill>
              </a:rPr>
              <a:t>([‘</a:t>
            </a:r>
            <a:r>
              <a:rPr lang="zh-TW" altLang="en-US" dirty="0" smtClean="0">
                <a:solidFill>
                  <a:srgbClr val="CC00CC"/>
                </a:solidFill>
              </a:rPr>
              <a:t>請</a:t>
            </a:r>
            <a:r>
              <a:rPr lang="zh-TW" altLang="en-US" dirty="0">
                <a:solidFill>
                  <a:srgbClr val="CC00CC"/>
                </a:solidFill>
              </a:rPr>
              <a:t>輸入</a:t>
            </a:r>
            <a:r>
              <a:rPr lang="zh-TW" altLang="en-US" dirty="0" smtClean="0">
                <a:solidFill>
                  <a:srgbClr val="CC00CC"/>
                </a:solidFill>
              </a:rPr>
              <a:t>第三個</a:t>
            </a:r>
            <a:r>
              <a:rPr lang="en-US" altLang="zh-TW" dirty="0">
                <a:solidFill>
                  <a:srgbClr val="CC00CC"/>
                </a:solidFill>
              </a:rPr>
              <a:t>B</a:t>
            </a:r>
            <a:r>
              <a:rPr lang="zh-TW" altLang="en-US" dirty="0">
                <a:solidFill>
                  <a:srgbClr val="CC00CC"/>
                </a:solidFill>
              </a:rPr>
              <a:t>值</a:t>
            </a:r>
            <a:r>
              <a:rPr lang="en-US" altLang="zh-TW" dirty="0">
                <a:solidFill>
                  <a:srgbClr val="CC00CC"/>
                </a:solidFill>
              </a:rPr>
              <a:t>(dissipation coefficient</a:t>
            </a:r>
            <a:r>
              <a:rPr lang="en-US" altLang="zh-TW" dirty="0" smtClean="0">
                <a:solidFill>
                  <a:srgbClr val="CC00CC"/>
                </a:solidFill>
              </a:rPr>
              <a:t>),</a:t>
            </a:r>
            <a:r>
              <a:rPr lang="zh-TW" altLang="en-US" dirty="0" smtClean="0">
                <a:solidFill>
                  <a:srgbClr val="CC00CC"/>
                </a:solidFill>
              </a:rPr>
              <a:t>大於</a:t>
            </a:r>
            <a:r>
              <a:rPr lang="en-US" altLang="zh-TW" dirty="0">
                <a:solidFill>
                  <a:srgbClr val="CC00CC"/>
                </a:solidFill>
              </a:rPr>
              <a:t>' </a:t>
            </a:r>
            <a:r>
              <a:rPr lang="en-US" altLang="zh-TW" dirty="0"/>
              <a:t>num2str((k/M)^0.5) </a:t>
            </a:r>
            <a:r>
              <a:rPr lang="en-US" altLang="zh-TW" dirty="0">
                <a:solidFill>
                  <a:srgbClr val="CC00CC"/>
                </a:solidFill>
              </a:rPr>
              <a:t>':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n-US" altLang="zh-TW" dirty="0" smtClean="0"/>
              <a:t>])];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 err="1"/>
              <a:t>Nstep</a:t>
            </a:r>
            <a:r>
              <a:rPr lang="en-US" altLang="zh-TW" dirty="0"/>
              <a:t> = ceil(</a:t>
            </a:r>
            <a:r>
              <a:rPr lang="en-US" altLang="zh-TW" dirty="0" err="1"/>
              <a:t>Dur</a:t>
            </a:r>
            <a:r>
              <a:rPr lang="en-US" altLang="zh-TW" dirty="0"/>
              <a:t>/</a:t>
            </a:r>
            <a:r>
              <a:rPr lang="en-US" altLang="zh-TW" dirty="0" err="1"/>
              <a:t>dt</a:t>
            </a:r>
            <a:r>
              <a:rPr lang="en-US" altLang="zh-TW" dirty="0"/>
              <a:t>);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2246" y="2159291"/>
            <a:ext cx="43829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我們的步驟跟剛剛一樣分為三個部分</a:t>
            </a:r>
            <a:r>
              <a:rPr lang="en-US" altLang="zh-TW" sz="2000" dirty="0" smtClean="0"/>
              <a:t>: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而這裡會逐一</a:t>
            </a:r>
            <a:r>
              <a:rPr lang="zh-TW" altLang="en-US" sz="2000" dirty="0"/>
              <a:t>介紹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44777" y="2608184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sz="2000" dirty="0"/>
              <a:t>設定基本</a:t>
            </a:r>
            <a:r>
              <a:rPr lang="zh-TW" altLang="en-US" sz="2000" dirty="0" smtClean="0"/>
              <a:t>數值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44777" y="3054355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sz="2000" dirty="0"/>
              <a:t>撰寫程式</a:t>
            </a:r>
            <a:r>
              <a:rPr lang="zh-TW" altLang="en-US" sz="2000" dirty="0" smtClean="0"/>
              <a:t>語言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44777" y="3505835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sz="2000" dirty="0"/>
              <a:t>設定</a:t>
            </a:r>
            <a:r>
              <a:rPr lang="en-US" altLang="zh-TW" sz="2000" dirty="0"/>
              <a:t>plot</a:t>
            </a:r>
            <a:r>
              <a:rPr lang="zh-TW" altLang="en-US" sz="2000" dirty="0"/>
              <a:t>的性質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291155" y="2331720"/>
            <a:ext cx="504037" cy="27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710702" y="4685813"/>
            <a:ext cx="36647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我們設定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      </a:t>
            </a:r>
            <a:r>
              <a:rPr lang="zh-TW" altLang="en-US" sz="2000" dirty="0" smtClean="0"/>
              <a:t>總時間是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秒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             時間間隔是</a:t>
            </a:r>
            <a:r>
              <a:rPr lang="en-US" altLang="zh-TW" sz="2000" dirty="0" smtClean="0"/>
              <a:t>0.001</a:t>
            </a:r>
            <a:r>
              <a:rPr lang="zh-TW" altLang="en-US" sz="2000" dirty="0" smtClean="0"/>
              <a:t>秒</a:t>
            </a:r>
            <a:endParaRPr lang="en-US" altLang="zh-TW" sz="2000" dirty="0" smtClean="0"/>
          </a:p>
          <a:p>
            <a:r>
              <a:rPr lang="zh-TW" altLang="en-US" sz="2000" dirty="0" smtClean="0"/>
              <a:t>                 初始速度為</a:t>
            </a:r>
            <a:r>
              <a:rPr lang="en-US" altLang="zh-TW" sz="2000" dirty="0" smtClean="0"/>
              <a:t>10</a:t>
            </a:r>
          </a:p>
          <a:p>
            <a:r>
              <a:rPr lang="zh-TW" altLang="en-US" sz="2000" dirty="0" smtClean="0"/>
              <a:t>                 初始位置為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             </a:t>
            </a:r>
            <a:endParaRPr lang="zh-TW" altLang="en-US" sz="2000" dirty="0"/>
          </a:p>
        </p:txBody>
      </p:sp>
      <p:sp>
        <p:nvSpPr>
          <p:cNvPr id="18" name="向右箭號 17"/>
          <p:cNvSpPr/>
          <p:nvPr/>
        </p:nvSpPr>
        <p:spPr>
          <a:xfrm>
            <a:off x="1312246" y="5413819"/>
            <a:ext cx="566928" cy="226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577073" y="4522784"/>
            <a:ext cx="605005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r>
              <a:rPr lang="zh-TW" altLang="en-US" sz="2000" dirty="0" smtClean="0"/>
              <a:t>是要輸入</a:t>
            </a:r>
            <a:r>
              <a:rPr lang="el-GR" altLang="zh-TW" dirty="0" smtClean="0"/>
              <a:t>β</a:t>
            </a:r>
            <a:r>
              <a:rPr lang="zh-TW" altLang="en-US" sz="2000" dirty="0" smtClean="0"/>
              <a:t>的值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zh-TW" altLang="en-US" sz="2000" dirty="0" smtClean="0"/>
              <a:t>用</a:t>
            </a:r>
            <a:r>
              <a:rPr lang="en-US" altLang="zh-TW" dirty="0" smtClean="0"/>
              <a:t>input</a:t>
            </a:r>
            <a:r>
              <a:rPr lang="zh-TW" altLang="en-US" sz="2000" dirty="0" smtClean="0"/>
              <a:t>的原因是因為如果我們要設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個值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err="1"/>
              <a:t>i</a:t>
            </a:r>
            <a:r>
              <a:rPr lang="en-US" altLang="zh-TW" dirty="0" smtClean="0"/>
              <a:t>) </a:t>
            </a:r>
            <a:r>
              <a:rPr lang="el-GR" altLang="zh-TW" dirty="0" smtClean="0"/>
              <a:t>Β</a:t>
            </a:r>
            <a:r>
              <a:rPr lang="nn-NO" altLang="zh-TW" dirty="0"/>
              <a:t>^2&lt; k/M </a:t>
            </a:r>
            <a:r>
              <a:rPr lang="zh-TW" altLang="en-US" dirty="0" smtClean="0"/>
              <a:t>    </a:t>
            </a:r>
            <a:r>
              <a:rPr lang="nn-NO" altLang="zh-TW" dirty="0" smtClean="0"/>
              <a:t>ii)β^2</a:t>
            </a:r>
            <a:r>
              <a:rPr lang="nn-NO" altLang="zh-TW" dirty="0"/>
              <a:t>= </a:t>
            </a:r>
            <a:r>
              <a:rPr lang="nn-NO" altLang="zh-TW" dirty="0" smtClean="0"/>
              <a:t>k/M</a:t>
            </a:r>
            <a:r>
              <a:rPr lang="zh-TW" altLang="en-US" dirty="0" smtClean="0"/>
              <a:t>    </a:t>
            </a:r>
            <a:r>
              <a:rPr lang="nn-NO" altLang="zh-TW" dirty="0" smtClean="0"/>
              <a:t> iii)β^2</a:t>
            </a:r>
            <a:r>
              <a:rPr lang="nn-NO" altLang="zh-TW" dirty="0"/>
              <a:t>&gt; </a:t>
            </a:r>
            <a:r>
              <a:rPr lang="nn-NO" altLang="zh-TW" dirty="0" smtClean="0"/>
              <a:t>k/M</a:t>
            </a:r>
          </a:p>
          <a:p>
            <a:r>
              <a:rPr lang="zh-TW" altLang="en-US" dirty="0" smtClean="0"/>
              <a:t>      </a:t>
            </a:r>
            <a:r>
              <a:rPr lang="zh-TW" altLang="en-US" sz="2000" dirty="0" smtClean="0"/>
              <a:t>那我們得先算出</a:t>
            </a:r>
            <a:r>
              <a:rPr lang="en-US" altLang="zh-TW" dirty="0" smtClean="0"/>
              <a:t>(k/M)^0.5</a:t>
            </a:r>
            <a:r>
              <a:rPr lang="zh-TW" altLang="en-US" sz="2000" dirty="0" smtClean="0"/>
              <a:t>是多少然後再輸入</a:t>
            </a:r>
            <a:r>
              <a:rPr lang="en-US" altLang="zh-TW" dirty="0" smtClean="0"/>
              <a:t>script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zh-TW" altLang="en-US" sz="2000" dirty="0" smtClean="0"/>
              <a:t>所以我</a:t>
            </a:r>
            <a:r>
              <a:rPr lang="zh-TW" altLang="en-US" sz="2000" dirty="0"/>
              <a:t>們</a:t>
            </a:r>
            <a:r>
              <a:rPr lang="zh-TW" altLang="en-US" sz="2000" dirty="0" smtClean="0"/>
              <a:t>利用</a:t>
            </a:r>
            <a:r>
              <a:rPr lang="en-US" altLang="zh-TW" dirty="0" smtClean="0"/>
              <a:t>input</a:t>
            </a:r>
            <a:r>
              <a:rPr lang="zh-TW" altLang="en-US" sz="2000" dirty="0" smtClean="0"/>
              <a:t>就可以幫忙算出</a:t>
            </a:r>
            <a:r>
              <a:rPr lang="en-US" altLang="zh-TW" dirty="0"/>
              <a:t>(k/M)^</a:t>
            </a:r>
            <a:r>
              <a:rPr lang="en-US" altLang="zh-TW" dirty="0" smtClean="0"/>
              <a:t>0.5</a:t>
            </a:r>
            <a:r>
              <a:rPr lang="zh-TW" altLang="en-US" sz="2000" dirty="0" smtClean="0"/>
              <a:t>的值</a:t>
            </a:r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zh-TW" altLang="en-US" sz="2000" dirty="0" smtClean="0"/>
              <a:t>再顯示出來，進行手動輸入就可以了</a:t>
            </a:r>
            <a:endParaRPr lang="zh-TW" altLang="en-US" sz="2000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02" y="5238903"/>
            <a:ext cx="6210925" cy="6525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577073" y="4595684"/>
            <a:ext cx="6939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例</a:t>
            </a:r>
            <a:r>
              <a:rPr lang="en-US" altLang="zh-TW" sz="2000" dirty="0" smtClean="0"/>
              <a:t>: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                                                                        (</a:t>
            </a:r>
            <a:r>
              <a:rPr lang="zh-TW" altLang="en-US" sz="2000" dirty="0" smtClean="0"/>
              <a:t>手動輸入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10" name="向上箭號 9"/>
          <p:cNvSpPr/>
          <p:nvPr/>
        </p:nvSpPr>
        <p:spPr>
          <a:xfrm>
            <a:off x="8601303" y="5891458"/>
            <a:ext cx="178545" cy="2258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220362" y="2095750"/>
            <a:ext cx="346441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1:3</a:t>
            </a:r>
          </a:p>
          <a:p>
            <a:r>
              <a:rPr lang="en-US" altLang="zh-TW" dirty="0"/>
              <a:t>    B = L(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j = 1:Nstep</a:t>
            </a:r>
          </a:p>
          <a:p>
            <a:r>
              <a:rPr lang="en-US" altLang="zh-TW" dirty="0"/>
              <a:t>        a(j) = (-B*v(j)-k*x(j))/M;</a:t>
            </a:r>
          </a:p>
          <a:p>
            <a:r>
              <a:rPr lang="en-US" altLang="zh-TW" dirty="0"/>
              <a:t>        v(j+1) = v(j) + a(j)*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x(j+1) = x(j) + v(j)*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  <a:p>
            <a:r>
              <a:rPr lang="en-US" altLang="zh-TW" dirty="0"/>
              <a:t>    plot (</a:t>
            </a:r>
            <a:r>
              <a:rPr lang="en-US" altLang="zh-TW" dirty="0" err="1"/>
              <a:t>x,v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hold on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e</a:t>
            </a:r>
            <a:r>
              <a:rPr lang="en-US" altLang="zh-TW" dirty="0" smtClean="0">
                <a:solidFill>
                  <a:srgbClr val="0070C0"/>
                </a:solidFill>
              </a:rPr>
              <a:t>nd</a:t>
            </a:r>
          </a:p>
          <a:p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/>
              <a:t>N</a:t>
            </a:r>
            <a:r>
              <a:rPr lang="fr-FR" altLang="zh-TW" dirty="0"/>
              <a:t> = Dur/(2*pi*((M/k)^(0.5)));</a:t>
            </a:r>
          </a:p>
          <a:p>
            <a:r>
              <a:rPr lang="en-US" altLang="zh-TW" dirty="0" err="1"/>
              <a:t>disp</a:t>
            </a:r>
            <a:r>
              <a:rPr lang="en-US" altLang="zh-TW" dirty="0"/>
              <a:t>([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zh-TW" altLang="en-US" dirty="0">
                <a:solidFill>
                  <a:srgbClr val="CC00CC"/>
                </a:solidFill>
              </a:rPr>
              <a:t>振盪次數為 </a:t>
            </a:r>
            <a:r>
              <a:rPr lang="en-US" altLang="zh-TW" dirty="0">
                <a:solidFill>
                  <a:srgbClr val="CC00CC"/>
                </a:solidFill>
              </a:rPr>
              <a:t>' </a:t>
            </a:r>
            <a:r>
              <a:rPr lang="en-US" altLang="zh-TW" dirty="0"/>
              <a:t>num2str(N)])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3340612" y="2333138"/>
            <a:ext cx="1670300" cy="18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303624" y="2093826"/>
            <a:ext cx="333456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跟前面一樣，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我們做三個軌跡，分別為</a:t>
            </a:r>
            <a:r>
              <a:rPr lang="en-US" altLang="zh-TW" sz="2000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el-GR" altLang="zh-TW" dirty="0" smtClean="0"/>
              <a:t>β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L(1)</a:t>
            </a:r>
          </a:p>
          <a:p>
            <a:r>
              <a:rPr lang="en-US" altLang="zh-TW" dirty="0" smtClean="0"/>
              <a:t>2.</a:t>
            </a:r>
            <a:r>
              <a:rPr lang="el-GR" altLang="zh-TW" dirty="0" smtClean="0"/>
              <a:t>β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L(2)</a:t>
            </a:r>
          </a:p>
          <a:p>
            <a:r>
              <a:rPr lang="en-US" altLang="zh-TW" dirty="0" smtClean="0"/>
              <a:t>3.</a:t>
            </a:r>
            <a:r>
              <a:rPr lang="el-GR" altLang="zh-TW" dirty="0" smtClean="0"/>
              <a:t>β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L(3)</a:t>
            </a:r>
            <a:endParaRPr lang="nn-NO" altLang="zh-TW" dirty="0"/>
          </a:p>
          <a:p>
            <a:endParaRPr lang="en-US" altLang="zh-TW" dirty="0" smtClean="0"/>
          </a:p>
          <a:p>
            <a:r>
              <a:rPr lang="zh-TW" altLang="en-US" sz="2000" dirty="0" smtClean="0"/>
              <a:t>所以設一個大</a:t>
            </a:r>
            <a:r>
              <a:rPr lang="zh-TW" altLang="en-US" sz="2000" dirty="0"/>
              <a:t>迴</a:t>
            </a:r>
            <a:r>
              <a:rPr lang="zh-TW" altLang="en-US" sz="2000" dirty="0" smtClean="0"/>
              <a:t>圈 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1:3</a:t>
            </a:r>
          </a:p>
          <a:p>
            <a:r>
              <a:rPr lang="zh-TW" altLang="en-US" sz="2000" dirty="0" smtClean="0"/>
              <a:t>依序把</a:t>
            </a:r>
            <a:r>
              <a:rPr lang="el-GR" altLang="zh-TW" dirty="0"/>
              <a:t>β</a:t>
            </a:r>
            <a:r>
              <a:rPr lang="zh-TW" altLang="en-US" sz="2000" dirty="0" smtClean="0"/>
              <a:t>設為</a:t>
            </a:r>
            <a:r>
              <a:rPr lang="en-US" altLang="zh-TW" dirty="0" smtClean="0"/>
              <a:t>L(1)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L(2)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L(3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4515066" y="3015596"/>
            <a:ext cx="468868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429006" y="2871084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由</a:t>
            </a:r>
            <a:r>
              <a:rPr lang="en-US" altLang="zh-TW" dirty="0" smtClean="0">
                <a:solidFill>
                  <a:srgbClr val="002060"/>
                </a:solidFill>
              </a:rPr>
              <a:t>Ma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=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-</a:t>
            </a:r>
            <a:r>
              <a:rPr lang="el-GR" altLang="zh-TW" dirty="0" smtClean="0">
                <a:solidFill>
                  <a:srgbClr val="002060"/>
                </a:solidFill>
              </a:rPr>
              <a:t>β</a:t>
            </a:r>
            <a:r>
              <a:rPr lang="en-US" altLang="zh-TW" dirty="0" smtClean="0">
                <a:solidFill>
                  <a:srgbClr val="002060"/>
                </a:solidFill>
              </a:rPr>
              <a:t>v-</a:t>
            </a:r>
            <a:r>
              <a:rPr lang="en-US" altLang="zh-TW" dirty="0" err="1" smtClean="0">
                <a:solidFill>
                  <a:srgbClr val="002060"/>
                </a:solidFill>
              </a:rPr>
              <a:t>kx</a:t>
            </a:r>
            <a:endParaRPr lang="en-US" altLang="zh-TW" dirty="0" smtClean="0">
              <a:solidFill>
                <a:srgbClr val="002060"/>
              </a:solidFill>
            </a:endParaRPr>
          </a:p>
          <a:p>
            <a:r>
              <a:rPr lang="zh-TW" altLang="en-US" dirty="0" smtClean="0"/>
              <a:t>可以求出 </a:t>
            </a:r>
            <a:r>
              <a:rPr lang="en-US" altLang="zh-TW" dirty="0" smtClean="0"/>
              <a:t>a = (-</a:t>
            </a:r>
            <a:r>
              <a:rPr lang="el-GR" altLang="zh-TW" dirty="0" smtClean="0"/>
              <a:t>β</a:t>
            </a:r>
            <a:r>
              <a:rPr lang="en-US" altLang="zh-TW" dirty="0" smtClean="0"/>
              <a:t>v-</a:t>
            </a:r>
            <a:r>
              <a:rPr lang="en-US" altLang="zh-TW" dirty="0" err="1" smtClean="0"/>
              <a:t>kx</a:t>
            </a:r>
            <a:r>
              <a:rPr lang="en-US" altLang="zh-TW" dirty="0" smtClean="0"/>
              <a:t>)/M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526607" y="2708758"/>
            <a:ext cx="22461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由</a:t>
            </a:r>
            <a:r>
              <a:rPr lang="zh-TW" altLang="en-US" sz="2000" dirty="0" smtClean="0"/>
              <a:t>上</a:t>
            </a:r>
            <a:r>
              <a:rPr lang="zh-TW" altLang="en-US" sz="2000" dirty="0"/>
              <a:t>上</a:t>
            </a:r>
            <a:r>
              <a:rPr lang="zh-TW" altLang="en-US" sz="2000" dirty="0" smtClean="0"/>
              <a:t>頁</a:t>
            </a:r>
            <a:r>
              <a:rPr lang="zh-TW" altLang="en-US" sz="2000" dirty="0"/>
              <a:t>講的</a:t>
            </a:r>
            <a:r>
              <a:rPr lang="en-US" altLang="zh-TW" sz="2000" dirty="0"/>
              <a:t>:</a:t>
            </a:r>
          </a:p>
          <a:p>
            <a:endParaRPr lang="en-US" altLang="zh-TW" dirty="0"/>
          </a:p>
          <a:p>
            <a:r>
              <a:rPr lang="en-US" altLang="zh-TW" dirty="0"/>
              <a:t>v = </a:t>
            </a:r>
            <a:r>
              <a:rPr lang="zh-TW" altLang="en-US" sz="2000" dirty="0"/>
              <a:t>上一點的</a:t>
            </a:r>
            <a:r>
              <a:rPr lang="en-US" altLang="zh-TW" dirty="0" err="1"/>
              <a:t>v+a</a:t>
            </a:r>
            <a:r>
              <a:rPr lang="en-US" altLang="zh-TW" dirty="0"/>
              <a:t>*</a:t>
            </a:r>
            <a:r>
              <a:rPr lang="en-US" altLang="zh-TW" dirty="0" err="1"/>
              <a:t>dt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zh-TW" altLang="en-US" sz="2000" dirty="0"/>
              <a:t>上一點的</a:t>
            </a:r>
            <a:r>
              <a:rPr lang="en-US" altLang="zh-TW" dirty="0" err="1"/>
              <a:t>x+v</a:t>
            </a:r>
            <a:r>
              <a:rPr lang="en-US" altLang="zh-TW" dirty="0"/>
              <a:t>*</a:t>
            </a:r>
            <a:r>
              <a:rPr lang="en-US" altLang="zh-TW" dirty="0" err="1"/>
              <a:t>dt</a:t>
            </a:r>
            <a:endParaRPr lang="zh-TW" altLang="en-US" dirty="0"/>
          </a:p>
          <a:p>
            <a:endParaRPr lang="en-US" altLang="zh-TW" dirty="0"/>
          </a:p>
          <a:p>
            <a:r>
              <a:rPr lang="zh-TW" altLang="en-US" sz="2000" dirty="0"/>
              <a:t>所打出來的程式碼</a:t>
            </a:r>
          </a:p>
          <a:p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51509" y="2093826"/>
            <a:ext cx="2749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legend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l-GR" altLang="zh-TW" dirty="0" smtClean="0">
                <a:solidFill>
                  <a:srgbClr val="CC00CC"/>
                </a:solidFill>
              </a:rPr>
              <a:t>β</a:t>
            </a:r>
            <a:r>
              <a:rPr lang="en-US" altLang="zh-TW" dirty="0" smtClean="0">
                <a:solidFill>
                  <a:srgbClr val="CC00CC"/>
                </a:solidFill>
              </a:rPr>
              <a:t>1'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l-GR" altLang="zh-TW" dirty="0"/>
              <a:t> </a:t>
            </a:r>
            <a:r>
              <a:rPr lang="el-GR" altLang="zh-TW" dirty="0" smtClean="0">
                <a:solidFill>
                  <a:srgbClr val="CC00CC"/>
                </a:solidFill>
              </a:rPr>
              <a:t>β</a:t>
            </a:r>
            <a:r>
              <a:rPr lang="en-US" altLang="zh-TW" dirty="0" smtClean="0">
                <a:solidFill>
                  <a:srgbClr val="CC00CC"/>
                </a:solidFill>
              </a:rPr>
              <a:t>2'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CC00CC"/>
                </a:solidFill>
              </a:rPr>
              <a:t>'</a:t>
            </a:r>
            <a:r>
              <a:rPr lang="el-GR" altLang="zh-TW" dirty="0"/>
              <a:t> </a:t>
            </a:r>
            <a:r>
              <a:rPr lang="el-GR" altLang="zh-TW" dirty="0" smtClean="0">
                <a:solidFill>
                  <a:srgbClr val="CC00CC"/>
                </a:solidFill>
              </a:rPr>
              <a:t>β</a:t>
            </a:r>
            <a:r>
              <a:rPr lang="en-US" altLang="zh-TW" dirty="0" smtClean="0">
                <a:solidFill>
                  <a:srgbClr val="CC00CC"/>
                </a:solidFill>
              </a:rPr>
              <a:t>3'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axis </a:t>
            </a:r>
            <a:r>
              <a:rPr lang="en-US" altLang="zh-TW" dirty="0">
                <a:solidFill>
                  <a:srgbClr val="0070C0"/>
                </a:solidFill>
              </a:rPr>
              <a:t>equal</a:t>
            </a:r>
          </a:p>
          <a:p>
            <a:r>
              <a:rPr lang="en-US" altLang="zh-TW" dirty="0"/>
              <a:t>title(</a:t>
            </a:r>
            <a:r>
              <a:rPr lang="en-US" altLang="zh-TW" dirty="0">
                <a:solidFill>
                  <a:srgbClr val="CC00CC"/>
                </a:solidFill>
              </a:rPr>
              <a:t>'Ma=-</a:t>
            </a:r>
            <a:r>
              <a:rPr lang="en-US" altLang="zh-TW" dirty="0" err="1">
                <a:solidFill>
                  <a:srgbClr val="CC00CC"/>
                </a:solidFill>
              </a:rPr>
              <a:t>kx</a:t>
            </a:r>
            <a:r>
              <a:rPr lang="zh-TW" altLang="en-US" dirty="0">
                <a:solidFill>
                  <a:srgbClr val="CC00CC"/>
                </a:solidFill>
              </a:rPr>
              <a:t>的粒子運動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xlabel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'x </a:t>
            </a:r>
            <a:r>
              <a:rPr lang="zh-TW" altLang="en-US" dirty="0">
                <a:solidFill>
                  <a:srgbClr val="CC00CC"/>
                </a:solidFill>
              </a:rPr>
              <a:t>位移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ylabel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C00CC"/>
                </a:solidFill>
              </a:rPr>
              <a:t>'v </a:t>
            </a:r>
            <a:r>
              <a:rPr lang="zh-TW" altLang="en-US" dirty="0">
                <a:solidFill>
                  <a:srgbClr val="CC00CC"/>
                </a:solidFill>
              </a:rPr>
              <a:t>速度</a:t>
            </a:r>
            <a:r>
              <a:rPr lang="en-US" altLang="zh-TW" dirty="0">
                <a:solidFill>
                  <a:srgbClr val="CC00CC"/>
                </a:solidFill>
              </a:rPr>
              <a:t>'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grid </a:t>
            </a:r>
            <a:r>
              <a:rPr lang="en-US" altLang="zh-TW" dirty="0" smtClean="0">
                <a:solidFill>
                  <a:srgbClr val="0070C0"/>
                </a:solidFill>
              </a:rPr>
              <a:t>on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4351901" y="3328551"/>
            <a:ext cx="1406354" cy="351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196333" y="3311570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前面介紹過啦</a:t>
            </a:r>
            <a:r>
              <a:rPr lang="en-US" altLang="zh-TW" sz="2000" dirty="0" smtClean="0"/>
              <a:t>!!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62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904 -0.15741 " pathEditMode="relative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149 " pathEditMode="relative" ptsTypes="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526 -0.21875 " pathEditMode="relative" ptsTypes="AA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856 " pathEditMode="relative" ptsTypes="AA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591 -0.28935 " pathEditMode="relative" ptsTypes="AA">
                                      <p:cBhvr>
                                        <p:cTn id="1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7" grpId="1"/>
      <p:bldP spid="8" grpId="0"/>
      <p:bldP spid="8" grpId="1"/>
      <p:bldP spid="8" grpId="2"/>
      <p:bldP spid="8" grpId="3"/>
      <p:bldP spid="9" grpId="0"/>
      <p:bldP spid="9" grpId="1"/>
      <p:bldP spid="9" grpId="2"/>
      <p:bldP spid="15" grpId="0" animBg="1"/>
      <p:bldP spid="15" grpId="1" animBg="1"/>
      <p:bldP spid="15" grpId="2" animBg="1"/>
      <p:bldP spid="16" grpId="0"/>
      <p:bldP spid="16" grpId="1"/>
      <p:bldP spid="18" grpId="0" animBg="1"/>
      <p:bldP spid="18" grpId="1" animBg="1"/>
      <p:bldP spid="19" grpId="0"/>
      <p:bldP spid="19" grpId="1"/>
      <p:bldP spid="3" grpId="0"/>
      <p:bldP spid="3" grpId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7" grpId="0" animBg="1"/>
      <p:bldP spid="17" grpId="1" animBg="1"/>
      <p:bldP spid="17" grpId="2" animBg="1"/>
      <p:bldP spid="20" grpId="0"/>
      <p:bldP spid="20" grpId="1"/>
      <p:bldP spid="21" grpId="0"/>
      <p:bldP spid="21" grpId="1"/>
      <p:bldP spid="23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149"/>
            <a:ext cx="7452360" cy="631485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Solution(b)</a:t>
            </a:r>
            <a:r>
              <a:rPr lang="zh-TW" altLang="en-US" sz="3600" dirty="0" smtClean="0"/>
              <a:t>＆</a:t>
            </a:r>
            <a:r>
              <a:rPr lang="en-US" altLang="zh-TW" sz="3600" dirty="0" smtClean="0"/>
              <a:t>(c)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48" y="1487463"/>
            <a:ext cx="4823146" cy="404847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10010" y="2336019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將以上的指令輸入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即可跑出圖形</a:t>
            </a:r>
            <a:r>
              <a:rPr lang="en-US" altLang="zh-TW" sz="2000" dirty="0" smtClean="0"/>
              <a:t>:</a:t>
            </a:r>
            <a:endParaRPr lang="zh-TW" altLang="en-US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10" y="5900403"/>
            <a:ext cx="4282811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Question(d)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2656" y="2496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491069" y="2265479"/>
            <a:ext cx="787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(d)</a:t>
            </a:r>
            <a:r>
              <a:rPr lang="zh-TW" altLang="en-US" sz="2400" dirty="0" smtClean="0"/>
              <a:t>嘗試使用</a:t>
            </a:r>
            <a:r>
              <a:rPr lang="en-US" altLang="zh-TW" sz="2400" dirty="0"/>
              <a:t>“</a:t>
            </a:r>
            <a:r>
              <a:rPr lang="en-US" altLang="zh-TW" sz="2400" dirty="0" err="1"/>
              <a:t>getframe</a:t>
            </a:r>
            <a:r>
              <a:rPr lang="en-US" altLang="zh-TW" sz="2400" dirty="0"/>
              <a:t>” and “movie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做出</a:t>
            </a:r>
            <a:r>
              <a:rPr lang="en-US" altLang="zh-TW" sz="2400" dirty="0" smtClean="0"/>
              <a:t>(a)</a:t>
            </a:r>
            <a:r>
              <a:rPr lang="zh-TW" altLang="en-US" sz="2400" dirty="0" smtClean="0"/>
              <a:t>＆</a:t>
            </a:r>
            <a:r>
              <a:rPr lang="en-US" altLang="zh-TW" sz="2400" dirty="0" smtClean="0"/>
              <a:t>(b)</a:t>
            </a:r>
            <a:r>
              <a:rPr lang="zh-TW" altLang="en-US" sz="2400" dirty="0" smtClean="0"/>
              <a:t>的動畫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11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</TotalTime>
  <Words>1607</Words>
  <Application>Microsoft Office PowerPoint</Application>
  <PresentationFormat>寬螢幕</PresentationFormat>
  <Paragraphs>279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Dotum</vt:lpstr>
      <vt:lpstr>GungsuhChe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陳麥克</dc:creator>
  <cp:lastModifiedBy>陳麥克</cp:lastModifiedBy>
  <cp:revision>52</cp:revision>
  <dcterms:created xsi:type="dcterms:W3CDTF">2015-10-26T02:29:57Z</dcterms:created>
  <dcterms:modified xsi:type="dcterms:W3CDTF">2015-10-26T15:59:57Z</dcterms:modified>
</cp:coreProperties>
</file>