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8" r:id="rId2"/>
    <p:sldId id="270" r:id="rId3"/>
    <p:sldId id="271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麥克" initials="陳麥克" lastIdx="4" clrIdx="0">
    <p:extLst>
      <p:ext uri="{19B8F6BF-5375-455C-9EA6-DF929625EA0E}">
        <p15:presenceInfo xmlns:p15="http://schemas.microsoft.com/office/powerpoint/2012/main" userId="f8ba0d2afc782b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9T05:03:26.494" idx="2">
    <p:pos x="10" y="10"/>
    <p:text>請用投影片放映(第4頁)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3F45E-F376-4300-999B-6A8DE252ED0F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5C778-9AC8-4C7C-8468-0BA3C0E831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885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請用投影片放映</a:t>
            </a:r>
            <a:r>
              <a:rPr lang="en-US" altLang="zh-TW" dirty="0" smtClean="0"/>
              <a:t>(</a:t>
            </a:r>
            <a:r>
              <a:rPr lang="zh-TW" altLang="en-US" dirty="0" smtClean="0"/>
              <a:t>第</a:t>
            </a:r>
            <a:r>
              <a:rPr lang="en-US" altLang="zh-TW" dirty="0" smtClean="0"/>
              <a:t>4</a:t>
            </a:r>
            <a:r>
              <a:rPr lang="zh-TW" altLang="en-US" dirty="0" smtClean="0"/>
              <a:t>頁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7BCB-6A71-47BD-ACE8-DDFC1BD488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26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07568" y="476672"/>
            <a:ext cx="6823495" cy="23083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Programming</a:t>
            </a:r>
            <a:br>
              <a:rPr lang="en-US" altLang="zh-TW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</a:br>
            <a:r>
              <a:rPr lang="en-US" altLang="zh-TW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Language</a:t>
            </a:r>
            <a:endParaRPr lang="zh-TW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487488" y="3789040"/>
            <a:ext cx="8981422" cy="1872208"/>
          </a:xfrm>
        </p:spPr>
        <p:txBody>
          <a:bodyPr>
            <a:normAutofit/>
          </a:bodyPr>
          <a:lstStyle/>
          <a:p>
            <a:endParaRPr lang="en-US" altLang="zh-TW" sz="3000" dirty="0" smtClean="0"/>
          </a:p>
          <a:p>
            <a:pPr algn="l"/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第</a:t>
            </a:r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15</a:t>
            </a: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組</a:t>
            </a:r>
            <a:endParaRPr lang="en-US" altLang="zh-TW" sz="30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algn="l"/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組員</a:t>
            </a:r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:</a:t>
            </a: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陳麥克</a:t>
            </a:r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60%</a:t>
            </a: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  林柏安</a:t>
            </a:r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4</a:t>
            </a:r>
            <a:r>
              <a:rPr lang="en-US" altLang="zh-TW" sz="3000" dirty="0">
                <a:latin typeface="Dotum" panose="020B0600000101010101" pitchFamily="34" charset="-127"/>
                <a:ea typeface="Dotum" panose="020B0600000101010101" pitchFamily="34" charset="-127"/>
              </a:rPr>
              <a:t>0</a:t>
            </a:r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%</a:t>
            </a:r>
            <a:endParaRPr lang="zh-TW" altLang="en-US" sz="3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0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503712" y="476672"/>
            <a:ext cx="385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Question(a)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072157" y="1689716"/>
            <a:ext cx="70743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兩個質量</a:t>
            </a:r>
            <a:r>
              <a:rPr lang="en-US" altLang="zh-TW" sz="2400" dirty="0" smtClean="0"/>
              <a:t>M</a:t>
            </a:r>
            <a:r>
              <a:rPr lang="zh-TW" altLang="en-US" sz="2400" dirty="0" smtClean="0"/>
              <a:t>的物體以彈簧係數為</a:t>
            </a:r>
            <a:r>
              <a:rPr lang="en-US" altLang="zh-TW" sz="2400" dirty="0" smtClean="0"/>
              <a:t>k</a:t>
            </a:r>
            <a:r>
              <a:rPr lang="zh-TW" altLang="en-US" sz="2400" dirty="0" smtClean="0"/>
              <a:t>的彈簧連接，</a:t>
            </a:r>
            <a:endParaRPr lang="en-US" altLang="zh-TW" sz="2400" dirty="0" smtClean="0"/>
          </a:p>
          <a:p>
            <a:r>
              <a:rPr lang="zh-TW" altLang="en-US" sz="2400" dirty="0" smtClean="0"/>
              <a:t>且各自以彈簧常數為</a:t>
            </a:r>
            <a:r>
              <a:rPr lang="en-US" altLang="zh-TW" sz="2400" dirty="0" smtClean="0"/>
              <a:t>K</a:t>
            </a:r>
            <a:r>
              <a:rPr lang="zh-TW" altLang="en-US" sz="2400" dirty="0" smtClean="0"/>
              <a:t>的彈簧與牆連接，</a:t>
            </a:r>
            <a:r>
              <a:rPr lang="en-US" altLang="zh-TW" sz="2400" dirty="0" smtClean="0"/>
              <a:t>K&gt;k</a:t>
            </a:r>
            <a:r>
              <a:rPr lang="zh-TW" altLang="en-US" sz="2400" dirty="0" smtClean="0"/>
              <a:t>；</a:t>
            </a:r>
            <a:endParaRPr lang="en-US" altLang="zh-TW" sz="2400" dirty="0" smtClean="0"/>
          </a:p>
          <a:p>
            <a:r>
              <a:rPr lang="zh-TW" altLang="en-US" sz="2400" dirty="0" smtClean="0"/>
              <a:t>令</a:t>
            </a:r>
            <a:r>
              <a:rPr lang="en-US" altLang="zh-TW" sz="2400" dirty="0" smtClean="0"/>
              <a:t>X1</a:t>
            </a:r>
            <a:r>
              <a:rPr lang="zh-TW" altLang="en-US" sz="2400" dirty="0" smtClean="0"/>
              <a:t>和</a:t>
            </a:r>
            <a:r>
              <a:rPr lang="en-US" altLang="zh-TW" sz="2400" dirty="0" smtClean="0"/>
              <a:t>X2</a:t>
            </a:r>
            <a:r>
              <a:rPr lang="zh-TW" altLang="en-US" sz="2400" dirty="0" smtClean="0"/>
              <a:t>為它們的平衡位置，</a:t>
            </a:r>
            <a:r>
              <a:rPr lang="en-US" altLang="zh-TW" sz="2400" dirty="0" smtClean="0"/>
              <a:t>R1</a:t>
            </a:r>
            <a:r>
              <a:rPr lang="zh-TW" altLang="en-US" sz="2400" dirty="0" smtClean="0"/>
              <a:t>和</a:t>
            </a:r>
            <a:r>
              <a:rPr lang="en-US" altLang="zh-TW" sz="2400" dirty="0" smtClean="0"/>
              <a:t>R2</a:t>
            </a:r>
            <a:r>
              <a:rPr lang="zh-TW" altLang="en-US" sz="2400" dirty="0" smtClean="0"/>
              <a:t>為偏移距離</a:t>
            </a:r>
            <a:r>
              <a:rPr lang="zh-TW" altLang="en-US" sz="2400" dirty="0"/>
              <a:t>。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805809" y="3727084"/>
            <a:ext cx="7092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lphaLcParenBoth"/>
            </a:pPr>
            <a:r>
              <a:rPr lang="zh-TW" altLang="en-US" sz="2400" dirty="0" smtClean="0"/>
              <a:t>以</a:t>
            </a:r>
            <a:r>
              <a:rPr lang="zh-TW" altLang="en-US" sz="2400" dirty="0"/>
              <a:t>在</a:t>
            </a:r>
            <a:r>
              <a:rPr lang="en-US" altLang="zh-TW" sz="2400" dirty="0"/>
              <a:t> t=0</a:t>
            </a:r>
            <a:r>
              <a:rPr lang="zh-TW" altLang="en-US" sz="2400" dirty="0"/>
              <a:t> </a:t>
            </a:r>
            <a:r>
              <a:rPr lang="zh-TW" altLang="en-US" sz="2400" dirty="0" smtClean="0"/>
              <a:t>時，</a:t>
            </a:r>
            <a:r>
              <a:rPr lang="en-US" altLang="zh-TW" sz="2400" dirty="0" smtClean="0"/>
              <a:t>M=2.5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K=1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R1=2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R2=V1=V2=0</a:t>
            </a:r>
            <a:endParaRPr lang="en-US" altLang="zh-TW" sz="2400" dirty="0"/>
          </a:p>
          <a:p>
            <a:r>
              <a:rPr lang="zh-TW" altLang="en-US" sz="2400" dirty="0" smtClean="0"/>
              <a:t>      作</a:t>
            </a:r>
            <a:r>
              <a:rPr lang="en-US" altLang="zh-TW" sz="2400" dirty="0" smtClean="0"/>
              <a:t>R1(t)</a:t>
            </a:r>
            <a:r>
              <a:rPr lang="zh-TW" altLang="en-US" sz="2400" dirty="0" smtClean="0"/>
              <a:t>和</a:t>
            </a:r>
            <a:r>
              <a:rPr lang="en-US" altLang="zh-TW" sz="2400" dirty="0" smtClean="0"/>
              <a:t>R2(t)</a:t>
            </a:r>
            <a:r>
              <a:rPr lang="zh-TW" altLang="en-US" sz="2400" dirty="0" smtClean="0"/>
              <a:t>圖、能量圖。</a:t>
            </a:r>
            <a:endParaRPr lang="zh-TW" alt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615" y="5131537"/>
            <a:ext cx="3797228" cy="1438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4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641606" y="2840284"/>
            <a:ext cx="195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1.</a:t>
            </a:r>
            <a:r>
              <a:rPr lang="zh-TW" altLang="en-US" sz="2000" dirty="0" smtClean="0"/>
              <a:t>設定基本數值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641606" y="3388101"/>
            <a:ext cx="195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2.</a:t>
            </a:r>
            <a:r>
              <a:rPr lang="zh-TW" altLang="en-US" sz="2000" dirty="0" smtClean="0"/>
              <a:t>撰寫程式語言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641606" y="3935918"/>
            <a:ext cx="2106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3.</a:t>
            </a:r>
            <a:r>
              <a:rPr lang="zh-TW" altLang="en-US" sz="2000" dirty="0" smtClean="0"/>
              <a:t>設定</a:t>
            </a:r>
            <a:r>
              <a:rPr lang="en-US" altLang="zh-TW" dirty="0" smtClean="0"/>
              <a:t>plot</a:t>
            </a:r>
            <a:r>
              <a:rPr lang="zh-TW" altLang="en-US" sz="2000" dirty="0" smtClean="0"/>
              <a:t>的性質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79294" y="2131917"/>
            <a:ext cx="23583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Dur</a:t>
            </a:r>
            <a:r>
              <a:rPr lang="en-US" altLang="zh-TW" dirty="0"/>
              <a:t> = 100;</a:t>
            </a:r>
          </a:p>
          <a:p>
            <a:r>
              <a:rPr lang="en-US" altLang="zh-TW" dirty="0" err="1"/>
              <a:t>dt</a:t>
            </a:r>
            <a:r>
              <a:rPr lang="en-US" altLang="zh-TW" dirty="0"/>
              <a:t> = 0.005;</a:t>
            </a:r>
          </a:p>
          <a:p>
            <a:r>
              <a:rPr lang="en-US" altLang="zh-TW" dirty="0" err="1"/>
              <a:t>Nstep</a:t>
            </a:r>
            <a:r>
              <a:rPr lang="en-US" altLang="zh-TW" dirty="0"/>
              <a:t> = ceil(</a:t>
            </a:r>
            <a:r>
              <a:rPr lang="en-US" altLang="zh-TW" dirty="0" err="1"/>
              <a:t>Dur</a:t>
            </a:r>
            <a:r>
              <a:rPr lang="en-US" altLang="zh-TW" dirty="0"/>
              <a:t>/</a:t>
            </a:r>
            <a:r>
              <a:rPr lang="en-US" altLang="zh-TW" dirty="0" err="1"/>
              <a:t>dt</a:t>
            </a:r>
            <a:r>
              <a:rPr lang="en-US" altLang="zh-TW" dirty="0" smtClean="0"/>
              <a:t>);</a:t>
            </a:r>
          </a:p>
          <a:p>
            <a:endParaRPr lang="en-US" altLang="zh-TW" dirty="0"/>
          </a:p>
          <a:p>
            <a:r>
              <a:rPr lang="en-US" altLang="zh-TW" dirty="0"/>
              <a:t>K=1 ; k=0.5;</a:t>
            </a:r>
          </a:p>
          <a:p>
            <a:r>
              <a:rPr lang="en-US" altLang="zh-TW" dirty="0"/>
              <a:t>M = 2.5;</a:t>
            </a:r>
          </a:p>
          <a:p>
            <a:r>
              <a:rPr lang="en-US" altLang="zh-TW" dirty="0"/>
              <a:t>R1=2 ; R2=0;</a:t>
            </a:r>
          </a:p>
          <a:p>
            <a:r>
              <a:rPr lang="en-US" altLang="zh-TW" dirty="0"/>
              <a:t>V1=0 ; V2=0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/>
              <a:t>t=0</a:t>
            </a:r>
            <a:r>
              <a:rPr lang="en-US" altLang="zh-TW" dirty="0" smtClean="0"/>
              <a:t>;</a:t>
            </a:r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84037" y="2212369"/>
            <a:ext cx="540885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for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1:Nstep</a:t>
            </a:r>
          </a:p>
          <a:p>
            <a:r>
              <a:rPr lang="en-US" altLang="zh-TW" dirty="0"/>
              <a:t>    V1(i+1) = ((-K*R1(</a:t>
            </a:r>
            <a:r>
              <a:rPr lang="en-US" altLang="zh-TW" dirty="0" err="1"/>
              <a:t>i</a:t>
            </a:r>
            <a:r>
              <a:rPr lang="en-US" altLang="zh-TW" dirty="0"/>
              <a:t>)-k*(R1(</a:t>
            </a:r>
            <a:r>
              <a:rPr lang="en-US" altLang="zh-TW" dirty="0" err="1"/>
              <a:t>i</a:t>
            </a:r>
            <a:r>
              <a:rPr lang="en-US" altLang="zh-TW" dirty="0"/>
              <a:t>)-R2(</a:t>
            </a:r>
            <a:r>
              <a:rPr lang="en-US" altLang="zh-TW" dirty="0" err="1"/>
              <a:t>i</a:t>
            </a:r>
            <a:r>
              <a:rPr lang="en-US" altLang="zh-TW" dirty="0"/>
              <a:t>)))/M)*dt+V1(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V2(i+1) = ((-K*R2(</a:t>
            </a:r>
            <a:r>
              <a:rPr lang="en-US" altLang="zh-TW" dirty="0" err="1"/>
              <a:t>i</a:t>
            </a:r>
            <a:r>
              <a:rPr lang="en-US" altLang="zh-TW" dirty="0"/>
              <a:t>)-k*(R2(</a:t>
            </a:r>
            <a:r>
              <a:rPr lang="en-US" altLang="zh-TW" dirty="0" err="1"/>
              <a:t>i</a:t>
            </a:r>
            <a:r>
              <a:rPr lang="en-US" altLang="zh-TW" dirty="0"/>
              <a:t>)-R1(</a:t>
            </a:r>
            <a:r>
              <a:rPr lang="en-US" altLang="zh-TW" dirty="0" err="1"/>
              <a:t>i</a:t>
            </a:r>
            <a:r>
              <a:rPr lang="en-US" altLang="zh-TW" dirty="0"/>
              <a:t>)))/M)*dt+V2(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R1(i+1) = V1(</a:t>
            </a:r>
            <a:r>
              <a:rPr lang="en-US" altLang="zh-TW" dirty="0" err="1"/>
              <a:t>i</a:t>
            </a:r>
            <a:r>
              <a:rPr lang="en-US" altLang="zh-TW" dirty="0"/>
              <a:t>)*dt+R1(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R2(i+1) = V2(</a:t>
            </a:r>
            <a:r>
              <a:rPr lang="en-US" altLang="zh-TW" dirty="0" err="1"/>
              <a:t>i</a:t>
            </a:r>
            <a:r>
              <a:rPr lang="en-US" altLang="zh-TW" dirty="0"/>
              <a:t>)*dt+R2(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t(i+1) = </a:t>
            </a:r>
            <a:r>
              <a:rPr lang="en-US" altLang="zh-TW" dirty="0" err="1"/>
              <a:t>i</a:t>
            </a:r>
            <a:r>
              <a:rPr lang="en-US" altLang="zh-TW" dirty="0"/>
              <a:t>*</a:t>
            </a:r>
            <a:r>
              <a:rPr lang="en-US" altLang="zh-TW" dirty="0" err="1"/>
              <a:t>dt</a:t>
            </a:r>
            <a:r>
              <a:rPr lang="en-US" altLang="zh-TW" dirty="0"/>
              <a:t>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end</a:t>
            </a:r>
          </a:p>
          <a:p>
            <a:r>
              <a:rPr lang="pt-BR" altLang="zh-TW" dirty="0"/>
              <a:t>U1 = 1/2*K*R1.^2+1/2*k*(R1-R2).^2;</a:t>
            </a:r>
          </a:p>
          <a:p>
            <a:r>
              <a:rPr lang="pt-BR" altLang="zh-TW" dirty="0"/>
              <a:t>U2 = 1/2*K*R2.^2+1/2*k*(R2-R1).^2;</a:t>
            </a:r>
          </a:p>
          <a:p>
            <a:r>
              <a:rPr lang="en-US" altLang="zh-TW" dirty="0"/>
              <a:t>E1 = 1/2*M*V1.^2;</a:t>
            </a:r>
          </a:p>
          <a:p>
            <a:r>
              <a:rPr lang="en-US" altLang="zh-TW" dirty="0"/>
              <a:t>E2 = 1/2*M*V2.^2;</a:t>
            </a:r>
          </a:p>
          <a:p>
            <a:r>
              <a:rPr lang="en-US" altLang="zh-TW" dirty="0"/>
              <a:t>K1=U1+E1;</a:t>
            </a:r>
          </a:p>
          <a:p>
            <a:r>
              <a:rPr lang="en-US" altLang="zh-TW" dirty="0"/>
              <a:t>K2=U2+E2</a:t>
            </a:r>
            <a:r>
              <a:rPr lang="en-US" altLang="zh-TW" dirty="0" smtClean="0"/>
              <a:t>;</a:t>
            </a:r>
            <a:endParaRPr lang="en-US" altLang="zh-TW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27789" y="2197652"/>
            <a:ext cx="379943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TW" dirty="0"/>
              <a:t>subplot(2,1,1),plot(t,R1,</a:t>
            </a:r>
            <a:r>
              <a:rPr lang="fr-FR" altLang="zh-TW" dirty="0">
                <a:solidFill>
                  <a:srgbClr val="CC00CC"/>
                </a:solidFill>
              </a:rPr>
              <a:t>'r'</a:t>
            </a:r>
            <a:r>
              <a:rPr lang="fr-FR" altLang="zh-TW" dirty="0"/>
              <a:t>,t,R2,</a:t>
            </a:r>
            <a:r>
              <a:rPr lang="fr-FR" altLang="zh-TW" dirty="0">
                <a:solidFill>
                  <a:srgbClr val="CC00CC"/>
                </a:solidFill>
              </a:rPr>
              <a:t>'b'</a:t>
            </a:r>
            <a:r>
              <a:rPr lang="fr-FR" altLang="zh-TW" dirty="0"/>
              <a:t>)</a:t>
            </a:r>
          </a:p>
          <a:p>
            <a:r>
              <a:rPr lang="en-US" altLang="zh-TW" dirty="0" smtClean="0"/>
              <a:t>title(</a:t>
            </a:r>
            <a:r>
              <a:rPr lang="en-US" altLang="zh-TW" dirty="0" smtClean="0">
                <a:solidFill>
                  <a:srgbClr val="CC00CC"/>
                </a:solidFill>
              </a:rPr>
              <a:t>'</a:t>
            </a:r>
            <a:r>
              <a:rPr lang="zh-TW" altLang="en-US" dirty="0" smtClean="0">
                <a:solidFill>
                  <a:srgbClr val="CC00CC"/>
                </a:solidFill>
              </a:rPr>
              <a:t>簡諧運動</a:t>
            </a:r>
            <a:r>
              <a:rPr lang="en-US" altLang="zh-TW" dirty="0" smtClean="0">
                <a:solidFill>
                  <a:srgbClr val="CC00CC"/>
                </a:solidFill>
              </a:rPr>
              <a:t>'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Xlabel</a:t>
            </a:r>
            <a:r>
              <a:rPr lang="en-US" altLang="zh-TW" dirty="0" smtClean="0"/>
              <a:t>(</a:t>
            </a:r>
            <a:r>
              <a:rPr lang="en-US" altLang="zh-TW" dirty="0">
                <a:solidFill>
                  <a:srgbClr val="CC00CC"/>
                </a:solidFill>
              </a:rPr>
              <a:t>'</a:t>
            </a:r>
            <a:r>
              <a:rPr lang="zh-TW" altLang="en-US" dirty="0" smtClean="0">
                <a:solidFill>
                  <a:srgbClr val="CC00CC"/>
                </a:solidFill>
              </a:rPr>
              <a:t>時間 </a:t>
            </a:r>
            <a:r>
              <a:rPr lang="en-US" altLang="zh-TW" dirty="0" smtClean="0">
                <a:solidFill>
                  <a:srgbClr val="CC00CC"/>
                </a:solidFill>
              </a:rPr>
              <a:t>(s)'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err="1"/>
              <a:t>ylabel</a:t>
            </a:r>
            <a:r>
              <a:rPr lang="en-US" altLang="zh-TW" dirty="0" smtClean="0"/>
              <a:t>(</a:t>
            </a:r>
            <a:r>
              <a:rPr lang="en-US" altLang="zh-TW" dirty="0">
                <a:solidFill>
                  <a:srgbClr val="CC00CC"/>
                </a:solidFill>
              </a:rPr>
              <a:t>'</a:t>
            </a:r>
            <a:r>
              <a:rPr lang="zh-TW" altLang="en-US" dirty="0" smtClean="0">
                <a:solidFill>
                  <a:srgbClr val="CC00CC"/>
                </a:solidFill>
              </a:rPr>
              <a:t>距離平衡點位置 </a:t>
            </a:r>
            <a:r>
              <a:rPr lang="en-US" altLang="zh-TW" dirty="0" smtClean="0">
                <a:solidFill>
                  <a:srgbClr val="CC00CC"/>
                </a:solidFill>
              </a:rPr>
              <a:t>(m)'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smtClean="0"/>
              <a:t>legend(</a:t>
            </a:r>
            <a:r>
              <a:rPr lang="en-US" altLang="zh-TW" dirty="0">
                <a:solidFill>
                  <a:srgbClr val="CC00CC"/>
                </a:solidFill>
              </a:rPr>
              <a:t>'</a:t>
            </a:r>
            <a:r>
              <a:rPr lang="en-US" altLang="zh-TW" dirty="0" smtClean="0">
                <a:solidFill>
                  <a:srgbClr val="CC00CC"/>
                </a:solidFill>
              </a:rPr>
              <a:t>R1'</a:t>
            </a:r>
            <a:r>
              <a:rPr lang="en-US" altLang="zh-TW" dirty="0" smtClean="0"/>
              <a:t>,</a:t>
            </a:r>
            <a:r>
              <a:rPr lang="en-US" altLang="zh-TW" dirty="0" smtClean="0">
                <a:solidFill>
                  <a:srgbClr val="CC00CC"/>
                </a:solidFill>
              </a:rPr>
              <a:t>‘R2'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/>
              <a:t>grid </a:t>
            </a:r>
            <a:r>
              <a:rPr lang="en-US" altLang="zh-TW" dirty="0">
                <a:solidFill>
                  <a:srgbClr val="0070C0"/>
                </a:solidFill>
              </a:rPr>
              <a:t>on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fr-FR" altLang="zh-TW" dirty="0"/>
              <a:t>subplot(2,1,2),plot(t,K1,</a:t>
            </a:r>
            <a:r>
              <a:rPr lang="fr-FR" altLang="zh-TW" dirty="0">
                <a:solidFill>
                  <a:srgbClr val="CC00CC"/>
                </a:solidFill>
              </a:rPr>
              <a:t>'r'</a:t>
            </a:r>
            <a:r>
              <a:rPr lang="fr-FR" altLang="zh-TW" dirty="0"/>
              <a:t>,t,K2,</a:t>
            </a:r>
            <a:r>
              <a:rPr lang="fr-FR" altLang="zh-TW" dirty="0">
                <a:solidFill>
                  <a:srgbClr val="CC00CC"/>
                </a:solidFill>
              </a:rPr>
              <a:t>'b'</a:t>
            </a:r>
            <a:r>
              <a:rPr lang="fr-FR" altLang="zh-TW" dirty="0"/>
              <a:t>)</a:t>
            </a:r>
            <a:endParaRPr lang="en-US" altLang="zh-TW" dirty="0"/>
          </a:p>
          <a:p>
            <a:r>
              <a:rPr lang="en-US" altLang="zh-TW" dirty="0" err="1"/>
              <a:t>Xlabel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C00CC"/>
                </a:solidFill>
              </a:rPr>
              <a:t>'</a:t>
            </a:r>
            <a:r>
              <a:rPr lang="zh-TW" altLang="en-US" dirty="0">
                <a:solidFill>
                  <a:srgbClr val="CC00CC"/>
                </a:solidFill>
              </a:rPr>
              <a:t>時間 </a:t>
            </a:r>
            <a:r>
              <a:rPr lang="en-US" altLang="zh-TW" dirty="0">
                <a:solidFill>
                  <a:srgbClr val="CC00CC"/>
                </a:solidFill>
              </a:rPr>
              <a:t>(s)'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ylabel</a:t>
            </a:r>
            <a:r>
              <a:rPr lang="en-US" altLang="zh-TW" dirty="0" smtClean="0"/>
              <a:t>(</a:t>
            </a:r>
            <a:r>
              <a:rPr lang="en-US" altLang="zh-TW" dirty="0">
                <a:solidFill>
                  <a:srgbClr val="CC00CC"/>
                </a:solidFill>
              </a:rPr>
              <a:t>'</a:t>
            </a:r>
            <a:r>
              <a:rPr lang="zh-TW" altLang="en-US" dirty="0" smtClean="0">
                <a:solidFill>
                  <a:srgbClr val="CC00CC"/>
                </a:solidFill>
              </a:rPr>
              <a:t>力學能 </a:t>
            </a:r>
            <a:r>
              <a:rPr lang="en-US" altLang="zh-TW" dirty="0" smtClean="0">
                <a:solidFill>
                  <a:srgbClr val="CC00CC"/>
                </a:solidFill>
              </a:rPr>
              <a:t>(J)'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/>
              <a:t>legend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CC00CC"/>
                </a:solidFill>
              </a:rPr>
              <a:t>‘W1</a:t>
            </a:r>
            <a:r>
              <a:rPr lang="en-US" altLang="zh-TW" dirty="0">
                <a:solidFill>
                  <a:srgbClr val="CC00CC"/>
                </a:solidFill>
              </a:rPr>
              <a:t>'</a:t>
            </a:r>
            <a:r>
              <a:rPr lang="en-US" altLang="zh-TW" dirty="0" smtClean="0"/>
              <a:t>,</a:t>
            </a:r>
            <a:r>
              <a:rPr lang="en-US" altLang="zh-TW" dirty="0" smtClean="0">
                <a:solidFill>
                  <a:srgbClr val="CC00CC"/>
                </a:solidFill>
              </a:rPr>
              <a:t> ‘W2'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r>
              <a:rPr lang="en-US" altLang="zh-TW" dirty="0"/>
              <a:t>grid </a:t>
            </a:r>
            <a:r>
              <a:rPr lang="en-US" altLang="zh-TW" dirty="0">
                <a:solidFill>
                  <a:srgbClr val="0070C0"/>
                </a:solidFill>
              </a:rPr>
              <a:t>on</a:t>
            </a:r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366684" y="1931862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+mn-ea"/>
              </a:rPr>
              <a:t>我們寫程式分成</a:t>
            </a:r>
            <a:r>
              <a:rPr lang="en-US" altLang="zh-TW" sz="2000" dirty="0" smtClean="0">
                <a:latin typeface="+mn-ea"/>
              </a:rPr>
              <a:t>3</a:t>
            </a:r>
            <a:r>
              <a:rPr lang="zh-TW" altLang="en-US" sz="2000" dirty="0" smtClean="0">
                <a:latin typeface="+mn-ea"/>
              </a:rPr>
              <a:t>個部分</a:t>
            </a:r>
            <a:r>
              <a:rPr lang="en-US" altLang="zh-TW" sz="2000" dirty="0" smtClean="0">
                <a:latin typeface="+mn-ea"/>
              </a:rPr>
              <a:t>: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641606" y="50336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Solution(a)</a:t>
            </a:r>
            <a:endParaRPr lang="zh-TW" altLang="en-US" sz="3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408441" y="2427236"/>
            <a:ext cx="308930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+mn-ea"/>
              </a:rPr>
              <a:t>我們設定 </a:t>
            </a:r>
            <a:r>
              <a:rPr lang="en-US" altLang="zh-TW" sz="2000" dirty="0" smtClean="0">
                <a:latin typeface="+mn-ea"/>
              </a:rPr>
              <a:t>:</a:t>
            </a:r>
          </a:p>
          <a:p>
            <a:r>
              <a:rPr lang="zh-TW" altLang="en-US" sz="2000" dirty="0">
                <a:latin typeface="+mn-ea"/>
              </a:rPr>
              <a:t> </a:t>
            </a:r>
            <a:endParaRPr lang="en-US" altLang="zh-TW" sz="2000" dirty="0">
              <a:latin typeface="+mn-ea"/>
            </a:endParaRPr>
          </a:p>
          <a:p>
            <a:r>
              <a:rPr lang="en-US" altLang="zh-TW" sz="2000" dirty="0" smtClean="0">
                <a:latin typeface="+mn-ea"/>
              </a:rPr>
              <a:t>         </a:t>
            </a:r>
            <a:r>
              <a:rPr lang="zh-TW" altLang="en-US" sz="2000" dirty="0" smtClean="0">
                <a:latin typeface="+mn-ea"/>
              </a:rPr>
              <a:t>總時間是</a:t>
            </a:r>
            <a:r>
              <a:rPr lang="en-US" altLang="zh-TW" sz="2000" dirty="0" smtClean="0"/>
              <a:t>100 </a:t>
            </a:r>
            <a:r>
              <a:rPr lang="zh-TW" altLang="en-US" sz="2000" dirty="0" smtClean="0">
                <a:latin typeface="+mn-ea"/>
              </a:rPr>
              <a:t>秒</a:t>
            </a:r>
            <a:endParaRPr lang="en-US" altLang="zh-TW" sz="2000" dirty="0" smtClean="0">
              <a:latin typeface="+mn-ea"/>
            </a:endParaRPr>
          </a:p>
          <a:p>
            <a:r>
              <a:rPr lang="zh-TW" altLang="en-US" sz="2000" dirty="0" smtClean="0">
                <a:latin typeface="+mn-ea"/>
              </a:rPr>
              <a:t>         時間間隔</a:t>
            </a:r>
            <a:r>
              <a:rPr lang="en-US" altLang="zh-TW" sz="2000" dirty="0" smtClean="0"/>
              <a:t>0.005 </a:t>
            </a:r>
            <a:r>
              <a:rPr lang="zh-TW" altLang="en-US" sz="2000" dirty="0" smtClean="0">
                <a:latin typeface="+mn-ea"/>
              </a:rPr>
              <a:t>秒</a:t>
            </a:r>
            <a:endParaRPr lang="en-US" altLang="zh-TW" sz="2000" dirty="0" smtClean="0">
              <a:latin typeface="+mn-ea"/>
            </a:endParaRPr>
          </a:p>
          <a:p>
            <a:r>
              <a:rPr lang="zh-TW" altLang="en-US" sz="2000" dirty="0" smtClean="0">
                <a:latin typeface="+mn-ea"/>
              </a:rPr>
              <a:t>         彈簧係數</a:t>
            </a:r>
            <a:r>
              <a:rPr lang="en-US" altLang="zh-TW" sz="2000" dirty="0" smtClean="0"/>
              <a:t>K=1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k=0.5</a:t>
            </a:r>
          </a:p>
          <a:p>
            <a:r>
              <a:rPr lang="en-US" altLang="zh-TW" sz="2000" dirty="0" smtClean="0">
                <a:latin typeface="+mn-ea"/>
              </a:rPr>
              <a:t>         </a:t>
            </a:r>
            <a:r>
              <a:rPr lang="en-US" altLang="zh-TW" dirty="0" smtClean="0"/>
              <a:t>M=2.5 Kg</a:t>
            </a:r>
          </a:p>
          <a:p>
            <a:r>
              <a:rPr lang="en-US" altLang="zh-TW" sz="2000" dirty="0" smtClean="0">
                <a:latin typeface="+mn-ea"/>
              </a:rPr>
              <a:t>         </a:t>
            </a:r>
            <a:r>
              <a:rPr lang="en-US" altLang="zh-TW" dirty="0" smtClean="0"/>
              <a:t>R1=2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R2=0</a:t>
            </a:r>
            <a:endParaRPr lang="en-US" altLang="zh-TW" dirty="0"/>
          </a:p>
          <a:p>
            <a:r>
              <a:rPr lang="en-US" altLang="zh-TW" sz="2000" dirty="0">
                <a:latin typeface="+mn-ea"/>
              </a:rPr>
              <a:t> </a:t>
            </a:r>
            <a:r>
              <a:rPr lang="en-US" altLang="zh-TW" sz="2000" dirty="0" smtClean="0">
                <a:latin typeface="+mn-ea"/>
              </a:rPr>
              <a:t>        </a:t>
            </a:r>
            <a:r>
              <a:rPr lang="en-US" altLang="zh-TW" dirty="0" smtClean="0"/>
              <a:t>V1=0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V2=0</a:t>
            </a:r>
            <a:endParaRPr lang="en-US" altLang="zh-TW" dirty="0"/>
          </a:p>
        </p:txBody>
      </p:sp>
      <p:sp>
        <p:nvSpPr>
          <p:cNvPr id="13" name="向右箭號 12"/>
          <p:cNvSpPr/>
          <p:nvPr/>
        </p:nvSpPr>
        <p:spPr>
          <a:xfrm>
            <a:off x="4540692" y="3747812"/>
            <a:ext cx="1710595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6478348" y="2712268"/>
            <a:ext cx="495279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244442" y="2212369"/>
            <a:ext cx="328647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由</a:t>
            </a:r>
            <a:r>
              <a:rPr lang="zh-TW" altLang="en-US" dirty="0" smtClean="0"/>
              <a:t>   </a:t>
            </a:r>
            <a:r>
              <a:rPr lang="en-US" altLang="zh-TW" dirty="0" smtClean="0"/>
              <a:t>M*a1=-K*R1-k*(R1-R2)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M</a:t>
            </a:r>
            <a:r>
              <a:rPr lang="zh-TW" altLang="en-US" dirty="0" smtClean="0"/>
              <a:t>*</a:t>
            </a:r>
            <a:r>
              <a:rPr lang="en-US" altLang="zh-TW" dirty="0" smtClean="0"/>
              <a:t>a2=-K*R2-k*(R2-R1)</a:t>
            </a:r>
          </a:p>
          <a:p>
            <a:endParaRPr lang="en-US" altLang="zh-TW" dirty="0" smtClean="0"/>
          </a:p>
          <a:p>
            <a:r>
              <a:rPr lang="zh-TW" altLang="en-US" sz="2000" dirty="0"/>
              <a:t>可得</a:t>
            </a:r>
            <a:r>
              <a:rPr lang="en-US" altLang="zh-TW" dirty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a1=(-K*R1-k</a:t>
            </a:r>
            <a:r>
              <a:rPr lang="en-US" altLang="zh-TW" dirty="0"/>
              <a:t>*(R1-R2</a:t>
            </a:r>
            <a:r>
              <a:rPr lang="en-US" altLang="zh-TW" dirty="0" smtClean="0"/>
              <a:t>))/M</a:t>
            </a:r>
          </a:p>
          <a:p>
            <a:r>
              <a:rPr lang="en-US" altLang="zh-TW" dirty="0" smtClean="0"/>
              <a:t>         a2=(-K*R2-k</a:t>
            </a:r>
            <a:r>
              <a:rPr lang="en-US" altLang="zh-TW" dirty="0"/>
              <a:t>*(R2-R1</a:t>
            </a:r>
            <a:r>
              <a:rPr lang="en-US" altLang="zh-TW" dirty="0" smtClean="0"/>
              <a:t>))/M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000" dirty="0"/>
              <a:t>再</a:t>
            </a:r>
            <a:r>
              <a:rPr lang="zh-TW" altLang="en-US" sz="2000" dirty="0" smtClean="0"/>
              <a:t>由    </a:t>
            </a:r>
            <a:r>
              <a:rPr lang="en-US" altLang="zh-TW" dirty="0" smtClean="0"/>
              <a:t>V = V</a:t>
            </a:r>
            <a:r>
              <a:rPr lang="en-US" altLang="zh-TW" sz="1200" dirty="0" smtClean="0"/>
              <a:t>0</a:t>
            </a:r>
            <a:r>
              <a:rPr lang="en-US" altLang="zh-TW" dirty="0" smtClean="0"/>
              <a:t>+at</a:t>
            </a:r>
          </a:p>
          <a:p>
            <a:endParaRPr lang="en-US" altLang="zh-TW" dirty="0"/>
          </a:p>
          <a:p>
            <a:r>
              <a:rPr lang="zh-TW" altLang="en-US" sz="2000" dirty="0" smtClean="0"/>
              <a:t>就可得出左方的</a:t>
            </a:r>
            <a:r>
              <a:rPr lang="en-US" altLang="zh-TW" dirty="0" smtClean="0"/>
              <a:t>V1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V2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2" name="向右箭號 1"/>
          <p:cNvSpPr/>
          <p:nvPr/>
        </p:nvSpPr>
        <p:spPr>
          <a:xfrm>
            <a:off x="5305804" y="3198153"/>
            <a:ext cx="1663704" cy="257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7248561" y="2712268"/>
            <a:ext cx="198002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sz="2000" dirty="0" smtClean="0"/>
              <a:t>則是由</a:t>
            </a:r>
            <a:r>
              <a:rPr lang="en-US" altLang="zh-TW" dirty="0"/>
              <a:t> </a:t>
            </a:r>
            <a:r>
              <a:rPr lang="en-US" altLang="zh-TW" dirty="0" smtClean="0"/>
              <a:t>R=R</a:t>
            </a:r>
            <a:r>
              <a:rPr lang="en-US" altLang="zh-TW" sz="1200" dirty="0" smtClean="0"/>
              <a:t>0</a:t>
            </a:r>
            <a:r>
              <a:rPr lang="en-US" altLang="zh-TW" dirty="0" smtClean="0"/>
              <a:t>+Vt</a:t>
            </a:r>
          </a:p>
          <a:p>
            <a:endParaRPr lang="en-US" altLang="zh-TW" dirty="0"/>
          </a:p>
          <a:p>
            <a:r>
              <a:rPr lang="zh-TW" altLang="en-US" sz="2000" dirty="0" smtClean="0"/>
              <a:t>求出左方的</a:t>
            </a:r>
            <a:r>
              <a:rPr lang="zh-TW" altLang="en-US" sz="2000" dirty="0"/>
              <a:t>式</a:t>
            </a:r>
            <a:r>
              <a:rPr lang="zh-TW" altLang="en-US" sz="2000" dirty="0" smtClean="0"/>
              <a:t>子</a:t>
            </a:r>
            <a:endParaRPr lang="en-US" altLang="zh-TW" sz="2000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4" name="向右箭號 13"/>
          <p:cNvSpPr/>
          <p:nvPr/>
        </p:nvSpPr>
        <p:spPr>
          <a:xfrm>
            <a:off x="5305804" y="4788688"/>
            <a:ext cx="1663704" cy="26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175538" y="2578976"/>
            <a:ext cx="345639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彈力位能 </a:t>
            </a:r>
            <a:r>
              <a:rPr lang="en-US" altLang="zh-TW" dirty="0" smtClean="0"/>
              <a:t>U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½*k*x^2</a:t>
            </a:r>
          </a:p>
          <a:p>
            <a:endParaRPr lang="en-US" altLang="zh-TW" dirty="0"/>
          </a:p>
          <a:p>
            <a:r>
              <a:rPr lang="zh-TW" altLang="en-US" sz="2000" dirty="0" smtClean="0"/>
              <a:t>動能</a:t>
            </a:r>
            <a:r>
              <a:rPr lang="zh-TW" altLang="en-US" dirty="0" smtClean="0"/>
              <a:t> </a:t>
            </a:r>
            <a:r>
              <a:rPr lang="en-US" altLang="zh-TW" dirty="0" smtClean="0"/>
              <a:t>E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½</a:t>
            </a:r>
            <a:r>
              <a:rPr lang="zh-TW" altLang="en-US" dirty="0" smtClean="0"/>
              <a:t>*</a:t>
            </a:r>
            <a:r>
              <a:rPr lang="en-US" altLang="zh-TW" dirty="0" smtClean="0"/>
              <a:t>M</a:t>
            </a:r>
            <a:r>
              <a:rPr lang="zh-TW" altLang="en-US" dirty="0" smtClean="0"/>
              <a:t>*</a:t>
            </a:r>
            <a:r>
              <a:rPr lang="en-US" altLang="zh-TW" dirty="0" smtClean="0"/>
              <a:t>V^2</a:t>
            </a:r>
          </a:p>
          <a:p>
            <a:endParaRPr lang="en-US" altLang="zh-TW" dirty="0"/>
          </a:p>
          <a:p>
            <a:r>
              <a:rPr lang="zh-TW" altLang="en-US" sz="2000" dirty="0" smtClean="0"/>
              <a:t>總力學能 </a:t>
            </a:r>
            <a:r>
              <a:rPr lang="en-US" altLang="zh-TW" dirty="0" smtClean="0"/>
              <a:t>K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U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E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這裡不放進迴圈是因為</a:t>
            </a:r>
            <a:r>
              <a:rPr lang="en-US" altLang="zh-TW" dirty="0" smtClean="0"/>
              <a:t>U</a:t>
            </a:r>
            <a:r>
              <a:rPr lang="zh-TW" altLang="en-US" dirty="0" smtClean="0"/>
              <a:t>跟</a:t>
            </a:r>
            <a:r>
              <a:rPr lang="en-US" altLang="zh-TW" dirty="0" smtClean="0"/>
              <a:t>E</a:t>
            </a:r>
          </a:p>
          <a:p>
            <a:r>
              <a:rPr lang="zh-TW" altLang="en-US" dirty="0" smtClean="0"/>
              <a:t>都是用迴圈算出的數值</a:t>
            </a:r>
            <a:r>
              <a:rPr lang="en-US" altLang="zh-TW" dirty="0" smtClean="0"/>
              <a:t>V</a:t>
            </a:r>
            <a:r>
              <a:rPr lang="zh-TW" altLang="en-US" dirty="0" smtClean="0"/>
              <a:t>跟</a:t>
            </a:r>
            <a:r>
              <a:rPr lang="en-US" altLang="zh-TW" dirty="0" smtClean="0"/>
              <a:t>R</a:t>
            </a:r>
            <a:r>
              <a:rPr lang="zh-TW" altLang="en-US" dirty="0" smtClean="0"/>
              <a:t>求得</a:t>
            </a:r>
            <a:endParaRPr lang="en-US" altLang="zh-TW" dirty="0" smtClean="0"/>
          </a:p>
        </p:txBody>
      </p:sp>
      <p:sp>
        <p:nvSpPr>
          <p:cNvPr id="18" name="向右箭號 17"/>
          <p:cNvSpPr/>
          <p:nvPr/>
        </p:nvSpPr>
        <p:spPr>
          <a:xfrm>
            <a:off x="5305804" y="2578976"/>
            <a:ext cx="1663704" cy="261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7141728" y="2464771"/>
            <a:ext cx="36231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第一張圖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R1(t)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R2(t)</a:t>
            </a:r>
          </a:p>
          <a:p>
            <a:endParaRPr lang="en-US" altLang="zh-TW" sz="2000" dirty="0"/>
          </a:p>
          <a:p>
            <a:r>
              <a:rPr lang="zh-TW" altLang="en-US" sz="2000" dirty="0" smtClean="0"/>
              <a:t>名稱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簡諧運動</a:t>
            </a:r>
            <a:endParaRPr lang="en-US" altLang="zh-TW" sz="2000" dirty="0" smtClean="0"/>
          </a:p>
          <a:p>
            <a:r>
              <a:rPr lang="en-US" altLang="zh-TW" sz="2000" dirty="0" smtClean="0"/>
              <a:t>X</a:t>
            </a:r>
            <a:r>
              <a:rPr lang="zh-TW" altLang="en-US" sz="2000" dirty="0" smtClean="0"/>
              <a:t>軸名稱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時間 </a:t>
            </a:r>
            <a:r>
              <a:rPr lang="en-US" altLang="zh-TW" sz="2000" dirty="0"/>
              <a:t>(s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r>
              <a:rPr lang="en-US" altLang="zh-TW" sz="2000" dirty="0" smtClean="0"/>
              <a:t>Y</a:t>
            </a:r>
            <a:r>
              <a:rPr lang="zh-TW" altLang="en-US" sz="2000" dirty="0" smtClean="0"/>
              <a:t>軸名稱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距離</a:t>
            </a:r>
            <a:r>
              <a:rPr lang="zh-TW" altLang="en-US" sz="2000" dirty="0"/>
              <a:t>平衡點位置 </a:t>
            </a:r>
            <a:r>
              <a:rPr lang="en-US" altLang="zh-TW" sz="2000" dirty="0"/>
              <a:t>(m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 smtClean="0"/>
              <a:t>線條名稱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R1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R2</a:t>
            </a:r>
          </a:p>
          <a:p>
            <a:r>
              <a:rPr lang="zh-TW" altLang="en-US" sz="2000" dirty="0" smtClean="0"/>
              <a:t>開啟格</a:t>
            </a:r>
            <a:r>
              <a:rPr lang="zh-TW" altLang="en-US" sz="2000" dirty="0"/>
              <a:t>線</a:t>
            </a:r>
          </a:p>
        </p:txBody>
      </p:sp>
      <p:sp>
        <p:nvSpPr>
          <p:cNvPr id="20" name="向右箭號 19"/>
          <p:cNvSpPr/>
          <p:nvPr/>
        </p:nvSpPr>
        <p:spPr>
          <a:xfrm>
            <a:off x="5296131" y="4364050"/>
            <a:ext cx="1663704" cy="283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7138962" y="2471767"/>
            <a:ext cx="27831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第</a:t>
            </a:r>
            <a:r>
              <a:rPr lang="zh-TW" altLang="en-US" sz="2000" dirty="0"/>
              <a:t>二</a:t>
            </a:r>
            <a:r>
              <a:rPr lang="zh-TW" altLang="en-US" sz="2000" dirty="0" smtClean="0"/>
              <a:t>張圖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K1(t)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K2(t)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X</a:t>
            </a:r>
            <a:r>
              <a:rPr lang="zh-TW" altLang="en-US" sz="2000" dirty="0" smtClean="0"/>
              <a:t>軸名稱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時間 </a:t>
            </a:r>
            <a:r>
              <a:rPr lang="en-US" altLang="zh-TW" sz="2000" dirty="0"/>
              <a:t>(s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r>
              <a:rPr lang="en-US" altLang="zh-TW" sz="2000" dirty="0" smtClean="0"/>
              <a:t>Y</a:t>
            </a:r>
            <a:r>
              <a:rPr lang="zh-TW" altLang="en-US" sz="2000" dirty="0" smtClean="0"/>
              <a:t>軸名稱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力學</a:t>
            </a:r>
            <a:r>
              <a:rPr lang="zh-TW" altLang="en-US" sz="2000" dirty="0"/>
              <a:t>能 </a:t>
            </a:r>
            <a:r>
              <a:rPr lang="en-US" altLang="zh-TW" sz="2000" dirty="0"/>
              <a:t>(J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 smtClean="0"/>
              <a:t>線條名稱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W1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W2</a:t>
            </a:r>
          </a:p>
          <a:p>
            <a:r>
              <a:rPr lang="zh-TW" altLang="en-US" sz="2000" dirty="0" smtClean="0"/>
              <a:t>開啟格線</a:t>
            </a:r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25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-0.19584 -0.19931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92" y="-997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284 -0.27731 " pathEditMode="relative" ptsTypes="AA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03 0.00231 L -0.19831 -0.35232 " pathEditMode="relative" ptsTypes="AA">
                                      <p:cBhvr>
                                        <p:cTn id="1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5" grpId="0"/>
      <p:bldP spid="5" grpId="1"/>
      <p:bldP spid="5" grpId="2"/>
      <p:bldP spid="5" grpId="3"/>
      <p:bldP spid="5" grpId="4"/>
      <p:bldP spid="6" grpId="0"/>
      <p:bldP spid="6" grpId="1"/>
      <p:bldP spid="6" grpId="2"/>
      <p:bldP spid="6" grpId="3"/>
      <p:bldP spid="7" grpId="0"/>
      <p:bldP spid="7" grpId="1"/>
      <p:bldP spid="8" grpId="0"/>
      <p:bldP spid="8" grpId="1"/>
      <p:bldP spid="9" grpId="0"/>
      <p:bldP spid="10" grpId="0"/>
      <p:bldP spid="12" grpId="0"/>
      <p:bldP spid="12" grpId="1"/>
      <p:bldP spid="13" grpId="0" animBg="1"/>
      <p:bldP spid="13" grpId="1" animBg="1"/>
      <p:bldP spid="16" grpId="0" animBg="1"/>
      <p:bldP spid="16" grpId="1" animBg="1"/>
      <p:bldP spid="17" grpId="0"/>
      <p:bldP spid="17" grpId="1"/>
      <p:bldP spid="2" grpId="0" animBg="1"/>
      <p:bldP spid="2" grpId="1" animBg="1"/>
      <p:bldP spid="3" grpId="0"/>
      <p:bldP spid="3" grpId="1"/>
      <p:bldP spid="14" grpId="0" animBg="1"/>
      <p:bldP spid="14" grpId="1" animBg="1"/>
      <p:bldP spid="15" grpId="0"/>
      <p:bldP spid="15" grpId="1"/>
      <p:bldP spid="18" grpId="0" animBg="1"/>
      <p:bldP spid="18" grpId="1" animBg="1"/>
      <p:bldP spid="19" grpId="0"/>
      <p:bldP spid="19" grpId="1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443" y="1615554"/>
            <a:ext cx="5052562" cy="452552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641606" y="50336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Solution(a)</a:t>
            </a:r>
            <a:endParaRPr lang="zh-TW" altLang="en-US" sz="3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09"/>
            <a:ext cx="3985605" cy="68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4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288111" y="1255324"/>
            <a:ext cx="7601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TW" sz="2400" dirty="0" smtClean="0"/>
              <a:t>b) new </a:t>
            </a:r>
            <a:r>
              <a:rPr lang="pt-BR" altLang="zh-TW" sz="2400" dirty="0"/>
              <a:t>coordinate η1≡(R1+R2)/2 and η2 ≡(R1-R2)/2</a:t>
            </a:r>
            <a:endParaRPr lang="zh-TW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111" y="2150540"/>
            <a:ext cx="7252754" cy="274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503712" y="476672"/>
            <a:ext cx="385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Question(b)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688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44056" y="1240403"/>
            <a:ext cx="421419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Dur</a:t>
            </a:r>
            <a:r>
              <a:rPr lang="en-US" altLang="zh-TW" dirty="0"/>
              <a:t> = 100;</a:t>
            </a:r>
          </a:p>
          <a:p>
            <a:r>
              <a:rPr lang="en-US" altLang="zh-TW" dirty="0" err="1"/>
              <a:t>dt</a:t>
            </a:r>
            <a:r>
              <a:rPr lang="en-US" altLang="zh-TW" dirty="0"/>
              <a:t> = 0.005;</a:t>
            </a:r>
          </a:p>
          <a:p>
            <a:r>
              <a:rPr lang="en-US" altLang="zh-TW" dirty="0" err="1"/>
              <a:t>Nstep</a:t>
            </a:r>
            <a:r>
              <a:rPr lang="en-US" altLang="zh-TW" dirty="0"/>
              <a:t> = ceil(</a:t>
            </a:r>
            <a:r>
              <a:rPr lang="en-US" altLang="zh-TW" dirty="0" err="1"/>
              <a:t>Dur</a:t>
            </a:r>
            <a:r>
              <a:rPr lang="en-US" altLang="zh-TW" dirty="0"/>
              <a:t>/</a:t>
            </a:r>
            <a:r>
              <a:rPr lang="en-US" altLang="zh-TW" dirty="0" err="1"/>
              <a:t>dt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K=1 ; k=0.5;</a:t>
            </a:r>
          </a:p>
          <a:p>
            <a:r>
              <a:rPr lang="en-US" altLang="zh-TW" dirty="0"/>
              <a:t>M = 2.5;</a:t>
            </a:r>
          </a:p>
          <a:p>
            <a:r>
              <a:rPr lang="en-US" altLang="zh-TW" dirty="0"/>
              <a:t>R1=2 ; R2=0;</a:t>
            </a:r>
          </a:p>
          <a:p>
            <a:r>
              <a:rPr lang="en-US" altLang="zh-TW" dirty="0"/>
              <a:t>V1=0 ; V2=0;</a:t>
            </a:r>
          </a:p>
          <a:p>
            <a:r>
              <a:rPr lang="en-US" altLang="zh-TW" dirty="0"/>
              <a:t>t=0;</a:t>
            </a:r>
          </a:p>
          <a:p>
            <a:r>
              <a:rPr lang="zh-TW" altLang="en-US" dirty="0"/>
              <a:t> 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= 1:Nstep</a:t>
            </a:r>
          </a:p>
          <a:p>
            <a:r>
              <a:rPr lang="en-US" altLang="zh-TW" dirty="0"/>
              <a:t>    V1(i+1) = ((-K*R1(</a:t>
            </a:r>
            <a:r>
              <a:rPr lang="en-US" altLang="zh-TW" dirty="0" err="1"/>
              <a:t>i</a:t>
            </a:r>
            <a:r>
              <a:rPr lang="en-US" altLang="zh-TW" dirty="0"/>
              <a:t>)-k*(R1(</a:t>
            </a:r>
            <a:r>
              <a:rPr lang="en-US" altLang="zh-TW" dirty="0" err="1"/>
              <a:t>i</a:t>
            </a:r>
            <a:r>
              <a:rPr lang="en-US" altLang="zh-TW" dirty="0"/>
              <a:t>)-R2(</a:t>
            </a:r>
            <a:r>
              <a:rPr lang="en-US" altLang="zh-TW" dirty="0" err="1"/>
              <a:t>i</a:t>
            </a:r>
            <a:r>
              <a:rPr lang="en-US" altLang="zh-TW" dirty="0"/>
              <a:t>)))/M)*dt+V1(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V2(i+1) = ((-K*R2(</a:t>
            </a:r>
            <a:r>
              <a:rPr lang="en-US" altLang="zh-TW" dirty="0" err="1"/>
              <a:t>i</a:t>
            </a:r>
            <a:r>
              <a:rPr lang="en-US" altLang="zh-TW" dirty="0"/>
              <a:t>)-k*(R2(</a:t>
            </a:r>
            <a:r>
              <a:rPr lang="en-US" altLang="zh-TW" dirty="0" err="1"/>
              <a:t>i</a:t>
            </a:r>
            <a:r>
              <a:rPr lang="en-US" altLang="zh-TW" dirty="0"/>
              <a:t>)-R1(</a:t>
            </a:r>
            <a:r>
              <a:rPr lang="en-US" altLang="zh-TW" dirty="0" err="1"/>
              <a:t>i</a:t>
            </a:r>
            <a:r>
              <a:rPr lang="en-US" altLang="zh-TW" dirty="0"/>
              <a:t>)))/M)*dt+V2(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R1(i+1) = V1(</a:t>
            </a:r>
            <a:r>
              <a:rPr lang="en-US" altLang="zh-TW" dirty="0" err="1"/>
              <a:t>i</a:t>
            </a:r>
            <a:r>
              <a:rPr lang="en-US" altLang="zh-TW" dirty="0"/>
              <a:t>)*dt+R1(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R2(i+1) = V2(</a:t>
            </a:r>
            <a:r>
              <a:rPr lang="en-US" altLang="zh-TW" dirty="0" err="1"/>
              <a:t>i</a:t>
            </a:r>
            <a:r>
              <a:rPr lang="en-US" altLang="zh-TW" dirty="0"/>
              <a:t>)*dt+R2(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t(i+1) = </a:t>
            </a:r>
            <a:r>
              <a:rPr lang="en-US" altLang="zh-TW" dirty="0" err="1"/>
              <a:t>i</a:t>
            </a:r>
            <a:r>
              <a:rPr lang="en-US" altLang="zh-TW" dirty="0"/>
              <a:t>*</a:t>
            </a:r>
            <a:r>
              <a:rPr lang="en-US" altLang="zh-TW" dirty="0" err="1"/>
              <a:t>dt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end</a:t>
            </a:r>
          </a:p>
          <a:p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44056" y="922351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計算方法跟前一題一樣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643561" y="922351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新定義</a:t>
            </a:r>
            <a:r>
              <a:rPr lang="pt-BR" altLang="zh-TW" dirty="0" smtClean="0"/>
              <a:t>η1,</a:t>
            </a:r>
            <a:r>
              <a:rPr lang="pt-BR" altLang="zh-TW" dirty="0"/>
              <a:t> </a:t>
            </a:r>
            <a:r>
              <a:rPr lang="pt-BR" altLang="zh-TW" dirty="0" smtClean="0"/>
              <a:t>η2 </a:t>
            </a:r>
            <a:r>
              <a:rPr lang="zh-TW" altLang="en-US" dirty="0" smtClean="0"/>
              <a:t>並作圖</a:t>
            </a:r>
            <a:r>
              <a:rPr lang="pt-BR" altLang="zh-TW" dirty="0" smtClean="0"/>
              <a:t>: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43561" y="1562028"/>
            <a:ext cx="244329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n1 = (R1+R2)*1/2;</a:t>
            </a:r>
          </a:p>
          <a:p>
            <a:r>
              <a:rPr lang="en-US" altLang="zh-TW" dirty="0"/>
              <a:t>n2 = (R1-R2)*1/2;</a:t>
            </a:r>
          </a:p>
          <a:p>
            <a:r>
              <a:rPr lang="en-US" altLang="zh-TW" dirty="0"/>
              <a:t>plot(t,n1,'r.',t,n2,'k.')</a:t>
            </a:r>
          </a:p>
          <a:p>
            <a:r>
              <a:rPr lang="en-US" altLang="zh-TW" dirty="0"/>
              <a:t>title</a:t>
            </a:r>
            <a:r>
              <a:rPr lang="en-US" altLang="zh-TW" dirty="0" smtClean="0"/>
              <a:t>(‘</a:t>
            </a:r>
            <a:r>
              <a:rPr lang="zh-TW" altLang="en-US" dirty="0" smtClean="0"/>
              <a:t>簡諧運動</a:t>
            </a:r>
            <a:r>
              <a:rPr lang="en-US" altLang="zh-TW" dirty="0" smtClean="0"/>
              <a:t>')</a:t>
            </a:r>
            <a:endParaRPr lang="en-US" altLang="zh-TW" dirty="0"/>
          </a:p>
          <a:p>
            <a:r>
              <a:rPr lang="en-US" altLang="zh-TW" dirty="0" err="1"/>
              <a:t>xlabel</a:t>
            </a:r>
            <a:r>
              <a:rPr lang="en-US" altLang="zh-TW" dirty="0" smtClean="0"/>
              <a:t>(‘</a:t>
            </a:r>
            <a:r>
              <a:rPr lang="zh-TW" altLang="en-US" dirty="0" smtClean="0"/>
              <a:t>時間</a:t>
            </a:r>
            <a:r>
              <a:rPr lang="en-US" altLang="zh-TW" dirty="0" smtClean="0"/>
              <a:t>(s)')</a:t>
            </a:r>
            <a:endParaRPr lang="en-US" altLang="zh-TW" dirty="0"/>
          </a:p>
          <a:p>
            <a:r>
              <a:rPr lang="en-US" altLang="zh-TW" dirty="0" err="1" smtClean="0"/>
              <a:t>ylabel</a:t>
            </a:r>
            <a:r>
              <a:rPr lang="pt-BR" altLang="zh-TW" dirty="0"/>
              <a:t> </a:t>
            </a:r>
            <a:r>
              <a:rPr lang="en-US" altLang="zh-TW" dirty="0" smtClean="0"/>
              <a:t>(</a:t>
            </a:r>
            <a:r>
              <a:rPr lang="pt-BR" altLang="zh-TW" dirty="0" smtClean="0"/>
              <a:t>η1,</a:t>
            </a:r>
            <a:r>
              <a:rPr lang="pt-BR" altLang="zh-TW" dirty="0"/>
              <a:t> </a:t>
            </a:r>
            <a:r>
              <a:rPr lang="pt-BR" altLang="zh-TW" dirty="0" smtClean="0"/>
              <a:t>η2</a:t>
            </a:r>
            <a:r>
              <a:rPr lang="en-US" altLang="zh-TW" dirty="0" smtClean="0"/>
              <a:t>(m)')</a:t>
            </a:r>
          </a:p>
          <a:p>
            <a:r>
              <a:rPr lang="en-US" altLang="zh-TW" dirty="0" smtClean="0"/>
              <a:t>legend('</a:t>
            </a:r>
            <a:r>
              <a:rPr lang="pt-BR" altLang="zh-TW" dirty="0"/>
              <a:t> </a:t>
            </a:r>
            <a:r>
              <a:rPr lang="pt-BR" altLang="zh-TW" dirty="0" smtClean="0"/>
              <a:t>η1</a:t>
            </a:r>
            <a:r>
              <a:rPr lang="en-US" altLang="zh-TW" dirty="0" smtClean="0"/>
              <a:t>','</a:t>
            </a:r>
            <a:r>
              <a:rPr lang="pt-BR" altLang="zh-TW" dirty="0" smtClean="0"/>
              <a:t> η2</a:t>
            </a:r>
            <a:r>
              <a:rPr lang="en-US" altLang="zh-TW" dirty="0" smtClean="0"/>
              <a:t>')</a:t>
            </a:r>
            <a:endParaRPr lang="en-US" altLang="zh-TW" dirty="0"/>
          </a:p>
          <a:p>
            <a:r>
              <a:rPr lang="en-US" altLang="zh-TW" dirty="0"/>
              <a:t>grid on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6" y="1291683"/>
            <a:ext cx="5121084" cy="396274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693" y="922351"/>
            <a:ext cx="3901778" cy="47857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623318" y="140847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Solution(b)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0508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4" grpId="0"/>
      <p:bldP spid="4" grpId="1"/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111" y="2150540"/>
            <a:ext cx="7252754" cy="274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288111" y="1025717"/>
            <a:ext cx="6202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c)   R1 </a:t>
            </a:r>
            <a:r>
              <a:rPr lang="en-US" altLang="zh-TW" sz="2400" dirty="0"/>
              <a:t>= -R2 = 3 m at t = 0, </a:t>
            </a:r>
            <a:endParaRPr lang="en-US" altLang="zh-TW" sz="2400" dirty="0" smtClean="0"/>
          </a:p>
          <a:p>
            <a:r>
              <a:rPr lang="en-US" altLang="zh-TW" sz="2400" dirty="0" smtClean="0"/>
              <a:t>try </a:t>
            </a:r>
            <a:r>
              <a:rPr lang="en-US" altLang="zh-TW" sz="2400" dirty="0"/>
              <a:t>to compare R1(t), R2(t), </a:t>
            </a:r>
            <a:r>
              <a:rPr lang="el-GR" altLang="zh-TW" sz="2400" dirty="0"/>
              <a:t>η1(</a:t>
            </a:r>
            <a:r>
              <a:rPr lang="en-US" altLang="zh-TW" sz="2400" dirty="0"/>
              <a:t>t) and </a:t>
            </a:r>
            <a:r>
              <a:rPr lang="el-GR" altLang="zh-TW" sz="2400" dirty="0" smtClean="0"/>
              <a:t>η2(</a:t>
            </a:r>
            <a:r>
              <a:rPr lang="en-US" altLang="zh-TW" sz="2400" dirty="0"/>
              <a:t>t)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22000" y="379386"/>
            <a:ext cx="385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Question(c)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66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07666" y="882595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更改初始條件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07666" y="1598212"/>
            <a:ext cx="23583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Dur</a:t>
            </a:r>
            <a:r>
              <a:rPr lang="en-US" altLang="zh-TW" dirty="0"/>
              <a:t> = 100;</a:t>
            </a:r>
          </a:p>
          <a:p>
            <a:r>
              <a:rPr lang="en-US" altLang="zh-TW" dirty="0" err="1"/>
              <a:t>dt</a:t>
            </a:r>
            <a:r>
              <a:rPr lang="en-US" altLang="zh-TW" dirty="0"/>
              <a:t> = 0.005;</a:t>
            </a:r>
          </a:p>
          <a:p>
            <a:r>
              <a:rPr lang="en-US" altLang="zh-TW" dirty="0" err="1"/>
              <a:t>Nstep</a:t>
            </a:r>
            <a:r>
              <a:rPr lang="en-US" altLang="zh-TW" dirty="0"/>
              <a:t> = ceil(</a:t>
            </a:r>
            <a:r>
              <a:rPr lang="en-US" altLang="zh-TW" dirty="0" err="1"/>
              <a:t>Dur</a:t>
            </a:r>
            <a:r>
              <a:rPr lang="en-US" altLang="zh-TW" dirty="0"/>
              <a:t>/</a:t>
            </a:r>
            <a:r>
              <a:rPr lang="en-US" altLang="zh-TW" dirty="0" err="1"/>
              <a:t>dt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K=1 ; k=0.5;</a:t>
            </a:r>
          </a:p>
          <a:p>
            <a:r>
              <a:rPr lang="en-US" altLang="zh-TW" dirty="0"/>
              <a:t>M = 2.5;</a:t>
            </a:r>
          </a:p>
          <a:p>
            <a:r>
              <a:rPr lang="en-US" altLang="zh-TW" dirty="0"/>
              <a:t>R1=3 ; R2=-3;</a:t>
            </a:r>
          </a:p>
          <a:p>
            <a:r>
              <a:rPr lang="en-US" altLang="zh-TW" dirty="0"/>
              <a:t>V1=0 ; V2=0;</a:t>
            </a:r>
          </a:p>
          <a:p>
            <a:r>
              <a:rPr lang="en-US" altLang="zh-TW" dirty="0"/>
              <a:t>t=0;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93990" y="882595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相同的迴圈及計算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19060" y="1598212"/>
            <a:ext cx="54088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for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1:Nstep</a:t>
            </a:r>
          </a:p>
          <a:p>
            <a:r>
              <a:rPr lang="en-US" altLang="zh-TW" dirty="0"/>
              <a:t>    V1(i+1) = ((-K*R1(</a:t>
            </a:r>
            <a:r>
              <a:rPr lang="en-US" altLang="zh-TW" dirty="0" err="1"/>
              <a:t>i</a:t>
            </a:r>
            <a:r>
              <a:rPr lang="en-US" altLang="zh-TW" dirty="0"/>
              <a:t>)-k*(R1(</a:t>
            </a:r>
            <a:r>
              <a:rPr lang="en-US" altLang="zh-TW" dirty="0" err="1"/>
              <a:t>i</a:t>
            </a:r>
            <a:r>
              <a:rPr lang="en-US" altLang="zh-TW" dirty="0"/>
              <a:t>)-R2(</a:t>
            </a:r>
            <a:r>
              <a:rPr lang="en-US" altLang="zh-TW" dirty="0" err="1"/>
              <a:t>i</a:t>
            </a:r>
            <a:r>
              <a:rPr lang="en-US" altLang="zh-TW" dirty="0"/>
              <a:t>)))/M)*dt+V1(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V2(i+1) = ((-K*R2(</a:t>
            </a:r>
            <a:r>
              <a:rPr lang="en-US" altLang="zh-TW" dirty="0" err="1"/>
              <a:t>i</a:t>
            </a:r>
            <a:r>
              <a:rPr lang="en-US" altLang="zh-TW" dirty="0"/>
              <a:t>)-k*(R2(</a:t>
            </a:r>
            <a:r>
              <a:rPr lang="en-US" altLang="zh-TW" dirty="0" err="1"/>
              <a:t>i</a:t>
            </a:r>
            <a:r>
              <a:rPr lang="en-US" altLang="zh-TW" dirty="0"/>
              <a:t>)-R1(</a:t>
            </a:r>
            <a:r>
              <a:rPr lang="en-US" altLang="zh-TW" dirty="0" err="1"/>
              <a:t>i</a:t>
            </a:r>
            <a:r>
              <a:rPr lang="en-US" altLang="zh-TW" dirty="0"/>
              <a:t>)))/M)*dt+V2(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R1(i+1) = V1(</a:t>
            </a:r>
            <a:r>
              <a:rPr lang="en-US" altLang="zh-TW" dirty="0" err="1"/>
              <a:t>i</a:t>
            </a:r>
            <a:r>
              <a:rPr lang="en-US" altLang="zh-TW" dirty="0"/>
              <a:t>)*dt+R1(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R2(i+1) = V2(</a:t>
            </a:r>
            <a:r>
              <a:rPr lang="en-US" altLang="zh-TW" dirty="0" err="1"/>
              <a:t>i</a:t>
            </a:r>
            <a:r>
              <a:rPr lang="en-US" altLang="zh-TW" dirty="0"/>
              <a:t>)*dt+R2(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t(i+1) = </a:t>
            </a:r>
            <a:r>
              <a:rPr lang="en-US" altLang="zh-TW" dirty="0" err="1"/>
              <a:t>i</a:t>
            </a:r>
            <a:r>
              <a:rPr lang="en-US" altLang="zh-TW" dirty="0"/>
              <a:t>*</a:t>
            </a:r>
            <a:r>
              <a:rPr lang="en-US" altLang="zh-TW" dirty="0" err="1"/>
              <a:t>dt</a:t>
            </a:r>
            <a:r>
              <a:rPr lang="en-US" altLang="zh-TW" dirty="0"/>
              <a:t>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end</a:t>
            </a:r>
          </a:p>
          <a:p>
            <a:r>
              <a:rPr lang="en-US" altLang="zh-TW" dirty="0"/>
              <a:t>n1 = (R1+R2)*1/2;</a:t>
            </a:r>
          </a:p>
          <a:p>
            <a:r>
              <a:rPr lang="en-US" altLang="zh-TW" dirty="0"/>
              <a:t>n2 = (R1-R2)*1/2;</a:t>
            </a: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07666" y="882595"/>
            <a:ext cx="3094117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作圖</a:t>
            </a:r>
            <a:r>
              <a:rPr lang="en-US" altLang="zh-TW" dirty="0" smtClean="0"/>
              <a:t>:</a:t>
            </a:r>
          </a:p>
          <a:p>
            <a:r>
              <a:rPr lang="en-US" altLang="zh-TW" dirty="0"/>
              <a:t>subplot(211),plot(t,R1,t,R2)</a:t>
            </a:r>
          </a:p>
          <a:p>
            <a:r>
              <a:rPr lang="en-US" altLang="zh-TW" dirty="0"/>
              <a:t>title</a:t>
            </a:r>
            <a:r>
              <a:rPr lang="en-US" altLang="zh-TW" dirty="0" smtClean="0"/>
              <a:t>(‘</a:t>
            </a:r>
            <a:r>
              <a:rPr lang="zh-TW" altLang="en-US" dirty="0" smtClean="0"/>
              <a:t>簡諧運動</a:t>
            </a:r>
            <a:r>
              <a:rPr lang="en-US" altLang="zh-TW" dirty="0" smtClean="0"/>
              <a:t>')</a:t>
            </a:r>
            <a:endParaRPr lang="en-US" altLang="zh-TW" dirty="0"/>
          </a:p>
          <a:p>
            <a:r>
              <a:rPr lang="en-US" altLang="zh-TW" dirty="0" err="1"/>
              <a:t>xlabel</a:t>
            </a:r>
            <a:r>
              <a:rPr lang="en-US" altLang="zh-TW" dirty="0" smtClean="0"/>
              <a:t>(‘</a:t>
            </a:r>
            <a:r>
              <a:rPr lang="zh-TW" altLang="en-US" dirty="0" smtClean="0"/>
              <a:t>時間</a:t>
            </a:r>
            <a:r>
              <a:rPr lang="en-US" altLang="zh-TW" dirty="0" smtClean="0"/>
              <a:t>(s</a:t>
            </a:r>
            <a:r>
              <a:rPr lang="en-US" altLang="zh-TW" dirty="0"/>
              <a:t>)')</a:t>
            </a:r>
          </a:p>
          <a:p>
            <a:r>
              <a:rPr lang="en-US" altLang="zh-TW" dirty="0" err="1"/>
              <a:t>ylabel</a:t>
            </a:r>
            <a:r>
              <a:rPr lang="en-US" altLang="zh-TW" dirty="0" smtClean="0"/>
              <a:t>(‘</a:t>
            </a:r>
            <a:r>
              <a:rPr lang="zh-TW" altLang="en-US" dirty="0" smtClean="0"/>
              <a:t>距平衡點位置</a:t>
            </a:r>
            <a:r>
              <a:rPr lang="en-US" altLang="zh-TW" dirty="0" smtClean="0"/>
              <a:t>(m</a:t>
            </a:r>
            <a:r>
              <a:rPr lang="en-US" altLang="zh-TW" dirty="0"/>
              <a:t>)')</a:t>
            </a:r>
          </a:p>
          <a:p>
            <a:r>
              <a:rPr lang="en-US" altLang="zh-TW" dirty="0"/>
              <a:t>legend('R1','R2')</a:t>
            </a:r>
          </a:p>
          <a:p>
            <a:r>
              <a:rPr lang="en-US" altLang="zh-TW" dirty="0"/>
              <a:t>grid on</a:t>
            </a:r>
          </a:p>
          <a:p>
            <a:r>
              <a:rPr lang="en-US" altLang="zh-TW" dirty="0"/>
              <a:t>subplot(212),plot(t,n1,t,n2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title</a:t>
            </a:r>
            <a:r>
              <a:rPr lang="en-US" altLang="zh-TW" dirty="0" smtClean="0"/>
              <a:t>('</a:t>
            </a:r>
            <a:r>
              <a:rPr lang="zh-TW" altLang="en-US" dirty="0"/>
              <a:t>簡諧運動</a:t>
            </a:r>
            <a:r>
              <a:rPr lang="en-US" altLang="zh-TW" dirty="0" smtClean="0"/>
              <a:t>')</a:t>
            </a:r>
            <a:endParaRPr lang="en-US" altLang="zh-TW" dirty="0"/>
          </a:p>
          <a:p>
            <a:r>
              <a:rPr lang="en-US" altLang="zh-TW" dirty="0" err="1"/>
              <a:t>xlabel</a:t>
            </a:r>
            <a:r>
              <a:rPr lang="en-US" altLang="zh-TW" dirty="0" smtClean="0"/>
              <a:t>(‘</a:t>
            </a:r>
            <a:r>
              <a:rPr lang="pt-BR" altLang="zh-TW" dirty="0" smtClean="0"/>
              <a:t> </a:t>
            </a:r>
            <a:r>
              <a:rPr lang="zh-TW" altLang="en-US" dirty="0"/>
              <a:t>時間</a:t>
            </a:r>
            <a:r>
              <a:rPr lang="en-US" altLang="zh-TW" dirty="0" smtClean="0"/>
              <a:t>(s</a:t>
            </a:r>
            <a:r>
              <a:rPr lang="en-US" altLang="zh-TW" dirty="0"/>
              <a:t>)')</a:t>
            </a:r>
          </a:p>
          <a:p>
            <a:r>
              <a:rPr lang="en-US" altLang="zh-TW" dirty="0" err="1"/>
              <a:t>ylabel</a:t>
            </a:r>
            <a:r>
              <a:rPr lang="en-US" altLang="zh-TW" dirty="0" smtClean="0"/>
              <a:t>('</a:t>
            </a:r>
            <a:r>
              <a:rPr lang="en-US" altLang="zh-TW" dirty="0"/>
              <a:t> </a:t>
            </a:r>
            <a:r>
              <a:rPr lang="pt-BR" altLang="zh-TW" dirty="0" smtClean="0"/>
              <a:t>η1</a:t>
            </a:r>
            <a:r>
              <a:rPr lang="pt-BR" altLang="zh-TW" dirty="0"/>
              <a:t> </a:t>
            </a:r>
            <a:r>
              <a:rPr lang="pt-BR" altLang="zh-TW" dirty="0" smtClean="0"/>
              <a:t>η</a:t>
            </a:r>
            <a:r>
              <a:rPr lang="en-US" altLang="zh-TW" dirty="0" smtClean="0"/>
              <a:t>2 </a:t>
            </a:r>
            <a:r>
              <a:rPr lang="en-US" altLang="zh-TW" dirty="0"/>
              <a:t>(m)')</a:t>
            </a:r>
          </a:p>
          <a:p>
            <a:r>
              <a:rPr lang="en-US" altLang="zh-TW" dirty="0"/>
              <a:t>legend</a:t>
            </a:r>
            <a:r>
              <a:rPr lang="en-US" altLang="zh-TW" dirty="0" smtClean="0"/>
              <a:t>('</a:t>
            </a:r>
            <a:r>
              <a:rPr lang="en-US" altLang="zh-TW" dirty="0"/>
              <a:t> </a:t>
            </a:r>
            <a:r>
              <a:rPr lang="pt-BR" altLang="zh-TW" dirty="0"/>
              <a:t>η1 </a:t>
            </a:r>
            <a:r>
              <a:rPr lang="en-US" altLang="zh-TW" dirty="0" smtClean="0"/>
              <a:t>',' </a:t>
            </a:r>
            <a:r>
              <a:rPr lang="pt-BR" altLang="zh-TW" dirty="0" smtClean="0"/>
              <a:t>η</a:t>
            </a:r>
            <a:r>
              <a:rPr lang="en-US" altLang="zh-TW" dirty="0" smtClean="0"/>
              <a:t>2')</a:t>
            </a:r>
            <a:endParaRPr lang="en-US" altLang="zh-TW" dirty="0"/>
          </a:p>
          <a:p>
            <a:r>
              <a:rPr lang="en-US" altLang="zh-TW" dirty="0"/>
              <a:t>grid on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61" y="882595"/>
            <a:ext cx="5006774" cy="394750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4" y="453589"/>
            <a:ext cx="3856054" cy="515156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3" y="5605156"/>
            <a:ext cx="1585097" cy="76968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623318" y="140847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Solution(c)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632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39832" y="1852653"/>
            <a:ext cx="43620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 smtClean="0">
                <a:latin typeface="Yu Mincho Demibold" pitchFamily="18" charset="-128"/>
                <a:ea typeface="Yu Mincho Demibold" pitchFamily="18" charset="-128"/>
              </a:rPr>
              <a:t>THE</a:t>
            </a:r>
            <a:r>
              <a:rPr lang="zh-TW" altLang="en-US" sz="6600" dirty="0" smtClean="0">
                <a:latin typeface="Yu Mincho Demibold" pitchFamily="18" charset="-128"/>
                <a:ea typeface="Yu Mincho Demibold" pitchFamily="18" charset="-128"/>
              </a:rPr>
              <a:t> </a:t>
            </a:r>
            <a:r>
              <a:rPr lang="en-US" altLang="zh-TW" sz="6600" dirty="0" smtClean="0">
                <a:latin typeface="Yu Mincho Demibold" pitchFamily="18" charset="-128"/>
                <a:ea typeface="Yu Mincho Demibold" pitchFamily="18" charset="-128"/>
              </a:rPr>
              <a:t>END</a:t>
            </a:r>
            <a:endParaRPr lang="zh-TW" altLang="en-US" sz="6600" dirty="0">
              <a:latin typeface="Yu Mincho Demibold" pitchFamily="18" charset="-128"/>
              <a:ea typeface="Yu Mincho Demibold" pitchFamily="18" charset="-128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6126" y="3617844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謝謝大家</a:t>
            </a:r>
            <a:r>
              <a:rPr lang="en-US" altLang="zh-TW" dirty="0" smtClean="0"/>
              <a:t>!!!!!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617" y="323101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7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861</TotalTime>
  <Words>946</Words>
  <Application>Microsoft Office PowerPoint</Application>
  <PresentationFormat>寬螢幕</PresentationFormat>
  <Paragraphs>161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Dotum</vt:lpstr>
      <vt:lpstr>GungsuhChe</vt:lpstr>
      <vt:lpstr>Yu Mincho Demibold</vt:lpstr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陳麥克</dc:creator>
  <cp:lastModifiedBy>陳麥克</cp:lastModifiedBy>
  <cp:revision>80</cp:revision>
  <dcterms:created xsi:type="dcterms:W3CDTF">2015-10-26T02:29:57Z</dcterms:created>
  <dcterms:modified xsi:type="dcterms:W3CDTF">2015-12-06T15:57:11Z</dcterms:modified>
</cp:coreProperties>
</file>