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7" r:id="rId3"/>
    <p:sldId id="282" r:id="rId4"/>
    <p:sldId id="271" r:id="rId5"/>
    <p:sldId id="270" r:id="rId6"/>
    <p:sldId id="273" r:id="rId7"/>
    <p:sldId id="274" r:id="rId8"/>
    <p:sldId id="275" r:id="rId9"/>
    <p:sldId id="276" r:id="rId10"/>
    <p:sldId id="279" r:id="rId11"/>
    <p:sldId id="280" r:id="rId12"/>
    <p:sldId id="272" r:id="rId13"/>
    <p:sldId id="278" r:id="rId14"/>
    <p:sldId id="28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麥克" initials="陳麥克" lastIdx="4" clrIdx="0">
    <p:extLst>
      <p:ext uri="{19B8F6BF-5375-455C-9EA6-DF929625EA0E}">
        <p15:presenceInfo xmlns:p15="http://schemas.microsoft.com/office/powerpoint/2012/main" userId="f8ba0d2afc782b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2592C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9T05:03:26.494" idx="2">
    <p:pos x="10" y="10"/>
    <p:text>請用投影片放映(第4頁)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3F45E-F376-4300-999B-6A8DE252ED0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5C778-9AC8-4C7C-8468-0BA3C0E83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88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請用投影片放映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頁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26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476672"/>
            <a:ext cx="6823495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Programming</a:t>
            </a:r>
            <a:b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Language</a:t>
            </a:r>
            <a:endParaRPr lang="zh-TW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487488" y="3789040"/>
            <a:ext cx="8981422" cy="1872208"/>
          </a:xfrm>
        </p:spPr>
        <p:txBody>
          <a:bodyPr>
            <a:normAutofit/>
          </a:bodyPr>
          <a:lstStyle/>
          <a:p>
            <a:endParaRPr lang="en-US" altLang="zh-TW" sz="3000" dirty="0" smtClean="0"/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第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15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組員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: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陳麥克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60%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 林柏安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4</a:t>
            </a:r>
            <a:r>
              <a:rPr lang="en-US" altLang="zh-TW" sz="3000" dirty="0">
                <a:latin typeface="Dotum" panose="020B0600000101010101" pitchFamily="34" charset="-127"/>
                <a:ea typeface="Dotum" panose="020B0600000101010101" pitchFamily="34" charset="-127"/>
              </a:rPr>
              <a:t>0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%</a:t>
            </a:r>
            <a:endParaRPr lang="zh-TW" altLang="en-US" sz="3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0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Fig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44" b="20776"/>
          <a:stretch/>
        </p:blipFill>
        <p:spPr>
          <a:xfrm>
            <a:off x="0" y="1648922"/>
            <a:ext cx="5908796" cy="5209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269635" y="46932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/>
              <a:t>Solution(b)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23847" y="1205614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最後</a:t>
            </a:r>
            <a:r>
              <a:rPr lang="en-US" altLang="zh-TW" sz="2800" b="1" dirty="0" smtClean="0"/>
              <a:t>,</a:t>
            </a:r>
            <a:r>
              <a:rPr lang="zh-TW" altLang="en-US" sz="2800" b="1" dirty="0" smtClean="0"/>
              <a:t>以</a:t>
            </a:r>
            <a:r>
              <a:rPr lang="en-US" altLang="zh-TW" sz="2800" b="1" dirty="0" smtClean="0"/>
              <a:t>subplot</a:t>
            </a:r>
            <a:r>
              <a:rPr lang="zh-TW" altLang="en-US" sz="2800" b="1" dirty="0" smtClean="0"/>
              <a:t>作圖</a:t>
            </a:r>
            <a:endParaRPr lang="zh-TW" altLang="en-US" sz="28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08796" y="1020185"/>
            <a:ext cx="78002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subplot(5,1,1),plot(</a:t>
            </a:r>
            <a:r>
              <a:rPr lang="en-US" altLang="zh-TW" dirty="0" err="1"/>
              <a:t>t,R</a:t>
            </a:r>
            <a:r>
              <a:rPr lang="en-US" altLang="zh-TW" dirty="0"/>
              <a:t>(1,:))</a:t>
            </a:r>
          </a:p>
          <a:p>
            <a:r>
              <a:rPr lang="en-US" altLang="zh-TW" dirty="0" smtClean="0"/>
              <a:t>Title(‘</a:t>
            </a:r>
            <a:r>
              <a:rPr lang="zh-TW" altLang="en-US" dirty="0" smtClean="0"/>
              <a:t>耦合震盪</a:t>
            </a:r>
            <a:r>
              <a:rPr lang="en-US" altLang="zh-TW" dirty="0" smtClean="0"/>
              <a:t>')</a:t>
            </a:r>
            <a:endParaRPr lang="en-US" altLang="zh-TW" dirty="0"/>
          </a:p>
          <a:p>
            <a:r>
              <a:rPr lang="en-US" altLang="zh-TW" dirty="0" err="1"/>
              <a:t>xlabel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(</a:t>
            </a:r>
            <a:r>
              <a:rPr lang="en-US" altLang="zh-TW" dirty="0"/>
              <a:t>s)')</a:t>
            </a:r>
          </a:p>
          <a:p>
            <a:r>
              <a:rPr lang="en-US" altLang="zh-TW" dirty="0" err="1"/>
              <a:t>ylabel</a:t>
            </a:r>
            <a:r>
              <a:rPr lang="en-US" altLang="zh-TW" dirty="0"/>
              <a:t>('R1 (m)')</a:t>
            </a:r>
          </a:p>
          <a:p>
            <a:r>
              <a:rPr lang="en-US" altLang="zh-TW" dirty="0"/>
              <a:t>grid on</a:t>
            </a:r>
          </a:p>
          <a:p>
            <a:r>
              <a:rPr lang="en-US" altLang="zh-TW" dirty="0"/>
              <a:t>subplot(5,1,2),plot(</a:t>
            </a:r>
            <a:r>
              <a:rPr lang="en-US" altLang="zh-TW" dirty="0" err="1"/>
              <a:t>t,R</a:t>
            </a:r>
            <a:r>
              <a:rPr lang="en-US" altLang="zh-TW" dirty="0"/>
              <a:t>(10,:))</a:t>
            </a:r>
          </a:p>
          <a:p>
            <a:r>
              <a:rPr lang="en-US" altLang="zh-TW" dirty="0" err="1"/>
              <a:t>xlabel</a:t>
            </a:r>
            <a:r>
              <a:rPr lang="en-US" altLang="zh-TW" dirty="0" smtClean="0"/>
              <a:t>('</a:t>
            </a:r>
            <a:r>
              <a:rPr lang="zh-TW" altLang="en-US" dirty="0"/>
              <a:t>時間</a:t>
            </a:r>
            <a:r>
              <a:rPr lang="en-US" altLang="zh-TW" dirty="0" smtClean="0"/>
              <a:t>(</a:t>
            </a:r>
            <a:r>
              <a:rPr lang="en-US" altLang="zh-TW" dirty="0"/>
              <a:t>s)')</a:t>
            </a:r>
          </a:p>
          <a:p>
            <a:r>
              <a:rPr lang="en-US" altLang="zh-TW" dirty="0" err="1"/>
              <a:t>ylabel</a:t>
            </a:r>
            <a:r>
              <a:rPr lang="en-US" altLang="zh-TW" dirty="0"/>
              <a:t>('R10 (m)')</a:t>
            </a:r>
          </a:p>
          <a:p>
            <a:r>
              <a:rPr lang="en-US" altLang="zh-TW" dirty="0"/>
              <a:t>grid on</a:t>
            </a:r>
          </a:p>
          <a:p>
            <a:r>
              <a:rPr lang="en-US" altLang="zh-TW" dirty="0"/>
              <a:t>subplot(5,1,3),plot(</a:t>
            </a:r>
            <a:r>
              <a:rPr lang="en-US" altLang="zh-TW" dirty="0" err="1"/>
              <a:t>t,R</a:t>
            </a:r>
            <a:r>
              <a:rPr lang="en-US" altLang="zh-TW" dirty="0"/>
              <a:t>(11,:))</a:t>
            </a:r>
          </a:p>
          <a:p>
            <a:r>
              <a:rPr lang="en-US" altLang="zh-TW" dirty="0" err="1"/>
              <a:t>xlabel</a:t>
            </a:r>
            <a:r>
              <a:rPr lang="en-US" altLang="zh-TW" dirty="0" smtClean="0"/>
              <a:t>('</a:t>
            </a:r>
            <a:r>
              <a:rPr lang="zh-TW" altLang="en-US" dirty="0"/>
              <a:t>時間</a:t>
            </a:r>
            <a:r>
              <a:rPr lang="en-US" altLang="zh-TW" dirty="0" smtClean="0"/>
              <a:t>(</a:t>
            </a:r>
            <a:r>
              <a:rPr lang="en-US" altLang="zh-TW" dirty="0"/>
              <a:t>s)')</a:t>
            </a:r>
          </a:p>
          <a:p>
            <a:r>
              <a:rPr lang="en-US" altLang="zh-TW" dirty="0" err="1"/>
              <a:t>ylabel</a:t>
            </a:r>
            <a:r>
              <a:rPr lang="en-US" altLang="zh-TW" dirty="0"/>
              <a:t>('R11 (m)')</a:t>
            </a:r>
          </a:p>
          <a:p>
            <a:r>
              <a:rPr lang="en-US" altLang="zh-TW" dirty="0"/>
              <a:t>grid on</a:t>
            </a:r>
          </a:p>
          <a:p>
            <a:r>
              <a:rPr lang="en-US" altLang="zh-TW" dirty="0"/>
              <a:t>subplot(5,1,4),plot(</a:t>
            </a:r>
            <a:r>
              <a:rPr lang="en-US" altLang="zh-TW" dirty="0" err="1"/>
              <a:t>t,R</a:t>
            </a:r>
            <a:r>
              <a:rPr lang="en-US" altLang="zh-TW" dirty="0"/>
              <a:t>(12,:))</a:t>
            </a:r>
          </a:p>
          <a:p>
            <a:r>
              <a:rPr lang="en-US" altLang="zh-TW" dirty="0" err="1"/>
              <a:t>xlabel</a:t>
            </a:r>
            <a:r>
              <a:rPr lang="en-US" altLang="zh-TW" dirty="0" smtClean="0"/>
              <a:t>('</a:t>
            </a:r>
            <a:r>
              <a:rPr lang="zh-TW" altLang="en-US" dirty="0"/>
              <a:t>時間</a:t>
            </a:r>
            <a:r>
              <a:rPr lang="en-US" altLang="zh-TW" dirty="0" smtClean="0"/>
              <a:t>(</a:t>
            </a:r>
            <a:r>
              <a:rPr lang="en-US" altLang="zh-TW" dirty="0"/>
              <a:t>s)')</a:t>
            </a:r>
          </a:p>
          <a:p>
            <a:r>
              <a:rPr lang="en-US" altLang="zh-TW" dirty="0" err="1"/>
              <a:t>ylabel</a:t>
            </a:r>
            <a:r>
              <a:rPr lang="en-US" altLang="zh-TW" dirty="0"/>
              <a:t>('R12 (m)')</a:t>
            </a:r>
          </a:p>
          <a:p>
            <a:r>
              <a:rPr lang="en-US" altLang="zh-TW" dirty="0"/>
              <a:t>grid on</a:t>
            </a:r>
          </a:p>
          <a:p>
            <a:r>
              <a:rPr lang="en-US" altLang="zh-TW" dirty="0"/>
              <a:t>subplot(5,1,5),plot(</a:t>
            </a:r>
            <a:r>
              <a:rPr lang="en-US" altLang="zh-TW" dirty="0" err="1"/>
              <a:t>t,R</a:t>
            </a:r>
            <a:r>
              <a:rPr lang="en-US" altLang="zh-TW" dirty="0"/>
              <a:t>(21,:))</a:t>
            </a:r>
          </a:p>
          <a:p>
            <a:r>
              <a:rPr lang="en-US" altLang="zh-TW" dirty="0" err="1"/>
              <a:t>xlabel</a:t>
            </a:r>
            <a:r>
              <a:rPr lang="en-US" altLang="zh-TW" dirty="0" smtClean="0"/>
              <a:t>('</a:t>
            </a:r>
            <a:r>
              <a:rPr lang="zh-TW" altLang="en-US" dirty="0"/>
              <a:t>時間</a:t>
            </a:r>
            <a:r>
              <a:rPr lang="en-US" altLang="zh-TW" dirty="0" smtClean="0"/>
              <a:t>(</a:t>
            </a:r>
            <a:r>
              <a:rPr lang="en-US" altLang="zh-TW" dirty="0"/>
              <a:t>s)')</a:t>
            </a:r>
          </a:p>
          <a:p>
            <a:r>
              <a:rPr lang="en-US" altLang="zh-TW" dirty="0" err="1"/>
              <a:t>ylabel</a:t>
            </a:r>
            <a:r>
              <a:rPr lang="en-US" altLang="zh-TW" dirty="0"/>
              <a:t>('R21 (m)')</a:t>
            </a:r>
          </a:p>
          <a:p>
            <a:r>
              <a:rPr lang="en-US" altLang="zh-TW" dirty="0"/>
              <a:t>grid 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8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719346" y="548640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附上</a:t>
            </a:r>
            <a:r>
              <a:rPr lang="en-US" altLang="zh-TW" sz="2400" dirty="0" smtClean="0"/>
              <a:t>Question(b)</a:t>
            </a:r>
            <a:r>
              <a:rPr lang="zh-TW" altLang="en-US" sz="2400" dirty="0" smtClean="0"/>
              <a:t>全程式碼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82" y="1001633"/>
            <a:ext cx="4884844" cy="51591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64"/>
          <a:stretch/>
        </p:blipFill>
        <p:spPr>
          <a:xfrm>
            <a:off x="1026182" y="6160820"/>
            <a:ext cx="2469094" cy="3622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3"/>
          <a:stretch/>
        </p:blipFill>
        <p:spPr>
          <a:xfrm>
            <a:off x="6570984" y="1010305"/>
            <a:ext cx="2469094" cy="41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824"/>
            <a:ext cx="9859618" cy="222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503712" y="476671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Question(c)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95130" y="1494845"/>
            <a:ext cx="786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Same as Question(b),but change </a:t>
            </a:r>
            <a:r>
              <a:rPr lang="en-US" altLang="zh-TW" sz="2400" dirty="0" smtClean="0">
                <a:solidFill>
                  <a:srgbClr val="CC00CC"/>
                </a:solidFill>
              </a:rPr>
              <a:t>M11 = 5.0 </a:t>
            </a:r>
            <a:r>
              <a:rPr lang="en-US" altLang="zh-TW" sz="2400" dirty="0" smtClean="0"/>
              <a:t>to</a:t>
            </a:r>
            <a:r>
              <a:rPr lang="en-US" altLang="zh-TW" sz="2400" dirty="0" smtClean="0">
                <a:solidFill>
                  <a:srgbClr val="CC00CC"/>
                </a:solidFill>
              </a:rPr>
              <a:t> M11 = 1.0</a:t>
            </a:r>
            <a:endParaRPr lang="zh-TW" altLang="en-US" sz="2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508" y="1563845"/>
            <a:ext cx="4354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Dur</a:t>
            </a:r>
            <a:r>
              <a:rPr lang="en-US" altLang="zh-TW" sz="2400" dirty="0"/>
              <a:t> = 80;</a:t>
            </a:r>
          </a:p>
          <a:p>
            <a:r>
              <a:rPr lang="en-US" altLang="zh-TW" sz="2400" dirty="0" err="1"/>
              <a:t>dt</a:t>
            </a:r>
            <a:r>
              <a:rPr lang="en-US" altLang="zh-TW" sz="2400" dirty="0"/>
              <a:t> = 0.002;</a:t>
            </a:r>
          </a:p>
          <a:p>
            <a:r>
              <a:rPr lang="en-US" altLang="zh-TW" sz="2400" dirty="0" err="1"/>
              <a:t>Nstep</a:t>
            </a:r>
            <a:r>
              <a:rPr lang="en-US" altLang="zh-TW" sz="2400" dirty="0"/>
              <a:t> = ceil(</a:t>
            </a:r>
            <a:r>
              <a:rPr lang="en-US" altLang="zh-TW" sz="2400" dirty="0" err="1"/>
              <a:t>Dur</a:t>
            </a:r>
            <a:r>
              <a:rPr lang="en-US" altLang="zh-TW" sz="2400" dirty="0"/>
              <a:t>/</a:t>
            </a:r>
            <a:r>
              <a:rPr lang="en-US" altLang="zh-TW" sz="2400" dirty="0" err="1"/>
              <a:t>dt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k=1 ; </a:t>
            </a:r>
          </a:p>
          <a:p>
            <a:r>
              <a:rPr lang="en-US" altLang="zh-TW" sz="2400" dirty="0"/>
              <a:t>M=2.5 ; </a:t>
            </a:r>
            <a:r>
              <a:rPr lang="en-US" altLang="zh-TW" sz="2400" dirty="0" smtClean="0">
                <a:solidFill>
                  <a:srgbClr val="CC00CC"/>
                </a:solidFill>
              </a:rPr>
              <a:t>M11=1</a:t>
            </a:r>
            <a:r>
              <a:rPr lang="en-US" altLang="zh-TW" sz="2400" dirty="0" smtClean="0"/>
              <a:t>;</a:t>
            </a:r>
            <a:endParaRPr lang="en-US" altLang="zh-TW" sz="2400" dirty="0"/>
          </a:p>
          <a:p>
            <a:r>
              <a:rPr lang="en-US" altLang="zh-TW" sz="2400" dirty="0"/>
              <a:t>R=zeros(21,Nstep);</a:t>
            </a:r>
          </a:p>
          <a:p>
            <a:r>
              <a:rPr lang="en-US" altLang="zh-TW" sz="2400" dirty="0"/>
              <a:t>V=zeros(21,Nstep);</a:t>
            </a:r>
          </a:p>
          <a:p>
            <a:r>
              <a:rPr lang="en-US" altLang="zh-TW" sz="2400" dirty="0"/>
              <a:t>R(1)=2</a:t>
            </a:r>
          </a:p>
          <a:p>
            <a:r>
              <a:rPr lang="en-US" altLang="zh-TW" sz="2400" dirty="0"/>
              <a:t>t=0;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52508" y="1051561"/>
            <a:ext cx="27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2592C3"/>
                </a:solidFill>
              </a:rPr>
              <a:t>初始條件</a:t>
            </a:r>
            <a:r>
              <a:rPr lang="en-US" altLang="zh-TW" sz="2400" b="1" dirty="0" smtClean="0">
                <a:solidFill>
                  <a:srgbClr val="2592C3"/>
                </a:solidFill>
              </a:rPr>
              <a:t>:</a:t>
            </a:r>
            <a:endParaRPr lang="zh-TW" altLang="en-US" sz="2400" b="1" dirty="0">
              <a:solidFill>
                <a:srgbClr val="2592C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8343" y="1513226"/>
            <a:ext cx="76465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j = 1:Nstep-1</a:t>
            </a:r>
          </a:p>
          <a:p>
            <a:r>
              <a:rPr lang="pt-BR" altLang="zh-TW" dirty="0"/>
              <a:t>    </a:t>
            </a:r>
            <a:r>
              <a:rPr lang="zh-TW" altLang="en-US" dirty="0"/>
              <a:t> </a:t>
            </a:r>
            <a:r>
              <a:rPr lang="pt-BR" altLang="zh-TW" dirty="0"/>
              <a:t>V(1,j+1) = ((-k*(R(1,j)-R(2,j)))/M)*dt+V(1,j);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FFC000"/>
                </a:solidFill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2:20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if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== 11</a:t>
            </a:r>
          </a:p>
          <a:p>
            <a:r>
              <a:rPr lang="pt-BR" altLang="zh-TW" dirty="0"/>
              <a:t>            V(i,j+1) = ((k*(R(i+1,j)-2*R(i,j)+R(i-1,j)))/</a:t>
            </a:r>
            <a:r>
              <a:rPr lang="pt-BR" altLang="zh-TW" dirty="0">
                <a:solidFill>
                  <a:srgbClr val="CC00CC"/>
                </a:solidFill>
              </a:rPr>
              <a:t>M11</a:t>
            </a:r>
            <a:r>
              <a:rPr lang="pt-BR" altLang="zh-TW" dirty="0"/>
              <a:t>)*dt+V(i,j);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else</a:t>
            </a:r>
          </a:p>
          <a:p>
            <a:r>
              <a:rPr lang="pt-BR" altLang="zh-TW" dirty="0"/>
              <a:t>            V(i,j+1) = ((k*(R(i+1,j)-2*R(i,j)+R(i-1,j)))/M)*dt+V(i,j);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end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C000"/>
                </a:solidFill>
              </a:rPr>
              <a:t>end</a:t>
            </a:r>
          </a:p>
          <a:p>
            <a:r>
              <a:rPr lang="pt-BR" altLang="zh-TW" dirty="0"/>
              <a:t>   V(21,j+1) = ((-k*(R(21,j)-R(20,j)))/M)*dt+V(20,j);</a:t>
            </a:r>
          </a:p>
          <a:p>
            <a:r>
              <a:rPr lang="en-US" altLang="zh-TW" dirty="0"/>
              <a:t>   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1:21</a:t>
            </a:r>
          </a:p>
          <a:p>
            <a:r>
              <a:rPr lang="en-US" altLang="zh-TW" dirty="0"/>
              <a:t>        R(i,j+1) = V(</a:t>
            </a:r>
            <a:r>
              <a:rPr lang="en-US" altLang="zh-TW" dirty="0" err="1"/>
              <a:t>i,j</a:t>
            </a:r>
            <a:r>
              <a:rPr lang="en-US" altLang="zh-TW" dirty="0"/>
              <a:t>)*</a:t>
            </a:r>
            <a:r>
              <a:rPr lang="en-US" altLang="zh-TW" dirty="0" err="1"/>
              <a:t>dt+R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end</a:t>
            </a:r>
          </a:p>
          <a:p>
            <a:r>
              <a:rPr lang="en-US" altLang="zh-TW" dirty="0"/>
              <a:t>   t(j+1) = j*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434964" y="1051561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2592C3"/>
                </a:solidFill>
              </a:rPr>
              <a:t>迴圈內容</a:t>
            </a:r>
            <a:r>
              <a:rPr lang="en-US" altLang="zh-TW" sz="2400" b="1" dirty="0" smtClean="0">
                <a:solidFill>
                  <a:srgbClr val="2592C3"/>
                </a:solidFill>
              </a:rPr>
              <a:t>:</a:t>
            </a:r>
            <a:endParaRPr lang="zh-TW" altLang="en-US" sz="2400" b="1" dirty="0">
              <a:solidFill>
                <a:srgbClr val="2592C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0133" y="430766"/>
            <a:ext cx="2427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 smtClean="0"/>
              <a:t>Solution(c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2508" y="616204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2592C3"/>
                </a:solidFill>
              </a:rPr>
              <a:t>作圖</a:t>
            </a:r>
            <a:r>
              <a:rPr lang="en-US" altLang="zh-TW" sz="2400" b="1" dirty="0" smtClean="0">
                <a:solidFill>
                  <a:srgbClr val="2592C3"/>
                </a:solidFill>
              </a:rPr>
              <a:t>:</a:t>
            </a:r>
            <a:endParaRPr lang="zh-TW" altLang="en-US" sz="2400" b="1" dirty="0">
              <a:solidFill>
                <a:srgbClr val="2592C3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2508" y="1045846"/>
            <a:ext cx="320792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subplot(5,1,1),plot(</a:t>
            </a:r>
            <a:r>
              <a:rPr lang="en-US" altLang="zh-TW" dirty="0" err="1"/>
              <a:t>t,R</a:t>
            </a:r>
            <a:r>
              <a:rPr lang="en-US" altLang="zh-TW" dirty="0"/>
              <a:t>(1,:))</a:t>
            </a:r>
          </a:p>
          <a:p>
            <a:r>
              <a:rPr lang="en-US" altLang="zh-TW" dirty="0"/>
              <a:t>Title(‘</a:t>
            </a:r>
            <a:r>
              <a:rPr lang="zh-TW" altLang="en-US" dirty="0"/>
              <a:t>耦合震盪</a:t>
            </a:r>
            <a:r>
              <a:rPr lang="en-US" altLang="zh-TW" dirty="0"/>
              <a:t>')</a:t>
            </a:r>
          </a:p>
          <a:p>
            <a:r>
              <a:rPr lang="en-US" altLang="zh-TW" dirty="0" err="1"/>
              <a:t>xlabel</a:t>
            </a:r>
            <a:r>
              <a:rPr lang="en-US" altLang="zh-TW" dirty="0"/>
              <a:t>(‘</a:t>
            </a:r>
            <a:r>
              <a:rPr lang="zh-TW" altLang="en-US" dirty="0"/>
              <a:t>時間</a:t>
            </a:r>
            <a:r>
              <a:rPr lang="en-US" altLang="zh-TW" dirty="0"/>
              <a:t>(s)')</a:t>
            </a:r>
          </a:p>
          <a:p>
            <a:r>
              <a:rPr lang="en-US" altLang="zh-TW" dirty="0" err="1"/>
              <a:t>ylabel</a:t>
            </a:r>
            <a:r>
              <a:rPr lang="en-US" altLang="zh-TW" dirty="0"/>
              <a:t>('R1 (m)')</a:t>
            </a:r>
          </a:p>
          <a:p>
            <a:r>
              <a:rPr lang="en-US" altLang="zh-TW" dirty="0"/>
              <a:t>grid on</a:t>
            </a:r>
          </a:p>
          <a:p>
            <a:r>
              <a:rPr lang="en-US" altLang="zh-TW" dirty="0"/>
              <a:t>subplot(5,1,2),plot(</a:t>
            </a:r>
            <a:r>
              <a:rPr lang="en-US" altLang="zh-TW" dirty="0" err="1"/>
              <a:t>t,R</a:t>
            </a:r>
            <a:r>
              <a:rPr lang="en-US" altLang="zh-TW" dirty="0"/>
              <a:t>(10,:))</a:t>
            </a:r>
          </a:p>
          <a:p>
            <a:r>
              <a:rPr lang="en-US" altLang="zh-TW" dirty="0" err="1"/>
              <a:t>xlabel</a:t>
            </a:r>
            <a:r>
              <a:rPr lang="en-US" altLang="zh-TW" dirty="0"/>
              <a:t>('</a:t>
            </a:r>
            <a:r>
              <a:rPr lang="zh-TW" altLang="en-US" dirty="0"/>
              <a:t>時間</a:t>
            </a:r>
            <a:r>
              <a:rPr lang="en-US" altLang="zh-TW" dirty="0"/>
              <a:t>(s)')</a:t>
            </a:r>
          </a:p>
          <a:p>
            <a:r>
              <a:rPr lang="en-US" altLang="zh-TW" dirty="0" err="1"/>
              <a:t>ylabel</a:t>
            </a:r>
            <a:r>
              <a:rPr lang="en-US" altLang="zh-TW" dirty="0"/>
              <a:t>('R10 (m)')</a:t>
            </a:r>
          </a:p>
          <a:p>
            <a:r>
              <a:rPr lang="en-US" altLang="zh-TW" dirty="0"/>
              <a:t>grid on</a:t>
            </a:r>
          </a:p>
          <a:p>
            <a:r>
              <a:rPr lang="en-US" altLang="zh-TW" dirty="0"/>
              <a:t>subplot(5,1,3),plot(</a:t>
            </a:r>
            <a:r>
              <a:rPr lang="en-US" altLang="zh-TW" dirty="0" err="1"/>
              <a:t>t,R</a:t>
            </a:r>
            <a:r>
              <a:rPr lang="en-US" altLang="zh-TW" dirty="0"/>
              <a:t>(11,:))</a:t>
            </a:r>
          </a:p>
          <a:p>
            <a:r>
              <a:rPr lang="en-US" altLang="zh-TW" dirty="0" err="1"/>
              <a:t>xlabel</a:t>
            </a:r>
            <a:r>
              <a:rPr lang="en-US" altLang="zh-TW" dirty="0"/>
              <a:t>('</a:t>
            </a:r>
            <a:r>
              <a:rPr lang="zh-TW" altLang="en-US" dirty="0"/>
              <a:t>時間</a:t>
            </a:r>
            <a:r>
              <a:rPr lang="en-US" altLang="zh-TW" dirty="0"/>
              <a:t>(s)')</a:t>
            </a:r>
          </a:p>
          <a:p>
            <a:r>
              <a:rPr lang="en-US" altLang="zh-TW" dirty="0" err="1"/>
              <a:t>ylabel</a:t>
            </a:r>
            <a:r>
              <a:rPr lang="en-US" altLang="zh-TW" dirty="0"/>
              <a:t>('R11 (m)')</a:t>
            </a:r>
          </a:p>
          <a:p>
            <a:r>
              <a:rPr lang="en-US" altLang="zh-TW" dirty="0"/>
              <a:t>grid on</a:t>
            </a:r>
          </a:p>
          <a:p>
            <a:r>
              <a:rPr lang="en-US" altLang="zh-TW" dirty="0"/>
              <a:t>subplot(5,1,4),plot(</a:t>
            </a:r>
            <a:r>
              <a:rPr lang="en-US" altLang="zh-TW" dirty="0" err="1"/>
              <a:t>t,R</a:t>
            </a:r>
            <a:r>
              <a:rPr lang="en-US" altLang="zh-TW" dirty="0"/>
              <a:t>(12,:))</a:t>
            </a:r>
          </a:p>
          <a:p>
            <a:r>
              <a:rPr lang="en-US" altLang="zh-TW" dirty="0" err="1"/>
              <a:t>xlabel</a:t>
            </a:r>
            <a:r>
              <a:rPr lang="en-US" altLang="zh-TW" dirty="0"/>
              <a:t>('</a:t>
            </a:r>
            <a:r>
              <a:rPr lang="zh-TW" altLang="en-US" dirty="0"/>
              <a:t>時間</a:t>
            </a:r>
            <a:r>
              <a:rPr lang="en-US" altLang="zh-TW" dirty="0"/>
              <a:t>(s)')</a:t>
            </a:r>
          </a:p>
          <a:p>
            <a:r>
              <a:rPr lang="en-US" altLang="zh-TW" dirty="0" err="1"/>
              <a:t>ylabel</a:t>
            </a:r>
            <a:r>
              <a:rPr lang="en-US" altLang="zh-TW" dirty="0"/>
              <a:t>('R12 (m)')</a:t>
            </a:r>
          </a:p>
          <a:p>
            <a:r>
              <a:rPr lang="en-US" altLang="zh-TW" dirty="0"/>
              <a:t>grid on</a:t>
            </a:r>
          </a:p>
          <a:p>
            <a:r>
              <a:rPr lang="en-US" altLang="zh-TW" dirty="0"/>
              <a:t>subplot(5,1,5),plot(</a:t>
            </a:r>
            <a:r>
              <a:rPr lang="en-US" altLang="zh-TW" dirty="0" err="1"/>
              <a:t>t,R</a:t>
            </a:r>
            <a:r>
              <a:rPr lang="en-US" altLang="zh-TW" dirty="0"/>
              <a:t>(21,:))</a:t>
            </a:r>
          </a:p>
          <a:p>
            <a:r>
              <a:rPr lang="en-US" altLang="zh-TW" dirty="0" err="1"/>
              <a:t>xlabel</a:t>
            </a:r>
            <a:r>
              <a:rPr lang="en-US" altLang="zh-TW" dirty="0"/>
              <a:t>('</a:t>
            </a:r>
            <a:r>
              <a:rPr lang="zh-TW" altLang="en-US" dirty="0"/>
              <a:t>時間</a:t>
            </a:r>
            <a:r>
              <a:rPr lang="en-US" altLang="zh-TW" dirty="0"/>
              <a:t>(s)')</a:t>
            </a:r>
          </a:p>
          <a:p>
            <a:r>
              <a:rPr lang="en-US" altLang="zh-TW" dirty="0" err="1"/>
              <a:t>ylabel</a:t>
            </a:r>
            <a:r>
              <a:rPr lang="en-US" altLang="zh-TW" dirty="0"/>
              <a:t>('R21 (m)')</a:t>
            </a:r>
          </a:p>
          <a:p>
            <a:r>
              <a:rPr lang="en-US" altLang="zh-TW" dirty="0"/>
              <a:t>grid on</a:t>
            </a:r>
          </a:p>
          <a:p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82" y="1705046"/>
            <a:ext cx="5128705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  <p:bldP spid="5" grpId="0"/>
      <p:bldP spid="5" grpId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6204" y="564802"/>
            <a:ext cx="3860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 smtClean="0"/>
              <a:t>Question(b) </a:t>
            </a:r>
            <a:r>
              <a:rPr lang="en-US" altLang="zh-TW" sz="3600" dirty="0" err="1" smtClean="0"/>
              <a:t>vs</a:t>
            </a:r>
            <a:r>
              <a:rPr lang="en-US" altLang="zh-TW" sz="3600" dirty="0" smtClean="0"/>
              <a:t> (c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0" y="1905071"/>
            <a:ext cx="5128705" cy="3863675"/>
          </a:xfrm>
          <a:prstGeom prst="rect">
            <a:avLst/>
          </a:prstGeom>
        </p:spPr>
      </p:pic>
      <p:pic>
        <p:nvPicPr>
          <p:cNvPr id="4" name="圖片 3" descr="Fig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3558" r="22606" b="23020"/>
          <a:stretch/>
        </p:blipFill>
        <p:spPr>
          <a:xfrm>
            <a:off x="69037" y="1905071"/>
            <a:ext cx="5154072" cy="37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2103148" y="1320295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(b)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61120" y="1320296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(c)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21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39832" y="1852653"/>
            <a:ext cx="43620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>
                <a:latin typeface="Yu Mincho Demibold" pitchFamily="18" charset="-128"/>
                <a:ea typeface="Yu Mincho Demibold" pitchFamily="18" charset="-128"/>
              </a:rPr>
              <a:t>THE</a:t>
            </a:r>
            <a:r>
              <a:rPr lang="zh-TW" altLang="en-US" sz="6600" dirty="0" smtClean="0">
                <a:latin typeface="Yu Mincho Demibold" pitchFamily="18" charset="-128"/>
                <a:ea typeface="Yu Mincho Demibold" pitchFamily="18" charset="-128"/>
              </a:rPr>
              <a:t> </a:t>
            </a:r>
            <a:r>
              <a:rPr lang="en-US" altLang="zh-TW" sz="6600" dirty="0" smtClean="0">
                <a:latin typeface="Yu Mincho Demibold" pitchFamily="18" charset="-128"/>
                <a:ea typeface="Yu Mincho Demibold" pitchFamily="18" charset="-128"/>
              </a:rPr>
              <a:t>END</a:t>
            </a:r>
            <a:endParaRPr lang="zh-TW" altLang="en-US" sz="6600" dirty="0">
              <a:latin typeface="Yu Mincho Demibold" pitchFamily="18" charset="-128"/>
              <a:ea typeface="Yu Mincho Demibold" pitchFamily="18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6126" y="3617844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謝謝大家</a:t>
            </a:r>
            <a:r>
              <a:rPr lang="en-US" altLang="zh-TW" dirty="0" smtClean="0"/>
              <a:t>!!!!!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78" y="2960649"/>
            <a:ext cx="1663810" cy="146834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50657" y="38025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←麥克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4967577" y="4473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↑我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658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03712" y="476672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Question(a)</a:t>
            </a:r>
            <a:endParaRPr lang="zh-TW" altLang="en-US" sz="3600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067"/>
            <a:ext cx="9632515" cy="1684166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32" y="3417522"/>
            <a:ext cx="2262147" cy="227807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35" y="3417521"/>
            <a:ext cx="2586990" cy="24097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05" y="3429000"/>
            <a:ext cx="2276719" cy="2266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38225" y="4038600"/>
            <a:ext cx="3352799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400" b="1" i="1" dirty="0" smtClean="0"/>
              <a:t>波動方程式</a:t>
            </a:r>
            <a:endParaRPr lang="zh-TW" altLang="en-US" sz="4400" b="1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915024" y="4038600"/>
            <a:ext cx="1877437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4400" b="1" dirty="0" smtClean="0"/>
              <a:t>偏微分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8078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43375" y="628650"/>
            <a:ext cx="25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Solution(a</a:t>
            </a:r>
            <a:r>
              <a:rPr lang="en-US" altLang="zh-TW" sz="3600" b="1" dirty="0" smtClean="0"/>
              <a:t>)</a:t>
            </a:r>
            <a:endParaRPr lang="zh-TW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31976" y="1932428"/>
                <a:ext cx="7216271" cy="706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zh-TW" sz="2400" dirty="0"/>
                  <a:t>牛頓第二定律</a:t>
                </a:r>
                <a:r>
                  <a:rPr lang="en-US" altLang="zh-TW" sz="2400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F</m:t>
                    </m:r>
                    <m:r>
                      <a:rPr lang="en-US" altLang="zh-TW" sz="2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m</m:t>
                    </m:r>
                    <m:r>
                      <a:rPr lang="en-US" altLang="zh-TW" sz="2400">
                        <a:latin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a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TW" sz="2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m</m:t>
                    </m:r>
                    <m:r>
                      <a:rPr lang="en-US" altLang="zh-TW" sz="2400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m</m:t>
                    </m:r>
                    <m:acc>
                      <m:accPr>
                        <m:chr m:val="̈"/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/>
                          </a:rPr>
                          <m:t>;</m:t>
                        </m:r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zh-TW" altLang="zh-TW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76" y="1932428"/>
                <a:ext cx="7216271" cy="706155"/>
              </a:xfrm>
              <a:prstGeom prst="rect">
                <a:avLst/>
              </a:prstGeom>
              <a:blipFill rotWithShape="0">
                <a:blip r:embed="rId2"/>
                <a:stretch>
                  <a:fillRect l="-1352" b="-17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31976" y="3296030"/>
                <a:ext cx="7265515" cy="2122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zh-TW" sz="2400" dirty="0" smtClean="0"/>
                  <a:t>虎克定律</a:t>
                </a:r>
                <a:r>
                  <a:rPr lang="en-US" altLang="zh-TW" sz="2400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F</m:t>
                    </m:r>
                    <m:r>
                      <a:rPr lang="en-US" altLang="zh-TW" sz="2400" i="1"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r>
                      <a:rPr lang="en-US" altLang="zh-TW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zh-TW" altLang="zh-TW" sz="2400" dirty="0"/>
              </a:p>
              <a:p>
                <a:r>
                  <a:rPr lang="en-US" altLang="zh-TW" sz="24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k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R</m:t>
                        </m:r>
                        <m:d>
                          <m:d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/>
                              </a:rPr>
                              <m:t>x</m:t>
                            </m:r>
                            <m:r>
                              <a:rPr lang="en-US" altLang="zh-TW" sz="2400">
                                <a:latin typeface="Cambria Math"/>
                              </a:rPr>
                              <m:t>+∆</m:t>
                            </m:r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/>
                              </a:rPr>
                              <m:t>x</m:t>
                            </m:r>
                          </m:e>
                        </m:d>
                        <m:r>
                          <a:rPr lang="en-US" altLang="zh-TW" sz="2400" i="1">
                            <a:latin typeface="Cambria Math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/>
                          </a:rPr>
                          <m:t>𝑅</m:t>
                        </m:r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k</m:t>
                    </m:r>
                    <m:r>
                      <a:rPr lang="en-US" altLang="zh-TW" sz="240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R</m:t>
                    </m:r>
                    <m:r>
                      <a:rPr lang="en-US" altLang="zh-TW" sz="24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x</m:t>
                    </m:r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r>
                      <a:rPr lang="en-US" altLang="zh-TW" sz="2400">
                        <a:latin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x</m:t>
                    </m:r>
                    <m:r>
                      <a:rPr lang="en-US" altLang="zh-TW" sz="2400">
                        <a:latin typeface="Cambria Math"/>
                      </a:rPr>
                      <m:t>)]</m:t>
                    </m:r>
                  </m:oMath>
                </a14:m>
                <a:endParaRPr lang="zh-TW" altLang="zh-TW" sz="2400" dirty="0"/>
              </a:p>
              <a:p>
                <a:r>
                  <a:rPr lang="en-US" altLang="zh-TW" sz="24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sz="240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x</m:t>
                        </m:r>
                        <m:r>
                          <a:rPr lang="en-US" altLang="zh-TW" sz="2400">
                            <a:latin typeface="Cambria Math"/>
                          </a:rPr>
                          <m:t>+∆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r>
                      <a:rPr lang="en-US" altLang="zh-TW" sz="240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zh-TW" sz="24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R</m:t>
                    </m:r>
                    <m:r>
                      <a:rPr lang="en-US" altLang="zh-TW" sz="24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x</m:t>
                    </m:r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r>
                      <a:rPr lang="en-US" altLang="zh-TW" sz="2400">
                        <a:latin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x</m:t>
                    </m:r>
                    <m:r>
                      <a:rPr lang="en-US" altLang="zh-TW" sz="2400">
                        <a:latin typeface="Cambria Math"/>
                      </a:rPr>
                      <m:t>)]</m:t>
                    </m:r>
                  </m:oMath>
                </a14:m>
                <a:endParaRPr lang="zh-TW" altLang="zh-TW" sz="2400" dirty="0"/>
              </a:p>
              <a:p>
                <a:r>
                  <a:rPr lang="en-US" altLang="zh-TW" sz="24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k</m:t>
                    </m:r>
                    <m:r>
                      <a:rPr lang="en-US" altLang="zh-TW" sz="2400">
                        <a:latin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x</m:t>
                        </m:r>
                        <m:r>
                          <a:rPr lang="en-US" altLang="zh-TW" sz="2400">
                            <a:latin typeface="Cambria Math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endParaRPr lang="zh-TW" altLang="zh-TW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76" y="3296030"/>
                <a:ext cx="7265515" cy="2122376"/>
              </a:xfrm>
              <a:prstGeom prst="rect">
                <a:avLst/>
              </a:prstGeom>
              <a:blipFill rotWithShape="0">
                <a:blip r:embed="rId3"/>
                <a:stretch>
                  <a:fillRect l="-1343" r="-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59992" y="3832098"/>
                <a:ext cx="7430945" cy="2390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latin typeface="Cambria Math"/>
                        </a:rPr>
                        <m:t>𝐦</m:t>
                      </m:r>
                      <m:r>
                        <a:rPr lang="en-US" altLang="zh-TW" sz="2400" b="1">
                          <a:latin typeface="Cambria Math"/>
                        </a:rPr>
                        <m:t>∙</m:t>
                      </m:r>
                      <m:r>
                        <a:rPr lang="en-US" altLang="zh-TW" sz="2400" b="1" i="1">
                          <a:latin typeface="Cambria Math"/>
                        </a:rPr>
                        <m:t>𝐚</m:t>
                      </m:r>
                      <m:r>
                        <a:rPr lang="en-US" altLang="zh-TW" sz="2400" b="1">
                          <a:latin typeface="Cambria Math"/>
                        </a:rPr>
                        <m:t>=</m:t>
                      </m:r>
                      <m:r>
                        <a:rPr lang="en-US" altLang="zh-TW" sz="2400" b="1" i="1">
                          <a:latin typeface="Cambria Math"/>
                        </a:rPr>
                        <m:t>𝐤</m:t>
                      </m:r>
                      <m:r>
                        <a:rPr lang="en-US" altLang="zh-TW" sz="2400" b="1">
                          <a:latin typeface="Cambria Math"/>
                        </a:rPr>
                        <m:t>∙</m:t>
                      </m:r>
                      <m:r>
                        <a:rPr lang="en-US" altLang="zh-TW" sz="2400" b="1" i="1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zh-TW" altLang="zh-TW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>
                          <a:latin typeface="Cambria Math"/>
                        </a:rPr>
                        <m:t>⇒</m:t>
                      </m:r>
                      <m:r>
                        <a:rPr lang="en-US" altLang="zh-TW" sz="2400" b="1" i="1">
                          <a:latin typeface="Cambria Math"/>
                        </a:rPr>
                        <m:t>𝐦</m:t>
                      </m:r>
                      <m:r>
                        <a:rPr lang="en-US" altLang="zh-TW" sz="2400" b="1">
                          <a:latin typeface="Cambria Math"/>
                        </a:rPr>
                        <m:t>∙</m:t>
                      </m:r>
                      <m:acc>
                        <m:accPr>
                          <m:chr m:val="̈"/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/>
                            </a:rPr>
                            <m:t>𝑹</m:t>
                          </m:r>
                        </m:e>
                      </m:acc>
                      <m:d>
                        <m:d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TW" sz="2400" b="1" i="1">
                              <a:latin typeface="Cambria Math"/>
                            </a:rPr>
                            <m:t>;</m:t>
                          </m:r>
                          <m:r>
                            <a:rPr lang="en-US" altLang="zh-TW" sz="24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altLang="zh-TW" sz="2400" b="1">
                          <a:latin typeface="Cambria Math"/>
                        </a:rPr>
                        <m:t>=</m:t>
                      </m:r>
                      <m:r>
                        <a:rPr lang="en-US" altLang="zh-TW" sz="2400" b="1" i="1">
                          <a:latin typeface="Cambria Math"/>
                        </a:rPr>
                        <m:t>𝐤</m:t>
                      </m:r>
                      <m:r>
                        <a:rPr lang="en-US" altLang="zh-TW" sz="2400" b="1">
                          <a:latin typeface="Cambria Math"/>
                        </a:rPr>
                        <m:t>∙</m:t>
                      </m:r>
                      <m:r>
                        <a:rPr lang="en-US" altLang="zh-TW" sz="2400" b="1" i="1">
                          <a:latin typeface="Cambria Math"/>
                        </a:rPr>
                        <m:t>𝐑</m:t>
                      </m:r>
                      <m:r>
                        <a:rPr lang="en-US" altLang="zh-TW" sz="2400" b="1">
                          <a:latin typeface="Cambria Math"/>
                        </a:rPr>
                        <m:t>(</m:t>
                      </m:r>
                      <m:r>
                        <a:rPr lang="en-US" altLang="zh-TW" sz="2400" b="1" i="1">
                          <a:latin typeface="Cambria Math"/>
                        </a:rPr>
                        <m:t>𝐱</m:t>
                      </m:r>
                      <m:r>
                        <a:rPr lang="en-US" altLang="zh-TW" sz="2400" b="1">
                          <a:latin typeface="Cambria Math"/>
                        </a:rPr>
                        <m:t>;</m:t>
                      </m:r>
                      <m:r>
                        <a:rPr lang="en-US" altLang="zh-TW" sz="2400" b="1" i="1">
                          <a:latin typeface="Cambria Math"/>
                        </a:rPr>
                        <m:t>𝐭</m:t>
                      </m:r>
                      <m:r>
                        <a:rPr lang="en-US" altLang="zh-TW" sz="2400" b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zh-TW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>
                          <a:latin typeface="Cambria Math"/>
                        </a:rPr>
                        <m:t>⇒</m:t>
                      </m:r>
                      <m:r>
                        <a:rPr lang="en-US" altLang="zh-TW" sz="2400" b="1" i="1">
                          <a:latin typeface="Cambria Math"/>
                        </a:rPr>
                        <m:t>𝐦</m:t>
                      </m:r>
                      <m:f>
                        <m:f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b="1" i="1">
                              <a:latin typeface="Cambria Math"/>
                            </a:rPr>
                            <m:t>𝛛</m:t>
                          </m:r>
                          <m:sSup>
                            <m:sSupPr>
                              <m:ctrlPr>
                                <a:rPr lang="zh-TW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1" i="1">
                          <a:latin typeface="Cambria Math"/>
                        </a:rPr>
                        <m:t>𝐑</m:t>
                      </m:r>
                      <m:d>
                        <m:d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/>
                            </a:rPr>
                            <m:t>𝐱</m:t>
                          </m:r>
                          <m:r>
                            <a:rPr lang="en-US" altLang="zh-TW" sz="2400" b="1">
                              <a:latin typeface="Cambria Math"/>
                            </a:rPr>
                            <m:t>;</m:t>
                          </m:r>
                          <m:r>
                            <a:rPr lang="en-US" altLang="zh-TW" sz="24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altLang="zh-TW" sz="2400" b="1" i="1">
                          <a:latin typeface="Cambria Math"/>
                        </a:rPr>
                        <m:t>=</m:t>
                      </m:r>
                      <m:r>
                        <a:rPr lang="en-US" altLang="zh-TW" sz="2400" b="1" i="1">
                          <a:latin typeface="Cambria Math"/>
                        </a:rPr>
                        <m:t>𝒌</m:t>
                      </m:r>
                      <m:r>
                        <a:rPr lang="en-US" altLang="zh-TW" sz="2400" b="1">
                          <a:latin typeface="Cambria Math"/>
                        </a:rPr>
                        <m:t>[</m:t>
                      </m:r>
                      <m:r>
                        <a:rPr lang="en-US" altLang="zh-TW" sz="2400" b="1" i="1">
                          <a:latin typeface="Cambria Math"/>
                        </a:rPr>
                        <m:t>𝐑</m:t>
                      </m:r>
                      <m:d>
                        <m:d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/>
                            </a:rPr>
                            <m:t>𝐱</m:t>
                          </m:r>
                          <m:r>
                            <a:rPr lang="en-US" altLang="zh-TW" sz="2400" b="1">
                              <a:latin typeface="Cambria Math"/>
                            </a:rPr>
                            <m:t>+∆</m:t>
                          </m:r>
                          <m:r>
                            <a:rPr lang="en-US" altLang="zh-TW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TW" sz="2400" b="1" i="1">
                          <a:latin typeface="Cambria Math"/>
                        </a:rPr>
                        <m:t>−</m:t>
                      </m:r>
                      <m:r>
                        <a:rPr lang="en-US" altLang="zh-TW" sz="2400" b="1" i="1">
                          <a:latin typeface="Cambria Math"/>
                        </a:rPr>
                        <m:t>𝟐𝐑</m:t>
                      </m:r>
                      <m:d>
                        <m:d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TW" sz="2400" b="1">
                          <a:latin typeface="Cambria Math"/>
                        </a:rPr>
                        <m:t>+</m:t>
                      </m:r>
                      <m:r>
                        <a:rPr lang="en-US" altLang="zh-TW" sz="2400" b="1" i="1">
                          <a:latin typeface="Cambria Math"/>
                        </a:rPr>
                        <m:t>𝐑</m:t>
                      </m:r>
                      <m:r>
                        <a:rPr lang="en-US" altLang="zh-TW" sz="2400" b="1">
                          <a:latin typeface="Cambria Math"/>
                        </a:rPr>
                        <m:t>(</m:t>
                      </m:r>
                      <m:r>
                        <a:rPr lang="en-US" altLang="zh-TW" sz="2400" b="1" i="1">
                          <a:latin typeface="Cambria Math"/>
                        </a:rPr>
                        <m:t>𝒙</m:t>
                      </m:r>
                      <m:r>
                        <a:rPr lang="en-US" altLang="zh-TW" sz="2400" b="1" i="1">
                          <a:latin typeface="Cambria Math"/>
                        </a:rPr>
                        <m:t>−</m:t>
                      </m:r>
                      <m:r>
                        <a:rPr lang="en-US" altLang="zh-TW" sz="2400" b="1">
                          <a:latin typeface="Cambria Math"/>
                        </a:rPr>
                        <m:t>∆</m:t>
                      </m:r>
                      <m:r>
                        <a:rPr lang="en-US" altLang="zh-TW" sz="2400" b="1" i="1">
                          <a:latin typeface="Cambria Math"/>
                        </a:rPr>
                        <m:t>𝐱</m:t>
                      </m:r>
                      <m:r>
                        <a:rPr lang="en-US" altLang="zh-TW" sz="2400" b="1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zh-TW" altLang="zh-TW" sz="2400" b="1" dirty="0"/>
              </a:p>
              <a:p>
                <a:r>
                  <a:rPr lang="en-US" altLang="zh-TW" sz="2400" b="1" dirty="0"/>
                  <a:t> </a:t>
                </a:r>
                <a:endParaRPr lang="zh-TW" altLang="zh-TW" sz="2400" b="1" dirty="0"/>
              </a:p>
              <a:p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992" y="3832098"/>
                <a:ext cx="7430945" cy="2390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446322" y="1808812"/>
                <a:ext cx="7513147" cy="2390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latin typeface="Cambria Math"/>
                        </a:rPr>
                        <m:t>𝐦</m:t>
                      </m:r>
                      <m:r>
                        <a:rPr lang="en-US" altLang="zh-TW" sz="2400" b="1">
                          <a:latin typeface="Cambria Math"/>
                        </a:rPr>
                        <m:t>∙</m:t>
                      </m:r>
                      <m:r>
                        <a:rPr lang="en-US" altLang="zh-TW" sz="2400" b="1" i="1">
                          <a:latin typeface="Cambria Math"/>
                        </a:rPr>
                        <m:t>𝐚</m:t>
                      </m:r>
                      <m:r>
                        <a:rPr lang="en-US" altLang="zh-TW" sz="2400" b="1">
                          <a:latin typeface="Cambria Math"/>
                        </a:rPr>
                        <m:t>=</m:t>
                      </m:r>
                      <m:r>
                        <a:rPr lang="en-US" altLang="zh-TW" sz="2400" b="1" i="1">
                          <a:latin typeface="Cambria Math"/>
                        </a:rPr>
                        <m:t>𝐤</m:t>
                      </m:r>
                      <m:r>
                        <a:rPr lang="en-US" altLang="zh-TW" sz="2400" b="1">
                          <a:latin typeface="Cambria Math"/>
                        </a:rPr>
                        <m:t>∙</m:t>
                      </m:r>
                      <m:r>
                        <a:rPr lang="en-US" altLang="zh-TW" sz="2400" b="1" i="1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zh-TW" altLang="zh-TW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>
                          <a:latin typeface="Cambria Math"/>
                        </a:rPr>
                        <m:t>⇒</m:t>
                      </m:r>
                      <m:r>
                        <a:rPr lang="en-US" altLang="zh-TW" sz="2400" b="1" i="1">
                          <a:latin typeface="Cambria Math"/>
                        </a:rPr>
                        <m:t>𝐦</m:t>
                      </m:r>
                      <m:r>
                        <a:rPr lang="en-US" altLang="zh-TW" sz="2400" b="1">
                          <a:latin typeface="Cambria Math"/>
                        </a:rPr>
                        <m:t>∙</m:t>
                      </m:r>
                      <m:acc>
                        <m:accPr>
                          <m:chr m:val="̈"/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/>
                            </a:rPr>
                            <m:t>𝑹</m:t>
                          </m:r>
                        </m:e>
                      </m:acc>
                      <m:d>
                        <m:d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TW" sz="2400" b="1" i="1">
                              <a:latin typeface="Cambria Math"/>
                            </a:rPr>
                            <m:t>;</m:t>
                          </m:r>
                          <m:r>
                            <a:rPr lang="en-US" altLang="zh-TW" sz="24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altLang="zh-TW" sz="2400" b="1">
                          <a:latin typeface="Cambria Math"/>
                        </a:rPr>
                        <m:t>=</m:t>
                      </m:r>
                      <m:r>
                        <a:rPr lang="en-US" altLang="zh-TW" sz="2400" b="1" i="1">
                          <a:latin typeface="Cambria Math"/>
                        </a:rPr>
                        <m:t>𝐤</m:t>
                      </m:r>
                      <m:r>
                        <a:rPr lang="en-US" altLang="zh-TW" sz="2400" b="1">
                          <a:latin typeface="Cambria Math"/>
                        </a:rPr>
                        <m:t>∙</m:t>
                      </m:r>
                      <m:r>
                        <a:rPr lang="en-US" altLang="zh-TW" sz="2400" b="1" i="1">
                          <a:latin typeface="Cambria Math"/>
                        </a:rPr>
                        <m:t>𝐑</m:t>
                      </m:r>
                      <m:r>
                        <a:rPr lang="en-US" altLang="zh-TW" sz="2400" b="1">
                          <a:latin typeface="Cambria Math"/>
                        </a:rPr>
                        <m:t>(</m:t>
                      </m:r>
                      <m:r>
                        <a:rPr lang="en-US" altLang="zh-TW" sz="2400" b="1" i="1">
                          <a:latin typeface="Cambria Math"/>
                        </a:rPr>
                        <m:t>𝐱</m:t>
                      </m:r>
                      <m:r>
                        <a:rPr lang="en-US" altLang="zh-TW" sz="2400" b="1">
                          <a:latin typeface="Cambria Math"/>
                        </a:rPr>
                        <m:t>;</m:t>
                      </m:r>
                      <m:r>
                        <a:rPr lang="en-US" altLang="zh-TW" sz="2400" b="1" i="1">
                          <a:latin typeface="Cambria Math"/>
                        </a:rPr>
                        <m:t>𝐭</m:t>
                      </m:r>
                      <m:r>
                        <a:rPr lang="en-US" altLang="zh-TW" sz="2400" b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zh-TW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>
                          <a:latin typeface="Cambria Math"/>
                        </a:rPr>
                        <m:t>⇒</m:t>
                      </m:r>
                      <m:r>
                        <a:rPr lang="en-US" altLang="zh-TW" sz="2400" b="1" i="1">
                          <a:latin typeface="Cambria Math"/>
                        </a:rPr>
                        <m:t>𝐦</m:t>
                      </m:r>
                      <m:f>
                        <m:f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b="1" i="1">
                              <a:latin typeface="Cambria Math"/>
                            </a:rPr>
                            <m:t>𝛛</m:t>
                          </m:r>
                          <m:sSup>
                            <m:sSupPr>
                              <m:ctrlPr>
                                <a:rPr lang="zh-TW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1" i="1">
                          <a:latin typeface="Cambria Math"/>
                        </a:rPr>
                        <m:t>𝐑</m:t>
                      </m:r>
                      <m:d>
                        <m:d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/>
                            </a:rPr>
                            <m:t>𝐱</m:t>
                          </m:r>
                          <m:r>
                            <a:rPr lang="en-US" altLang="zh-TW" sz="2400" b="1">
                              <a:latin typeface="Cambria Math"/>
                            </a:rPr>
                            <m:t>;</m:t>
                          </m:r>
                          <m:r>
                            <a:rPr lang="en-US" altLang="zh-TW" sz="24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altLang="zh-TW" sz="2400" b="1" i="1">
                          <a:latin typeface="Cambria Math"/>
                        </a:rPr>
                        <m:t>=</m:t>
                      </m:r>
                      <m:r>
                        <a:rPr lang="en-US" altLang="zh-TW" sz="2400" b="1" i="1">
                          <a:latin typeface="Cambria Math"/>
                        </a:rPr>
                        <m:t>𝒌</m:t>
                      </m:r>
                      <m:r>
                        <a:rPr lang="en-US" altLang="zh-TW" sz="2400" b="1" smtClean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𝐑</m:t>
                      </m:r>
                      <m:d>
                        <m:dPr>
                          <m:ctrlPr>
                            <a:rPr lang="zh-TW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en-US" altLang="zh-TW" sz="2400" b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+∆</m:t>
                          </m:r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𝟐𝐑</m:t>
                      </m:r>
                      <m:d>
                        <m:dPr>
                          <m:ctrlPr>
                            <a:rPr lang="zh-TW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TW" sz="2400" b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𝐑</m:t>
                      </m:r>
                      <m:r>
                        <a:rPr lang="en-US" altLang="zh-TW" sz="2400" b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400" b="1">
                          <a:solidFill>
                            <a:srgbClr val="C00000"/>
                          </a:solidFill>
                          <a:latin typeface="Cambria Math"/>
                        </a:rPr>
                        <m:t>∆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𝐱</m:t>
                      </m:r>
                      <m:r>
                        <a:rPr lang="en-US" altLang="zh-TW" sz="2400" b="1">
                          <a:solidFill>
                            <a:srgbClr val="C00000"/>
                          </a:solidFill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zh-TW" altLang="zh-TW" sz="2400" b="1" dirty="0">
                  <a:solidFill>
                    <a:srgbClr val="C00000"/>
                  </a:solidFill>
                </a:endParaRPr>
              </a:p>
              <a:p>
                <a:r>
                  <a:rPr lang="en-US" altLang="zh-TW" sz="2400" b="1" dirty="0"/>
                  <a:t> </a:t>
                </a:r>
                <a:endParaRPr lang="zh-TW" altLang="zh-TW" sz="2400" b="1" dirty="0"/>
              </a:p>
              <a:p>
                <a:endParaRPr lang="zh-TW" altLang="en-US" sz="2400" b="1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22" y="1808812"/>
                <a:ext cx="7513147" cy="23901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26805" y="3762560"/>
                <a:ext cx="8763000" cy="2092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2400" dirty="0"/>
                  <a:t>若總長度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L</m:t>
                    </m:r>
                    <m:r>
                      <a:rPr lang="en-US" altLang="zh-TW" sz="2400"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N</m:t>
                    </m:r>
                    <m:r>
                      <a:rPr lang="en-US" altLang="zh-TW" sz="2400">
                        <a:latin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x</m:t>
                    </m:r>
                  </m:oMath>
                </a14:m>
                <a:r>
                  <a:rPr lang="zh-TW" altLang="zh-TW" sz="2400" dirty="0"/>
                  <a:t>，總質量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M</m:t>
                    </m:r>
                    <m:r>
                      <a:rPr lang="en-US" altLang="zh-TW" sz="2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Nm</m:t>
                    </m:r>
                  </m:oMath>
                </a14:m>
                <a:r>
                  <a:rPr lang="zh-TW" altLang="zh-TW" sz="2400" dirty="0"/>
                  <a:t>，彈簧的彈性係數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K</m:t>
                    </m:r>
                    <m:r>
                      <a:rPr lang="en-US" altLang="zh-TW" sz="2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k</m:t>
                    </m:r>
                    <m:r>
                      <a:rPr lang="en-US" altLang="zh-TW" sz="240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N</m:t>
                    </m:r>
                  </m:oMath>
                </a14:m>
                <a:endParaRPr lang="zh-TW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latin typeface="Cambria Math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/>
                        </a:rPr>
                        <m:t>M</m:t>
                      </m:r>
                      <m:f>
                        <m:f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TW" sz="2400">
                          <a:latin typeface="Cambria Math"/>
                        </a:rPr>
                        <m:t>R</m:t>
                      </m:r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x</m:t>
                          </m:r>
                          <m:r>
                            <a:rPr lang="en-US" altLang="zh-TW" sz="24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TW" sz="2400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en-US" altLang="zh-TW" sz="2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/>
                        </a:rPr>
                        <m:t>K</m:t>
                      </m:r>
                      <m:r>
                        <a:rPr lang="en-US" altLang="zh-TW" sz="240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/>
                        </a:rPr>
                        <m:t>N</m:t>
                      </m:r>
                      <m:r>
                        <a:rPr lang="en-US" altLang="zh-TW" sz="2400">
                          <a:latin typeface="Cambria Math"/>
                        </a:rPr>
                        <m:t>∙[</m:t>
                      </m:r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rgbClr val="C00000"/>
                          </a:solidFill>
                          <a:latin typeface="Cambria Math"/>
                        </a:rPr>
                        <m:t>R</m:t>
                      </m:r>
                      <m:d>
                        <m:dPr>
                          <m:ctrlPr>
                            <a:rPr lang="zh-TW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+∆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400">
                          <a:solidFill>
                            <a:srgbClr val="C00000"/>
                          </a:solidFill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C00000"/>
                          </a:solidFill>
                          <a:latin typeface="Cambria Math"/>
                        </a:rPr>
                        <m:t>R</m:t>
                      </m:r>
                      <m:d>
                        <m:dPr>
                          <m:ctrlPr>
                            <a:rPr lang="zh-TW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TW" sz="240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C00000"/>
                          </a:solidFill>
                          <a:latin typeface="Cambria Math"/>
                        </a:rPr>
                        <m:t>R</m:t>
                      </m:r>
                      <m:r>
                        <a:rPr lang="en-US" altLang="zh-TW" sz="240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C00000"/>
                          </a:solidFill>
                          <a:latin typeface="Cambria Math"/>
                        </a:rPr>
                        <m:t>x</m:t>
                      </m:r>
                      <m:r>
                        <a:rPr lang="en-US" altLang="zh-TW" sz="2400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400">
                          <a:solidFill>
                            <a:srgbClr val="C00000"/>
                          </a:solidFill>
                          <a:latin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C00000"/>
                          </a:solidFill>
                          <a:latin typeface="Cambria Math"/>
                        </a:rPr>
                        <m:t>x</m:t>
                      </m:r>
                      <m:r>
                        <a:rPr lang="en-US" altLang="zh-TW" sz="2400">
                          <a:solidFill>
                            <a:srgbClr val="C00000"/>
                          </a:solidFill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zh-TW" altLang="zh-TW" sz="24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latin typeface="Cambria Math"/>
                        </a:rPr>
                        <m:t>⇒</m:t>
                      </m:r>
                      <m:f>
                        <m:f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TW" sz="2400">
                          <a:latin typeface="Cambria Math"/>
                        </a:rPr>
                        <m:t>R</m:t>
                      </m:r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x</m:t>
                          </m:r>
                          <m:r>
                            <a:rPr lang="en-US" altLang="zh-TW" sz="24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K</m:t>
                          </m:r>
                          <m:r>
                            <a:rPr lang="en-US" altLang="zh-TW" sz="2400">
                              <a:latin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M</m:t>
                          </m:r>
                        </m:den>
                      </m:f>
                      <m:f>
                        <m:f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TW" sz="240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R</m:t>
                          </m:r>
                          <m:d>
                            <m:dPr>
                              <m:ctrlPr>
                                <a:rPr lang="zh-TW" altLang="zh-TW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altLang="zh-TW" sz="24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R</m:t>
                          </m:r>
                          <m:d>
                            <m:dPr>
                              <m:ctrlPr>
                                <a:rPr lang="zh-TW" altLang="zh-TW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R</m:t>
                          </m:r>
                          <m: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altLang="zh-TW" sz="240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)]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>
                                  <a:latin typeface="Cambria Math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zh-TW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05" y="3762560"/>
                <a:ext cx="8763000" cy="2092239"/>
              </a:xfrm>
              <a:prstGeom prst="rect">
                <a:avLst/>
              </a:prstGeom>
              <a:blipFill rotWithShape="0">
                <a:blip r:embed="rId6"/>
                <a:stretch>
                  <a:fillRect l="-1043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82766" y="4083171"/>
                <a:ext cx="10096675" cy="1826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zh-TW" sz="2400" dirty="0"/>
                  <a:t>當</a:t>
                </a:r>
                <a:r>
                  <a:rPr lang="en-US" altLang="zh-TW" sz="2400" dirty="0"/>
                  <a:t>N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</a:rPr>
                      <m:t>→∞</m:t>
                    </m:r>
                  </m:oMath>
                </a14:m>
                <a:r>
                  <a:rPr lang="zh-TW" altLang="zh-TW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x</m:t>
                    </m:r>
                    <m:r>
                      <a:rPr lang="en-US" altLang="zh-TW" sz="2400">
                        <a:latin typeface="Cambria Math"/>
                      </a:rPr>
                      <m:t>→0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zh-TW" altLang="zh-TW" sz="2400" dirty="0"/>
                  <a:t>就相當於把右方微分</a:t>
                </a:r>
                <a:r>
                  <a:rPr lang="en-US" altLang="zh-TW" sz="2400" dirty="0"/>
                  <a:t>2</a:t>
                </a:r>
                <a:r>
                  <a:rPr lang="zh-TW" altLang="zh-TW" sz="2400" dirty="0"/>
                  <a:t>次 </a:t>
                </a:r>
                <a:r>
                  <a:rPr lang="en-US" altLang="zh-TW" sz="2400" dirty="0"/>
                  <a:t>(</a:t>
                </a:r>
                <a:r>
                  <a:rPr lang="zh-TW" altLang="zh-TW" sz="2400" dirty="0"/>
                  <a:t>例</a:t>
                </a:r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R</m:t>
                        </m:r>
                        <m:d>
                          <m:d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/>
                              </a:rPr>
                              <m:t>x</m:t>
                            </m:r>
                            <m:r>
                              <a:rPr lang="en-US" altLang="zh-TW" sz="2400">
                                <a:latin typeface="Cambria Math"/>
                              </a:rPr>
                              <m:t>+∆</m:t>
                            </m:r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/>
                              </a:rPr>
                              <m:t>x</m:t>
                            </m:r>
                          </m:e>
                        </m:d>
                        <m:r>
                          <a:rPr lang="en-US" altLang="zh-TW" sz="24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R</m:t>
                        </m:r>
                        <m:d>
                          <m:d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/>
                              </a:rPr>
                              <m:t>x</m:t>
                            </m:r>
                          </m:e>
                        </m:d>
                        <m:r>
                          <a:rPr lang="en-US" altLang="zh-TW" sz="2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sz="2400">
                                    <a:latin typeface="Cambria Math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/>
                          </a:rPr>
                          <m:t>}</m:t>
                        </m:r>
                      </m:num>
                      <m:den>
                        <m:sSup>
                          <m:sSup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>
                                <a:latin typeface="Cambria Math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400" dirty="0"/>
                  <a:t>)</a:t>
                </a:r>
                <a:endParaRPr lang="zh-TW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latin typeface="Cambria Math"/>
                        </a:rPr>
                        <m:t>⇒</m:t>
                      </m:r>
                      <m:f>
                        <m:f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TW" sz="2400">
                          <a:latin typeface="Cambria Math"/>
                        </a:rPr>
                        <m:t>R</m:t>
                      </m:r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x</m:t>
                          </m:r>
                          <m:r>
                            <a:rPr lang="en-US" altLang="zh-TW" sz="24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/>
                            </a:rPr>
                            <m:t>𝐾</m:t>
                          </m:r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i="1">
                              <a:latin typeface="Cambria Math"/>
                            </a:rPr>
                            <m:t>𝑀</m:t>
                          </m:r>
                        </m:den>
                      </m:f>
                      <m:f>
                        <m:f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TW" sz="2400">
                          <a:latin typeface="Cambria Math"/>
                        </a:rPr>
                        <m:t>R</m:t>
                      </m:r>
                      <m:r>
                        <a:rPr lang="en-US" altLang="zh-TW" sz="240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/>
                        </a:rPr>
                        <m:t>x</m:t>
                      </m:r>
                      <m:r>
                        <a:rPr lang="en-US" altLang="zh-TW" sz="2400">
                          <a:latin typeface="Cambria Math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/>
                        </a:rPr>
                        <m:t>t</m:t>
                      </m:r>
                      <m:r>
                        <a:rPr lang="en-US" altLang="zh-TW" sz="24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zh-TW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6" y="4083171"/>
                <a:ext cx="10096675" cy="1826654"/>
              </a:xfrm>
              <a:prstGeom prst="rect">
                <a:avLst/>
              </a:prstGeom>
              <a:blipFill rotWithShape="0">
                <a:blip r:embed="rId7"/>
                <a:stretch>
                  <a:fillRect l="-906" r="-1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31976" y="5794718"/>
                <a:ext cx="7044814" cy="855042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𝑲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𝑵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)∙</m:t>
                        </m:r>
                        <m:sSup>
                          <m:sSupPr>
                            <m:ctrlPr>
                              <a:rPr lang="zh-TW" altLang="zh-TW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  <m:sup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zh-TW" altLang="zh-TW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𝑴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𝒌𝒈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TW" sz="2800" b="1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zh-TW" altLang="zh-TW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𝒌𝒈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∙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zh-TW" altLang="zh-TW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)∙(</m:t>
                        </m:r>
                        <m:sSup>
                          <m:sSupPr>
                            <m:ctrlPr>
                              <a:rPr lang="zh-TW" altLang="zh-TW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𝒌𝒈</m:t>
                        </m:r>
                      </m:den>
                    </m:f>
                    <m:r>
                      <a:rPr lang="en-US" altLang="zh-TW" sz="28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TW" altLang="zh-TW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zh-TW" sz="2800" b="1" i="1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zh-TW" altLang="zh-TW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zh-TW" altLang="zh-TW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76" y="5794718"/>
                <a:ext cx="7044814" cy="855042"/>
              </a:xfrm>
              <a:prstGeom prst="rect">
                <a:avLst/>
              </a:prstGeom>
              <a:blipFill rotWithShape="0">
                <a:blip r:embed="rId8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7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-0.105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1.45833E-6 -0.2208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4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00221 -0.2944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472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2.08333E-7 -0.2833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6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  <p:bldP spid="8" grpId="0"/>
      <p:bldP spid="8" grpId="1"/>
      <p:bldP spid="10" grpId="0"/>
      <p:bldP spid="10" grpId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48" y="3642030"/>
            <a:ext cx="4181804" cy="321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91293" y="1187827"/>
            <a:ext cx="5024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b) Try </a:t>
            </a:r>
            <a:r>
              <a:rPr lang="en-US" altLang="zh-TW" sz="2400" dirty="0"/>
              <a:t>to plot a figure shown below</a:t>
            </a:r>
            <a:endParaRPr lang="zh-TW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4" y="1649492"/>
            <a:ext cx="9986838" cy="225100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/>
        </p:spPr>
      </p:pic>
      <p:sp>
        <p:nvSpPr>
          <p:cNvPr id="6" name="文字方塊 5"/>
          <p:cNvSpPr txBox="1"/>
          <p:nvPr/>
        </p:nvSpPr>
        <p:spPr>
          <a:xfrm>
            <a:off x="3503712" y="476672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Question(b)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28173" y="4096750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Mi</a:t>
            </a:r>
            <a:r>
              <a:rPr lang="en-US" altLang="zh-TW" sz="2400" dirty="0"/>
              <a:t>=2.5  </a:t>
            </a:r>
            <a:r>
              <a:rPr lang="en-US" altLang="zh-TW" sz="2400" dirty="0" smtClean="0"/>
              <a:t>M11=5.0</a:t>
            </a:r>
            <a:endParaRPr lang="en-US" altLang="zh-TW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28173" y="4453968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 = </a:t>
            </a:r>
            <a:r>
              <a:rPr lang="en-US" altLang="zh-TW" sz="2400" dirty="0" smtClean="0"/>
              <a:t>21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328173" y="4836449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K = 1</a:t>
            </a:r>
          </a:p>
        </p:txBody>
      </p:sp>
      <p:sp>
        <p:nvSpPr>
          <p:cNvPr id="11" name="矩形 10"/>
          <p:cNvSpPr/>
          <p:nvPr/>
        </p:nvSpPr>
        <p:spPr>
          <a:xfrm>
            <a:off x="1328173" y="5193667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R1= 2</a:t>
            </a:r>
          </a:p>
        </p:txBody>
      </p:sp>
      <p:sp>
        <p:nvSpPr>
          <p:cNvPr id="13" name="矩形 12"/>
          <p:cNvSpPr/>
          <p:nvPr/>
        </p:nvSpPr>
        <p:spPr>
          <a:xfrm>
            <a:off x="1328173" y="5557860"/>
            <a:ext cx="3054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R2=V1=V2= 0 at t = 0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323999" y="5922294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two ends are </a:t>
            </a:r>
            <a:r>
              <a:rPr lang="en-US" altLang="zh-TW" sz="2400" dirty="0" smtClean="0"/>
              <a:t>free</a:t>
            </a:r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328173" y="6019525"/>
            <a:ext cx="2560015" cy="3644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圖說文字 3"/>
          <p:cNvSpPr/>
          <p:nvPr/>
        </p:nvSpPr>
        <p:spPr>
          <a:xfrm>
            <a:off x="4620239" y="5245249"/>
            <a:ext cx="3243600" cy="1006661"/>
          </a:xfrm>
          <a:prstGeom prst="wedgeRoundRectCallout">
            <a:avLst>
              <a:gd name="adj1" fmla="val -71268"/>
              <a:gd name="adj2" fmla="val 45913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70C0"/>
                </a:solidFill>
              </a:rPr>
              <a:t>沒有牆壁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,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故兩側沒有彈簧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9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1" grpId="0"/>
      <p:bldP spid="13" grpId="0"/>
      <p:bldP spid="14" grpId="0"/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92980" y="1037080"/>
            <a:ext cx="735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先定好初始條件</a:t>
            </a:r>
            <a:r>
              <a:rPr lang="en-US" altLang="zh-TW" sz="2400" dirty="0" smtClean="0"/>
              <a:t>:</a:t>
            </a:r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557086" y="3273753"/>
            <a:ext cx="30909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Dur</a:t>
            </a:r>
            <a:r>
              <a:rPr lang="en-US" altLang="zh-TW" sz="2400" dirty="0"/>
              <a:t> = 80;</a:t>
            </a:r>
          </a:p>
          <a:p>
            <a:r>
              <a:rPr lang="en-US" altLang="zh-TW" sz="2400" dirty="0" err="1"/>
              <a:t>dt</a:t>
            </a:r>
            <a:r>
              <a:rPr lang="en-US" altLang="zh-TW" sz="2400" dirty="0"/>
              <a:t> = 0.002;</a:t>
            </a:r>
          </a:p>
          <a:p>
            <a:r>
              <a:rPr lang="en-US" altLang="zh-TW" sz="2400" dirty="0" err="1"/>
              <a:t>Nstep</a:t>
            </a:r>
            <a:r>
              <a:rPr lang="en-US" altLang="zh-TW" sz="2400" dirty="0"/>
              <a:t> = ceil(</a:t>
            </a:r>
            <a:r>
              <a:rPr lang="en-US" altLang="zh-TW" sz="2400" dirty="0" err="1"/>
              <a:t>Dur</a:t>
            </a:r>
            <a:r>
              <a:rPr lang="en-US" altLang="zh-TW" sz="2400" dirty="0"/>
              <a:t>/</a:t>
            </a:r>
            <a:r>
              <a:rPr lang="en-US" altLang="zh-TW" sz="2400" dirty="0" err="1"/>
              <a:t>dt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 smtClean="0"/>
              <a:t>k=1 </a:t>
            </a:r>
            <a:r>
              <a:rPr lang="en-US" altLang="zh-TW" sz="2400" dirty="0"/>
              <a:t>; </a:t>
            </a:r>
          </a:p>
          <a:p>
            <a:r>
              <a:rPr lang="en-US" altLang="zh-TW" sz="2400" dirty="0"/>
              <a:t>M=2.5 ; M11=5;</a:t>
            </a:r>
          </a:p>
          <a:p>
            <a:r>
              <a:rPr lang="en-US" altLang="zh-TW" sz="2400" dirty="0"/>
              <a:t>R=zeros(21,Nstep);</a:t>
            </a:r>
          </a:p>
          <a:p>
            <a:r>
              <a:rPr lang="en-US" altLang="zh-TW" sz="2400" dirty="0"/>
              <a:t>V=zeros(21,Nstep);</a:t>
            </a:r>
          </a:p>
          <a:p>
            <a:r>
              <a:rPr lang="en-US" altLang="zh-TW" sz="2400" dirty="0"/>
              <a:t>R(1)=2</a:t>
            </a:r>
          </a:p>
          <a:p>
            <a:r>
              <a:rPr lang="en-US" altLang="zh-TW" sz="2400" dirty="0"/>
              <a:t>t=0;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333032" y="3590346"/>
                <a:ext cx="4216219" cy="3284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R(1)=2</a:t>
                </a:r>
                <a:r>
                  <a:rPr lang="zh-TW" altLang="en-US" sz="2400" dirty="0" smtClean="0"/>
                  <a:t>，其他都</a:t>
                </a:r>
                <a:r>
                  <a:rPr lang="en-US" altLang="zh-TW" sz="2400" dirty="0" smtClean="0"/>
                  <a:t>=0</a:t>
                </a:r>
              </a:p>
              <a:p>
                <a:r>
                  <a:rPr lang="zh-TW" altLang="en-US" sz="2400" dirty="0" smtClean="0"/>
                  <a:t>所以先做出</a:t>
                </a:r>
                <a:r>
                  <a:rPr lang="en-US" altLang="zh-TW" sz="2400" dirty="0" smtClean="0"/>
                  <a:t>21xNstep</a:t>
                </a:r>
                <a:r>
                  <a:rPr lang="zh-TW" altLang="en-US" sz="2400" dirty="0" smtClean="0"/>
                  <a:t>的零矩陣</a:t>
                </a:r>
                <a:endParaRPr lang="en-US" altLang="zh-TW" sz="2400" dirty="0" smtClean="0"/>
              </a:p>
              <a:p>
                <a:endParaRPr lang="en-US" altLang="zh-TW" sz="2400" dirty="0" smtClean="0"/>
              </a:p>
              <a:p>
                <a:r>
                  <a:rPr lang="zh-TW" altLang="en-US" sz="2400" dirty="0" smtClean="0"/>
                  <a:t>這時</a:t>
                </a:r>
                <a:r>
                  <a:rPr lang="en-US" altLang="zh-TW" sz="2400" dirty="0" smtClean="0"/>
                  <a:t>R(1)=0</a:t>
                </a:r>
              </a:p>
              <a:p>
                <a:r>
                  <a:rPr lang="zh-TW" altLang="en-US" sz="2400" dirty="0" smtClean="0"/>
                  <a:t>再用</a:t>
                </a:r>
                <a:r>
                  <a:rPr lang="en-US" altLang="zh-TW" sz="2400" dirty="0" smtClean="0"/>
                  <a:t>R(1)=2</a:t>
                </a:r>
                <a:r>
                  <a:rPr lang="zh-TW" altLang="en-US" sz="2400" dirty="0" smtClean="0"/>
                  <a:t>覆蓋過</a:t>
                </a:r>
                <a:r>
                  <a:rPr lang="en-US" altLang="zh-TW" sz="2400" dirty="0" smtClean="0"/>
                  <a:t>R(1)=0</a:t>
                </a:r>
              </a:p>
              <a:p>
                <a:r>
                  <a:rPr lang="zh-TW" altLang="en-US" sz="2400" dirty="0" smtClean="0"/>
                  <a:t>就可得出</a:t>
                </a:r>
                <a:r>
                  <a:rPr lang="en-US" altLang="zh-TW" sz="2400" dirty="0" smtClean="0"/>
                  <a:t>R=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zh-TW" altLang="zh-TW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32" y="3590346"/>
                <a:ext cx="4216219" cy="3284938"/>
              </a:xfrm>
              <a:prstGeom prst="rect">
                <a:avLst/>
              </a:prstGeom>
              <a:blipFill rotWithShape="0">
                <a:blip r:embed="rId2"/>
                <a:stretch>
                  <a:fillRect l="-2312" t="-1484" r="-10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向左箭號 4"/>
          <p:cNvSpPr/>
          <p:nvPr/>
        </p:nvSpPr>
        <p:spPr>
          <a:xfrm>
            <a:off x="4436248" y="5212087"/>
            <a:ext cx="1741336" cy="373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41606" y="50336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Solution(b)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00" y="1683411"/>
            <a:ext cx="7704488" cy="17222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125712" y="546692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125712" y="580177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25711" y="612629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42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1176" y="1765189"/>
            <a:ext cx="68355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j = 1:Nstep-1</a:t>
            </a:r>
          </a:p>
          <a:p>
            <a:r>
              <a:rPr lang="pt-BR" altLang="zh-TW" dirty="0"/>
              <a:t>    </a:t>
            </a:r>
            <a:r>
              <a:rPr lang="zh-TW" altLang="en-US" dirty="0" smtClean="0"/>
              <a:t> </a:t>
            </a:r>
            <a:r>
              <a:rPr lang="pt-BR" altLang="zh-TW" dirty="0" smtClean="0"/>
              <a:t>V(1,j+1</a:t>
            </a:r>
            <a:r>
              <a:rPr lang="pt-BR" altLang="zh-TW" dirty="0"/>
              <a:t>) = </a:t>
            </a:r>
            <a:r>
              <a:rPr lang="pt-BR" altLang="zh-TW" dirty="0" smtClean="0"/>
              <a:t>((-k</a:t>
            </a:r>
            <a:r>
              <a:rPr lang="pt-BR" altLang="zh-TW" dirty="0"/>
              <a:t>*(R(1,j)-R(2,j)))/M)*dt+V(1,j);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for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2:20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if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== 11</a:t>
            </a:r>
          </a:p>
          <a:p>
            <a:r>
              <a:rPr lang="pt-BR" altLang="zh-TW" dirty="0"/>
              <a:t>            V(i,j+1) = ((k*(R(i+1,j)-2*R(i,j)+R(i-1,j)))/M11)*dt+V(i,j);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else</a:t>
            </a:r>
          </a:p>
          <a:p>
            <a:r>
              <a:rPr lang="pt-BR" altLang="zh-TW" dirty="0"/>
              <a:t>            V(i,j+1) = ((k*(R(i+1,j)-2*R(i,j)+R(i-1,j)))/M)*dt+V(i,j);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end</a:t>
            </a:r>
          </a:p>
          <a:p>
            <a:r>
              <a:rPr lang="en-US" altLang="zh-TW" dirty="0"/>
              <a:t>   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end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pt-BR" altLang="zh-TW" dirty="0"/>
              <a:t>   </a:t>
            </a:r>
            <a:r>
              <a:rPr lang="pt-BR" altLang="zh-TW" dirty="0" smtClean="0"/>
              <a:t>V(21,j+1</a:t>
            </a:r>
            <a:r>
              <a:rPr lang="pt-BR" altLang="zh-TW" dirty="0"/>
              <a:t>) = </a:t>
            </a:r>
            <a:r>
              <a:rPr lang="pt-BR" altLang="zh-TW" dirty="0" smtClean="0"/>
              <a:t>((-k</a:t>
            </a:r>
            <a:r>
              <a:rPr lang="pt-BR" altLang="zh-TW" dirty="0"/>
              <a:t>*(R(21,j)-R(20,j)))/M)*dt+V(20,j);</a:t>
            </a:r>
          </a:p>
          <a:p>
            <a:r>
              <a:rPr lang="en-US" altLang="zh-TW" dirty="0"/>
              <a:t>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B05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1:21</a:t>
            </a:r>
          </a:p>
          <a:p>
            <a:r>
              <a:rPr lang="en-US" altLang="zh-TW" dirty="0"/>
              <a:t>        R(i,j+1) = V(</a:t>
            </a:r>
            <a:r>
              <a:rPr lang="en-US" altLang="zh-TW" dirty="0" err="1"/>
              <a:t>i,j</a:t>
            </a:r>
            <a:r>
              <a:rPr lang="en-US" altLang="zh-TW" dirty="0"/>
              <a:t>)*</a:t>
            </a:r>
            <a:r>
              <a:rPr lang="en-US" altLang="zh-TW" dirty="0" err="1"/>
              <a:t>dt+R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end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   </a:t>
            </a:r>
            <a:r>
              <a:rPr lang="en-US" altLang="zh-TW" dirty="0" smtClean="0"/>
              <a:t>t(j+1</a:t>
            </a:r>
            <a:r>
              <a:rPr lang="en-US" altLang="zh-TW" dirty="0"/>
              <a:t>) = j*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57809" y="1057523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華康儷特圓" pitchFamily="49" charset="-120"/>
                <a:ea typeface="華康儷特圓" pitchFamily="49" charset="-120"/>
              </a:rPr>
              <a:t>~</a:t>
            </a:r>
            <a:r>
              <a:rPr lang="zh-TW" altLang="en-US" sz="2400" dirty="0">
                <a:latin typeface="華康儷特圓" pitchFamily="49" charset="-120"/>
                <a:ea typeface="華康儷特圓" pitchFamily="49" charset="-120"/>
              </a:rPr>
              <a:t>再</a:t>
            </a:r>
            <a:r>
              <a:rPr lang="zh-TW" altLang="en-US" sz="2400" dirty="0" smtClean="0">
                <a:latin typeface="華康儷特圓" pitchFamily="49" charset="-120"/>
                <a:ea typeface="華康儷特圓" pitchFamily="49" charset="-120"/>
              </a:rPr>
              <a:t>來逐項慢慢解說我們的主程式迴圈</a:t>
            </a:r>
            <a:r>
              <a:rPr lang="en-US" altLang="zh-TW" sz="2400" dirty="0" smtClean="0">
                <a:latin typeface="華康儷特圓" pitchFamily="49" charset="-120"/>
                <a:ea typeface="華康儷特圓" pitchFamily="49" charset="-120"/>
              </a:rPr>
              <a:t>~</a:t>
            </a:r>
            <a:endParaRPr lang="zh-TW" altLang="en-US" sz="2400" dirty="0">
              <a:latin typeface="華康儷特圓" pitchFamily="49" charset="-120"/>
              <a:ea typeface="華康儷特圓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641606" y="50336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Solution(b)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836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728" y="1756685"/>
            <a:ext cx="83144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j = 1:Nstep-1</a:t>
            </a:r>
          </a:p>
          <a:p>
            <a:r>
              <a:rPr lang="pt-BR" altLang="zh-TW" dirty="0"/>
              <a:t>    </a:t>
            </a:r>
            <a:r>
              <a:rPr lang="zh-TW" altLang="en-US" dirty="0"/>
              <a:t> </a:t>
            </a:r>
            <a:r>
              <a:rPr lang="pt-BR" altLang="zh-TW" dirty="0"/>
              <a:t>V(1,j+1) = </a:t>
            </a:r>
            <a:r>
              <a:rPr lang="pt-BR" altLang="zh-TW" dirty="0" smtClean="0"/>
              <a:t>((-k</a:t>
            </a:r>
            <a:r>
              <a:rPr lang="pt-BR" altLang="zh-TW" dirty="0"/>
              <a:t>*(R(1,j)-R(2,j)))/M)*dt+V(1,j);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FFC000"/>
                </a:solidFill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2:20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if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== 11</a:t>
            </a:r>
          </a:p>
          <a:p>
            <a:r>
              <a:rPr lang="pt-BR" altLang="zh-TW" dirty="0"/>
              <a:t>            V(i,j+1) = ((k*(R(i+1,j)-2*R(i,j)+R(i-1,j)))/</a:t>
            </a:r>
            <a:r>
              <a:rPr lang="pt-BR" altLang="zh-TW" dirty="0">
                <a:solidFill>
                  <a:srgbClr val="C00000"/>
                </a:solidFill>
              </a:rPr>
              <a:t>M11</a:t>
            </a:r>
            <a:r>
              <a:rPr lang="pt-BR" altLang="zh-TW" dirty="0"/>
              <a:t>)*dt+V(i,j);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else</a:t>
            </a:r>
          </a:p>
          <a:p>
            <a:r>
              <a:rPr lang="pt-BR" altLang="zh-TW" dirty="0"/>
              <a:t>            V(i,j+1) = ((k*(R(i+1,j)-2*R(i,j)+R(i-1,j)))/</a:t>
            </a:r>
            <a:r>
              <a:rPr lang="pt-BR" altLang="zh-TW" dirty="0">
                <a:solidFill>
                  <a:srgbClr val="CC00CC"/>
                </a:solidFill>
              </a:rPr>
              <a:t>M</a:t>
            </a:r>
            <a:r>
              <a:rPr lang="pt-BR" altLang="zh-TW" dirty="0"/>
              <a:t>)*dt+V(i,j);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end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C000"/>
                </a:solidFill>
              </a:rPr>
              <a:t>end</a:t>
            </a:r>
          </a:p>
          <a:p>
            <a:r>
              <a:rPr lang="pt-BR" altLang="zh-TW" dirty="0"/>
              <a:t>   V(21,j+1) = </a:t>
            </a:r>
            <a:r>
              <a:rPr lang="pt-BR" altLang="zh-TW" dirty="0" smtClean="0"/>
              <a:t>((-k</a:t>
            </a:r>
            <a:r>
              <a:rPr lang="pt-BR" altLang="zh-TW" dirty="0"/>
              <a:t>*(R(21,j)-R(20,j)))/M)*dt+V(20,j);</a:t>
            </a:r>
          </a:p>
          <a:p>
            <a:r>
              <a:rPr lang="en-US" altLang="zh-TW" dirty="0"/>
              <a:t>   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1:21</a:t>
            </a:r>
          </a:p>
          <a:p>
            <a:r>
              <a:rPr lang="en-US" altLang="zh-TW" dirty="0"/>
              <a:t>        R(i,j+1) = V(</a:t>
            </a:r>
            <a:r>
              <a:rPr lang="en-US" altLang="zh-TW" dirty="0" err="1"/>
              <a:t>i,j</a:t>
            </a:r>
            <a:r>
              <a:rPr lang="en-US" altLang="zh-TW" dirty="0"/>
              <a:t>)*</a:t>
            </a:r>
            <a:r>
              <a:rPr lang="en-US" altLang="zh-TW" dirty="0" err="1"/>
              <a:t>dt+R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end</a:t>
            </a:r>
          </a:p>
          <a:p>
            <a:r>
              <a:rPr lang="en-US" altLang="zh-TW" dirty="0"/>
              <a:t>   t(j+1) = j*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3" name="矩形 2"/>
          <p:cNvSpPr/>
          <p:nvPr/>
        </p:nvSpPr>
        <p:spPr>
          <a:xfrm>
            <a:off x="540689" y="2098240"/>
            <a:ext cx="6679095" cy="248290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51089" y="1903528"/>
            <a:ext cx="301236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跟之前一樣，</a:t>
            </a:r>
            <a:endParaRPr lang="en-US" altLang="zh-TW" sz="2000" dirty="0" smtClean="0"/>
          </a:p>
          <a:p>
            <a:r>
              <a:rPr lang="zh-TW" altLang="en-US" sz="2000" dirty="0" smtClean="0"/>
              <a:t>我們在</a:t>
            </a:r>
            <a:r>
              <a:rPr lang="en-US" altLang="zh-TW" sz="2000" dirty="0" smtClean="0">
                <a:solidFill>
                  <a:srgbClr val="0070C0"/>
                </a:solidFill>
              </a:rPr>
              <a:t>for </a:t>
            </a:r>
            <a:r>
              <a:rPr lang="en-US" altLang="zh-TW" sz="2000" dirty="0" smtClean="0"/>
              <a:t>1:Nstep</a:t>
            </a:r>
            <a:r>
              <a:rPr lang="zh-TW" altLang="en-US" sz="2000" dirty="0" smtClean="0"/>
              <a:t>迴圈中</a:t>
            </a:r>
            <a:endParaRPr lang="en-US" altLang="zh-TW" sz="2000" dirty="0" smtClean="0"/>
          </a:p>
          <a:p>
            <a:endParaRPr lang="en-US" altLang="zh-TW" sz="2000" dirty="0" smtClean="0">
              <a:solidFill>
                <a:srgbClr val="0070C0"/>
              </a:solidFill>
            </a:endParaRPr>
          </a:p>
          <a:p>
            <a:r>
              <a:rPr lang="zh-TW" altLang="en-US" sz="2000" dirty="0" smtClean="0"/>
              <a:t>計算每個</a:t>
            </a:r>
            <a:r>
              <a:rPr lang="en-US" altLang="zh-TW" sz="2000" dirty="0" smtClean="0"/>
              <a:t>block</a:t>
            </a:r>
            <a:r>
              <a:rPr lang="zh-TW" altLang="en-US" sz="2000" dirty="0" smtClean="0"/>
              <a:t>的速度</a:t>
            </a:r>
            <a:endParaRPr lang="en-US" altLang="zh-TW" sz="2000" dirty="0" smtClean="0"/>
          </a:p>
          <a:p>
            <a:r>
              <a:rPr lang="en-US" altLang="zh-TW" sz="2000" dirty="0" smtClean="0"/>
              <a:t>V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Vi + at  (a= </a:t>
            </a:r>
            <a:r>
              <a:rPr lang="en-US" altLang="zh-TW" sz="2000" dirty="0" err="1" smtClean="0"/>
              <a:t>kx</a:t>
            </a:r>
            <a:r>
              <a:rPr lang="en-US" altLang="zh-TW" sz="2000" dirty="0" smtClean="0"/>
              <a:t>/m)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/>
              <a:t>計算每個</a:t>
            </a:r>
            <a:r>
              <a:rPr lang="en-US" altLang="zh-TW" sz="2000" dirty="0"/>
              <a:t>block</a:t>
            </a:r>
            <a:r>
              <a:rPr lang="zh-TW" altLang="en-US" sz="2000" dirty="0" smtClean="0"/>
              <a:t>的位移</a:t>
            </a:r>
            <a:endParaRPr lang="en-US" altLang="zh-TW" sz="2000" dirty="0" smtClean="0"/>
          </a:p>
          <a:p>
            <a:r>
              <a:rPr lang="en-US" altLang="zh-TW" sz="2000" dirty="0"/>
              <a:t>R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 err="1" smtClean="0"/>
              <a:t>Ri</a:t>
            </a:r>
            <a:r>
              <a:rPr lang="en-US" altLang="zh-TW" sz="2000" dirty="0" smtClean="0"/>
              <a:t> + </a:t>
            </a:r>
            <a:r>
              <a:rPr lang="en-US" altLang="zh-TW" sz="2000" dirty="0" err="1" smtClean="0"/>
              <a:t>Vt</a:t>
            </a:r>
            <a:endParaRPr lang="en-US" altLang="zh-TW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51089" y="1849477"/>
            <a:ext cx="34964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2~20</a:t>
            </a:r>
            <a:r>
              <a:rPr lang="zh-TW" altLang="en-US" sz="2400" dirty="0" smtClean="0"/>
              <a:t>迴圈中</a:t>
            </a:r>
            <a:endParaRPr lang="en-US" altLang="zh-TW" sz="2400" dirty="0" smtClean="0"/>
          </a:p>
          <a:p>
            <a:r>
              <a:rPr lang="zh-TW" altLang="en-US" sz="2400" dirty="0" smtClean="0"/>
              <a:t>使用</a:t>
            </a:r>
            <a:r>
              <a:rPr lang="en-US" altLang="zh-TW" sz="2400" dirty="0">
                <a:solidFill>
                  <a:srgbClr val="C00000"/>
                </a:solidFill>
              </a:rPr>
              <a:t>if</a:t>
            </a:r>
            <a:r>
              <a:rPr lang="zh-TW" altLang="en-US" sz="2400" dirty="0"/>
              <a:t>是</a:t>
            </a:r>
            <a:r>
              <a:rPr lang="zh-TW" altLang="en-US" sz="2400" dirty="0" smtClean="0"/>
              <a:t>因為</a:t>
            </a:r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M11</a:t>
            </a:r>
            <a:r>
              <a:rPr lang="zh-TW" altLang="en-US" sz="2400" dirty="0" smtClean="0"/>
              <a:t>的質量跟其他的不同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/>
              <a:t>故當計算到第</a:t>
            </a:r>
            <a:r>
              <a:rPr lang="en-US" altLang="zh-TW" sz="2400" dirty="0"/>
              <a:t>11</a:t>
            </a:r>
            <a:r>
              <a:rPr lang="zh-TW" altLang="en-US" sz="2400" dirty="0"/>
              <a:t>塊</a:t>
            </a:r>
            <a:r>
              <a:rPr lang="zh-TW" altLang="en-US" sz="2400" dirty="0" smtClean="0"/>
              <a:t>時</a:t>
            </a:r>
            <a:endParaRPr lang="en-US" altLang="zh-TW" sz="2400" dirty="0" smtClean="0"/>
          </a:p>
          <a:p>
            <a:r>
              <a:rPr lang="zh-TW" altLang="en-US" sz="2400" dirty="0"/>
              <a:t>須以</a:t>
            </a:r>
            <a:r>
              <a:rPr lang="en-US" altLang="zh-TW" sz="2400" dirty="0">
                <a:solidFill>
                  <a:srgbClr val="C00000"/>
                </a:solidFill>
              </a:rPr>
              <a:t>M11</a:t>
            </a:r>
            <a:r>
              <a:rPr lang="en-US" altLang="zh-TW" sz="2400" dirty="0"/>
              <a:t> = 5 </a:t>
            </a:r>
            <a:r>
              <a:rPr lang="zh-TW" altLang="en-US" sz="2400" dirty="0"/>
              <a:t>來</a:t>
            </a:r>
            <a:r>
              <a:rPr lang="zh-TW" altLang="en-US" sz="2400" dirty="0" smtClean="0"/>
              <a:t>除</a:t>
            </a:r>
            <a:endParaRPr lang="en-US" altLang="zh-TW" sz="2400" dirty="0" smtClean="0"/>
          </a:p>
          <a:p>
            <a:r>
              <a:rPr lang="zh-TW" altLang="en-US" sz="2400" dirty="0"/>
              <a:t>其他的則</a:t>
            </a:r>
            <a:r>
              <a:rPr lang="zh-TW" altLang="en-US" sz="2400" dirty="0" smtClean="0"/>
              <a:t>以</a:t>
            </a:r>
            <a:r>
              <a:rPr lang="en-US" altLang="zh-TW" sz="2400" dirty="0" smtClean="0">
                <a:solidFill>
                  <a:srgbClr val="CC00CC"/>
                </a:solidFill>
              </a:rPr>
              <a:t>M</a:t>
            </a:r>
            <a:r>
              <a:rPr lang="en-US" altLang="zh-TW" sz="2400" dirty="0" smtClean="0"/>
              <a:t>=2.5</a:t>
            </a:r>
            <a:r>
              <a:rPr lang="zh-TW" altLang="en-US" sz="2400" dirty="0" smtClean="0"/>
              <a:t>來除</a:t>
            </a:r>
            <a:endParaRPr lang="zh-TW" altLang="en-US" sz="2400" dirty="0"/>
          </a:p>
        </p:txBody>
      </p:sp>
      <p:sp>
        <p:nvSpPr>
          <p:cNvPr id="7" name="橢圓形圖說文字 6"/>
          <p:cNvSpPr/>
          <p:nvPr/>
        </p:nvSpPr>
        <p:spPr>
          <a:xfrm>
            <a:off x="1484896" y="836108"/>
            <a:ext cx="4523854" cy="1025018"/>
          </a:xfrm>
          <a:prstGeom prst="wedgeEllipseCallou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那為</a:t>
            </a: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什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麼第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塊跟最後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塊的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</a:p>
          <a:p>
            <a:pPr algn="ctr"/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要跟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2~20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分開算呢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41606" y="50336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Solution(b)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7809" y="1057523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華康儷特圓" pitchFamily="49" charset="-120"/>
                <a:ea typeface="華康儷特圓" pitchFamily="49" charset="-120"/>
              </a:rPr>
              <a:t>~</a:t>
            </a:r>
            <a:r>
              <a:rPr lang="zh-TW" altLang="en-US" sz="2400" dirty="0">
                <a:latin typeface="華康儷特圓" pitchFamily="49" charset="-120"/>
                <a:ea typeface="華康儷特圓" pitchFamily="49" charset="-120"/>
              </a:rPr>
              <a:t>再</a:t>
            </a:r>
            <a:r>
              <a:rPr lang="zh-TW" altLang="en-US" sz="2400" dirty="0" smtClean="0">
                <a:latin typeface="華康儷特圓" pitchFamily="49" charset="-120"/>
                <a:ea typeface="華康儷特圓" pitchFamily="49" charset="-120"/>
              </a:rPr>
              <a:t>來逐項慢慢解說我們的主程式迴圈</a:t>
            </a:r>
            <a:r>
              <a:rPr lang="en-US" altLang="zh-TW" sz="2400" dirty="0" smtClean="0">
                <a:latin typeface="華康儷特圓" pitchFamily="49" charset="-120"/>
                <a:ea typeface="華康儷特圓" pitchFamily="49" charset="-120"/>
              </a:rPr>
              <a:t>~</a:t>
            </a:r>
            <a:endParaRPr lang="zh-TW" altLang="en-US" sz="2400" dirty="0">
              <a:latin typeface="華康儷特圓" pitchFamily="49" charset="-120"/>
              <a:ea typeface="華康儷特圓" pitchFamily="49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2810" y="4581143"/>
            <a:ext cx="6676974" cy="81381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7104888" y="3188305"/>
            <a:ext cx="446201" cy="302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5" grpId="0"/>
      <p:bldP spid="5" grpId="1"/>
      <p:bldP spid="7" grpId="0" animBg="1"/>
      <p:bldP spid="9" grpId="0"/>
      <p:bldP spid="10" grpId="0" animBg="1"/>
      <p:bldP spid="10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021" y="1731976"/>
            <a:ext cx="88630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j = 1:Nstep-1</a:t>
            </a:r>
          </a:p>
          <a:p>
            <a:r>
              <a:rPr lang="pt-BR" altLang="zh-TW" dirty="0"/>
              <a:t>    </a:t>
            </a:r>
            <a:r>
              <a:rPr lang="zh-TW" altLang="en-US" dirty="0"/>
              <a:t> </a:t>
            </a:r>
            <a:r>
              <a:rPr lang="pt-BR" altLang="zh-TW" dirty="0"/>
              <a:t>V(</a:t>
            </a:r>
            <a:r>
              <a:rPr lang="pt-BR" altLang="zh-TW" dirty="0">
                <a:solidFill>
                  <a:srgbClr val="CC00CC"/>
                </a:solidFill>
              </a:rPr>
              <a:t>1</a:t>
            </a:r>
            <a:r>
              <a:rPr lang="pt-BR" altLang="zh-TW" dirty="0"/>
              <a:t>,j+1) = </a:t>
            </a:r>
            <a:r>
              <a:rPr lang="pt-BR" altLang="zh-TW" dirty="0" smtClean="0"/>
              <a:t>((-k</a:t>
            </a:r>
            <a:r>
              <a:rPr lang="pt-BR" altLang="zh-TW" dirty="0"/>
              <a:t>*(R(</a:t>
            </a:r>
            <a:r>
              <a:rPr lang="pt-BR" altLang="zh-TW" dirty="0">
                <a:solidFill>
                  <a:srgbClr val="CC00CC"/>
                </a:solidFill>
              </a:rPr>
              <a:t>1</a:t>
            </a:r>
            <a:r>
              <a:rPr lang="pt-BR" altLang="zh-TW" dirty="0"/>
              <a:t>,j)-R(2,j)))/M)*dt+V(1,j);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FFC000"/>
                </a:solidFill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2:20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if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== 11</a:t>
            </a:r>
          </a:p>
          <a:p>
            <a:r>
              <a:rPr lang="pt-BR" altLang="zh-TW" dirty="0"/>
              <a:t>            V(i,j+1) = ((k*(R(i+1,j)-2*R(i,j)+R(i-1,j)))/M11)*dt+V(i,j);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else</a:t>
            </a:r>
          </a:p>
          <a:p>
            <a:r>
              <a:rPr lang="pt-BR" altLang="zh-TW" dirty="0"/>
              <a:t>            V(i,j+1) = ((k*(R(i+1,j)-2*R(i,j)+R(i-1,j)))/M)*dt+V(i,j);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end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C000"/>
                </a:solidFill>
              </a:rPr>
              <a:t>end</a:t>
            </a:r>
          </a:p>
          <a:p>
            <a:r>
              <a:rPr lang="pt-BR" altLang="zh-TW" dirty="0"/>
              <a:t>   V(</a:t>
            </a:r>
            <a:r>
              <a:rPr lang="pt-BR" altLang="zh-TW" dirty="0">
                <a:solidFill>
                  <a:srgbClr val="CC00CC"/>
                </a:solidFill>
              </a:rPr>
              <a:t>21</a:t>
            </a:r>
            <a:r>
              <a:rPr lang="pt-BR" altLang="zh-TW" dirty="0"/>
              <a:t>,j+1) = </a:t>
            </a:r>
            <a:r>
              <a:rPr lang="pt-BR" altLang="zh-TW" dirty="0" smtClean="0"/>
              <a:t>((-k</a:t>
            </a:r>
            <a:r>
              <a:rPr lang="pt-BR" altLang="zh-TW" dirty="0"/>
              <a:t>*(R(</a:t>
            </a:r>
            <a:r>
              <a:rPr lang="pt-BR" altLang="zh-TW" dirty="0">
                <a:solidFill>
                  <a:srgbClr val="CC00CC"/>
                </a:solidFill>
              </a:rPr>
              <a:t>21</a:t>
            </a:r>
            <a:r>
              <a:rPr lang="pt-BR" altLang="zh-TW" dirty="0"/>
              <a:t>,j)-R(20,j)))/M)*dt+V(20,j);</a:t>
            </a:r>
          </a:p>
          <a:p>
            <a:r>
              <a:rPr lang="en-US" altLang="zh-TW" dirty="0"/>
              <a:t>   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1:21</a:t>
            </a:r>
          </a:p>
          <a:p>
            <a:r>
              <a:rPr lang="en-US" altLang="zh-TW" dirty="0"/>
              <a:t>        R(i,j+1) = V(</a:t>
            </a:r>
            <a:r>
              <a:rPr lang="en-US" altLang="zh-TW" dirty="0" err="1"/>
              <a:t>i,j</a:t>
            </a:r>
            <a:r>
              <a:rPr lang="en-US" altLang="zh-TW" dirty="0"/>
              <a:t>)*</a:t>
            </a:r>
            <a:r>
              <a:rPr lang="en-US" altLang="zh-TW" dirty="0" err="1"/>
              <a:t>dt+R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end</a:t>
            </a:r>
          </a:p>
          <a:p>
            <a:r>
              <a:rPr lang="en-US" altLang="zh-TW" dirty="0"/>
              <a:t>   t(j+1) = j*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3" name="矩形 2"/>
          <p:cNvSpPr/>
          <p:nvPr/>
        </p:nvSpPr>
        <p:spPr>
          <a:xfrm>
            <a:off x="795130" y="2059389"/>
            <a:ext cx="5589767" cy="2703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99715" y="4230094"/>
            <a:ext cx="6106602" cy="33395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9853" y="3198148"/>
            <a:ext cx="7406243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第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塊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CC00CC"/>
                </a:solidFill>
              </a:rPr>
              <a:t>N1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及最後一塊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CC00CC"/>
                </a:solidFill>
              </a:rPr>
              <a:t>N21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左右部分沒有連牆</a:t>
            </a:r>
            <a:endParaRPr lang="en-US" altLang="zh-TW" sz="28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99714" y="6154905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N1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6576680" y="6154905"/>
            <a:ext cx="963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N21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641606" y="50336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Solution(b)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4" r="10841"/>
          <a:stretch/>
        </p:blipFill>
        <p:spPr>
          <a:xfrm>
            <a:off x="432021" y="4564049"/>
            <a:ext cx="7362908" cy="167843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414584" y="2167919"/>
            <a:ext cx="4296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因為迴圈是做重複的動作</a:t>
            </a:r>
            <a:endParaRPr lang="en-US" altLang="zh-TW" sz="2400" dirty="0" smtClean="0"/>
          </a:p>
          <a:p>
            <a:r>
              <a:rPr lang="zh-TW" altLang="en-US" sz="2400" dirty="0" smtClean="0"/>
              <a:t>但是</a:t>
            </a:r>
            <a:r>
              <a:rPr lang="en-US" altLang="zh-TW" sz="2400" dirty="0" smtClean="0"/>
              <a:t>block1</a:t>
            </a:r>
            <a:r>
              <a:rPr lang="zh-TW" altLang="en-US" sz="2400" dirty="0" smtClean="0"/>
              <a:t>跟</a:t>
            </a:r>
            <a:r>
              <a:rPr lang="en-US" altLang="zh-TW" sz="2400" dirty="0" smtClean="0"/>
              <a:t>block21</a:t>
            </a:r>
            <a:r>
              <a:rPr lang="zh-TW" altLang="en-US" sz="2400" dirty="0" smtClean="0"/>
              <a:t>沒有連牆</a:t>
            </a:r>
            <a:endParaRPr lang="en-US" altLang="zh-TW" sz="2400" dirty="0" smtClean="0"/>
          </a:p>
          <a:p>
            <a:r>
              <a:rPr lang="en-US" altLang="zh-TW" sz="2400" dirty="0"/>
              <a:t>a</a:t>
            </a:r>
            <a:r>
              <a:rPr lang="zh-TW" altLang="en-US" sz="2400" dirty="0" smtClean="0"/>
              <a:t>的求法跟其他</a:t>
            </a:r>
            <a:r>
              <a:rPr lang="en-US" altLang="zh-TW" sz="2400" dirty="0" smtClean="0"/>
              <a:t>block</a:t>
            </a:r>
            <a:r>
              <a:rPr lang="zh-TW" altLang="en-US" sz="2400" dirty="0" smtClean="0"/>
              <a:t>不同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所以要放在迴圈外</a:t>
            </a:r>
            <a:endParaRPr lang="en-US" altLang="zh-TW" sz="2400" dirty="0" smtClean="0"/>
          </a:p>
          <a:p>
            <a:r>
              <a:rPr lang="zh-TW" altLang="en-US" sz="2400" dirty="0" smtClean="0"/>
              <a:t>另外列出來</a:t>
            </a:r>
            <a:r>
              <a:rPr lang="zh-TW" altLang="en-US" sz="2400" dirty="0"/>
              <a:t>計算</a:t>
            </a:r>
          </a:p>
        </p:txBody>
      </p:sp>
    </p:spTree>
    <p:extLst>
      <p:ext uri="{BB962C8B-B14F-4D97-AF65-F5344CB8AC3E}">
        <p14:creationId xmlns:p14="http://schemas.microsoft.com/office/powerpoint/2010/main" val="21179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" grpId="1" animBg="1"/>
      <p:bldP spid="9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5631" y="1747882"/>
            <a:ext cx="80440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j = 1:Nstep-1</a:t>
            </a:r>
          </a:p>
          <a:p>
            <a:r>
              <a:rPr lang="pt-BR" altLang="zh-TW" dirty="0"/>
              <a:t>    </a:t>
            </a:r>
            <a:r>
              <a:rPr lang="zh-TW" altLang="en-US" dirty="0"/>
              <a:t> </a:t>
            </a:r>
            <a:r>
              <a:rPr lang="pt-BR" altLang="zh-TW" dirty="0"/>
              <a:t>V(1,j+1) = </a:t>
            </a:r>
            <a:r>
              <a:rPr lang="pt-BR" altLang="zh-TW" dirty="0" smtClean="0"/>
              <a:t>((-k</a:t>
            </a:r>
            <a:r>
              <a:rPr lang="pt-BR" altLang="zh-TW" dirty="0"/>
              <a:t>*(R(1,j)-R(2,j)))/M)*dt+V(1,j);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FFC000"/>
                </a:solidFill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2:20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if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== 11</a:t>
            </a:r>
          </a:p>
          <a:p>
            <a:r>
              <a:rPr lang="pt-BR" altLang="zh-TW" dirty="0"/>
              <a:t>            V(i,j+1) = ((k*(R(i+1,j)-2*R(i,j)+R(i-1,j)))/M11)*dt+V(i,j);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else</a:t>
            </a:r>
          </a:p>
          <a:p>
            <a:r>
              <a:rPr lang="pt-BR" altLang="zh-TW" dirty="0"/>
              <a:t>            V(i,j+1) = ((k*(R(i+1,j)-2*R(i,j)+R(i-1,j)))/M)*dt+V(i,j);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end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C000"/>
                </a:solidFill>
              </a:rPr>
              <a:t>end</a:t>
            </a:r>
          </a:p>
          <a:p>
            <a:r>
              <a:rPr lang="pt-BR" altLang="zh-TW" dirty="0"/>
              <a:t>   V(21,j+1) = </a:t>
            </a:r>
            <a:r>
              <a:rPr lang="pt-BR" altLang="zh-TW" dirty="0" smtClean="0"/>
              <a:t>((-k</a:t>
            </a:r>
            <a:r>
              <a:rPr lang="pt-BR" altLang="zh-TW" dirty="0"/>
              <a:t>*(R(21,j)-R(20,j)))/M)*dt+V(20,j);</a:t>
            </a:r>
          </a:p>
          <a:p>
            <a:r>
              <a:rPr lang="en-US" altLang="zh-TW" dirty="0"/>
              <a:t>   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1:21</a:t>
            </a:r>
          </a:p>
          <a:p>
            <a:r>
              <a:rPr lang="en-US" altLang="zh-TW" dirty="0"/>
              <a:t>        R(i,j+1) = V(</a:t>
            </a:r>
            <a:r>
              <a:rPr lang="en-US" altLang="zh-TW" dirty="0" err="1"/>
              <a:t>i,j</a:t>
            </a:r>
            <a:r>
              <a:rPr lang="en-US" altLang="zh-TW" dirty="0"/>
              <a:t>)*</a:t>
            </a:r>
            <a:r>
              <a:rPr lang="en-US" altLang="zh-TW" dirty="0" err="1"/>
              <a:t>dt+R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end</a:t>
            </a:r>
          </a:p>
          <a:p>
            <a:r>
              <a:rPr lang="en-US" altLang="zh-TW" dirty="0"/>
              <a:t>   t(j+1) = j*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3" name="矩形 2"/>
          <p:cNvSpPr/>
          <p:nvPr/>
        </p:nvSpPr>
        <p:spPr>
          <a:xfrm>
            <a:off x="755374" y="4587903"/>
            <a:ext cx="3061252" cy="10734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04091" y="4709117"/>
            <a:ext cx="4647426" cy="83099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002060"/>
                </a:solidFill>
                <a:latin typeface="華康儷特圓" pitchFamily="49" charset="-120"/>
                <a:ea typeface="華康儷特圓" pitchFamily="49" charset="-120"/>
              </a:rPr>
              <a:t>我們將每個木塊求出移動距離</a:t>
            </a:r>
            <a:r>
              <a:rPr lang="en-US" altLang="zh-TW" sz="2400" dirty="0" smtClean="0">
                <a:solidFill>
                  <a:srgbClr val="002060"/>
                </a:solidFill>
                <a:latin typeface="華康儷特圓" pitchFamily="49" charset="-120"/>
                <a:ea typeface="華康儷特圓" pitchFamily="49" charset="-120"/>
              </a:rPr>
              <a:t>(R)</a:t>
            </a:r>
          </a:p>
          <a:p>
            <a:r>
              <a:rPr lang="en-US" altLang="zh-TW" sz="2400" dirty="0" smtClean="0">
                <a:solidFill>
                  <a:srgbClr val="002060"/>
                </a:solidFill>
                <a:latin typeface="華康儷特圓" pitchFamily="49" charset="-120"/>
                <a:ea typeface="華康儷特圓" pitchFamily="49" charset="-120"/>
              </a:rPr>
              <a:t>(R</a:t>
            </a:r>
            <a:r>
              <a:rPr lang="zh-TW" altLang="en-US" sz="2400" dirty="0" smtClean="0">
                <a:solidFill>
                  <a:srgbClr val="002060"/>
                </a:solidFill>
                <a:latin typeface="華康儷特圓" pitchFamily="49" charset="-120"/>
                <a:ea typeface="華康儷特圓" pitchFamily="49" charset="-120"/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  <a:latin typeface="華康儷特圓" pitchFamily="49" charset="-120"/>
                <a:ea typeface="華康儷特圓" pitchFamily="49" charset="-120"/>
              </a:rPr>
              <a:t>=</a:t>
            </a:r>
            <a:r>
              <a:rPr lang="zh-TW" altLang="en-US" sz="2400" dirty="0" smtClean="0">
                <a:solidFill>
                  <a:srgbClr val="002060"/>
                </a:solidFill>
                <a:latin typeface="華康儷特圓" pitchFamily="49" charset="-120"/>
                <a:ea typeface="華康儷特圓" pitchFamily="49" charset="-120"/>
              </a:rPr>
              <a:t> </a:t>
            </a:r>
            <a:r>
              <a:rPr lang="en-US" altLang="zh-TW" sz="2400" dirty="0" err="1" smtClean="0">
                <a:solidFill>
                  <a:srgbClr val="002060"/>
                </a:solidFill>
                <a:latin typeface="華康儷特圓" pitchFamily="49" charset="-120"/>
                <a:ea typeface="華康儷特圓" pitchFamily="49" charset="-120"/>
              </a:rPr>
              <a:t>Ri</a:t>
            </a:r>
            <a:r>
              <a:rPr lang="en-US" altLang="zh-TW" sz="2400" dirty="0" smtClean="0">
                <a:solidFill>
                  <a:srgbClr val="002060"/>
                </a:solidFill>
                <a:latin typeface="華康儷特圓" pitchFamily="49" charset="-120"/>
                <a:ea typeface="華康儷特圓" pitchFamily="49" charset="-120"/>
              </a:rPr>
              <a:t> + </a:t>
            </a:r>
            <a:r>
              <a:rPr lang="en-US" altLang="zh-TW" sz="2400" dirty="0" err="1" smtClean="0">
                <a:solidFill>
                  <a:srgbClr val="002060"/>
                </a:solidFill>
                <a:latin typeface="華康儷特圓" pitchFamily="49" charset="-120"/>
                <a:ea typeface="華康儷特圓" pitchFamily="49" charset="-120"/>
              </a:rPr>
              <a:t>Vt</a:t>
            </a:r>
            <a:r>
              <a:rPr lang="en-US" altLang="zh-TW" sz="2400" dirty="0" smtClean="0">
                <a:solidFill>
                  <a:srgbClr val="002060"/>
                </a:solidFill>
                <a:latin typeface="華康儷特圓" pitchFamily="49" charset="-120"/>
                <a:ea typeface="華康儷特圓" pitchFamily="49" charset="-120"/>
              </a:rPr>
              <a:t>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641606" y="50336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Solution(b)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852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1198</TotalTime>
  <Words>1255</Words>
  <Application>Microsoft Office PowerPoint</Application>
  <PresentationFormat>寬螢幕</PresentationFormat>
  <Paragraphs>237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7" baseType="lpstr">
      <vt:lpstr>Dotum</vt:lpstr>
      <vt:lpstr>GungsuhChe</vt:lpstr>
      <vt:lpstr>Yu Mincho Demibold</vt:lpstr>
      <vt:lpstr>華康儷特圓</vt:lpstr>
      <vt:lpstr>微軟正黑體</vt:lpstr>
      <vt:lpstr>新細明體</vt:lpstr>
      <vt:lpstr>Arial</vt:lpstr>
      <vt:lpstr>Calibri</vt:lpstr>
      <vt:lpstr>Cambria Math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陳麥克</dc:creator>
  <cp:lastModifiedBy>陳麥克</cp:lastModifiedBy>
  <cp:revision>101</cp:revision>
  <dcterms:created xsi:type="dcterms:W3CDTF">2015-10-26T02:29:57Z</dcterms:created>
  <dcterms:modified xsi:type="dcterms:W3CDTF">2015-12-09T07:55:57Z</dcterms:modified>
</cp:coreProperties>
</file>