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麥克" initials="陳麥克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394" autoAdjust="0"/>
  </p:normalViewPr>
  <p:slideViewPr>
    <p:cSldViewPr>
      <p:cViewPr varScale="1">
        <p:scale>
          <a:sx n="84" d="100"/>
          <a:sy n="84" d="100"/>
        </p:scale>
        <p:origin x="77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95EE-2D38-454D-B24B-70687539A742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A7BCB-6A71-47BD-ACE8-DDFC1BD48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45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請用投影片放映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頁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41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簡單介紹課題內容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5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在這裡敘述解題方程式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也就是等式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2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方法概述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1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86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有一個</a:t>
            </a:r>
            <a:r>
              <a:rPr lang="en-US" altLang="zh-TW" dirty="0" smtClean="0"/>
              <a:t>F =-2kx-2ky</a:t>
            </a:r>
            <a:r>
              <a:rPr lang="zh-TW" altLang="en-US" dirty="0" smtClean="0"/>
              <a:t> 我不知道用不用的著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09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程式這幾張部分敘述能請你幫忙補一下嗎 </a:t>
            </a:r>
            <a:r>
              <a:rPr lang="en-US" altLang="zh-TW" dirty="0" smtClean="0"/>
              <a:t>@@?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287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,</a:t>
            </a:r>
            <a:r>
              <a:rPr lang="zh-TW" altLang="en-US" dirty="0" smtClean="0"/>
              <a:t>我只截</a:t>
            </a:r>
            <a:r>
              <a:rPr lang="en-US" altLang="zh-TW" dirty="0" smtClean="0"/>
              <a:t>N=2~9,38~40</a:t>
            </a:r>
            <a:r>
              <a:rPr lang="zh-TW" altLang="en-US" dirty="0" smtClean="0"/>
              <a:t>而已  有做</a:t>
            </a:r>
            <a:r>
              <a:rPr lang="en-US" altLang="zh-TW" dirty="0" smtClean="0"/>
              <a:t>N=6</a:t>
            </a:r>
            <a:r>
              <a:rPr lang="zh-TW" altLang="en-US" dirty="0" smtClean="0"/>
              <a:t>的一張動圖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29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99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3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33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07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23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394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42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56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7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98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7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4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4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4258-8868-4739-B3AE-AE9C4CE638FB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3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31504" y="488524"/>
            <a:ext cx="6823495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Final Report</a:t>
            </a:r>
            <a:endParaRPr lang="zh-TW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487488" y="3789040"/>
            <a:ext cx="8981422" cy="1872208"/>
          </a:xfrm>
        </p:spPr>
        <p:txBody>
          <a:bodyPr>
            <a:normAutofit/>
          </a:bodyPr>
          <a:lstStyle/>
          <a:p>
            <a:endParaRPr lang="en-US" altLang="zh-TW" sz="3000" dirty="0" smtClean="0"/>
          </a:p>
          <a:p>
            <a:pPr algn="l"/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Group:15</a:t>
            </a:r>
          </a:p>
          <a:p>
            <a:pPr algn="l"/>
            <a:r>
              <a:rPr lang="en-US" altLang="zh-TW" sz="3000" dirty="0">
                <a:latin typeface="Dotum" panose="020B0600000101010101" pitchFamily="34" charset="-127"/>
                <a:ea typeface="Dotum" panose="020B0600000101010101" pitchFamily="34" charset="-127"/>
              </a:rPr>
              <a:t>T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eammates: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陳麥克</a:t>
            </a:r>
            <a:r>
              <a:rPr lang="en-US" altLang="zh-TW" sz="3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 林柏安</a:t>
            </a:r>
            <a:endParaRPr lang="zh-TW" altLang="en-US" sz="3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87488" y="904022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Our Topic: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89" y="904022"/>
            <a:ext cx="4740728" cy="3533090"/>
          </a:xfrm>
          <a:prstGeom prst="rect">
            <a:avLst/>
          </a:prstGeom>
        </p:spPr>
      </p:pic>
      <p:sp>
        <p:nvSpPr>
          <p:cNvPr id="7" name="副標題 2"/>
          <p:cNvSpPr txBox="1">
            <a:spLocks/>
          </p:cNvSpPr>
          <p:nvPr/>
        </p:nvSpPr>
        <p:spPr>
          <a:xfrm>
            <a:off x="1415480" y="5661248"/>
            <a:ext cx="8981422" cy="792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000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3595001" y="5476582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404220029        404220020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87488" y="5876552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Finish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Date:January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9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,2016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22420"/>
              </p:ext>
            </p:extLst>
          </p:nvPr>
        </p:nvGraphicFramePr>
        <p:xfrm>
          <a:off x="10704512" y="5634000"/>
          <a:ext cx="1284230" cy="946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封裝程式殼層物件" showAsIcon="1" r:id="rId5" imgW="651960" imgH="480240" progId="Package">
                  <p:embed/>
                </p:oleObj>
              </mc:Choice>
              <mc:Fallback>
                <p:oleObj name="封裝程式殼層物件" showAsIcon="1" r:id="rId5" imgW="651960" imgH="480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04512" y="5634000"/>
                        <a:ext cx="1284230" cy="946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58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5560" y="2420888"/>
            <a:ext cx="5184576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</a:t>
            </a:r>
            <a:r>
              <a:rPr lang="zh-TW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123081" y="3933056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謝謝教授</a:t>
            </a:r>
            <a:r>
              <a:rPr lang="en-US" altLang="zh-TW" dirty="0" smtClean="0"/>
              <a:t>,</a:t>
            </a:r>
            <a:r>
              <a:rPr lang="zh-TW" altLang="en-US" dirty="0" smtClean="0"/>
              <a:t>謝謝助教</a:t>
            </a:r>
            <a:r>
              <a:rPr lang="en-US" altLang="zh-TW" dirty="0" smtClean="0"/>
              <a:t>,</a:t>
            </a:r>
            <a:r>
              <a:rPr lang="zh-TW" altLang="en-US" dirty="0" smtClean="0"/>
              <a:t>謝謝大家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35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一般五邊形 19"/>
          <p:cNvSpPr/>
          <p:nvPr/>
        </p:nvSpPr>
        <p:spPr>
          <a:xfrm>
            <a:off x="5970427" y="2655486"/>
            <a:ext cx="1925773" cy="1891537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135560" y="260648"/>
            <a:ext cx="5184576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Abstract</a:t>
            </a:r>
            <a:endParaRPr lang="zh-TW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5400" y="1363950"/>
            <a:ext cx="744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Simulate N particles , which are confined in a 2D parabolic potential ,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o the </a:t>
            </a:r>
            <a:r>
              <a:rPr lang="en-US" altLang="zh-TW" dirty="0" smtClean="0">
                <a:solidFill>
                  <a:srgbClr val="FF0000"/>
                </a:solidFill>
              </a:rPr>
              <a:t>equilibrium positions </a:t>
            </a:r>
            <a:r>
              <a:rPr lang="en-US" altLang="zh-TW" dirty="0" smtClean="0"/>
              <a:t>. (N=2~40)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2243572" y="34650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791468" y="28002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999656" y="35730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575444" y="4114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59596" y="43651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215680" y="4581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511824" y="3017776"/>
            <a:ext cx="648072" cy="140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614276" y="5085184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C000"/>
                </a:solidFill>
              </a:rPr>
              <a:t>(equilibrium positions)</a:t>
            </a:r>
            <a:endParaRPr lang="zh-TW" altLang="en-US" sz="2000" b="1" dirty="0">
              <a:solidFill>
                <a:srgbClr val="FFC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850733" y="25608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850733" y="360125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862415" y="327499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76020" y="441506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795760" y="328566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428148" y="44219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86" y="2366206"/>
            <a:ext cx="2413619" cy="24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4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5560" y="260648"/>
            <a:ext cx="5184576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Background</a:t>
            </a:r>
            <a:endParaRPr lang="zh-TW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431660" y="1691516"/>
            <a:ext cx="2592376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</a:rPr>
              <a:t>Wigner crystal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9456" y="2636912"/>
            <a:ext cx="8064896" cy="100027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在大部分金屬和半導體內， 自由電子們彼此相互推擠碰撞，</a:t>
            </a:r>
            <a:endParaRPr kumimoji="1" lang="en-US" altLang="zh-TW" sz="2400" b="1" i="0" u="none" strike="noStrike" cap="none" normalizeH="0" baseline="0" dirty="0" smtClean="0">
              <a:ln>
                <a:noFill/>
              </a:ln>
              <a:effectLst/>
              <a:latin typeface="Arial Unicode MS" pitchFamily="34" charset="-12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所以其運動途徑是雜亂無序的。</a:t>
            </a:r>
            <a:endParaRPr kumimoji="1" lang="en-US" altLang="zh-TW" sz="2400" b="1" i="0" u="none" strike="noStrike" cap="none" normalizeH="0" baseline="0" dirty="0" smtClean="0">
              <a:ln>
                <a:noFill/>
              </a:ln>
              <a:effectLst/>
              <a:latin typeface="Arial Unicode MS" pitchFamily="34" charset="-12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3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9456" y="363718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b="1" dirty="0"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然而理論早已預測， 在特定環境下，它們會形成有序的週期性陣列</a:t>
            </a:r>
            <a:r>
              <a:rPr kumimoji="1" lang="zh-TW" altLang="zh-TW" sz="2400" b="1" dirty="0" smtClean="0"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。</a:t>
            </a:r>
            <a:endParaRPr kumimoji="1" lang="en-US" altLang="zh-TW" sz="2400" b="1" dirty="0">
              <a:latin typeface="Arial Unicode MS" pitchFamily="34" charset="-12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2595" y="2636912"/>
            <a:ext cx="71287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b="1" dirty="0"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這種被稱為</a:t>
            </a:r>
            <a:r>
              <a:rPr kumimoji="1" lang="zh-TW" altLang="zh-TW" sz="2400" b="1" dirty="0">
                <a:solidFill>
                  <a:srgbClr val="C00000"/>
                </a:solidFill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維格納晶體(Wigner Crystal) </a:t>
            </a:r>
            <a:r>
              <a:rPr kumimoji="1" lang="zh-TW" altLang="zh-TW" sz="2400" b="1" dirty="0"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的有序</a:t>
            </a:r>
            <a:r>
              <a:rPr kumimoji="1" lang="zh-TW" altLang="zh-TW" sz="2400" b="1" dirty="0" smtClean="0"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態</a:t>
            </a:r>
            <a:endParaRPr kumimoji="1" lang="en-US" altLang="zh-TW" sz="2400" b="1" dirty="0" smtClean="0">
              <a:latin typeface="Arial Unicode MS" pitchFamily="34" charset="-120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b="1" dirty="0" smtClean="0"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發生</a:t>
            </a:r>
            <a:r>
              <a:rPr kumimoji="1" lang="zh-TW" altLang="zh-TW" sz="2400" b="1" dirty="0"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在</a:t>
            </a:r>
            <a:r>
              <a:rPr kumimoji="1" lang="zh-TW" altLang="zh-TW" sz="2800" b="1" dirty="0">
                <a:solidFill>
                  <a:srgbClr val="00B0F0"/>
                </a:solidFill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低溫的環境</a:t>
            </a:r>
            <a:r>
              <a:rPr kumimoji="1" lang="zh-TW" altLang="zh-TW" sz="2400" b="1" dirty="0"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下。</a:t>
            </a:r>
            <a:endParaRPr lang="zh-TW" alt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32595" y="4468183"/>
            <a:ext cx="8676964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實驗上，物理學家已能在兩半導體間的夾層及液態氦的表面上</a:t>
            </a:r>
            <a:endParaRPr kumimoji="1" lang="en-US" altLang="zh-TW" sz="2400" b="1" i="0" u="none" strike="noStrike" cap="none" normalizeH="0" baseline="0" dirty="0" smtClean="0">
              <a:ln>
                <a:noFill/>
              </a:ln>
              <a:effectLst/>
              <a:latin typeface="Arial Unicode MS" pitchFamily="34" charset="-12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產生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二維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的維格納晶體。</a:t>
            </a:r>
            <a:r>
              <a:rPr kumimoji="1" lang="zh-TW" altLang="zh-TW" sz="11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3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36" y="116632"/>
            <a:ext cx="1160676" cy="164235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464152" y="2030070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Eugene Paul Wigner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28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6" grpId="0"/>
      <p:bldP spid="7" grpId="0" animBg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982424" y="2492747"/>
            <a:ext cx="432049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=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5560" y="260648"/>
            <a:ext cx="5184576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Method</a:t>
            </a:r>
            <a:endParaRPr lang="zh-TW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橢圓 2"/>
          <p:cNvSpPr/>
          <p:nvPr/>
        </p:nvSpPr>
        <p:spPr>
          <a:xfrm>
            <a:off x="2135560" y="4539580"/>
            <a:ext cx="504056" cy="473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068108" y="4521578"/>
            <a:ext cx="504056" cy="473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143672" y="4643003"/>
            <a:ext cx="1224136" cy="226157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>
            <a:off x="5324289" y="4647592"/>
            <a:ext cx="1080120" cy="221568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500006" y="4643002"/>
            <a:ext cx="1224136" cy="226157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>
            <a:off x="1847528" y="4643002"/>
            <a:ext cx="1080120" cy="221568"/>
          </a:xfrm>
          <a:prstGeom prst="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09393" y="2482906"/>
            <a:ext cx="223651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7030A0"/>
                </a:solidFill>
              </a:rPr>
              <a:t>中心吸引力</a:t>
            </a:r>
            <a:endParaRPr lang="zh-TW" altLang="en-US" sz="3200" b="1" dirty="0">
              <a:solidFill>
                <a:srgbClr val="7030A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22637" y="2482906"/>
            <a:ext cx="1410022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0A0"/>
                </a:solidFill>
              </a:rPr>
              <a:t>排斥</a:t>
            </a:r>
            <a:r>
              <a:rPr lang="zh-TW" altLang="en-US" sz="3200" b="1" dirty="0" smtClean="0">
                <a:solidFill>
                  <a:srgbClr val="7030A0"/>
                </a:solidFill>
              </a:rPr>
              <a:t>力</a:t>
            </a:r>
            <a:endParaRPr lang="zh-TW" altLang="en-US" sz="3200" b="1" dirty="0">
              <a:solidFill>
                <a:srgbClr val="7030A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753266" y="4667822"/>
            <a:ext cx="185564" cy="1855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53752" y="49951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中心</a:t>
            </a:r>
            <a:endParaRPr lang="zh-TW" altLang="en-US" sz="24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01478" y="1296137"/>
            <a:ext cx="53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1. </a:t>
            </a:r>
            <a:r>
              <a:rPr lang="zh-TW" altLang="en-US" sz="2400" dirty="0" smtClean="0"/>
              <a:t>當粒子相距很遠時，吸引力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排斥力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802412" y="1292452"/>
                <a:ext cx="3263394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 smtClean="0"/>
                  <a:t>令</a:t>
                </a:r>
                <a:r>
                  <a:rPr lang="en-US" altLang="zh-TW" sz="2000" dirty="0" smtClean="0"/>
                  <a:t>:</a:t>
                </a:r>
                <a:r>
                  <a:rPr lang="zh-TW" altLang="en-US" sz="2000" dirty="0" smtClean="0"/>
                  <a:t>  位能 </a:t>
                </a:r>
                <a:r>
                  <a:rPr lang="en-US" altLang="zh-TW" sz="2000" dirty="0" smtClean="0"/>
                  <a:t>=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r>
                  <a:rPr lang="zh-TW" altLang="en-US" sz="2000" dirty="0" smtClean="0"/>
                  <a:t>則        </a:t>
                </a:r>
                <a:r>
                  <a:rPr lang="en-US" altLang="zh-TW" sz="2000" dirty="0" smtClean="0"/>
                  <a:t>F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=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zh-TW" altLang="en-US" sz="2000" dirty="0" smtClean="0"/>
                  <a:t>在二</a:t>
                </a:r>
                <a:r>
                  <a:rPr lang="zh-TW" altLang="en-US" sz="2000" dirty="0"/>
                  <a:t>維</a:t>
                </a:r>
                <a:r>
                  <a:rPr lang="zh-TW" altLang="en-US" sz="2000" dirty="0" smtClean="0"/>
                  <a:t>平面上，</a:t>
                </a:r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zh-TW" altLang="en-US" sz="2000" dirty="0" smtClean="0"/>
                  <a:t>       位能 </a:t>
                </a:r>
                <a:r>
                  <a:rPr lang="en-US" altLang="zh-TW" sz="2000" dirty="0"/>
                  <a:t>=</a:t>
                </a: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)</a:t>
                </a: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</a:t>
                </a:r>
                <a:r>
                  <a:rPr lang="en-US" altLang="zh-TW" sz="2000" dirty="0"/>
                  <a:t>F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=</a:t>
                </a: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412" y="1292452"/>
                <a:ext cx="3263394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2056" t="-1432" b="-31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801477" y="1296137"/>
            <a:ext cx="53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2. </a:t>
            </a:r>
            <a:r>
              <a:rPr lang="zh-TW" altLang="en-US" sz="2400" dirty="0" smtClean="0"/>
              <a:t>當粒子相距很</a:t>
            </a:r>
            <a:r>
              <a:rPr lang="zh-TW" altLang="en-US" sz="2400" dirty="0"/>
              <a:t>近</a:t>
            </a:r>
            <a:r>
              <a:rPr lang="zh-TW" altLang="en-US" sz="2400" dirty="0" smtClean="0"/>
              <a:t>時，吸引力</a:t>
            </a:r>
            <a:r>
              <a:rPr lang="en-US" altLang="zh-TW" sz="2400" dirty="0" smtClean="0"/>
              <a:t>&lt;</a:t>
            </a:r>
            <a:r>
              <a:rPr lang="zh-TW" altLang="en-US" sz="2400" dirty="0" smtClean="0"/>
              <a:t>排斥力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802411" y="1184582"/>
                <a:ext cx="2402453" cy="3551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 smtClean="0"/>
                  <a:t>令</a:t>
                </a:r>
                <a:r>
                  <a:rPr lang="en-US" altLang="zh-TW" sz="2000" dirty="0" smtClean="0"/>
                  <a:t>:</a:t>
                </a:r>
                <a:r>
                  <a:rPr lang="zh-TW" altLang="en-US" sz="2000" dirty="0" smtClean="0"/>
                  <a:t> 排斥</a:t>
                </a:r>
                <a:r>
                  <a:rPr lang="zh-TW" altLang="en-US" sz="2000" dirty="0"/>
                  <a:t>力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endParaRPr lang="en-US" altLang="zh-TW" sz="2000" dirty="0" smtClean="0"/>
              </a:p>
              <a:p>
                <a:r>
                  <a:rPr lang="zh-TW" altLang="en-US" sz="2000" dirty="0" smtClean="0"/>
                  <a:t>我們將它簡化為</a:t>
                </a:r>
                <a:endParaRPr lang="en-US" altLang="zh-TW" sz="2000" dirty="0" smtClean="0"/>
              </a:p>
              <a:p>
                <a:endParaRPr lang="en-US" altLang="zh-TW" sz="2000" dirty="0"/>
              </a:p>
              <a:p>
                <a:r>
                  <a:rPr lang="zh-TW" altLang="en-US" sz="2000" dirty="0" smtClean="0"/>
                  <a:t>      排斥力 </a:t>
                </a:r>
                <a:r>
                  <a:rPr lang="en-US" altLang="zh-TW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2400" dirty="0" smtClean="0"/>
              </a:p>
              <a:p>
                <a:endParaRPr lang="en-US" altLang="zh-TW" sz="2000" dirty="0" smtClean="0"/>
              </a:p>
              <a:p>
                <a:r>
                  <a:rPr lang="zh-TW" altLang="en-US" sz="2000" dirty="0" smtClean="0"/>
                  <a:t>在二</a:t>
                </a:r>
                <a:r>
                  <a:rPr lang="zh-TW" altLang="en-US" sz="2000" dirty="0"/>
                  <a:t>維</a:t>
                </a:r>
                <a:r>
                  <a:rPr lang="zh-TW" altLang="en-US" sz="2000" dirty="0" smtClean="0"/>
                  <a:t>平面上，</a:t>
                </a:r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zh-TW" altLang="en-US" sz="2000" dirty="0" smtClean="0"/>
                  <a:t>      排斥力 </a:t>
                </a:r>
                <a:r>
                  <a:rPr lang="en-US" altLang="zh-TW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411" y="1184582"/>
                <a:ext cx="2402453" cy="3551870"/>
              </a:xfrm>
              <a:prstGeom prst="rect">
                <a:avLst/>
              </a:prstGeom>
              <a:blipFill rotWithShape="0">
                <a:blip r:embed="rId4"/>
                <a:stretch>
                  <a:fillRect l="-27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801477" y="1289559"/>
            <a:ext cx="5947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3. </a:t>
            </a:r>
            <a:r>
              <a:rPr lang="zh-TW" altLang="en-US" sz="2400" dirty="0" smtClean="0"/>
              <a:t>當粒子處於平衡狀態時，吸引力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排斥力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802411" y="1184582"/>
                <a:ext cx="2796022" cy="2362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 smtClean="0"/>
                  <a:t>排斥力 </a:t>
                </a:r>
                <a:r>
                  <a:rPr lang="en-US" altLang="zh-TW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sz="2000" dirty="0" smtClean="0"/>
                  <a:t>吸引力 </a:t>
                </a:r>
                <a:r>
                  <a:rPr lang="en-US" altLang="zh-TW" sz="2000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=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411" y="1184582"/>
                <a:ext cx="2796022" cy="2362570"/>
              </a:xfrm>
              <a:prstGeom prst="rect">
                <a:avLst/>
              </a:prstGeom>
              <a:blipFill rotWithShape="0">
                <a:blip r:embed="rId5"/>
                <a:stretch>
                  <a:fillRect l="-2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12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14961 2.22222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15351 1.11111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1 2.22222E-6 L 0.003 2.22222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31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51 2.22045E-16 L -6.25E-7 2.22045E-1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93 L -0.11796 -0.0004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12435 -0.0018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9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4" grpId="0"/>
      <p:bldP spid="15" grpId="0"/>
      <p:bldP spid="16" grpId="0"/>
      <p:bldP spid="17" grpId="0"/>
      <p:bldP spid="17" grpId="1"/>
      <p:bldP spid="18" grpId="0"/>
      <p:bldP spid="18" grpId="1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060848"/>
            <a:ext cx="4591843" cy="39848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35560" y="260648"/>
            <a:ext cx="5184576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Algorithm</a:t>
            </a:r>
            <a:endParaRPr lang="zh-TW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727847" y="3217064"/>
            <a:ext cx="2168277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032104" y="2204864"/>
            <a:ext cx="230223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先以</a:t>
            </a:r>
            <a:r>
              <a:rPr lang="en-US" altLang="zh-TW" dirty="0" smtClean="0">
                <a:solidFill>
                  <a:srgbClr val="FF0000"/>
                </a:solidFill>
              </a:rPr>
              <a:t>rand(n,1)</a:t>
            </a:r>
          </a:p>
          <a:p>
            <a:r>
              <a:rPr lang="zh-TW" altLang="en-US" dirty="0" smtClean="0"/>
              <a:t>做出</a:t>
            </a:r>
            <a:r>
              <a:rPr lang="en-US" altLang="zh-TW" dirty="0" smtClean="0">
                <a:solidFill>
                  <a:srgbClr val="FF0000"/>
                </a:solidFill>
              </a:rPr>
              <a:t>n x 1</a:t>
            </a:r>
            <a:r>
              <a:rPr lang="zh-TW" altLang="en-US" dirty="0" smtClean="0"/>
              <a:t>的亂數矩陣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7024067" y="2971110"/>
            <a:ext cx="262764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但是亂數的值在</a:t>
            </a:r>
            <a:r>
              <a:rPr lang="en-US" altLang="zh-TW" dirty="0" smtClean="0"/>
              <a:t>0~1</a:t>
            </a:r>
            <a:r>
              <a:rPr lang="zh-TW" altLang="en-US" dirty="0" smtClean="0"/>
              <a:t>之間</a:t>
            </a:r>
            <a:endParaRPr lang="en-US" altLang="zh-TW" dirty="0" smtClean="0"/>
          </a:p>
          <a:p>
            <a:r>
              <a:rPr lang="zh-TW" altLang="en-US" dirty="0"/>
              <a:t>故先乘以</a:t>
            </a:r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再被</a:t>
            </a:r>
            <a:r>
              <a:rPr lang="en-US" altLang="zh-TW" dirty="0" smtClean="0">
                <a:solidFill>
                  <a:srgbClr val="FF0000"/>
                </a:solidFill>
              </a:rPr>
              <a:t>50</a:t>
            </a:r>
            <a:r>
              <a:rPr lang="zh-TW" altLang="en-US" dirty="0" smtClean="0"/>
              <a:t>減去</a:t>
            </a:r>
            <a:endParaRPr lang="en-US" altLang="zh-TW" dirty="0" smtClean="0"/>
          </a:p>
          <a:p>
            <a:r>
              <a:rPr lang="zh-TW" altLang="en-US" dirty="0"/>
              <a:t>值的範圍即</a:t>
            </a:r>
            <a:r>
              <a:rPr lang="zh-TW" altLang="en-US" dirty="0" smtClean="0"/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[-50,50]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24067" y="4287267"/>
            <a:ext cx="26773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然後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個點即亂數分布到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tx1"/>
                </a:solidFill>
              </a:rPr>
              <a:t>座標</a:t>
            </a:r>
            <a:r>
              <a:rPr lang="en-US" altLang="zh-TW" dirty="0" smtClean="0">
                <a:solidFill>
                  <a:srgbClr val="FF0000"/>
                </a:solidFill>
              </a:rPr>
              <a:t>[-50,50,-50,50]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9416" y="1091645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基本數值設定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473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403" y="188640"/>
            <a:ext cx="6496685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for</a:t>
            </a:r>
            <a:r>
              <a:rPr lang="en-US" altLang="zh-TW" sz="1400" dirty="0"/>
              <a:t> j = </a:t>
            </a:r>
            <a:r>
              <a:rPr lang="en-US" altLang="zh-TW" sz="1400" dirty="0" smtClean="0"/>
              <a:t>1:Nstep-1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FFC000"/>
                </a:solidFill>
              </a:rPr>
              <a:t>for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1:n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 = -2*k*x(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);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= -2*k*y(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);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rgbClr val="92D050"/>
                </a:solidFill>
              </a:rPr>
              <a:t>for</a:t>
            </a:r>
            <a:r>
              <a:rPr lang="en-US" altLang="zh-TW" sz="1400" dirty="0"/>
              <a:t> h = 1:n-1</a:t>
            </a:r>
          </a:p>
          <a:p>
            <a:r>
              <a:rPr lang="en-US" altLang="zh-TW" sz="1400" dirty="0"/>
              <a:t>           </a:t>
            </a:r>
            <a:r>
              <a:rPr lang="en-US" altLang="zh-TW" sz="1400" dirty="0">
                <a:solidFill>
                  <a:srgbClr val="0070C0"/>
                </a:solidFill>
              </a:rPr>
              <a:t> if </a:t>
            </a:r>
            <a:r>
              <a:rPr lang="en-US" altLang="zh-TW" sz="1400" dirty="0"/>
              <a:t>h==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r>
              <a:rPr lang="en-US" altLang="zh-TW" sz="1400" dirty="0"/>
              <a:t>                Force = K/((x(</a:t>
            </a:r>
            <a:r>
              <a:rPr lang="en-US" altLang="zh-TW" sz="1400" dirty="0" err="1"/>
              <a:t>n,j</a:t>
            </a:r>
            <a:r>
              <a:rPr lang="en-US" altLang="zh-TW" sz="1400" dirty="0"/>
              <a:t>)-x(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))^2+(y(</a:t>
            </a:r>
            <a:r>
              <a:rPr lang="en-US" altLang="zh-TW" sz="1400" dirty="0" err="1"/>
              <a:t>n,j</a:t>
            </a:r>
            <a:r>
              <a:rPr lang="en-US" altLang="zh-TW" sz="1400" dirty="0"/>
              <a:t>)-y(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))^2);</a:t>
            </a:r>
          </a:p>
          <a:p>
            <a:r>
              <a:rPr lang="pt-BR" altLang="zh-TW" sz="1400" dirty="0"/>
              <a:t>                fx = -Force*(x(n,j)-x(i,j))/((x(n,j)-x(i,j))^2+(y(n,j)-y(i,j))^2)^(1/2);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= -Force*(y(</a:t>
            </a:r>
            <a:r>
              <a:rPr lang="en-US" altLang="zh-TW" sz="1400" dirty="0" err="1"/>
              <a:t>n,j</a:t>
            </a:r>
            <a:r>
              <a:rPr lang="en-US" altLang="zh-TW" sz="1400" dirty="0"/>
              <a:t>)-y(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))/((x(</a:t>
            </a:r>
            <a:r>
              <a:rPr lang="en-US" altLang="zh-TW" sz="1400" dirty="0" err="1"/>
              <a:t>n,j</a:t>
            </a:r>
            <a:r>
              <a:rPr lang="en-US" altLang="zh-TW" sz="1400" dirty="0"/>
              <a:t>)-x(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))^2+(y(</a:t>
            </a:r>
            <a:r>
              <a:rPr lang="en-US" altLang="zh-TW" sz="1400" dirty="0" err="1"/>
              <a:t>n,j</a:t>
            </a:r>
            <a:r>
              <a:rPr lang="en-US" altLang="zh-TW" sz="1400" dirty="0"/>
              <a:t>)-y(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))^2)^(1/2);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  else</a:t>
            </a:r>
          </a:p>
          <a:p>
            <a:r>
              <a:rPr lang="pl-PL" altLang="zh-TW" sz="1400" dirty="0"/>
              <a:t>                Force = K/((x(h,j)-x(i,j))^2+(y(h,j)-y(i,j))^2);</a:t>
            </a:r>
          </a:p>
          <a:p>
            <a:r>
              <a:rPr lang="pt-BR" altLang="zh-TW" sz="1400" dirty="0"/>
              <a:t>                fx = -Force*(x(h,j)-x(i,j))/((x(h,j)-x(i,j))^2+(y(h,j)-y(i,j))^2)^(1/2);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= -Force*(y(</a:t>
            </a:r>
            <a:r>
              <a:rPr lang="en-US" altLang="zh-TW" sz="1400" dirty="0" err="1"/>
              <a:t>h,j</a:t>
            </a:r>
            <a:r>
              <a:rPr lang="en-US" altLang="zh-TW" sz="1400" dirty="0"/>
              <a:t>)-y(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))/((x(</a:t>
            </a:r>
            <a:r>
              <a:rPr lang="en-US" altLang="zh-TW" sz="1400" dirty="0" err="1"/>
              <a:t>h,j</a:t>
            </a:r>
            <a:r>
              <a:rPr lang="en-US" altLang="zh-TW" sz="1400" dirty="0"/>
              <a:t>)-x(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))^2+(y(</a:t>
            </a:r>
            <a:r>
              <a:rPr lang="en-US" altLang="zh-TW" sz="1400" dirty="0" err="1"/>
              <a:t>h,j</a:t>
            </a:r>
            <a:r>
              <a:rPr lang="en-US" altLang="zh-TW" sz="1400" dirty="0"/>
              <a:t>)-y(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))^2)^(1/2);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>
                <a:solidFill>
                  <a:srgbClr val="0070C0"/>
                </a:solidFill>
              </a:rPr>
              <a:t>end</a:t>
            </a:r>
          </a:p>
          <a:p>
            <a:r>
              <a:rPr lang="en-US" altLang="zh-TW" sz="1400" dirty="0">
                <a:solidFill>
                  <a:srgbClr val="92D050"/>
                </a:solidFill>
              </a:rPr>
              <a:t>        end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vx</a:t>
            </a:r>
            <a:r>
              <a:rPr lang="en-US" altLang="zh-TW" sz="1400" dirty="0"/>
              <a:t>(i,j+1) = </a:t>
            </a:r>
            <a:r>
              <a:rPr lang="en-US" altLang="zh-TW" sz="1400" dirty="0" err="1"/>
              <a:t>vx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 +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/m - </a:t>
            </a:r>
            <a:r>
              <a:rPr lang="en-US" altLang="zh-TW" sz="1400" dirty="0" err="1"/>
              <a:t>kk</a:t>
            </a:r>
            <a:r>
              <a:rPr lang="en-US" altLang="zh-TW" sz="1400" dirty="0"/>
              <a:t>*</a:t>
            </a:r>
            <a:r>
              <a:rPr lang="en-US" altLang="zh-TW" sz="1400" dirty="0" err="1"/>
              <a:t>vx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)/m*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vy</a:t>
            </a:r>
            <a:r>
              <a:rPr lang="en-US" altLang="zh-TW" sz="1400" dirty="0"/>
              <a:t>(i,j+1) = </a:t>
            </a:r>
            <a:r>
              <a:rPr lang="en-US" altLang="zh-TW" sz="1400" dirty="0" err="1"/>
              <a:t>vy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 +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/m - </a:t>
            </a:r>
            <a:r>
              <a:rPr lang="en-US" altLang="zh-TW" sz="1400" dirty="0" err="1"/>
              <a:t>kk</a:t>
            </a:r>
            <a:r>
              <a:rPr lang="en-US" altLang="zh-TW" sz="1400" dirty="0"/>
              <a:t>*</a:t>
            </a:r>
            <a:r>
              <a:rPr lang="en-US" altLang="zh-TW" sz="1400" dirty="0" err="1"/>
              <a:t>vy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)/m*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x(i,j+1) = x(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 + </a:t>
            </a:r>
            <a:r>
              <a:rPr lang="en-US" altLang="zh-TW" sz="1400" dirty="0" err="1"/>
              <a:t>vx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y(i,j+1) = 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 + </a:t>
            </a:r>
            <a:r>
              <a:rPr lang="en-US" altLang="zh-TW" sz="1400" dirty="0" err="1"/>
              <a:t>vy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>
                <a:solidFill>
                  <a:srgbClr val="FFC000"/>
                </a:solidFill>
              </a:rPr>
              <a:t>    end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7030A0"/>
                </a:solidFill>
              </a:rPr>
              <a:t>if</a:t>
            </a:r>
            <a:r>
              <a:rPr lang="en-US" altLang="zh-TW" sz="1400" dirty="0"/>
              <a:t> ceil(j/10) == j/10</a:t>
            </a:r>
          </a:p>
          <a:p>
            <a:r>
              <a:rPr lang="es-ES" altLang="zh-TW" sz="1400" dirty="0"/>
              <a:t>        plot(x(:,j),y(:,j),'b.');</a:t>
            </a:r>
          </a:p>
          <a:p>
            <a:r>
              <a:rPr lang="pt-BR" altLang="zh-TW" sz="1400" dirty="0"/>
              <a:t>        axis([-50 50 -50 50]);</a:t>
            </a:r>
          </a:p>
          <a:p>
            <a:r>
              <a:rPr lang="en-US" altLang="zh-TW" sz="1400" dirty="0"/>
              <a:t>        F(j/10+1) = </a:t>
            </a:r>
            <a:r>
              <a:rPr lang="en-US" altLang="zh-TW" sz="1400" dirty="0" err="1"/>
              <a:t>getframe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pause(0.05)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7030A0"/>
                </a:solidFill>
              </a:rPr>
              <a:t>end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4" name="矩形 3"/>
          <p:cNvSpPr/>
          <p:nvPr/>
        </p:nvSpPr>
        <p:spPr>
          <a:xfrm>
            <a:off x="839416" y="620688"/>
            <a:ext cx="1656184" cy="4574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179577" y="1734014"/>
                <a:ext cx="3004349" cy="3477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200" dirty="0" smtClean="0"/>
                  <a:t>先計算中心對粒子</a:t>
                </a:r>
                <a:r>
                  <a:rPr lang="en-US" altLang="zh-TW" sz="2200" dirty="0" smtClean="0"/>
                  <a:t>:</a:t>
                </a:r>
                <a:endParaRPr lang="en-US" altLang="zh-TW" sz="2200" dirty="0"/>
              </a:p>
              <a:p>
                <a:r>
                  <a:rPr lang="en-US" altLang="zh-TW" sz="2200" dirty="0" smtClean="0"/>
                  <a:t>x</a:t>
                </a:r>
                <a:r>
                  <a:rPr lang="zh-TW" altLang="en-US" sz="2200" dirty="0" smtClean="0"/>
                  <a:t>方向的力、</a:t>
                </a:r>
                <a:r>
                  <a:rPr lang="en-US" altLang="zh-TW" sz="2200" dirty="0" smtClean="0"/>
                  <a:t>y</a:t>
                </a:r>
                <a:r>
                  <a:rPr lang="zh-TW" altLang="en-US" sz="2200" dirty="0" smtClean="0"/>
                  <a:t>方向的力</a:t>
                </a:r>
                <a:endParaRPr lang="en-US" altLang="zh-TW" sz="2200" dirty="0" smtClean="0"/>
              </a:p>
              <a:p>
                <a:endParaRPr lang="en-US" altLang="zh-TW" sz="2200" dirty="0"/>
              </a:p>
              <a:p>
                <a:r>
                  <a:rPr lang="zh-TW" altLang="en-US" sz="2200" dirty="0" smtClean="0"/>
                  <a:t>由剛剛的公式</a:t>
                </a:r>
                <a:r>
                  <a:rPr lang="en-US" altLang="zh-TW" sz="2200" dirty="0" smtClean="0"/>
                  <a:t>:</a:t>
                </a:r>
              </a:p>
              <a:p>
                <a:r>
                  <a:rPr lang="zh-TW" altLang="en-US" sz="2200" dirty="0" smtClean="0"/>
                  <a:t>中心吸引力</a:t>
                </a:r>
                <a:r>
                  <a:rPr lang="en-US" altLang="zh-TW" sz="2200" dirty="0"/>
                  <a:t>=</a:t>
                </a:r>
                <a:endParaRPr lang="en-US" altLang="zh-TW" sz="2200" dirty="0" smtClean="0"/>
              </a:p>
              <a:p>
                <a:r>
                  <a:rPr lang="en-US" altLang="zh-TW" sz="2200" dirty="0"/>
                  <a:t>F</a:t>
                </a:r>
                <a:r>
                  <a:rPr lang="zh-TW" altLang="en-US" sz="2200" dirty="0"/>
                  <a:t> </a:t>
                </a:r>
                <a:r>
                  <a:rPr lang="en-US" altLang="zh-TW" sz="2200" dirty="0"/>
                  <a:t>=</a:t>
                </a:r>
                <a:r>
                  <a:rPr lang="zh-TW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2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2200" dirty="0" smtClean="0">
                  <a:ea typeface="Cambria Math" panose="02040503050406030204" pitchFamily="18" charset="0"/>
                </a:endParaRPr>
              </a:p>
              <a:p>
                <a:endParaRPr lang="en-US" altLang="zh-TW" sz="2200" dirty="0" smtClean="0"/>
              </a:p>
              <a:p>
                <a:r>
                  <a:rPr lang="zh-TW" altLang="en-US" sz="2200" dirty="0" smtClean="0"/>
                  <a:t>可得出</a:t>
                </a:r>
                <a:endParaRPr lang="en-US" altLang="zh-TW" sz="2200" dirty="0" smtClean="0"/>
              </a:p>
              <a:p>
                <a:r>
                  <a:rPr lang="en-US" altLang="zh-TW" sz="2200" dirty="0" err="1"/>
                  <a:t>Fx</a:t>
                </a:r>
                <a:r>
                  <a:rPr lang="en-US" altLang="zh-TW" sz="2200" dirty="0"/>
                  <a:t> = -2*k*x(</a:t>
                </a:r>
                <a:r>
                  <a:rPr lang="en-US" altLang="zh-TW" sz="2200" dirty="0" err="1"/>
                  <a:t>i,j</a:t>
                </a:r>
                <a:r>
                  <a:rPr lang="en-US" altLang="zh-TW" sz="2200" dirty="0" smtClean="0"/>
                  <a:t>)</a:t>
                </a:r>
                <a:endParaRPr lang="en-US" altLang="zh-TW" sz="2200" dirty="0"/>
              </a:p>
              <a:p>
                <a:r>
                  <a:rPr lang="en-US" altLang="zh-TW" sz="2200" dirty="0" err="1" smtClean="0"/>
                  <a:t>Fy</a:t>
                </a:r>
                <a:r>
                  <a:rPr lang="en-US" altLang="zh-TW" sz="2200" dirty="0" smtClean="0"/>
                  <a:t> </a:t>
                </a:r>
                <a:r>
                  <a:rPr lang="en-US" altLang="zh-TW" sz="2200" dirty="0"/>
                  <a:t>= -2*k*y(</a:t>
                </a:r>
                <a:r>
                  <a:rPr lang="en-US" altLang="zh-TW" sz="2200" dirty="0" err="1"/>
                  <a:t>i,j</a:t>
                </a:r>
                <a:r>
                  <a:rPr lang="en-US" altLang="zh-TW" sz="2200" dirty="0" smtClean="0"/>
                  <a:t>)</a:t>
                </a:r>
                <a:endParaRPr lang="en-US" altLang="zh-TW" sz="2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577" y="1734014"/>
                <a:ext cx="3004349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2637" t="-1226" r="-2028" b="-2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39416" y="1078112"/>
            <a:ext cx="5904656" cy="29989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124144" y="1078112"/>
                <a:ext cx="3570208" cy="5528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200" dirty="0" smtClean="0"/>
                  <a:t>這個迴圈</a:t>
                </a:r>
                <a:endParaRPr lang="en-US" altLang="zh-TW" sz="2200" dirty="0" smtClean="0"/>
              </a:p>
              <a:p>
                <a:r>
                  <a:rPr lang="zh-TW" altLang="en-US" sz="2200" dirty="0"/>
                  <a:t>是</a:t>
                </a:r>
                <a:r>
                  <a:rPr lang="zh-TW" altLang="en-US" sz="2200" dirty="0" smtClean="0"/>
                  <a:t>計算每個粒子間的排斥力</a:t>
                </a:r>
                <a:endParaRPr lang="en-US" altLang="zh-TW" sz="2200" dirty="0" smtClean="0"/>
              </a:p>
              <a:p>
                <a:endParaRPr lang="en-US" altLang="zh-TW" sz="2200" dirty="0"/>
              </a:p>
              <a:p>
                <a:r>
                  <a:rPr lang="en-US" altLang="zh-TW" sz="2000" dirty="0" smtClean="0"/>
                  <a:t>Force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2200" dirty="0" smtClean="0"/>
              </a:p>
              <a:p>
                <a:endParaRPr lang="en-US" altLang="zh-TW" sz="2200" dirty="0"/>
              </a:p>
              <a:p>
                <a:r>
                  <a:rPr lang="zh-TW" altLang="en-US" sz="2200" dirty="0"/>
                  <a:t>再</a:t>
                </a:r>
                <a:r>
                  <a:rPr lang="zh-TW" altLang="en-US" sz="2200" dirty="0" smtClean="0"/>
                  <a:t>計算</a:t>
                </a:r>
                <a:r>
                  <a:rPr lang="en-US" altLang="zh-TW" sz="2200" dirty="0" smtClean="0"/>
                  <a:t>:</a:t>
                </a:r>
              </a:p>
              <a:p>
                <a:r>
                  <a:rPr lang="en-US" altLang="zh-TW" sz="2200" dirty="0" smtClean="0"/>
                  <a:t>x</a:t>
                </a:r>
                <a:r>
                  <a:rPr lang="zh-TW" altLang="en-US" sz="2200" dirty="0" smtClean="0"/>
                  <a:t>方向分力、</a:t>
                </a:r>
                <a:r>
                  <a:rPr lang="en-US" altLang="zh-TW" sz="2200" dirty="0" smtClean="0"/>
                  <a:t>y</a:t>
                </a:r>
                <a:r>
                  <a:rPr lang="zh-TW" altLang="en-US" sz="2200" dirty="0" smtClean="0"/>
                  <a:t>方向分力</a:t>
                </a:r>
                <a:endParaRPr lang="en-US" altLang="zh-TW" sz="2200" dirty="0" smtClean="0"/>
              </a:p>
              <a:p>
                <a:endParaRPr lang="en-US" altLang="zh-TW" sz="2200" dirty="0" smtClean="0"/>
              </a:p>
              <a:p>
                <a:r>
                  <a:rPr lang="zh-TW" altLang="en-US" sz="2200" dirty="0" smtClean="0"/>
                  <a:t>例</a:t>
                </a:r>
                <a:r>
                  <a:rPr lang="en-US" altLang="zh-TW" sz="2200" dirty="0" smtClean="0"/>
                  <a:t>:</a:t>
                </a:r>
              </a:p>
              <a:p>
                <a:endParaRPr lang="en-US" altLang="zh-TW" sz="2200" dirty="0"/>
              </a:p>
              <a:p>
                <a:r>
                  <a:rPr lang="en-US" altLang="zh-TW" sz="2200" b="0" dirty="0" smtClean="0"/>
                  <a:t> </a:t>
                </a:r>
                <a:r>
                  <a:rPr lang="en-US" altLang="zh-TW" sz="2200" b="0" dirty="0" err="1" smtClean="0"/>
                  <a:t>fx</a:t>
                </a:r>
                <a:r>
                  <a:rPr lang="en-US" altLang="zh-TW" sz="22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𝐹𝑜𝑟𝑐𝑒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TW" sz="2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sz="2200" dirty="0" smtClean="0"/>
                  <a:t> </a:t>
                </a:r>
                <a:r>
                  <a:rPr lang="en-US" altLang="zh-TW" sz="2200" dirty="0" err="1" smtClean="0"/>
                  <a:t>fy</a:t>
                </a:r>
                <a:r>
                  <a:rPr lang="en-US" altLang="zh-TW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𝐹𝑜𝑟𝑐𝑒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TW" sz="2200" dirty="0" smtClean="0"/>
              </a:p>
              <a:p>
                <a:endParaRPr lang="en-US" altLang="zh-TW" sz="2200" dirty="0"/>
              </a:p>
              <a:p>
                <a:endParaRPr lang="zh-TW" altLang="en-US" sz="2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44" y="1078112"/>
                <a:ext cx="3570208" cy="5528373"/>
              </a:xfrm>
              <a:prstGeom prst="rect">
                <a:avLst/>
              </a:prstGeom>
              <a:blipFill rotWithShape="0">
                <a:blip r:embed="rId4"/>
                <a:stretch>
                  <a:fillRect l="-2222" t="-772" r="-1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5755388" y="59658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71" y="4875161"/>
            <a:ext cx="1965317" cy="1225486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6744072" y="52496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22055" y="4953880"/>
                <a:ext cx="1192634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55" y="4953880"/>
                <a:ext cx="1192634" cy="427746"/>
              </a:xfrm>
              <a:prstGeom prst="rect">
                <a:avLst/>
              </a:prstGeom>
              <a:blipFill rotWithShape="0"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634617" y="544183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Force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63417" y="2132856"/>
            <a:ext cx="32880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/>
              <a:t>計算完排斥力後，</a:t>
            </a:r>
            <a:endParaRPr lang="en-US" altLang="zh-TW" sz="2200" dirty="0" smtClean="0"/>
          </a:p>
          <a:p>
            <a:r>
              <a:rPr lang="zh-TW" altLang="en-US" sz="2200" dirty="0" smtClean="0"/>
              <a:t>再將排斥力與吸引力相加</a:t>
            </a:r>
            <a:endParaRPr lang="en-US" altLang="zh-TW" sz="2200" dirty="0" smtClean="0"/>
          </a:p>
          <a:p>
            <a:endParaRPr lang="en-US" altLang="zh-TW" sz="2200" dirty="0" smtClean="0"/>
          </a:p>
          <a:p>
            <a:r>
              <a:rPr lang="en-US" altLang="zh-TW" sz="2200" dirty="0" err="1"/>
              <a:t>Fx</a:t>
            </a:r>
            <a:r>
              <a:rPr lang="en-US" altLang="zh-TW" sz="2200" dirty="0"/>
              <a:t> = </a:t>
            </a:r>
            <a:r>
              <a:rPr lang="en-US" altLang="zh-TW" sz="2200" dirty="0" err="1"/>
              <a:t>Fx</a:t>
            </a:r>
            <a:r>
              <a:rPr lang="en-US" altLang="zh-TW" sz="2200" dirty="0"/>
              <a:t> + </a:t>
            </a:r>
            <a:r>
              <a:rPr lang="en-US" altLang="zh-TW" sz="2200" dirty="0" err="1" smtClean="0"/>
              <a:t>fx</a:t>
            </a:r>
            <a:endParaRPr lang="en-US" altLang="zh-TW" sz="2200" dirty="0"/>
          </a:p>
          <a:p>
            <a:r>
              <a:rPr lang="en-US" altLang="zh-TW" sz="2200" dirty="0" err="1" smtClean="0"/>
              <a:t>Fy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= </a:t>
            </a:r>
            <a:r>
              <a:rPr lang="en-US" altLang="zh-TW" sz="2200" dirty="0" err="1"/>
              <a:t>Fy</a:t>
            </a:r>
            <a:r>
              <a:rPr lang="en-US" altLang="zh-TW" sz="2200" dirty="0"/>
              <a:t> + </a:t>
            </a:r>
            <a:r>
              <a:rPr lang="en-US" altLang="zh-TW" sz="2200" dirty="0" err="1" smtClean="0"/>
              <a:t>fy</a:t>
            </a:r>
            <a:endParaRPr lang="en-US" altLang="zh-TW" sz="2200" dirty="0"/>
          </a:p>
          <a:p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639616" y="705384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6821304" y="2231181"/>
            <a:ext cx="277584" cy="60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0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/>
      <p:bldP spid="10" grpId="1"/>
      <p:bldP spid="11" grpId="0" animBg="1"/>
      <p:bldP spid="12" grpId="0"/>
      <p:bldP spid="12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0" grpId="0"/>
      <p:bldP spid="21" grpId="0" animBg="1"/>
      <p:bldP spid="21" grpId="1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403" y="188640"/>
            <a:ext cx="6496685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for</a:t>
            </a:r>
            <a:r>
              <a:rPr lang="en-US" altLang="zh-TW" sz="1400" dirty="0"/>
              <a:t> j = </a:t>
            </a:r>
            <a:r>
              <a:rPr lang="en-US" altLang="zh-TW" sz="1400" dirty="0" smtClean="0"/>
              <a:t>1:Nstep-1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FFC000"/>
                </a:solidFill>
              </a:rPr>
              <a:t>for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1:n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 = -2*k*x(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);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= -2*k*y(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);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rgbClr val="92D050"/>
                </a:solidFill>
              </a:rPr>
              <a:t>for</a:t>
            </a:r>
            <a:r>
              <a:rPr lang="en-US" altLang="zh-TW" sz="1400" dirty="0"/>
              <a:t> h = 1:n-1</a:t>
            </a:r>
          </a:p>
          <a:p>
            <a:r>
              <a:rPr lang="en-US" altLang="zh-TW" sz="1400" dirty="0"/>
              <a:t>           </a:t>
            </a:r>
            <a:r>
              <a:rPr lang="en-US" altLang="zh-TW" sz="1400" dirty="0">
                <a:solidFill>
                  <a:srgbClr val="0070C0"/>
                </a:solidFill>
              </a:rPr>
              <a:t> if </a:t>
            </a:r>
            <a:r>
              <a:rPr lang="en-US" altLang="zh-TW" sz="1400" dirty="0"/>
              <a:t>h==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r>
              <a:rPr lang="en-US" altLang="zh-TW" sz="1400" dirty="0"/>
              <a:t>                Force = K/((x(</a:t>
            </a:r>
            <a:r>
              <a:rPr lang="en-US" altLang="zh-TW" sz="1400" dirty="0" err="1"/>
              <a:t>n,j</a:t>
            </a:r>
            <a:r>
              <a:rPr lang="en-US" altLang="zh-TW" sz="1400" dirty="0"/>
              <a:t>)-x(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))^2+(y(</a:t>
            </a:r>
            <a:r>
              <a:rPr lang="en-US" altLang="zh-TW" sz="1400" dirty="0" err="1"/>
              <a:t>n,j</a:t>
            </a:r>
            <a:r>
              <a:rPr lang="en-US" altLang="zh-TW" sz="1400" dirty="0"/>
              <a:t>)-y(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))^2);</a:t>
            </a:r>
          </a:p>
          <a:p>
            <a:r>
              <a:rPr lang="pt-BR" altLang="zh-TW" sz="1400" dirty="0"/>
              <a:t>                fx = -Force*(x(n,j)-x(i,j))/((x(n,j)-x(i,j))^2+(y(n,j)-y(i,j))^2)^(1/2);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= -Force*(y(</a:t>
            </a:r>
            <a:r>
              <a:rPr lang="en-US" altLang="zh-TW" sz="1400" dirty="0" err="1"/>
              <a:t>n,j</a:t>
            </a:r>
            <a:r>
              <a:rPr lang="en-US" altLang="zh-TW" sz="1400" dirty="0"/>
              <a:t>)-y(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))/((x(</a:t>
            </a:r>
            <a:r>
              <a:rPr lang="en-US" altLang="zh-TW" sz="1400" dirty="0" err="1"/>
              <a:t>n,j</a:t>
            </a:r>
            <a:r>
              <a:rPr lang="en-US" altLang="zh-TW" sz="1400" dirty="0"/>
              <a:t>)-x(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))^2+(y(</a:t>
            </a:r>
            <a:r>
              <a:rPr lang="en-US" altLang="zh-TW" sz="1400" dirty="0" err="1"/>
              <a:t>n,j</a:t>
            </a:r>
            <a:r>
              <a:rPr lang="en-US" altLang="zh-TW" sz="1400" dirty="0"/>
              <a:t>)-y(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))^2)^(1/2);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  else</a:t>
            </a:r>
          </a:p>
          <a:p>
            <a:r>
              <a:rPr lang="pl-PL" altLang="zh-TW" sz="1400" dirty="0"/>
              <a:t>                Force = K/((x(h,j)-x(i,j))^2+(y(h,j)-y(i,j))^2);</a:t>
            </a:r>
          </a:p>
          <a:p>
            <a:r>
              <a:rPr lang="pt-BR" altLang="zh-TW" sz="1400" dirty="0"/>
              <a:t>                fx = -Force*(x(h,j)-x(i,j))/((x(h,j)-x(i,j))^2+(y(h,j)-y(i,j))^2)^(1/2);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= -Force*(y(</a:t>
            </a:r>
            <a:r>
              <a:rPr lang="en-US" altLang="zh-TW" sz="1400" dirty="0" err="1"/>
              <a:t>h,j</a:t>
            </a:r>
            <a:r>
              <a:rPr lang="en-US" altLang="zh-TW" sz="1400" dirty="0"/>
              <a:t>)-y(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))/((x(</a:t>
            </a:r>
            <a:r>
              <a:rPr lang="en-US" altLang="zh-TW" sz="1400" dirty="0" err="1"/>
              <a:t>h,j</a:t>
            </a:r>
            <a:r>
              <a:rPr lang="en-US" altLang="zh-TW" sz="1400" dirty="0"/>
              <a:t>)-x(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))^2+(y(</a:t>
            </a:r>
            <a:r>
              <a:rPr lang="en-US" altLang="zh-TW" sz="1400" dirty="0" err="1"/>
              <a:t>h,j</a:t>
            </a:r>
            <a:r>
              <a:rPr lang="en-US" altLang="zh-TW" sz="1400" dirty="0"/>
              <a:t>)-y(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))^2)^(1/2);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       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>
                <a:solidFill>
                  <a:srgbClr val="0070C0"/>
                </a:solidFill>
              </a:rPr>
              <a:t>end</a:t>
            </a:r>
          </a:p>
          <a:p>
            <a:r>
              <a:rPr lang="en-US" altLang="zh-TW" sz="1400" dirty="0">
                <a:solidFill>
                  <a:srgbClr val="92D050"/>
                </a:solidFill>
              </a:rPr>
              <a:t>        end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vx</a:t>
            </a:r>
            <a:r>
              <a:rPr lang="en-US" altLang="zh-TW" sz="1400" dirty="0"/>
              <a:t>(i,j+1) = </a:t>
            </a:r>
            <a:r>
              <a:rPr lang="en-US" altLang="zh-TW" sz="1400" dirty="0" err="1"/>
              <a:t>vx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 + </a:t>
            </a:r>
            <a:r>
              <a:rPr lang="en-US" altLang="zh-TW" sz="1400" dirty="0" err="1"/>
              <a:t>Fx</a:t>
            </a:r>
            <a:r>
              <a:rPr lang="en-US" altLang="zh-TW" sz="1400" dirty="0"/>
              <a:t>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/m - </a:t>
            </a:r>
            <a:r>
              <a:rPr lang="en-US" altLang="zh-TW" sz="1400" dirty="0" err="1"/>
              <a:t>kk</a:t>
            </a:r>
            <a:r>
              <a:rPr lang="en-US" altLang="zh-TW" sz="1400" dirty="0"/>
              <a:t>*</a:t>
            </a:r>
            <a:r>
              <a:rPr lang="en-US" altLang="zh-TW" sz="1400" dirty="0" err="1"/>
              <a:t>vx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)/m*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vy</a:t>
            </a:r>
            <a:r>
              <a:rPr lang="en-US" altLang="zh-TW" sz="1400" dirty="0"/>
              <a:t>(i,j+1) = </a:t>
            </a:r>
            <a:r>
              <a:rPr lang="en-US" altLang="zh-TW" sz="1400" dirty="0" err="1"/>
              <a:t>vy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 + </a:t>
            </a:r>
            <a:r>
              <a:rPr lang="en-US" altLang="zh-TW" sz="1400" dirty="0" err="1"/>
              <a:t>Fy</a:t>
            </a:r>
            <a:r>
              <a:rPr lang="en-US" altLang="zh-TW" sz="1400" dirty="0"/>
              <a:t>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/m - </a:t>
            </a:r>
            <a:r>
              <a:rPr lang="en-US" altLang="zh-TW" sz="1400" dirty="0" err="1"/>
              <a:t>kk</a:t>
            </a:r>
            <a:r>
              <a:rPr lang="en-US" altLang="zh-TW" sz="1400" dirty="0"/>
              <a:t>*</a:t>
            </a:r>
            <a:r>
              <a:rPr lang="en-US" altLang="zh-TW" sz="1400" dirty="0" err="1"/>
              <a:t>vy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)/m*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x(i,j+1) = x(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 + </a:t>
            </a:r>
            <a:r>
              <a:rPr lang="en-US" altLang="zh-TW" sz="1400" dirty="0" err="1"/>
              <a:t>vx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    y(i,j+1) = y(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 + </a:t>
            </a:r>
            <a:r>
              <a:rPr lang="en-US" altLang="zh-TW" sz="1400" dirty="0" err="1"/>
              <a:t>vy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i,j</a:t>
            </a:r>
            <a:r>
              <a:rPr lang="en-US" altLang="zh-TW" sz="1400" dirty="0"/>
              <a:t>)*</a:t>
            </a:r>
            <a:r>
              <a:rPr lang="en-US" altLang="zh-TW" sz="1400" dirty="0" err="1"/>
              <a:t>dt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>
                <a:solidFill>
                  <a:srgbClr val="FFC000"/>
                </a:solidFill>
              </a:rPr>
              <a:t>    end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7030A0"/>
                </a:solidFill>
              </a:rPr>
              <a:t>if</a:t>
            </a:r>
            <a:r>
              <a:rPr lang="en-US" altLang="zh-TW" sz="1400" dirty="0"/>
              <a:t> ceil(j/10) == j/10</a:t>
            </a:r>
          </a:p>
          <a:p>
            <a:r>
              <a:rPr lang="es-ES" altLang="zh-TW" sz="1400" dirty="0"/>
              <a:t>        plot(x(:,j),y(:,j),'b.');</a:t>
            </a:r>
          </a:p>
          <a:p>
            <a:r>
              <a:rPr lang="pt-BR" altLang="zh-TW" sz="1400" dirty="0"/>
              <a:t>        axis([-50 50 -50 50]);</a:t>
            </a:r>
          </a:p>
          <a:p>
            <a:r>
              <a:rPr lang="en-US" altLang="zh-TW" sz="1400" dirty="0"/>
              <a:t>        F(j/10+1) = </a:t>
            </a:r>
            <a:r>
              <a:rPr lang="en-US" altLang="zh-TW" sz="1400" dirty="0" err="1"/>
              <a:t>getframe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  pause(0.05)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7030A0"/>
                </a:solidFill>
              </a:rPr>
              <a:t>end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4" name="矩形 3"/>
          <p:cNvSpPr/>
          <p:nvPr/>
        </p:nvSpPr>
        <p:spPr>
          <a:xfrm>
            <a:off x="767408" y="4293096"/>
            <a:ext cx="403244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68832" y="4773591"/>
            <a:ext cx="167148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V = Vi + at</a:t>
            </a:r>
            <a:endParaRPr lang="zh-TW" altLang="zh-TW" sz="2400" b="1" dirty="0"/>
          </a:p>
        </p:txBody>
      </p:sp>
      <p:sp>
        <p:nvSpPr>
          <p:cNvPr id="8" name="向右箭號 7"/>
          <p:cNvSpPr/>
          <p:nvPr/>
        </p:nvSpPr>
        <p:spPr>
          <a:xfrm>
            <a:off x="5312097" y="4523928"/>
            <a:ext cx="1279773" cy="537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48826" y="5520197"/>
            <a:ext cx="16914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X = Xi + </a:t>
            </a:r>
            <a:r>
              <a:rPr lang="en-US" altLang="zh-TW" sz="2400" b="1" dirty="0" err="1"/>
              <a:t>V</a:t>
            </a:r>
            <a:r>
              <a:rPr lang="en-US" altLang="zh-TW" sz="2400" b="1" dirty="0" err="1" smtClean="0"/>
              <a:t>t</a:t>
            </a:r>
            <a:endParaRPr lang="zh-TW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551384" y="5316016"/>
            <a:ext cx="2232248" cy="1353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497895" y="5760947"/>
            <a:ext cx="2454088" cy="49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872769" y="3749590"/>
            <a:ext cx="345638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b="1" dirty="0" smtClean="0"/>
              <a:t>繪製每個時間的</a:t>
            </a:r>
            <a:r>
              <a:rPr lang="zh-TW" altLang="en-US" sz="2800" b="1" dirty="0"/>
              <a:t>位置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034415" y="2132856"/>
            <a:ext cx="366638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/>
              <a:t>a</a:t>
            </a:r>
            <a:r>
              <a:rPr lang="en-US" altLang="zh-TW" sz="2200" dirty="0" smtClean="0"/>
              <a:t> = F/m – </a:t>
            </a:r>
            <a:r>
              <a:rPr lang="zh-TW" altLang="en-US" sz="2200" dirty="0" smtClean="0"/>
              <a:t>阻尼力</a:t>
            </a:r>
            <a:r>
              <a:rPr lang="en-US" altLang="zh-TW" sz="2200" dirty="0" smtClean="0"/>
              <a:t>/m</a:t>
            </a:r>
          </a:p>
          <a:p>
            <a:r>
              <a:rPr lang="en-US" altLang="zh-TW" sz="2200" dirty="0"/>
              <a:t> </a:t>
            </a:r>
            <a:r>
              <a:rPr lang="en-US" altLang="zh-TW" sz="2200" dirty="0" smtClean="0"/>
              <a:t>  =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F/m – </a:t>
            </a:r>
            <a:r>
              <a:rPr lang="en-US" altLang="zh-TW" sz="2200" dirty="0" err="1" smtClean="0"/>
              <a:t>kk</a:t>
            </a:r>
            <a:r>
              <a:rPr lang="en-US" altLang="zh-TW" sz="2200" dirty="0" smtClean="0"/>
              <a:t>*v/m</a:t>
            </a:r>
          </a:p>
          <a:p>
            <a:endParaRPr lang="en-US" altLang="zh-TW" sz="2200" dirty="0" smtClean="0"/>
          </a:p>
          <a:p>
            <a:r>
              <a:rPr lang="en-US" altLang="zh-TW" sz="2200" dirty="0"/>
              <a:t>v</a:t>
            </a:r>
            <a:r>
              <a:rPr lang="en-US" altLang="zh-TW" sz="2200" dirty="0" smtClean="0"/>
              <a:t> = vi + a*</a:t>
            </a:r>
            <a:r>
              <a:rPr lang="en-US" altLang="zh-TW" sz="2200" dirty="0" err="1" smtClean="0"/>
              <a:t>dt</a:t>
            </a:r>
            <a:endParaRPr lang="en-US" altLang="zh-TW" sz="2200" dirty="0" smtClean="0"/>
          </a:p>
          <a:p>
            <a:r>
              <a:rPr lang="en-US" altLang="zh-TW" sz="2200" dirty="0"/>
              <a:t> </a:t>
            </a:r>
            <a:r>
              <a:rPr lang="en-US" altLang="zh-TW" sz="2200" dirty="0" smtClean="0"/>
              <a:t>  = vi + F*</a:t>
            </a:r>
            <a:r>
              <a:rPr lang="en-US" altLang="zh-TW" sz="2200" dirty="0" err="1" smtClean="0"/>
              <a:t>dt</a:t>
            </a:r>
            <a:r>
              <a:rPr lang="en-US" altLang="zh-TW" sz="2200" dirty="0" smtClean="0"/>
              <a:t>/m - </a:t>
            </a:r>
            <a:r>
              <a:rPr lang="en-US" altLang="zh-TW" sz="2200" dirty="0" err="1" smtClean="0"/>
              <a:t>kk</a:t>
            </a:r>
            <a:r>
              <a:rPr lang="en-US" altLang="zh-TW" sz="2200" dirty="0" smtClean="0"/>
              <a:t>*v/m*</a:t>
            </a:r>
            <a:r>
              <a:rPr lang="en-US" altLang="zh-TW" sz="2200" dirty="0" err="1" smtClean="0"/>
              <a:t>dt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5230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3" grpId="0" animBg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5560" y="260648"/>
            <a:ext cx="5184576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Results</a:t>
            </a:r>
            <a:endParaRPr lang="zh-TW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C:\Users\Barry\Documents\oCam\擷取_2016_01_10_16_00_44_9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47" y="1556792"/>
            <a:ext cx="565693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arry\Documents\oCam\擷取_2016_01_10_16_01_00_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719" y="1556792"/>
            <a:ext cx="5773191" cy="4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arry\Documents\oCam\擷取_2016_01_10_16_01_28_13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82" y="1568574"/>
            <a:ext cx="5976664" cy="47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arry\Documents\oCam\擷取_2016_01_10_16_01_51_27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82" y="1606065"/>
            <a:ext cx="5976664" cy="47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arry\Documents\oCam\擷取_2016_01_10_16_02_09_96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88" y="1522859"/>
            <a:ext cx="6017384" cy="474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arry\Documents\oCam\擷取_2016_01_10_16_05_07_95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522858"/>
            <a:ext cx="6264696" cy="49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arry\Documents\oCam\擷取_2016_01_10_16_05_34_51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40" y="1522858"/>
            <a:ext cx="6379368" cy="50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arry\Documents\oCam\擷取_2016_01_10_16_06_24_62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02" y="1483237"/>
            <a:ext cx="6365102" cy="502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arry\Documents\oCam\擷取_2016_01_10_16_09_43_249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07" y="1396864"/>
            <a:ext cx="6336679" cy="500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Barry\Documents\oCam\擷取_2016_01_10_16_11_06_24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97" y="1396864"/>
            <a:ext cx="6378298" cy="50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Barry\Documents\oCam\擷取_2016_01_10_16_12_17_27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39" y="1380071"/>
            <a:ext cx="6560293" cy="51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46044" y="1396864"/>
            <a:ext cx="3946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2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46044" y="1396864"/>
            <a:ext cx="3946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3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42283" y="1396864"/>
            <a:ext cx="3946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4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42283" y="1396864"/>
            <a:ext cx="3946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5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42283" y="1396864"/>
            <a:ext cx="3946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6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46044" y="1396864"/>
            <a:ext cx="3946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7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46044" y="1396864"/>
            <a:ext cx="3946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8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46044" y="1396864"/>
            <a:ext cx="3946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9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41047" y="1396864"/>
            <a:ext cx="60465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38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6533" y="1396864"/>
            <a:ext cx="60465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3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9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7286" y="1396864"/>
            <a:ext cx="60465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4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0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14" y="1196752"/>
            <a:ext cx="7200800" cy="56438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0225" y="1405335"/>
            <a:ext cx="139653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N=6.gif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5560" y="260648"/>
            <a:ext cx="5184576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  <a:endParaRPr lang="zh-TW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64616" y="132607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經過排斥力及中心吸引力的平衡過後</a:t>
            </a:r>
            <a:r>
              <a:rPr lang="en-US" altLang="zh-TW" b="1" dirty="0" smtClean="0"/>
              <a:t>,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964616" y="203905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粒子會排列在穩定的位置</a:t>
            </a:r>
            <a:r>
              <a:rPr lang="en-US" altLang="zh-TW" b="1" dirty="0" smtClean="0"/>
              <a:t>,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964616" y="27089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附近</a:t>
            </a:r>
            <a:r>
              <a:rPr lang="zh-TW" altLang="en-US" b="1" dirty="0" smtClean="0"/>
              <a:t>的粒子</a:t>
            </a:r>
            <a:r>
              <a:rPr lang="zh-TW" altLang="en-US" b="1" dirty="0" smtClean="0"/>
              <a:t>間距幾</a:t>
            </a:r>
            <a:r>
              <a:rPr lang="zh-TW" altLang="en-US" b="1" dirty="0" smtClean="0"/>
              <a:t>近相等</a:t>
            </a:r>
            <a:r>
              <a:rPr lang="en-US" altLang="zh-TW" b="1" dirty="0" smtClean="0"/>
              <a:t>,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4616" y="32849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最終圖形幾乎對稱。</a:t>
            </a:r>
            <a:endParaRPr lang="zh-TW" altLang="en-US" b="1" dirty="0"/>
          </a:p>
        </p:txBody>
      </p:sp>
      <p:pic>
        <p:nvPicPr>
          <p:cNvPr id="2050" name="Picture 2" descr="C:\Users\Barry\Documents\oCam\擷取_2016_01_10_16_01_51_2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34" y="3662131"/>
            <a:ext cx="4049466" cy="319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rry\Documents\oCam\擷取_2016_01_10_16_05_07_9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5" y="3662131"/>
            <a:ext cx="4033521" cy="31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arry\Documents\oCam\擷取_2016_01_09_16_57_51_26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0753" r="38732" b="23210"/>
          <a:stretch/>
        </p:blipFill>
        <p:spPr bwMode="auto">
          <a:xfrm>
            <a:off x="3431704" y="3968403"/>
            <a:ext cx="1014978" cy="107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arry\Documents\oCam\擷取_2016_01_09_16_57_51_26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6" t="77976" r="63519" b="6913"/>
          <a:stretch/>
        </p:blipFill>
        <p:spPr bwMode="auto">
          <a:xfrm>
            <a:off x="7680176" y="3968403"/>
            <a:ext cx="1080121" cy="110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4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1453</TotalTime>
  <Words>1083</Words>
  <Application>Microsoft Office PowerPoint</Application>
  <PresentationFormat>寬螢幕</PresentationFormat>
  <Paragraphs>201</Paragraphs>
  <Slides>10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Arial Unicode MS</vt:lpstr>
      <vt:lpstr>Dotum</vt:lpstr>
      <vt:lpstr>微軟正黑體</vt:lpstr>
      <vt:lpstr>新細明體</vt:lpstr>
      <vt:lpstr>Arial</vt:lpstr>
      <vt:lpstr>Calibri</vt:lpstr>
      <vt:lpstr>Cambria Math</vt:lpstr>
      <vt:lpstr>Trebuchet MS</vt:lpstr>
      <vt:lpstr>Wingdings 3</vt:lpstr>
      <vt:lpstr>多面向</vt:lpstr>
      <vt:lpstr>封裝程式殼層物件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第15組---陳麥克、林柏安</dc:title>
  <dc:creator>Windows User</dc:creator>
  <cp:lastModifiedBy>陳麥克</cp:lastModifiedBy>
  <cp:revision>131</cp:revision>
  <dcterms:created xsi:type="dcterms:W3CDTF">2015-10-08T12:32:36Z</dcterms:created>
  <dcterms:modified xsi:type="dcterms:W3CDTF">2016-01-10T15:49:02Z</dcterms:modified>
</cp:coreProperties>
</file>