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420624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24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D6E03E"/>
    <a:srgbClr val="676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AD4A5E-5BD6-46AE-9C64-1E3E134B4223}" v="6" dt="2024-11-26T05:27:45.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46296" autoAdjust="0"/>
  </p:normalViewPr>
  <p:slideViewPr>
    <p:cSldViewPr snapToGrid="0">
      <p:cViewPr>
        <p:scale>
          <a:sx n="24" d="100"/>
          <a:sy n="24" d="100"/>
        </p:scale>
        <p:origin x="88" y="-3108"/>
      </p:cViewPr>
      <p:guideLst>
        <p:guide orient="horz" pos="10368"/>
        <p:guide pos="13248"/>
      </p:guideLst>
    </p:cSldViewPr>
  </p:slideViewPr>
  <p:notesTextViewPr>
    <p:cViewPr>
      <p:scale>
        <a:sx n="75" d="100"/>
        <a:sy n="75" d="100"/>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a Nguyen" userId="d6d0d8e7113ffa03" providerId="LiveId" clId="{42AD4A5E-5BD6-46AE-9C64-1E3E134B4223}"/>
    <pc:docChg chg="custSel modSld">
      <pc:chgData name="Mika Nguyen" userId="d6d0d8e7113ffa03" providerId="LiveId" clId="{42AD4A5E-5BD6-46AE-9C64-1E3E134B4223}" dt="2024-11-26T05:35:55.804" v="3557"/>
      <pc:docMkLst>
        <pc:docMk/>
      </pc:docMkLst>
      <pc:sldChg chg="addSp delSp modSp mod modNotesTx">
        <pc:chgData name="Mika Nguyen" userId="d6d0d8e7113ffa03" providerId="LiveId" clId="{42AD4A5E-5BD6-46AE-9C64-1E3E134B4223}" dt="2024-11-26T05:35:55.804" v="3557"/>
        <pc:sldMkLst>
          <pc:docMk/>
          <pc:sldMk cId="3064760845" sldId="256"/>
        </pc:sldMkLst>
        <pc:spChg chg="mod">
          <ac:chgData name="Mika Nguyen" userId="d6d0d8e7113ffa03" providerId="LiveId" clId="{42AD4A5E-5BD6-46AE-9C64-1E3E134B4223}" dt="2024-11-26T05:35:49.561" v="3556" actId="20577"/>
          <ac:spMkLst>
            <pc:docMk/>
            <pc:sldMk cId="3064760845" sldId="256"/>
            <ac:spMk id="25" creationId="{00000000-0000-0000-0000-000000000000}"/>
          </ac:spMkLst>
        </pc:spChg>
        <pc:spChg chg="mod">
          <ac:chgData name="Mika Nguyen" userId="d6d0d8e7113ffa03" providerId="LiveId" clId="{42AD4A5E-5BD6-46AE-9C64-1E3E134B4223}" dt="2024-11-26T05:03:41.482" v="1674" actId="1076"/>
          <ac:spMkLst>
            <pc:docMk/>
            <pc:sldMk cId="3064760845" sldId="256"/>
            <ac:spMk id="55" creationId="{543B8C47-82BF-6D58-F481-AD03D4E92705}"/>
          </ac:spMkLst>
        </pc:spChg>
        <pc:spChg chg="mod">
          <ac:chgData name="Mika Nguyen" userId="d6d0d8e7113ffa03" providerId="LiveId" clId="{42AD4A5E-5BD6-46AE-9C64-1E3E134B4223}" dt="2024-11-26T05:13:34.952" v="2113" actId="1076"/>
          <ac:spMkLst>
            <pc:docMk/>
            <pc:sldMk cId="3064760845" sldId="256"/>
            <ac:spMk id="57" creationId="{D889FD67-531B-3E56-330A-684F455AB939}"/>
          </ac:spMkLst>
        </pc:spChg>
        <pc:spChg chg="mod">
          <ac:chgData name="Mika Nguyen" userId="d6d0d8e7113ffa03" providerId="LiveId" clId="{42AD4A5E-5BD6-46AE-9C64-1E3E134B4223}" dt="2024-11-26T05:18:37.472" v="2154" actId="20577"/>
          <ac:spMkLst>
            <pc:docMk/>
            <pc:sldMk cId="3064760845" sldId="256"/>
            <ac:spMk id="58" creationId="{FD3404C1-8C42-3CA2-C866-5722E19E8C1B}"/>
          </ac:spMkLst>
        </pc:spChg>
        <pc:spChg chg="mod">
          <ac:chgData name="Mika Nguyen" userId="d6d0d8e7113ffa03" providerId="LiveId" clId="{42AD4A5E-5BD6-46AE-9C64-1E3E134B4223}" dt="2024-11-26T05:03:37.321" v="1673" actId="1076"/>
          <ac:spMkLst>
            <pc:docMk/>
            <pc:sldMk cId="3064760845" sldId="256"/>
            <ac:spMk id="70" creationId="{AEA9769C-9665-60EE-674B-1C52A346D978}"/>
          </ac:spMkLst>
        </pc:spChg>
        <pc:spChg chg="mod">
          <ac:chgData name="Mika Nguyen" userId="d6d0d8e7113ffa03" providerId="LiveId" clId="{42AD4A5E-5BD6-46AE-9C64-1E3E134B4223}" dt="2024-11-26T05:22:57.167" v="2173" actId="1076"/>
          <ac:spMkLst>
            <pc:docMk/>
            <pc:sldMk cId="3064760845" sldId="256"/>
            <ac:spMk id="75" creationId="{129100E4-382D-CBBB-F5AD-2E3D275423D4}"/>
          </ac:spMkLst>
        </pc:spChg>
        <pc:picChg chg="add del mod">
          <ac:chgData name="Mika Nguyen" userId="d6d0d8e7113ffa03" providerId="LiveId" clId="{42AD4A5E-5BD6-46AE-9C64-1E3E134B4223}" dt="2024-11-26T05:27:35.962" v="2353" actId="478"/>
          <ac:picMkLst>
            <pc:docMk/>
            <pc:sldMk cId="3064760845" sldId="256"/>
            <ac:picMk id="3" creationId="{24F820F3-6C3F-1321-0210-A14A0F3C178E}"/>
          </ac:picMkLst>
        </pc:picChg>
        <pc:picChg chg="add mod">
          <ac:chgData name="Mika Nguyen" userId="d6d0d8e7113ffa03" providerId="LiveId" clId="{42AD4A5E-5BD6-46AE-9C64-1E3E134B4223}" dt="2024-11-26T05:03:21.732" v="1670" actId="14100"/>
          <ac:picMkLst>
            <pc:docMk/>
            <pc:sldMk cId="3064760845" sldId="256"/>
            <ac:picMk id="6" creationId="{702E006B-8A1E-10F2-F16B-2B937B03EA41}"/>
          </ac:picMkLst>
        </pc:picChg>
        <pc:picChg chg="add del mod">
          <ac:chgData name="Mika Nguyen" userId="d6d0d8e7113ffa03" providerId="LiveId" clId="{42AD4A5E-5BD6-46AE-9C64-1E3E134B4223}" dt="2024-11-26T05:21:42.744" v="2155" actId="478"/>
          <ac:picMkLst>
            <pc:docMk/>
            <pc:sldMk cId="3064760845" sldId="256"/>
            <ac:picMk id="8" creationId="{903319C1-FCF5-E3A7-B091-1D836B9CE1F1}"/>
          </ac:picMkLst>
        </pc:picChg>
        <pc:picChg chg="add del mod">
          <ac:chgData name="Mika Nguyen" userId="d6d0d8e7113ffa03" providerId="LiveId" clId="{42AD4A5E-5BD6-46AE-9C64-1E3E134B4223}" dt="2024-11-26T05:06:44.970" v="1688" actId="478"/>
          <ac:picMkLst>
            <pc:docMk/>
            <pc:sldMk cId="3064760845" sldId="256"/>
            <ac:picMk id="10" creationId="{12C23FA4-7DC3-A98B-215B-F2E550410390}"/>
          </ac:picMkLst>
        </pc:picChg>
        <pc:picChg chg="add del mod">
          <ac:chgData name="Mika Nguyen" userId="d6d0d8e7113ffa03" providerId="LiveId" clId="{42AD4A5E-5BD6-46AE-9C64-1E3E134B4223}" dt="2024-11-26T05:21:43.906" v="2156" actId="478"/>
          <ac:picMkLst>
            <pc:docMk/>
            <pc:sldMk cId="3064760845" sldId="256"/>
            <ac:picMk id="15" creationId="{31BE60BE-F1A4-44A1-12DF-6B0FE7D2AEC6}"/>
          </ac:picMkLst>
        </pc:picChg>
        <pc:picChg chg="add mod">
          <ac:chgData name="Mika Nguyen" userId="d6d0d8e7113ffa03" providerId="LiveId" clId="{42AD4A5E-5BD6-46AE-9C64-1E3E134B4223}" dt="2024-11-26T05:22:12.727" v="2171" actId="14100"/>
          <ac:picMkLst>
            <pc:docMk/>
            <pc:sldMk cId="3064760845" sldId="256"/>
            <ac:picMk id="17" creationId="{3F3373EC-0892-0719-E6ED-75A830EE9298}"/>
          </ac:picMkLst>
        </pc:picChg>
        <pc:picChg chg="add del mod">
          <ac:chgData name="Mika Nguyen" userId="d6d0d8e7113ffa03" providerId="LiveId" clId="{42AD4A5E-5BD6-46AE-9C64-1E3E134B4223}" dt="2024-11-26T05:27:37.403" v="2354" actId="478"/>
          <ac:picMkLst>
            <pc:docMk/>
            <pc:sldMk cId="3064760845" sldId="256"/>
            <ac:picMk id="19" creationId="{6DFC5057-0FD3-7D54-8AF5-5C919626C425}"/>
          </ac:picMkLst>
        </pc:picChg>
        <pc:picChg chg="add mod">
          <ac:chgData name="Mika Nguyen" userId="d6d0d8e7113ffa03" providerId="LiveId" clId="{42AD4A5E-5BD6-46AE-9C64-1E3E134B4223}" dt="2024-11-26T05:27:57.118" v="2363" actId="14100"/>
          <ac:picMkLst>
            <pc:docMk/>
            <pc:sldMk cId="3064760845" sldId="256"/>
            <ac:picMk id="21" creationId="{3561F833-55BB-142B-B73C-3DDC4ED5657F}"/>
          </ac:picMkLst>
        </pc:picChg>
        <pc:picChg chg="add mod">
          <ac:chgData name="Mika Nguyen" userId="d6d0d8e7113ffa03" providerId="LiveId" clId="{42AD4A5E-5BD6-46AE-9C64-1E3E134B4223}" dt="2024-11-26T05:28:06.552" v="2365" actId="14100"/>
          <ac:picMkLst>
            <pc:docMk/>
            <pc:sldMk cId="3064760845" sldId="256"/>
            <ac:picMk id="27" creationId="{53BE88E5-6EAE-97EA-6E77-BE4457A2633F}"/>
          </ac:picMkLst>
        </pc:picChg>
        <pc:picChg chg="del">
          <ac:chgData name="Mika Nguyen" userId="d6d0d8e7113ffa03" providerId="LiveId" clId="{42AD4A5E-5BD6-46AE-9C64-1E3E134B4223}" dt="2024-11-26T05:03:02.038" v="1662" actId="478"/>
          <ac:picMkLst>
            <pc:docMk/>
            <pc:sldMk cId="3064760845" sldId="256"/>
            <ac:picMk id="53" creationId="{F3D2310C-BED8-8FFD-2D92-E21285966ED5}"/>
          </ac:picMkLst>
        </pc:picChg>
        <pc:picChg chg="del">
          <ac:chgData name="Mika Nguyen" userId="d6d0d8e7113ffa03" providerId="LiveId" clId="{42AD4A5E-5BD6-46AE-9C64-1E3E134B4223}" dt="2024-11-26T05:04:26.142" v="1682" actId="478"/>
          <ac:picMkLst>
            <pc:docMk/>
            <pc:sldMk cId="3064760845" sldId="256"/>
            <ac:picMk id="62" creationId="{D7652DE2-F25C-7EBC-EA5D-D74084CA6D7E}"/>
          </ac:picMkLst>
        </pc:picChg>
        <pc:picChg chg="del">
          <ac:chgData name="Mika Nguyen" userId="d6d0d8e7113ffa03" providerId="LiveId" clId="{42AD4A5E-5BD6-46AE-9C64-1E3E134B4223}" dt="2024-11-26T05:04:03.734" v="1675" actId="478"/>
          <ac:picMkLst>
            <pc:docMk/>
            <pc:sldMk cId="3064760845" sldId="256"/>
            <ac:picMk id="66" creationId="{44704C12-DDC5-D072-3F4A-D50620AF5B11}"/>
          </ac:picMkLst>
        </pc:picChg>
        <pc:picChg chg="del">
          <ac:chgData name="Mika Nguyen" userId="d6d0d8e7113ffa03" providerId="LiveId" clId="{42AD4A5E-5BD6-46AE-9C64-1E3E134B4223}" dt="2024-11-26T05:03:16.041" v="1668" actId="478"/>
          <ac:picMkLst>
            <pc:docMk/>
            <pc:sldMk cId="3064760845" sldId="256"/>
            <ac:picMk id="87" creationId="{62078373-D07A-4734-78AB-AA4070FC6ED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6A3A3A-F046-46B7-AB30-656DBACC10AF}" type="datetimeFigureOut">
              <a:rPr lang="en-US" smtClean="0"/>
              <a:t>11/25/2024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EF78C-8154-46C3-A304-1898F7DD4727}" type="slidenum">
              <a:rPr lang="en-US" smtClean="0"/>
              <a:t>‹#›</a:t>
            </a:fld>
            <a:endParaRPr lang="en-US"/>
          </a:p>
        </p:txBody>
      </p:sp>
    </p:spTree>
    <p:extLst>
      <p:ext uri="{BB962C8B-B14F-4D97-AF65-F5344CB8AC3E}">
        <p14:creationId xmlns:p14="http://schemas.microsoft.com/office/powerpoint/2010/main" val="1879476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AAEEF9-7578-433F-ACA7-67A4266BF312}" type="datetimeFigureOut">
              <a:rPr lang="en-US" smtClean="0"/>
              <a:t>11/25/2024</a:t>
            </a:fld>
            <a:endParaRPr lang="en-US"/>
          </a:p>
        </p:txBody>
      </p:sp>
      <p:sp>
        <p:nvSpPr>
          <p:cNvPr id="4" name="Slide Image Placeholder 3"/>
          <p:cNvSpPr>
            <a:spLocks noGrp="1" noRot="1" noChangeAspect="1"/>
          </p:cNvSpPr>
          <p:nvPr>
            <p:ph type="sldImg" idx="2"/>
          </p:nvPr>
        </p:nvSpPr>
        <p:spPr>
          <a:xfrm>
            <a:off x="1238250" y="685800"/>
            <a:ext cx="4381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E23624-96B6-4836-88C0-3931AE0DBC0A}" type="slidenum">
              <a:rPr lang="en-US" smtClean="0"/>
              <a:t>‹#›</a:t>
            </a:fld>
            <a:endParaRPr lang="en-US"/>
          </a:p>
        </p:txBody>
      </p:sp>
    </p:spTree>
    <p:extLst>
      <p:ext uri="{BB962C8B-B14F-4D97-AF65-F5344CB8AC3E}">
        <p14:creationId xmlns:p14="http://schemas.microsoft.com/office/powerpoint/2010/main" val="513956452"/>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0" dirty="0">
                <a:effectLst/>
                <a:latin typeface="Arial" panose="020B0604020202020204" pitchFamily="34" charset="0"/>
              </a:rPr>
              <a:t>Analyzing Marketing Language and User Reviews Across Different Dating Platforms</a:t>
            </a:r>
          </a:p>
          <a:p>
            <a:endParaRPr lang="en-US" sz="1800" i="0" dirty="0">
              <a:effectLst/>
              <a:latin typeface="Arial" panose="020B0604020202020204" pitchFamily="34" charset="0"/>
            </a:endParaRPr>
          </a:p>
          <a:p>
            <a:r>
              <a:rPr lang="en-US" sz="1800" i="0" dirty="0">
                <a:effectLst/>
                <a:latin typeface="Arial" panose="020B0604020202020204" pitchFamily="34" charset="0"/>
              </a:rPr>
              <a:t>For this project, I analyzed the difference in advertising language and user reviews across difference dating platforms, specifically Hinge and Tinder. I chose this topic since dating apps are highly popularized and different dating platforms are often associated with a certain brand image by their users. I wanted to analyze the disparities between the ways these dating platforms analyze themselves compared to user reviews/perception. For example, Tinder is known as a platform for more casual relationships while Hinge is associated with building deeper, romantic relationships that are less surface level. For this analysis, I used Tinder’s recent “It Starts With a Swipe” campaign and Hinge’s “No Ordinary Love” campaign and compared them with user review excerpts.</a:t>
            </a:r>
          </a:p>
          <a:p>
            <a:endParaRPr lang="en-US" sz="1800" i="0" dirty="0">
              <a:effectLst/>
              <a:latin typeface="Arial" panose="020B0604020202020204" pitchFamily="34" charset="0"/>
            </a:endParaRPr>
          </a:p>
          <a:p>
            <a:endParaRPr lang="en-US" sz="1800" i="0" dirty="0">
              <a:effectLst/>
              <a:latin typeface="Arial" panose="020B0604020202020204" pitchFamily="34" charset="0"/>
            </a:endParaRPr>
          </a:p>
          <a:p>
            <a:r>
              <a:rPr lang="en-US" sz="1800" i="0" dirty="0">
                <a:effectLst/>
                <a:latin typeface="Arial" panose="020B0604020202020204" pitchFamily="34" charset="0"/>
              </a:rPr>
              <a:t>My first visualization is a Sankey diagram highlighting the flow and overlap between common themes/words used in advertising and user reviews for both Tinder and Hinge. Divergence between advertising and user reviews is evident in terms of how words like “love” is prominent in Hinge advertising however “women” and “sex” are more frequent in Tinder user reviews, indicating a potential mismatch in expectations/experience.</a:t>
            </a:r>
          </a:p>
          <a:p>
            <a:endParaRPr lang="en-US" sz="1800" i="0" dirty="0">
              <a:effectLst/>
              <a:latin typeface="Arial" panose="020B0604020202020204" pitchFamily="34" charset="0"/>
            </a:endParaRPr>
          </a:p>
          <a:p>
            <a:r>
              <a:rPr lang="en-US" sz="1800" i="0" dirty="0">
                <a:effectLst/>
                <a:latin typeface="Arial" panose="020B0604020202020204" pitchFamily="34" charset="0"/>
              </a:rPr>
              <a:t>Figure 2 visualizes the polarity and subjectivity of the text in Tinder and Hinge advertisements and their user reviews. Advertisement for Hinge and Tinder reveal a similar distribution, however Hinge has a slightly broader range of polarity, suggesting a more upbeat tone. Tinder reviews reveal a diverse range of polarity – indicating mixed user feedback. Hinge’s distribution is similar, however more data points lean towards positive polarity suggesting more user satisfaction.</a:t>
            </a:r>
          </a:p>
          <a:p>
            <a:endParaRPr lang="en-US" sz="1800" i="0" dirty="0">
              <a:effectLst/>
              <a:latin typeface="Arial" panose="020B0604020202020204" pitchFamily="34" charset="0"/>
            </a:endParaRPr>
          </a:p>
          <a:p>
            <a:r>
              <a:rPr lang="en-US" sz="1800" i="0" dirty="0">
                <a:effectLst/>
                <a:latin typeface="Arial" panose="020B0604020202020204" pitchFamily="34" charset="0"/>
              </a:rPr>
              <a:t>Figure 3 shows the most common words across all advertisements and user reviews. Terms like “women”, “sex”, “girls”, “gifts” are prominent in Tinder user reviews – suggesting discussions of gender interactions and relations. The high frequency of “sex” may be associated with Tinder’s perceived hook-up culture. Hinge advertising emphasizes emotional themes love – reflecting a more connection driven approach.</a:t>
            </a:r>
          </a:p>
          <a:p>
            <a:endParaRPr lang="en-US" sz="1800" i="0" dirty="0">
              <a:effectLst/>
              <a:latin typeface="Arial" panose="020B0604020202020204" pitchFamily="34" charset="0"/>
            </a:endParaRPr>
          </a:p>
          <a:p>
            <a:r>
              <a:rPr lang="en-US" sz="1800" i="0" dirty="0">
                <a:effectLst/>
                <a:latin typeface="Arial" panose="020B0604020202020204" pitchFamily="34" charset="0"/>
              </a:rPr>
              <a:t>Figure 4 takes a closer look into the most common words in each individual file. </a:t>
            </a:r>
            <a:r>
              <a:rPr lang="en-US" sz="1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"dating," "possibilities," "starts," and "relationship" dominate, suggesting a focus on opportunities and connections. Hinge's advertising emphasizes words like "love," "dazed," "stories," and "couples," which align with a more romantic and narrative-driven branding strategy. </a:t>
            </a:r>
            <a:r>
              <a:rPr lang="en-US" sz="1800" i="0" dirty="0">
                <a:solidFill>
                  <a:srgbClr val="0D0D0D"/>
                </a:solidFill>
                <a:effectLst/>
                <a:latin typeface="Lato" panose="020F0502020204030203" pitchFamily="34" charset="0"/>
                <a:ea typeface="Lato" panose="020F0502020204030203" pitchFamily="34" charset="0"/>
                <a:cs typeface="Lato" panose="020F0502020204030203" pitchFamily="34" charset="0"/>
              </a:rPr>
              <a:t>Among Tinder reviews, terms like "women," "sex," and "gifts" reveal a focus on interactions that are potentially more casual or transactional. In Hinge user </a:t>
            </a:r>
            <a:r>
              <a:rPr lang="en-US" sz="1800" dirty="0">
                <a:solidFill>
                  <a:srgbClr val="0D0D0D"/>
                </a:solidFill>
                <a:latin typeface="Lato" panose="020F0502020204030203" pitchFamily="34" charset="0"/>
                <a:ea typeface="Lato" panose="020F0502020204030203" pitchFamily="34" charset="0"/>
                <a:cs typeface="Lato" panose="020F0502020204030203" pitchFamily="34" charset="0"/>
              </a:rPr>
              <a:t>reviews,</a:t>
            </a:r>
            <a:r>
              <a:rPr lang="en-US" sz="1800" i="0" dirty="0">
                <a:solidFill>
                  <a:srgbClr val="0D0D0D"/>
                </a:solidFill>
                <a:effectLst/>
                <a:latin typeface="Lato" panose="020F0502020204030203" pitchFamily="34" charset="0"/>
                <a:ea typeface="Lato" panose="020F0502020204030203" pitchFamily="34" charset="0"/>
                <a:cs typeface="Lato" panose="020F0502020204030203" pitchFamily="34" charset="0"/>
              </a:rPr>
              <a:t> words such as "worth" and "relationship" indicate users evaluating the app's value for forming connections.</a:t>
            </a:r>
          </a:p>
          <a:p>
            <a:endParaRPr lang="en-US" sz="1800" i="0" dirty="0">
              <a:solidFill>
                <a:srgbClr val="0D0D0D"/>
              </a:solidFill>
              <a:effectLst/>
              <a:latin typeface="Lato" panose="020F0502020204030203" pitchFamily="34" charset="0"/>
              <a:ea typeface="Lato" panose="020F0502020204030203" pitchFamily="34" charset="0"/>
              <a:cs typeface="Lato" panose="020F0502020204030203" pitchFamily="34" charset="0"/>
            </a:endParaRPr>
          </a:p>
          <a:p>
            <a:r>
              <a:rPr lang="en-US" sz="1800" i="0" dirty="0">
                <a:effectLst/>
                <a:latin typeface="Arial" panose="020B0604020202020204" pitchFamily="34" charset="0"/>
              </a:rPr>
              <a:t>Overall, this analysis provides insight into the divergence between the language used in brand marketing compared to user perception of the brand. </a:t>
            </a:r>
            <a:r>
              <a:rPr lang="en-US" sz="1800" dirty="0">
                <a:latin typeface="Lato" panose="020F0502020204030203" pitchFamily="34" charset="0"/>
                <a:ea typeface="Lato" panose="020F0502020204030203" pitchFamily="34" charset="0"/>
                <a:cs typeface="Lato" panose="020F0502020204030203" pitchFamily="34" charset="0"/>
              </a:rPr>
              <a:t>Tinder’s advertising emphasizes connections ("people," "match"), while user reviews frequently mention terms like "sex" and "women," suggesting a perception of more casual interactions. Hinge’s advertising centers on meaningful relationships ("love," "stories"), aligning with its branding as "designed to be deleted." User reviews, however, reflect mixed feelings about app features and value ("worth," "relationship"). </a:t>
            </a:r>
            <a:r>
              <a:rPr lang="en-US" sz="1800">
                <a:latin typeface="Lato" panose="020F0502020204030203" pitchFamily="34" charset="0"/>
                <a:ea typeface="Lato" panose="020F0502020204030203" pitchFamily="34" charset="0"/>
                <a:cs typeface="Lato" panose="020F0502020204030203" pitchFamily="34" charset="0"/>
              </a:rPr>
              <a:t>In terms of sentiment, while advertisements are overwhelmingly positive and subjective, user reviews show broader variability in sentiment, revealing areas of unmet expectations. </a:t>
            </a:r>
            <a:endParaRPr lang="en-US" sz="1800" i="0" dirty="0">
              <a:effectLst/>
              <a:latin typeface="Arial" panose="020B0604020202020204" pitchFamily="34" charset="0"/>
            </a:endParaRPr>
          </a:p>
          <a:p>
            <a:endParaRPr lang="en-US" sz="1800" i="0" dirty="0">
              <a:effectLst/>
              <a:latin typeface="Arial" panose="020B0604020202020204" pitchFamily="34" charset="0"/>
            </a:endParaRPr>
          </a:p>
          <a:p>
            <a:endParaRPr lang="en-US" sz="1800" i="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9E23624-96B6-4836-88C0-3931AE0DBC0A}" type="slidenum">
              <a:rPr lang="en-US" smtClean="0"/>
              <a:t>1</a:t>
            </a:fld>
            <a:endParaRPr lang="en-US"/>
          </a:p>
        </p:txBody>
      </p:sp>
    </p:spTree>
    <p:extLst>
      <p:ext uri="{BB962C8B-B14F-4D97-AF65-F5344CB8AC3E}">
        <p14:creationId xmlns:p14="http://schemas.microsoft.com/office/powerpoint/2010/main" val="1279352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10226042"/>
            <a:ext cx="35753040" cy="7056120"/>
          </a:xfrm>
        </p:spPr>
        <p:txBody>
          <a:bodyPr/>
          <a:lstStyle/>
          <a:p>
            <a:r>
              <a:rPr lang="en-US"/>
              <a:t>Click to edit Master title style</a:t>
            </a:r>
          </a:p>
        </p:txBody>
      </p:sp>
      <p:sp>
        <p:nvSpPr>
          <p:cNvPr id="3" name="Subtitle 2"/>
          <p:cNvSpPr>
            <a:spLocks noGrp="1"/>
          </p:cNvSpPr>
          <p:nvPr>
            <p:ph type="subTitle" idx="1"/>
          </p:nvPr>
        </p:nvSpPr>
        <p:spPr>
          <a:xfrm>
            <a:off x="6309360" y="18653760"/>
            <a:ext cx="29443680" cy="8412480"/>
          </a:xfrm>
        </p:spPr>
        <p:txBody>
          <a:bodyPr/>
          <a:lstStyle>
            <a:lvl1pPr marL="0" indent="0" algn="ctr">
              <a:buNone/>
              <a:defRPr>
                <a:solidFill>
                  <a:schemeClr val="tx1">
                    <a:tint val="75000"/>
                  </a:schemeClr>
                </a:solidFill>
              </a:defRPr>
            </a:lvl1pPr>
            <a:lvl2pPr marL="2103047" indent="0" algn="ctr">
              <a:buNone/>
              <a:defRPr>
                <a:solidFill>
                  <a:schemeClr val="tx1">
                    <a:tint val="75000"/>
                  </a:schemeClr>
                </a:solidFill>
              </a:defRPr>
            </a:lvl2pPr>
            <a:lvl3pPr marL="4206094" indent="0" algn="ctr">
              <a:buNone/>
              <a:defRPr>
                <a:solidFill>
                  <a:schemeClr val="tx1">
                    <a:tint val="75000"/>
                  </a:schemeClr>
                </a:solidFill>
              </a:defRPr>
            </a:lvl3pPr>
            <a:lvl4pPr marL="6309141" indent="0" algn="ctr">
              <a:buNone/>
              <a:defRPr>
                <a:solidFill>
                  <a:schemeClr val="tx1">
                    <a:tint val="75000"/>
                  </a:schemeClr>
                </a:solidFill>
              </a:defRPr>
            </a:lvl4pPr>
            <a:lvl5pPr marL="8412187" indent="0" algn="ctr">
              <a:buNone/>
              <a:defRPr>
                <a:solidFill>
                  <a:schemeClr val="tx1">
                    <a:tint val="75000"/>
                  </a:schemeClr>
                </a:solidFill>
              </a:defRPr>
            </a:lvl5pPr>
            <a:lvl6pPr marL="10515234" indent="0" algn="ctr">
              <a:buNone/>
              <a:defRPr>
                <a:solidFill>
                  <a:schemeClr val="tx1">
                    <a:tint val="75000"/>
                  </a:schemeClr>
                </a:solidFill>
              </a:defRPr>
            </a:lvl6pPr>
            <a:lvl7pPr marL="12618281" indent="0" algn="ctr">
              <a:buNone/>
              <a:defRPr>
                <a:solidFill>
                  <a:schemeClr val="tx1">
                    <a:tint val="75000"/>
                  </a:schemeClr>
                </a:solidFill>
              </a:defRPr>
            </a:lvl7pPr>
            <a:lvl8pPr marL="14721328" indent="0" algn="ctr">
              <a:buNone/>
              <a:defRPr>
                <a:solidFill>
                  <a:schemeClr val="tx1">
                    <a:tint val="75000"/>
                  </a:schemeClr>
                </a:solidFill>
              </a:defRPr>
            </a:lvl8pPr>
            <a:lvl9pPr marL="168243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E1524C-2386-4A77-AA3F-47DF77D98E67}"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
        <p:nvSpPr>
          <p:cNvPr id="7" name="Rectangle 6">
            <a:extLst>
              <a:ext uri="{FF2B5EF4-FFF2-40B4-BE49-F238E27FC236}">
                <a16:creationId xmlns:a16="http://schemas.microsoft.com/office/drawing/2014/main" id="{F5903872-9004-B642-BC40-28308312DE72}"/>
              </a:ext>
            </a:extLst>
          </p:cNvPr>
          <p:cNvSpPr/>
          <p:nvPr userDrawn="1"/>
        </p:nvSpPr>
        <p:spPr>
          <a:xfrm>
            <a:off x="0" y="-76200"/>
            <a:ext cx="42062400" cy="3200400"/>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1F99F87-202D-7E4A-82CF-5C9A77BFE3E1}"/>
              </a:ext>
            </a:extLst>
          </p:cNvPr>
          <p:cNvPicPr>
            <a:picLocks noChangeAspect="1"/>
          </p:cNvPicPr>
          <p:nvPr userDrawn="1"/>
        </p:nvPicPr>
        <p:blipFill>
          <a:blip r:embed="rId2"/>
          <a:stretch>
            <a:fillRect/>
          </a:stretch>
        </p:blipFill>
        <p:spPr>
          <a:xfrm>
            <a:off x="1239520" y="996604"/>
            <a:ext cx="10139680" cy="1422372"/>
          </a:xfrm>
          <a:prstGeom prst="rect">
            <a:avLst/>
          </a:prstGeom>
        </p:spPr>
      </p:pic>
      <p:pic>
        <p:nvPicPr>
          <p:cNvPr id="9" name="Picture 8">
            <a:extLst>
              <a:ext uri="{FF2B5EF4-FFF2-40B4-BE49-F238E27FC236}">
                <a16:creationId xmlns:a16="http://schemas.microsoft.com/office/drawing/2014/main" id="{EA2CAD84-D99F-3748-AF2C-8B1FE58D1D6D}"/>
              </a:ext>
            </a:extLst>
          </p:cNvPr>
          <p:cNvPicPr>
            <a:picLocks noChangeAspect="1"/>
          </p:cNvPicPr>
          <p:nvPr userDrawn="1"/>
        </p:nvPicPr>
        <p:blipFill>
          <a:blip r:embed="rId3"/>
          <a:stretch>
            <a:fillRect/>
          </a:stretch>
        </p:blipFill>
        <p:spPr>
          <a:xfrm>
            <a:off x="28651200" y="1197942"/>
            <a:ext cx="11684000" cy="1019695"/>
          </a:xfrm>
          <a:prstGeom prst="rect">
            <a:avLst/>
          </a:prstGeom>
        </p:spPr>
      </p:pic>
    </p:spTree>
    <p:extLst>
      <p:ext uri="{BB962C8B-B14F-4D97-AF65-F5344CB8AC3E}">
        <p14:creationId xmlns:p14="http://schemas.microsoft.com/office/powerpoint/2010/main" val="9940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E1524C-2386-4A77-AA3F-47DF77D98E67}"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78825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318265"/>
            <a:ext cx="946404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03120" y="1318265"/>
            <a:ext cx="2769108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E1524C-2386-4A77-AA3F-47DF77D98E67}"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89900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3048000"/>
            <a:ext cx="37856160" cy="375666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E1524C-2386-4A77-AA3F-47DF77D98E67}"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396338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1153122"/>
            <a:ext cx="35753040" cy="6537960"/>
          </a:xfrm>
        </p:spPr>
        <p:txBody>
          <a:bodyPr anchor="t"/>
          <a:lstStyle>
            <a:lvl1pPr algn="l">
              <a:defRPr sz="18399" b="1" cap="all"/>
            </a:lvl1pPr>
          </a:lstStyle>
          <a:p>
            <a:r>
              <a:rPr lang="en-US"/>
              <a:t>Click to edit Master title style</a:t>
            </a:r>
          </a:p>
        </p:txBody>
      </p:sp>
      <p:sp>
        <p:nvSpPr>
          <p:cNvPr id="3" name="Text Placeholder 2"/>
          <p:cNvSpPr>
            <a:spLocks noGrp="1"/>
          </p:cNvSpPr>
          <p:nvPr>
            <p:ph type="body" idx="1"/>
          </p:nvPr>
        </p:nvSpPr>
        <p:spPr>
          <a:xfrm>
            <a:off x="3322640" y="13952226"/>
            <a:ext cx="35753040" cy="7200898"/>
          </a:xfrm>
        </p:spPr>
        <p:txBody>
          <a:bodyPr anchor="b"/>
          <a:lstStyle>
            <a:lvl1pPr marL="0" indent="0">
              <a:buNone/>
              <a:defRPr sz="9200">
                <a:solidFill>
                  <a:schemeClr val="tx1">
                    <a:tint val="75000"/>
                  </a:schemeClr>
                </a:solidFill>
              </a:defRPr>
            </a:lvl1pPr>
            <a:lvl2pPr marL="2103047" indent="0">
              <a:buNone/>
              <a:defRPr sz="8241">
                <a:solidFill>
                  <a:schemeClr val="tx1">
                    <a:tint val="75000"/>
                  </a:schemeClr>
                </a:solidFill>
              </a:defRPr>
            </a:lvl2pPr>
            <a:lvl3pPr marL="4206094" indent="0">
              <a:buNone/>
              <a:defRPr sz="7379">
                <a:solidFill>
                  <a:schemeClr val="tx1">
                    <a:tint val="75000"/>
                  </a:schemeClr>
                </a:solidFill>
              </a:defRPr>
            </a:lvl3pPr>
            <a:lvl4pPr marL="6309141" indent="0">
              <a:buNone/>
              <a:defRPr sz="6421">
                <a:solidFill>
                  <a:schemeClr val="tx1">
                    <a:tint val="75000"/>
                  </a:schemeClr>
                </a:solidFill>
              </a:defRPr>
            </a:lvl4pPr>
            <a:lvl5pPr marL="8412187" indent="0">
              <a:buNone/>
              <a:defRPr sz="6421">
                <a:solidFill>
                  <a:schemeClr val="tx1">
                    <a:tint val="75000"/>
                  </a:schemeClr>
                </a:solidFill>
              </a:defRPr>
            </a:lvl5pPr>
            <a:lvl6pPr marL="10515234" indent="0">
              <a:buNone/>
              <a:defRPr sz="6421">
                <a:solidFill>
                  <a:schemeClr val="tx1">
                    <a:tint val="75000"/>
                  </a:schemeClr>
                </a:solidFill>
              </a:defRPr>
            </a:lvl6pPr>
            <a:lvl7pPr marL="12618281" indent="0">
              <a:buNone/>
              <a:defRPr sz="6421">
                <a:solidFill>
                  <a:schemeClr val="tx1">
                    <a:tint val="75000"/>
                  </a:schemeClr>
                </a:solidFill>
              </a:defRPr>
            </a:lvl7pPr>
            <a:lvl8pPr marL="14721328" indent="0">
              <a:buNone/>
              <a:defRPr sz="6421">
                <a:solidFill>
                  <a:schemeClr val="tx1">
                    <a:tint val="75000"/>
                  </a:schemeClr>
                </a:solidFill>
              </a:defRPr>
            </a:lvl8pPr>
            <a:lvl9pPr marL="16824375" indent="0">
              <a:buNone/>
              <a:defRPr sz="642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E1524C-2386-4A77-AA3F-47DF77D98E67}"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377649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03120" y="7680964"/>
            <a:ext cx="18577560" cy="21724622"/>
          </a:xfrm>
        </p:spPr>
        <p:txBody>
          <a:bodyPr/>
          <a:lstStyle>
            <a:lvl1pPr>
              <a:defRPr sz="12841"/>
            </a:lvl1pPr>
            <a:lvl2pPr>
              <a:defRPr sz="11020"/>
            </a:lvl2pPr>
            <a:lvl3pPr>
              <a:defRPr sz="9200"/>
            </a:lvl3pPr>
            <a:lvl4pPr>
              <a:defRPr sz="8241"/>
            </a:lvl4pPr>
            <a:lvl5pPr>
              <a:defRPr sz="8241"/>
            </a:lvl5pPr>
            <a:lvl6pPr>
              <a:defRPr sz="8241"/>
            </a:lvl6pPr>
            <a:lvl7pPr>
              <a:defRPr sz="8241"/>
            </a:lvl7pPr>
            <a:lvl8pPr>
              <a:defRPr sz="8241"/>
            </a:lvl8pPr>
            <a:lvl9pPr>
              <a:defRPr sz="82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680964"/>
            <a:ext cx="18577560" cy="21724622"/>
          </a:xfrm>
        </p:spPr>
        <p:txBody>
          <a:bodyPr/>
          <a:lstStyle>
            <a:lvl1pPr>
              <a:defRPr sz="12841"/>
            </a:lvl1pPr>
            <a:lvl2pPr>
              <a:defRPr sz="11020"/>
            </a:lvl2pPr>
            <a:lvl3pPr>
              <a:defRPr sz="9200"/>
            </a:lvl3pPr>
            <a:lvl4pPr>
              <a:defRPr sz="8241"/>
            </a:lvl4pPr>
            <a:lvl5pPr>
              <a:defRPr sz="8241"/>
            </a:lvl5pPr>
            <a:lvl6pPr>
              <a:defRPr sz="8241"/>
            </a:lvl6pPr>
            <a:lvl7pPr>
              <a:defRPr sz="8241"/>
            </a:lvl7pPr>
            <a:lvl8pPr>
              <a:defRPr sz="8241"/>
            </a:lvl8pPr>
            <a:lvl9pPr>
              <a:defRPr sz="82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E1524C-2386-4A77-AA3F-47DF77D98E67}"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262457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03123" y="7368543"/>
            <a:ext cx="18584865" cy="3070858"/>
          </a:xfrm>
        </p:spPr>
        <p:txBody>
          <a:bodyPr anchor="b"/>
          <a:lstStyle>
            <a:lvl1pPr marL="0" indent="0">
              <a:buNone/>
              <a:defRPr sz="11020" b="1"/>
            </a:lvl1pPr>
            <a:lvl2pPr marL="2103047" indent="0">
              <a:buNone/>
              <a:defRPr sz="9200" b="1"/>
            </a:lvl2pPr>
            <a:lvl3pPr marL="4206094" indent="0">
              <a:buNone/>
              <a:defRPr sz="8241" b="1"/>
            </a:lvl3pPr>
            <a:lvl4pPr marL="6309141" indent="0">
              <a:buNone/>
              <a:defRPr sz="7379" b="1"/>
            </a:lvl4pPr>
            <a:lvl5pPr marL="8412187" indent="0">
              <a:buNone/>
              <a:defRPr sz="7379" b="1"/>
            </a:lvl5pPr>
            <a:lvl6pPr marL="10515234" indent="0">
              <a:buNone/>
              <a:defRPr sz="7379" b="1"/>
            </a:lvl6pPr>
            <a:lvl7pPr marL="12618281" indent="0">
              <a:buNone/>
              <a:defRPr sz="7379" b="1"/>
            </a:lvl7pPr>
            <a:lvl8pPr marL="14721328" indent="0">
              <a:buNone/>
              <a:defRPr sz="7379" b="1"/>
            </a:lvl8pPr>
            <a:lvl9pPr marL="16824375" indent="0">
              <a:buNone/>
              <a:defRPr sz="7379" b="1"/>
            </a:lvl9pPr>
          </a:lstStyle>
          <a:p>
            <a:pPr lvl="0"/>
            <a:r>
              <a:rPr lang="en-US"/>
              <a:t>Click to edit Master text styles</a:t>
            </a:r>
          </a:p>
        </p:txBody>
      </p:sp>
      <p:sp>
        <p:nvSpPr>
          <p:cNvPr id="4" name="Content Placeholder 3"/>
          <p:cNvSpPr>
            <a:spLocks noGrp="1"/>
          </p:cNvSpPr>
          <p:nvPr>
            <p:ph sz="half" idx="2"/>
          </p:nvPr>
        </p:nvSpPr>
        <p:spPr>
          <a:xfrm>
            <a:off x="2103123" y="10439401"/>
            <a:ext cx="18584865" cy="18966182"/>
          </a:xfrm>
        </p:spPr>
        <p:txBody>
          <a:bodyPr/>
          <a:lstStyle>
            <a:lvl1pPr>
              <a:defRPr sz="11020"/>
            </a:lvl1pPr>
            <a:lvl2pPr>
              <a:defRPr sz="9200"/>
            </a:lvl2pPr>
            <a:lvl3pPr>
              <a:defRPr sz="8241"/>
            </a:lvl3pPr>
            <a:lvl4pPr>
              <a:defRPr sz="7379"/>
            </a:lvl4pPr>
            <a:lvl5pPr>
              <a:defRPr sz="7379"/>
            </a:lvl5pPr>
            <a:lvl6pPr>
              <a:defRPr sz="7379"/>
            </a:lvl6pPr>
            <a:lvl7pPr>
              <a:defRPr sz="7379"/>
            </a:lvl7pPr>
            <a:lvl8pPr>
              <a:defRPr sz="7379"/>
            </a:lvl8pPr>
            <a:lvl9pPr>
              <a:defRPr sz="73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368543"/>
            <a:ext cx="18592165" cy="3070858"/>
          </a:xfrm>
        </p:spPr>
        <p:txBody>
          <a:bodyPr anchor="b"/>
          <a:lstStyle>
            <a:lvl1pPr marL="0" indent="0">
              <a:buNone/>
              <a:defRPr sz="11020" b="1"/>
            </a:lvl1pPr>
            <a:lvl2pPr marL="2103047" indent="0">
              <a:buNone/>
              <a:defRPr sz="9200" b="1"/>
            </a:lvl2pPr>
            <a:lvl3pPr marL="4206094" indent="0">
              <a:buNone/>
              <a:defRPr sz="8241" b="1"/>
            </a:lvl3pPr>
            <a:lvl4pPr marL="6309141" indent="0">
              <a:buNone/>
              <a:defRPr sz="7379" b="1"/>
            </a:lvl4pPr>
            <a:lvl5pPr marL="8412187" indent="0">
              <a:buNone/>
              <a:defRPr sz="7379" b="1"/>
            </a:lvl5pPr>
            <a:lvl6pPr marL="10515234" indent="0">
              <a:buNone/>
              <a:defRPr sz="7379" b="1"/>
            </a:lvl6pPr>
            <a:lvl7pPr marL="12618281" indent="0">
              <a:buNone/>
              <a:defRPr sz="7379" b="1"/>
            </a:lvl7pPr>
            <a:lvl8pPr marL="14721328" indent="0">
              <a:buNone/>
              <a:defRPr sz="7379" b="1"/>
            </a:lvl8pPr>
            <a:lvl9pPr marL="16824375" indent="0">
              <a:buNone/>
              <a:defRPr sz="7379" b="1"/>
            </a:lvl9pPr>
          </a:lstStyle>
          <a:p>
            <a:pPr lvl="0"/>
            <a:r>
              <a:rPr lang="en-US"/>
              <a:t>Click to edit Master text styles</a:t>
            </a:r>
          </a:p>
        </p:txBody>
      </p:sp>
      <p:sp>
        <p:nvSpPr>
          <p:cNvPr id="6" name="Content Placeholder 5"/>
          <p:cNvSpPr>
            <a:spLocks noGrp="1"/>
          </p:cNvSpPr>
          <p:nvPr>
            <p:ph sz="quarter" idx="4"/>
          </p:nvPr>
        </p:nvSpPr>
        <p:spPr>
          <a:xfrm>
            <a:off x="21367118" y="10439401"/>
            <a:ext cx="18592165" cy="18966182"/>
          </a:xfrm>
        </p:spPr>
        <p:txBody>
          <a:bodyPr/>
          <a:lstStyle>
            <a:lvl1pPr>
              <a:defRPr sz="11020"/>
            </a:lvl1pPr>
            <a:lvl2pPr>
              <a:defRPr sz="9200"/>
            </a:lvl2pPr>
            <a:lvl3pPr>
              <a:defRPr sz="8241"/>
            </a:lvl3pPr>
            <a:lvl4pPr>
              <a:defRPr sz="7379"/>
            </a:lvl4pPr>
            <a:lvl5pPr>
              <a:defRPr sz="7379"/>
            </a:lvl5pPr>
            <a:lvl6pPr>
              <a:defRPr sz="7379"/>
            </a:lvl6pPr>
            <a:lvl7pPr>
              <a:defRPr sz="7379"/>
            </a:lvl7pPr>
            <a:lvl8pPr>
              <a:defRPr sz="7379"/>
            </a:lvl8pPr>
            <a:lvl9pPr>
              <a:defRPr sz="73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E1524C-2386-4A77-AA3F-47DF77D98E67}"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78231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E1524C-2386-4A77-AA3F-47DF77D98E67}"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194764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1524C-2386-4A77-AA3F-47DF77D98E67}"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404432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5" y="1310640"/>
            <a:ext cx="13838240" cy="5577840"/>
          </a:xfrm>
        </p:spPr>
        <p:txBody>
          <a:bodyPr anchor="b"/>
          <a:lstStyle>
            <a:lvl1pPr algn="l">
              <a:defRPr sz="9200" b="1"/>
            </a:lvl1pPr>
          </a:lstStyle>
          <a:p>
            <a:r>
              <a:rPr lang="en-US"/>
              <a:t>Click to edit Master title style</a:t>
            </a:r>
          </a:p>
        </p:txBody>
      </p:sp>
      <p:sp>
        <p:nvSpPr>
          <p:cNvPr id="3" name="Content Placeholder 2"/>
          <p:cNvSpPr>
            <a:spLocks noGrp="1"/>
          </p:cNvSpPr>
          <p:nvPr>
            <p:ph idx="1"/>
          </p:nvPr>
        </p:nvSpPr>
        <p:spPr>
          <a:xfrm>
            <a:off x="16445230" y="1310644"/>
            <a:ext cx="23514050" cy="28094942"/>
          </a:xfrm>
        </p:spPr>
        <p:txBody>
          <a:bodyPr/>
          <a:lstStyle>
            <a:lvl1pPr>
              <a:defRPr sz="14758"/>
            </a:lvl1pPr>
            <a:lvl2pPr>
              <a:defRPr sz="12841"/>
            </a:lvl2pPr>
            <a:lvl3pPr>
              <a:defRPr sz="1102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5" y="6888484"/>
            <a:ext cx="13838240" cy="22517102"/>
          </a:xfrm>
        </p:spPr>
        <p:txBody>
          <a:bodyPr/>
          <a:lstStyle>
            <a:lvl1pPr marL="0" indent="0">
              <a:buNone/>
              <a:defRPr sz="6421"/>
            </a:lvl1pPr>
            <a:lvl2pPr marL="2103047" indent="0">
              <a:buNone/>
              <a:defRPr sz="5558"/>
            </a:lvl2pPr>
            <a:lvl3pPr marL="4206094" indent="0">
              <a:buNone/>
              <a:defRPr sz="4600"/>
            </a:lvl3pPr>
            <a:lvl4pPr marL="6309141" indent="0">
              <a:buNone/>
              <a:defRPr sz="4121"/>
            </a:lvl4pPr>
            <a:lvl5pPr marL="8412187" indent="0">
              <a:buNone/>
              <a:defRPr sz="4121"/>
            </a:lvl5pPr>
            <a:lvl6pPr marL="10515234" indent="0">
              <a:buNone/>
              <a:defRPr sz="4121"/>
            </a:lvl6pPr>
            <a:lvl7pPr marL="12618281" indent="0">
              <a:buNone/>
              <a:defRPr sz="4121"/>
            </a:lvl7pPr>
            <a:lvl8pPr marL="14721328" indent="0">
              <a:buNone/>
              <a:defRPr sz="4121"/>
            </a:lvl8pPr>
            <a:lvl9pPr marL="16824375" indent="0">
              <a:buNone/>
              <a:defRPr sz="4121"/>
            </a:lvl9pPr>
          </a:lstStyle>
          <a:p>
            <a:pPr lvl="0"/>
            <a:r>
              <a:rPr lang="en-US"/>
              <a:t>Click to edit Master text styles</a:t>
            </a:r>
          </a:p>
        </p:txBody>
      </p:sp>
      <p:sp>
        <p:nvSpPr>
          <p:cNvPr id="5" name="Date Placeholder 4"/>
          <p:cNvSpPr>
            <a:spLocks noGrp="1"/>
          </p:cNvSpPr>
          <p:nvPr>
            <p:ph type="dt" sz="half" idx="10"/>
          </p:nvPr>
        </p:nvSpPr>
        <p:spPr/>
        <p:txBody>
          <a:bodyPr/>
          <a:lstStyle/>
          <a:p>
            <a:fld id="{24E1524C-2386-4A77-AA3F-47DF77D98E67}"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281134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3042881"/>
            <a:ext cx="25237440" cy="2720342"/>
          </a:xfrm>
        </p:spPr>
        <p:txBody>
          <a:bodyPr anchor="b"/>
          <a:lstStyle>
            <a:lvl1pPr algn="l">
              <a:defRPr sz="9200" b="1"/>
            </a:lvl1pPr>
          </a:lstStyle>
          <a:p>
            <a:r>
              <a:rPr lang="en-US"/>
              <a:t>Click to edit Master title style</a:t>
            </a:r>
          </a:p>
        </p:txBody>
      </p:sp>
      <p:sp>
        <p:nvSpPr>
          <p:cNvPr id="3" name="Picture Placeholder 2"/>
          <p:cNvSpPr>
            <a:spLocks noGrp="1"/>
          </p:cNvSpPr>
          <p:nvPr>
            <p:ph type="pic" idx="1"/>
          </p:nvPr>
        </p:nvSpPr>
        <p:spPr>
          <a:xfrm>
            <a:off x="8244525" y="2941320"/>
            <a:ext cx="25237440" cy="19751040"/>
          </a:xfrm>
        </p:spPr>
        <p:txBody>
          <a:bodyPr/>
          <a:lstStyle>
            <a:lvl1pPr marL="0" indent="0">
              <a:buNone/>
              <a:defRPr sz="14758"/>
            </a:lvl1pPr>
            <a:lvl2pPr marL="2103047" indent="0">
              <a:buNone/>
              <a:defRPr sz="12841"/>
            </a:lvl2pPr>
            <a:lvl3pPr marL="4206094" indent="0">
              <a:buNone/>
              <a:defRPr sz="11020"/>
            </a:lvl3pPr>
            <a:lvl4pPr marL="6309141" indent="0">
              <a:buNone/>
              <a:defRPr sz="9200"/>
            </a:lvl4pPr>
            <a:lvl5pPr marL="8412187" indent="0">
              <a:buNone/>
              <a:defRPr sz="9200"/>
            </a:lvl5pPr>
            <a:lvl6pPr marL="10515234" indent="0">
              <a:buNone/>
              <a:defRPr sz="9200"/>
            </a:lvl6pPr>
            <a:lvl7pPr marL="12618281" indent="0">
              <a:buNone/>
              <a:defRPr sz="9200"/>
            </a:lvl7pPr>
            <a:lvl8pPr marL="14721328" indent="0">
              <a:buNone/>
              <a:defRPr sz="9200"/>
            </a:lvl8pPr>
            <a:lvl9pPr marL="16824375" indent="0">
              <a:buNone/>
              <a:defRPr sz="9200"/>
            </a:lvl9pPr>
          </a:lstStyle>
          <a:p>
            <a:endParaRPr lang="en-US"/>
          </a:p>
        </p:txBody>
      </p:sp>
      <p:sp>
        <p:nvSpPr>
          <p:cNvPr id="4" name="Text Placeholder 3"/>
          <p:cNvSpPr>
            <a:spLocks noGrp="1"/>
          </p:cNvSpPr>
          <p:nvPr>
            <p:ph type="body" sz="half" idx="2"/>
          </p:nvPr>
        </p:nvSpPr>
        <p:spPr>
          <a:xfrm>
            <a:off x="8244525" y="25763223"/>
            <a:ext cx="25237440" cy="3863338"/>
          </a:xfrm>
        </p:spPr>
        <p:txBody>
          <a:bodyPr/>
          <a:lstStyle>
            <a:lvl1pPr marL="0" indent="0">
              <a:buNone/>
              <a:defRPr sz="6421"/>
            </a:lvl1pPr>
            <a:lvl2pPr marL="2103047" indent="0">
              <a:buNone/>
              <a:defRPr sz="5558"/>
            </a:lvl2pPr>
            <a:lvl3pPr marL="4206094" indent="0">
              <a:buNone/>
              <a:defRPr sz="4600"/>
            </a:lvl3pPr>
            <a:lvl4pPr marL="6309141" indent="0">
              <a:buNone/>
              <a:defRPr sz="4121"/>
            </a:lvl4pPr>
            <a:lvl5pPr marL="8412187" indent="0">
              <a:buNone/>
              <a:defRPr sz="4121"/>
            </a:lvl5pPr>
            <a:lvl6pPr marL="10515234" indent="0">
              <a:buNone/>
              <a:defRPr sz="4121"/>
            </a:lvl6pPr>
            <a:lvl7pPr marL="12618281" indent="0">
              <a:buNone/>
              <a:defRPr sz="4121"/>
            </a:lvl7pPr>
            <a:lvl8pPr marL="14721328" indent="0">
              <a:buNone/>
              <a:defRPr sz="4121"/>
            </a:lvl8pPr>
            <a:lvl9pPr marL="16824375" indent="0">
              <a:buNone/>
              <a:defRPr sz="4121"/>
            </a:lvl9pPr>
          </a:lstStyle>
          <a:p>
            <a:pPr lvl="0"/>
            <a:r>
              <a:rPr lang="en-US"/>
              <a:t>Click to edit Master text styles</a:t>
            </a:r>
          </a:p>
        </p:txBody>
      </p:sp>
      <p:sp>
        <p:nvSpPr>
          <p:cNvPr id="5" name="Date Placeholder 4"/>
          <p:cNvSpPr>
            <a:spLocks noGrp="1"/>
          </p:cNvSpPr>
          <p:nvPr>
            <p:ph type="dt" sz="half" idx="10"/>
          </p:nvPr>
        </p:nvSpPr>
        <p:spPr/>
        <p:txBody>
          <a:bodyPr/>
          <a:lstStyle/>
          <a:p>
            <a:fld id="{24E1524C-2386-4A77-AA3F-47DF77D98E67}"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280246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318262"/>
            <a:ext cx="3785616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03120" y="7680964"/>
            <a:ext cx="3785616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03120" y="30510482"/>
            <a:ext cx="9814560" cy="1752600"/>
          </a:xfrm>
          <a:prstGeom prst="rect">
            <a:avLst/>
          </a:prstGeom>
        </p:spPr>
        <p:txBody>
          <a:bodyPr vert="horz" lIns="438912" tIns="219456" rIns="438912" bIns="219456" rtlCol="0" anchor="ctr"/>
          <a:lstStyle>
            <a:lvl1pPr algn="l">
              <a:defRPr sz="5558">
                <a:solidFill>
                  <a:schemeClr val="tx1">
                    <a:tint val="75000"/>
                  </a:schemeClr>
                </a:solidFill>
              </a:defRPr>
            </a:lvl1pPr>
          </a:lstStyle>
          <a:p>
            <a:fld id="{24E1524C-2386-4A77-AA3F-47DF77D98E67}" type="datetimeFigureOut">
              <a:rPr lang="en-US" smtClean="0"/>
              <a:t>11/25/2024</a:t>
            </a:fld>
            <a:endParaRPr lang="en-US"/>
          </a:p>
        </p:txBody>
      </p:sp>
      <p:sp>
        <p:nvSpPr>
          <p:cNvPr id="5" name="Footer Placeholder 4"/>
          <p:cNvSpPr>
            <a:spLocks noGrp="1"/>
          </p:cNvSpPr>
          <p:nvPr>
            <p:ph type="ftr" sz="quarter" idx="3"/>
          </p:nvPr>
        </p:nvSpPr>
        <p:spPr>
          <a:xfrm>
            <a:off x="14371320" y="30510482"/>
            <a:ext cx="13319760" cy="1752600"/>
          </a:xfrm>
          <a:prstGeom prst="rect">
            <a:avLst/>
          </a:prstGeom>
        </p:spPr>
        <p:txBody>
          <a:bodyPr vert="horz" lIns="438912" tIns="219456" rIns="438912" bIns="219456" rtlCol="0" anchor="ctr"/>
          <a:lstStyle>
            <a:lvl1pPr algn="ctr">
              <a:defRPr sz="555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30510482"/>
            <a:ext cx="9814560" cy="1752600"/>
          </a:xfrm>
          <a:prstGeom prst="rect">
            <a:avLst/>
          </a:prstGeom>
        </p:spPr>
        <p:txBody>
          <a:bodyPr vert="horz" lIns="438912" tIns="219456" rIns="438912" bIns="219456" rtlCol="0" anchor="ctr"/>
          <a:lstStyle>
            <a:lvl1pPr algn="r">
              <a:defRPr sz="5558">
                <a:solidFill>
                  <a:schemeClr val="tx1">
                    <a:tint val="75000"/>
                  </a:schemeClr>
                </a:solidFill>
              </a:defRPr>
            </a:lvl1pPr>
          </a:lstStyle>
          <a:p>
            <a:fld id="{47C0857A-08FC-4098-8B90-E25E1691C69A}" type="slidenum">
              <a:rPr lang="en-US" smtClean="0"/>
              <a:t>‹#›</a:t>
            </a:fld>
            <a:endParaRPr lang="en-US"/>
          </a:p>
        </p:txBody>
      </p:sp>
      <p:sp>
        <p:nvSpPr>
          <p:cNvPr id="7" name="Rectangle 6"/>
          <p:cNvSpPr/>
          <p:nvPr userDrawn="1"/>
        </p:nvSpPr>
        <p:spPr>
          <a:xfrm>
            <a:off x="0" y="-8022"/>
            <a:ext cx="42062400" cy="30861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41"/>
          </a:p>
        </p:txBody>
      </p:sp>
      <p:pic>
        <p:nvPicPr>
          <p:cNvPr id="19" name="Picture 18">
            <a:extLst>
              <a:ext uri="{FF2B5EF4-FFF2-40B4-BE49-F238E27FC236}">
                <a16:creationId xmlns:a16="http://schemas.microsoft.com/office/drawing/2014/main" id="{47613778-1994-7F4E-957C-2C13E92676E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11175" y="-674973"/>
            <a:ext cx="13875165" cy="5354722"/>
          </a:xfrm>
          <a:prstGeom prst="rect">
            <a:avLst/>
          </a:prstGeom>
        </p:spPr>
      </p:pic>
      <p:pic>
        <p:nvPicPr>
          <p:cNvPr id="21" name="Picture 20">
            <a:extLst>
              <a:ext uri="{FF2B5EF4-FFF2-40B4-BE49-F238E27FC236}">
                <a16:creationId xmlns:a16="http://schemas.microsoft.com/office/drawing/2014/main" id="{783D97CA-2D64-7045-A598-731D03607CF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4463375" y="1066801"/>
            <a:ext cx="16007080" cy="1434099"/>
          </a:xfrm>
          <a:prstGeom prst="rect">
            <a:avLst/>
          </a:prstGeom>
        </p:spPr>
      </p:pic>
    </p:spTree>
    <p:extLst>
      <p:ext uri="{BB962C8B-B14F-4D97-AF65-F5344CB8AC3E}">
        <p14:creationId xmlns:p14="http://schemas.microsoft.com/office/powerpoint/2010/main" val="1190433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06094" rtl="0" eaLnBrk="1" latinLnBrk="0" hangingPunct="1">
        <a:spcBef>
          <a:spcPct val="0"/>
        </a:spcBef>
        <a:buNone/>
        <a:defRPr sz="20220" kern="1200">
          <a:solidFill>
            <a:schemeClr val="tx1"/>
          </a:solidFill>
          <a:latin typeface="+mj-lt"/>
          <a:ea typeface="+mj-ea"/>
          <a:cs typeface="+mj-cs"/>
        </a:defRPr>
      </a:lvl1pPr>
    </p:titleStyle>
    <p:bodyStyle>
      <a:lvl1pPr marL="1577285" indent="-1577285" algn="l" defTabSz="4206094" rtl="0" eaLnBrk="1" latinLnBrk="0" hangingPunct="1">
        <a:spcBef>
          <a:spcPct val="20000"/>
        </a:spcBef>
        <a:buFont typeface="Arial" pitchFamily="34" charset="0"/>
        <a:buChar char="•"/>
        <a:defRPr sz="14758" kern="1200">
          <a:solidFill>
            <a:schemeClr val="tx1"/>
          </a:solidFill>
          <a:latin typeface="+mn-lt"/>
          <a:ea typeface="+mn-ea"/>
          <a:cs typeface="+mn-cs"/>
        </a:defRPr>
      </a:lvl1pPr>
      <a:lvl2pPr marL="3417451" indent="-1314404" algn="l" defTabSz="4206094" rtl="0" eaLnBrk="1" latinLnBrk="0" hangingPunct="1">
        <a:spcBef>
          <a:spcPct val="20000"/>
        </a:spcBef>
        <a:buFont typeface="Arial" pitchFamily="34" charset="0"/>
        <a:buChar char="–"/>
        <a:defRPr sz="12841" kern="1200">
          <a:solidFill>
            <a:schemeClr val="tx1"/>
          </a:solidFill>
          <a:latin typeface="+mn-lt"/>
          <a:ea typeface="+mn-ea"/>
          <a:cs typeface="+mn-cs"/>
        </a:defRPr>
      </a:lvl2pPr>
      <a:lvl3pPr marL="5257617" indent="-1051523" algn="l" defTabSz="4206094" rtl="0" eaLnBrk="1" latinLnBrk="0" hangingPunct="1">
        <a:spcBef>
          <a:spcPct val="20000"/>
        </a:spcBef>
        <a:buFont typeface="Arial" pitchFamily="34" charset="0"/>
        <a:buChar char="•"/>
        <a:defRPr sz="11020" kern="1200">
          <a:solidFill>
            <a:schemeClr val="tx1"/>
          </a:solidFill>
          <a:latin typeface="+mn-lt"/>
          <a:ea typeface="+mn-ea"/>
          <a:cs typeface="+mn-cs"/>
        </a:defRPr>
      </a:lvl3pPr>
      <a:lvl4pPr marL="7360664"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63711"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66758"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669805"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772851"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875898"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206094" rtl="0" eaLnBrk="1" latinLnBrk="0" hangingPunct="1">
        <a:defRPr sz="8241" kern="1200">
          <a:solidFill>
            <a:schemeClr val="tx1"/>
          </a:solidFill>
          <a:latin typeface="+mn-lt"/>
          <a:ea typeface="+mn-ea"/>
          <a:cs typeface="+mn-cs"/>
        </a:defRPr>
      </a:lvl1pPr>
      <a:lvl2pPr marL="2103047" algn="l" defTabSz="4206094" rtl="0" eaLnBrk="1" latinLnBrk="0" hangingPunct="1">
        <a:defRPr sz="8241" kern="1200">
          <a:solidFill>
            <a:schemeClr val="tx1"/>
          </a:solidFill>
          <a:latin typeface="+mn-lt"/>
          <a:ea typeface="+mn-ea"/>
          <a:cs typeface="+mn-cs"/>
        </a:defRPr>
      </a:lvl2pPr>
      <a:lvl3pPr marL="4206094" algn="l" defTabSz="4206094" rtl="0" eaLnBrk="1" latinLnBrk="0" hangingPunct="1">
        <a:defRPr sz="8241" kern="1200">
          <a:solidFill>
            <a:schemeClr val="tx1"/>
          </a:solidFill>
          <a:latin typeface="+mn-lt"/>
          <a:ea typeface="+mn-ea"/>
          <a:cs typeface="+mn-cs"/>
        </a:defRPr>
      </a:lvl3pPr>
      <a:lvl4pPr marL="6309141" algn="l" defTabSz="4206094" rtl="0" eaLnBrk="1" latinLnBrk="0" hangingPunct="1">
        <a:defRPr sz="8241" kern="1200">
          <a:solidFill>
            <a:schemeClr val="tx1"/>
          </a:solidFill>
          <a:latin typeface="+mn-lt"/>
          <a:ea typeface="+mn-ea"/>
          <a:cs typeface="+mn-cs"/>
        </a:defRPr>
      </a:lvl4pPr>
      <a:lvl5pPr marL="8412187" algn="l" defTabSz="4206094" rtl="0" eaLnBrk="1" latinLnBrk="0" hangingPunct="1">
        <a:defRPr sz="8241" kern="1200">
          <a:solidFill>
            <a:schemeClr val="tx1"/>
          </a:solidFill>
          <a:latin typeface="+mn-lt"/>
          <a:ea typeface="+mn-ea"/>
          <a:cs typeface="+mn-cs"/>
        </a:defRPr>
      </a:lvl5pPr>
      <a:lvl6pPr marL="10515234" algn="l" defTabSz="4206094" rtl="0" eaLnBrk="1" latinLnBrk="0" hangingPunct="1">
        <a:defRPr sz="8241" kern="1200">
          <a:solidFill>
            <a:schemeClr val="tx1"/>
          </a:solidFill>
          <a:latin typeface="+mn-lt"/>
          <a:ea typeface="+mn-ea"/>
          <a:cs typeface="+mn-cs"/>
        </a:defRPr>
      </a:lvl6pPr>
      <a:lvl7pPr marL="12618281" algn="l" defTabSz="4206094" rtl="0" eaLnBrk="1" latinLnBrk="0" hangingPunct="1">
        <a:defRPr sz="8241" kern="1200">
          <a:solidFill>
            <a:schemeClr val="tx1"/>
          </a:solidFill>
          <a:latin typeface="+mn-lt"/>
          <a:ea typeface="+mn-ea"/>
          <a:cs typeface="+mn-cs"/>
        </a:defRPr>
      </a:lvl7pPr>
      <a:lvl8pPr marL="14721328" algn="l" defTabSz="4206094" rtl="0" eaLnBrk="1" latinLnBrk="0" hangingPunct="1">
        <a:defRPr sz="8241" kern="1200">
          <a:solidFill>
            <a:schemeClr val="tx1"/>
          </a:solidFill>
          <a:latin typeface="+mn-lt"/>
          <a:ea typeface="+mn-ea"/>
          <a:cs typeface="+mn-cs"/>
        </a:defRPr>
      </a:lvl8pPr>
      <a:lvl9pPr marL="16824375" algn="l" defTabSz="4206094" rtl="0" eaLnBrk="1" latinLnBrk="0" hangingPunct="1">
        <a:defRPr sz="82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48530" y="37890"/>
            <a:ext cx="14112353" cy="3231654"/>
          </a:xfrm>
          <a:prstGeom prst="rect">
            <a:avLst/>
          </a:prstGeom>
          <a:noFill/>
        </p:spPr>
        <p:txBody>
          <a:bodyPr wrap="square" rtlCol="0">
            <a:spAutoFit/>
          </a:bodyPr>
          <a:lstStyle/>
          <a:p>
            <a:r>
              <a:rPr lang="en-US" sz="3400" dirty="0">
                <a:solidFill>
                  <a:schemeClr val="bg1"/>
                </a:solidFill>
                <a:latin typeface="Lato" panose="020F0502020204030203" pitchFamily="34" charset="77"/>
              </a:rPr>
              <a:t> </a:t>
            </a:r>
          </a:p>
          <a:p>
            <a:r>
              <a:rPr lang="en-US" sz="3400" dirty="0">
                <a:solidFill>
                  <a:schemeClr val="bg1"/>
                </a:solidFill>
                <a:latin typeface="Lato" panose="020F0502020204030203" pitchFamily="34" charset="77"/>
              </a:rPr>
              <a:t>Mentor Name.      : John Rachlin</a:t>
            </a:r>
          </a:p>
          <a:p>
            <a:r>
              <a:rPr lang="en-US" sz="3400" dirty="0">
                <a:solidFill>
                  <a:schemeClr val="bg1"/>
                </a:solidFill>
                <a:latin typeface="Lato" panose="020F0502020204030203" pitchFamily="34" charset="77"/>
              </a:rPr>
              <a:t>Subject/Category :  Business</a:t>
            </a:r>
          </a:p>
          <a:p>
            <a:r>
              <a:rPr lang="en-US" sz="3400" dirty="0">
                <a:solidFill>
                  <a:schemeClr val="bg1"/>
                </a:solidFill>
                <a:latin typeface="Lato" panose="020F0502020204030203" pitchFamily="34" charset="77"/>
              </a:rPr>
              <a:t>Class                      :  DS3500</a:t>
            </a:r>
            <a:br>
              <a:rPr lang="en-US" sz="3400" dirty="0">
                <a:solidFill>
                  <a:schemeClr val="bg1"/>
                </a:solidFill>
                <a:latin typeface="Lato" panose="020F0502020204030203" pitchFamily="34" charset="77"/>
              </a:rPr>
            </a:br>
            <a:r>
              <a:rPr lang="en-US" sz="3400" dirty="0">
                <a:solidFill>
                  <a:schemeClr val="bg1"/>
                </a:solidFill>
                <a:latin typeface="Lato" panose="020F0502020204030203" pitchFamily="34" charset="77"/>
              </a:rPr>
              <a:t>Group #                 : 1</a:t>
            </a:r>
            <a:br>
              <a:rPr lang="en-US" sz="3400" dirty="0">
                <a:solidFill>
                  <a:schemeClr val="bg1"/>
                </a:solidFill>
                <a:latin typeface="Lato" panose="020F0502020204030203" pitchFamily="34" charset="77"/>
              </a:rPr>
            </a:br>
            <a:endParaRPr lang="en-US" sz="3400" dirty="0">
              <a:solidFill>
                <a:schemeClr val="bg1"/>
              </a:solidFill>
              <a:latin typeface="Lato" panose="020F0502020204030203" pitchFamily="34" charset="77"/>
            </a:endParaRPr>
          </a:p>
        </p:txBody>
      </p:sp>
      <p:sp>
        <p:nvSpPr>
          <p:cNvPr id="13" name="TextBox 12"/>
          <p:cNvSpPr txBox="1"/>
          <p:nvPr/>
        </p:nvSpPr>
        <p:spPr>
          <a:xfrm>
            <a:off x="698406" y="5681699"/>
            <a:ext cx="18110200" cy="4431983"/>
          </a:xfrm>
          <a:prstGeom prst="rect">
            <a:avLst/>
          </a:prstGeom>
          <a:noFill/>
        </p:spPr>
        <p:txBody>
          <a:bodyPr wrap="square" rtlCol="0">
            <a:spAutoFit/>
          </a:bodyPr>
          <a:lstStyle/>
          <a:p>
            <a:r>
              <a:rPr lang="en-US" sz="6600" b="1" dirty="0">
                <a:latin typeface="Lato" panose="020F0502020204030203" pitchFamily="34" charset="77"/>
              </a:rPr>
              <a:t>Background</a:t>
            </a:r>
          </a:p>
          <a:p>
            <a:r>
              <a:rPr lang="en-US" sz="2800" dirty="0">
                <a:latin typeface="Lato" panose="020F0502020204030203" pitchFamily="34" charset="0"/>
                <a:ea typeface="Lato" panose="020F0502020204030203" pitchFamily="34" charset="0"/>
                <a:cs typeface="Lato" panose="020F0502020204030203" pitchFamily="34" charset="0"/>
              </a:rPr>
              <a:t>Dating platforms have become a cornerstone of modern relationships, boasting millions of users worldwide. Each platform advertises itself using carefully crafted messaging to attract users. However, user experiences often tell a different story, highlighting frustrations with features, user behavior, or unmet expectations. By analyzing these divergent narratives, this project seeks to uncover the disparity between how platforms market themselves and how they are perceived.</a:t>
            </a:r>
          </a:p>
          <a:p>
            <a:endParaRPr lang="en-US" sz="2800" dirty="0">
              <a:latin typeface="Lato" panose="020F0502020204030203" pitchFamily="34" charset="0"/>
              <a:ea typeface="Lato" panose="020F0502020204030203" pitchFamily="34" charset="0"/>
              <a:cs typeface="Lato" panose="020F0502020204030203" pitchFamily="34" charset="0"/>
            </a:endParaRPr>
          </a:p>
          <a:p>
            <a:endParaRPr lang="en-US" sz="2400" dirty="0">
              <a:latin typeface="Lato" panose="020F0502020204030203" pitchFamily="34" charset="0"/>
              <a:ea typeface="Lato" panose="020F0502020204030203" pitchFamily="34" charset="0"/>
              <a:cs typeface="Lato" panose="020F0502020204030203" pitchFamily="34" charset="0"/>
            </a:endParaRPr>
          </a:p>
          <a:p>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22" name="TextBox 21"/>
          <p:cNvSpPr txBox="1"/>
          <p:nvPr/>
        </p:nvSpPr>
        <p:spPr>
          <a:xfrm>
            <a:off x="19704684" y="6136412"/>
            <a:ext cx="21971932" cy="3262432"/>
          </a:xfrm>
          <a:prstGeom prst="rect">
            <a:avLst/>
          </a:prstGeom>
          <a:noFill/>
        </p:spPr>
        <p:txBody>
          <a:bodyPr wrap="square" rtlCol="0">
            <a:spAutoFit/>
          </a:bodyPr>
          <a:lstStyle/>
          <a:p>
            <a:r>
              <a:rPr lang="en-US" sz="6600" b="1" dirty="0">
                <a:latin typeface="Lato" panose="020F0502020204030203" pitchFamily="34" charset="77"/>
              </a:rPr>
              <a:t>Process and Methods</a:t>
            </a:r>
            <a:endParaRPr lang="en-US" sz="3200" dirty="0">
              <a:latin typeface="Lato" panose="020F0502020204030203" pitchFamily="34" charset="0"/>
              <a:ea typeface="Lato" panose="020F0502020204030203" pitchFamily="34" charset="0"/>
              <a:cs typeface="Lato" panose="020F0502020204030203" pitchFamily="34" charset="0"/>
            </a:endParaRPr>
          </a:p>
          <a:p>
            <a:pPr algn="l"/>
            <a:r>
              <a:rPr lang="en-US" sz="2800" i="0" dirty="0">
                <a:solidFill>
                  <a:srgbClr val="0D0D0D"/>
                </a:solidFill>
                <a:effectLst/>
                <a:latin typeface="Lato" panose="020F0502020204030203" pitchFamily="34" charset="0"/>
                <a:ea typeface="Lato" panose="020F0502020204030203" pitchFamily="34" charset="0"/>
                <a:cs typeface="Lato" panose="020F0502020204030203" pitchFamily="34" charset="0"/>
              </a:rPr>
              <a:t>To investigate the disconnect between advertising language and user perceptions, I conducted a text analysis of the two most popular dating platforms, Tinder and Hinge. The analysis utilized marketing campaigns (text from recent ads published by Tinder and Hinge) and user reviews (excerpts from articles that discuss personal experiences on these dating platforms. I applied natural language processing (NLP) techniques to analyze word frequency and sentiment. This approach enabled a comparative assessment of how each platform's branding aligns—or diverges—from user feedback.</a:t>
            </a:r>
          </a:p>
        </p:txBody>
      </p:sp>
      <p:sp>
        <p:nvSpPr>
          <p:cNvPr id="23" name="TextBox 22"/>
          <p:cNvSpPr txBox="1"/>
          <p:nvPr/>
        </p:nvSpPr>
        <p:spPr>
          <a:xfrm>
            <a:off x="698406" y="9924579"/>
            <a:ext cx="13140845" cy="1107996"/>
          </a:xfrm>
          <a:prstGeom prst="rect">
            <a:avLst/>
          </a:prstGeom>
          <a:noFill/>
        </p:spPr>
        <p:txBody>
          <a:bodyPr wrap="square" rtlCol="0">
            <a:spAutoFit/>
          </a:bodyPr>
          <a:lstStyle/>
          <a:p>
            <a:r>
              <a:rPr lang="en-US" sz="6600" b="1" dirty="0">
                <a:latin typeface="Lato" panose="020F0502020204030203" pitchFamily="34" charset="77"/>
              </a:rPr>
              <a:t>Findings</a:t>
            </a:r>
            <a:endParaRPr lang="en-US" sz="6600" dirty="0">
              <a:solidFill>
                <a:srgbClr val="000000"/>
              </a:solidFill>
              <a:latin typeface="Lato" panose="020F0502020204030203" pitchFamily="34" charset="77"/>
            </a:endParaRPr>
          </a:p>
        </p:txBody>
      </p:sp>
      <p:sp>
        <p:nvSpPr>
          <p:cNvPr id="25" name="TextBox 24"/>
          <p:cNvSpPr txBox="1"/>
          <p:nvPr/>
        </p:nvSpPr>
        <p:spPr>
          <a:xfrm>
            <a:off x="319655" y="28797652"/>
            <a:ext cx="40589211" cy="3077766"/>
          </a:xfrm>
          <a:prstGeom prst="rect">
            <a:avLst/>
          </a:prstGeom>
          <a:noFill/>
        </p:spPr>
        <p:txBody>
          <a:bodyPr wrap="square" rtlCol="0">
            <a:spAutoFit/>
          </a:bodyPr>
          <a:lstStyle/>
          <a:p>
            <a:r>
              <a:rPr lang="en-US" sz="6600" b="1" dirty="0"/>
              <a:t>Conclusion </a:t>
            </a:r>
            <a:endParaRPr lang="en-US" sz="3200" b="1" dirty="0">
              <a:latin typeface="Lato" panose="020F0502020204030203" pitchFamily="34" charset="0"/>
              <a:ea typeface="Lato" panose="020F0502020204030203" pitchFamily="34" charset="0"/>
              <a:cs typeface="Lato" panose="020F0502020204030203" pitchFamily="34" charset="0"/>
            </a:endParaRPr>
          </a:p>
          <a:p>
            <a:r>
              <a:rPr lang="en-US" sz="3200" i="0" dirty="0">
                <a:effectLst/>
                <a:latin typeface="Arial" panose="020B0604020202020204" pitchFamily="34" charset="0"/>
              </a:rPr>
              <a:t>Overall, this analysis provides insight into the divergence between the language used in brand marketing compared to user perception of the brand. </a:t>
            </a:r>
            <a:r>
              <a:rPr lang="en-US" sz="3200" dirty="0">
                <a:latin typeface="Lato" panose="020F0502020204030203" pitchFamily="34" charset="0"/>
                <a:ea typeface="Lato" panose="020F0502020204030203" pitchFamily="34" charset="0"/>
                <a:cs typeface="Lato" panose="020F0502020204030203" pitchFamily="34" charset="0"/>
              </a:rPr>
              <a:t>Tinder’s advertising emphasizes connections ("people," "match"), while user reviews frequently mention terms like "sex" and "women," suggesting a perception of more casual interactions. Hinge’s advertising centers on meaningful relationships ("love," "stories"), aligning with its branding as "designed to be deleted." User reviews, however, reflect mixed feelings about app features and value ("worth," "relationship"). In terms of sentiment, while advertisements are overwhelmingly positive and subjective, user reviews show broader variability in sentiment, revealing areas of unmet expectations. </a:t>
            </a:r>
          </a:p>
        </p:txBody>
      </p:sp>
      <p:sp>
        <p:nvSpPr>
          <p:cNvPr id="12" name="TextBox 11"/>
          <p:cNvSpPr txBox="1"/>
          <p:nvPr/>
        </p:nvSpPr>
        <p:spPr>
          <a:xfrm>
            <a:off x="1825625" y="4037706"/>
            <a:ext cx="38262427" cy="2245358"/>
          </a:xfrm>
          <a:prstGeom prst="rect">
            <a:avLst/>
          </a:prstGeom>
          <a:noFill/>
        </p:spPr>
        <p:txBody>
          <a:bodyPr wrap="square" rtlCol="0">
            <a:spAutoFit/>
          </a:bodyPr>
          <a:lstStyle/>
          <a:p>
            <a:pPr algn="ctr"/>
            <a:r>
              <a:rPr lang="en-US" sz="8241" b="1" dirty="0">
                <a:latin typeface="Lato" panose="020F0502020204030203" pitchFamily="34" charset="77"/>
              </a:rPr>
              <a:t>Analysis of Advertising Language and User Reviews Across Dating Platforms</a:t>
            </a:r>
          </a:p>
          <a:p>
            <a:pPr algn="ctr"/>
            <a:r>
              <a:rPr lang="en-US" sz="5750" dirty="0">
                <a:latin typeface="Lato" panose="020F0502020204030203" pitchFamily="34" charset="77"/>
              </a:rPr>
              <a:t>Mika Nguyen</a:t>
            </a:r>
            <a:endParaRPr lang="en-US" sz="8241" dirty="0">
              <a:latin typeface="Lato" panose="020F0502020204030203" pitchFamily="34" charset="77"/>
            </a:endParaRPr>
          </a:p>
        </p:txBody>
      </p:sp>
      <p:cxnSp>
        <p:nvCxnSpPr>
          <p:cNvPr id="14" name="Straight Connector 13"/>
          <p:cNvCxnSpPr>
            <a:cxnSpLocks/>
          </p:cNvCxnSpPr>
          <p:nvPr/>
        </p:nvCxnSpPr>
        <p:spPr>
          <a:xfrm>
            <a:off x="19138740" y="6833003"/>
            <a:ext cx="0" cy="2821537"/>
          </a:xfrm>
          <a:prstGeom prst="line">
            <a:avLst/>
          </a:prstGeom>
          <a:ln>
            <a:solidFill>
              <a:srgbClr val="C00000"/>
            </a:solidFill>
          </a:ln>
        </p:spPr>
        <p:style>
          <a:lnRef idx="2">
            <a:schemeClr val="accent3"/>
          </a:lnRef>
          <a:fillRef idx="0">
            <a:schemeClr val="accent3"/>
          </a:fillRef>
          <a:effectRef idx="1">
            <a:schemeClr val="accent3"/>
          </a:effectRef>
          <a:fontRef idx="minor">
            <a:schemeClr val="tx1"/>
          </a:fontRef>
        </p:style>
      </p:cxnSp>
      <p:sp>
        <p:nvSpPr>
          <p:cNvPr id="26" name="TextBox 25">
            <a:extLst>
              <a:ext uri="{FF2B5EF4-FFF2-40B4-BE49-F238E27FC236}">
                <a16:creationId xmlns:a16="http://schemas.microsoft.com/office/drawing/2014/main" id="{8BC1CB92-2CC6-A14A-34DB-28994073E360}"/>
              </a:ext>
            </a:extLst>
          </p:cNvPr>
          <p:cNvSpPr txBox="1"/>
          <p:nvPr/>
        </p:nvSpPr>
        <p:spPr>
          <a:xfrm>
            <a:off x="14450056" y="11549875"/>
            <a:ext cx="5739445" cy="6555641"/>
          </a:xfrm>
          <a:prstGeom prst="rect">
            <a:avLst/>
          </a:prstGeom>
          <a:noFill/>
        </p:spPr>
        <p:txBody>
          <a:bodyPr wrap="square" rtlCol="0">
            <a:spAutoFit/>
          </a:bodyPr>
          <a:lstStyle/>
          <a:p>
            <a:r>
              <a:rPr lang="en-US" sz="2800" dirty="0">
                <a:latin typeface="Lato" panose="020F0502020204030203" pitchFamily="34" charset="0"/>
                <a:ea typeface="Lato" panose="020F0502020204030203" pitchFamily="34" charset="0"/>
                <a:cs typeface="Lato" panose="020F0502020204030203" pitchFamily="34" charset="0"/>
              </a:rPr>
              <a:t>This Sankey Diagram highlights the flow and overlap between common themes or words used in advertising and user reviews for Tinder and Hinge.</a:t>
            </a:r>
            <a:r>
              <a:rPr kumimoji="0" lang="en-US" altLang="en-US" sz="28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 Words like "dating" and "people" appear across both advertising and reviews, indicating some alignment in focus. Divergence is evident in terms like "love" (prominent in Hinge advertising) and "women" or "sex" (more frequent in Tinder user reviews), showing a potential mismatch in expectations or experience</a:t>
            </a:r>
            <a:r>
              <a:rPr lang="en-US" sz="2800" dirty="0">
                <a:latin typeface="Lato" panose="020F0502020204030203" pitchFamily="34" charset="0"/>
                <a:ea typeface="Lato" panose="020F0502020204030203" pitchFamily="34" charset="0"/>
                <a:cs typeface="Lato" panose="020F0502020204030203" pitchFamily="34" charset="0"/>
              </a:rPr>
              <a:t>.</a:t>
            </a:r>
          </a:p>
        </p:txBody>
      </p:sp>
      <p:cxnSp>
        <p:nvCxnSpPr>
          <p:cNvPr id="41" name="Straight Connector 40">
            <a:extLst>
              <a:ext uri="{FF2B5EF4-FFF2-40B4-BE49-F238E27FC236}">
                <a16:creationId xmlns:a16="http://schemas.microsoft.com/office/drawing/2014/main" id="{E8E799E8-0F1F-8B8A-A03A-E0B1F93C1FF7}"/>
              </a:ext>
            </a:extLst>
          </p:cNvPr>
          <p:cNvCxnSpPr>
            <a:cxnSpLocks/>
          </p:cNvCxnSpPr>
          <p:nvPr/>
        </p:nvCxnSpPr>
        <p:spPr>
          <a:xfrm>
            <a:off x="319655" y="28797652"/>
            <a:ext cx="40589211" cy="0"/>
          </a:xfrm>
          <a:prstGeom prst="line">
            <a:avLst/>
          </a:prstGeom>
          <a:ln>
            <a:solidFill>
              <a:srgbClr val="C00000"/>
            </a:solidFill>
          </a:ln>
        </p:spPr>
        <p:style>
          <a:lnRef idx="2">
            <a:schemeClr val="accent3"/>
          </a:lnRef>
          <a:fillRef idx="0">
            <a:schemeClr val="accent3"/>
          </a:fillRef>
          <a:effectRef idx="1">
            <a:schemeClr val="accent3"/>
          </a:effectRef>
          <a:fontRef idx="minor">
            <a:schemeClr val="tx1"/>
          </a:fontRef>
        </p:style>
      </p:cxnSp>
      <p:sp>
        <p:nvSpPr>
          <p:cNvPr id="54" name="TextBox 53">
            <a:extLst>
              <a:ext uri="{FF2B5EF4-FFF2-40B4-BE49-F238E27FC236}">
                <a16:creationId xmlns:a16="http://schemas.microsoft.com/office/drawing/2014/main" id="{54F9521D-18D1-3BA7-4F6E-204B72996647}"/>
              </a:ext>
            </a:extLst>
          </p:cNvPr>
          <p:cNvSpPr txBox="1"/>
          <p:nvPr/>
        </p:nvSpPr>
        <p:spPr>
          <a:xfrm>
            <a:off x="706901" y="11111344"/>
            <a:ext cx="7511739" cy="646331"/>
          </a:xfrm>
          <a:prstGeom prst="rect">
            <a:avLst/>
          </a:prstGeom>
          <a:noFill/>
        </p:spPr>
        <p:txBody>
          <a:bodyPr wrap="square" rtlCol="0">
            <a:spAutoFit/>
          </a:bodyPr>
          <a:lstStyle/>
          <a:p>
            <a:r>
              <a:rPr lang="en-US" sz="3600" dirty="0"/>
              <a:t>Figure 1</a:t>
            </a:r>
          </a:p>
        </p:txBody>
      </p:sp>
      <p:sp>
        <p:nvSpPr>
          <p:cNvPr id="55" name="TextBox 54">
            <a:extLst>
              <a:ext uri="{FF2B5EF4-FFF2-40B4-BE49-F238E27FC236}">
                <a16:creationId xmlns:a16="http://schemas.microsoft.com/office/drawing/2014/main" id="{543B8C47-82BF-6D58-F481-AD03D4E92705}"/>
              </a:ext>
            </a:extLst>
          </p:cNvPr>
          <p:cNvSpPr txBox="1"/>
          <p:nvPr/>
        </p:nvSpPr>
        <p:spPr>
          <a:xfrm>
            <a:off x="21622912" y="9994502"/>
            <a:ext cx="7511739" cy="646331"/>
          </a:xfrm>
          <a:prstGeom prst="rect">
            <a:avLst/>
          </a:prstGeom>
          <a:noFill/>
        </p:spPr>
        <p:txBody>
          <a:bodyPr wrap="square" rtlCol="0">
            <a:spAutoFit/>
          </a:bodyPr>
          <a:lstStyle/>
          <a:p>
            <a:r>
              <a:rPr lang="en-US" sz="3600" dirty="0"/>
              <a:t>Figure 2</a:t>
            </a:r>
          </a:p>
        </p:txBody>
      </p:sp>
      <p:sp>
        <p:nvSpPr>
          <p:cNvPr id="56" name="TextBox 55">
            <a:extLst>
              <a:ext uri="{FF2B5EF4-FFF2-40B4-BE49-F238E27FC236}">
                <a16:creationId xmlns:a16="http://schemas.microsoft.com/office/drawing/2014/main" id="{5DE1DE02-7109-74C3-7CE0-5A27F6F96839}"/>
              </a:ext>
            </a:extLst>
          </p:cNvPr>
          <p:cNvSpPr txBox="1"/>
          <p:nvPr/>
        </p:nvSpPr>
        <p:spPr>
          <a:xfrm>
            <a:off x="698406" y="19015238"/>
            <a:ext cx="7511739" cy="646331"/>
          </a:xfrm>
          <a:prstGeom prst="rect">
            <a:avLst/>
          </a:prstGeom>
          <a:noFill/>
        </p:spPr>
        <p:txBody>
          <a:bodyPr wrap="square" rtlCol="0">
            <a:spAutoFit/>
          </a:bodyPr>
          <a:lstStyle/>
          <a:p>
            <a:r>
              <a:rPr lang="en-US" sz="3600" dirty="0"/>
              <a:t>Figure 3</a:t>
            </a:r>
          </a:p>
        </p:txBody>
      </p:sp>
      <p:sp>
        <p:nvSpPr>
          <p:cNvPr id="57" name="TextBox 56">
            <a:extLst>
              <a:ext uri="{FF2B5EF4-FFF2-40B4-BE49-F238E27FC236}">
                <a16:creationId xmlns:a16="http://schemas.microsoft.com/office/drawing/2014/main" id="{D889FD67-531B-3E56-330A-684F455AB939}"/>
              </a:ext>
            </a:extLst>
          </p:cNvPr>
          <p:cNvSpPr txBox="1"/>
          <p:nvPr/>
        </p:nvSpPr>
        <p:spPr>
          <a:xfrm>
            <a:off x="35816994" y="10767168"/>
            <a:ext cx="5958207" cy="7478970"/>
          </a:xfrm>
          <a:prstGeom prst="rect">
            <a:avLst/>
          </a:prstGeom>
          <a:noFill/>
        </p:spPr>
        <p:txBody>
          <a:bodyPr wrap="square" rtlCol="0">
            <a:spAutoFit/>
          </a:bodyPr>
          <a:lstStyle/>
          <a:p>
            <a:pPr algn="l"/>
            <a:r>
              <a:rPr lang="en-US" sz="2400" dirty="0">
                <a:latin typeface="Lato" panose="020F0502020204030203" pitchFamily="34" charset="0"/>
                <a:ea typeface="Lato" panose="020F0502020204030203" pitchFamily="34" charset="0"/>
                <a:cs typeface="Lato" panose="020F0502020204030203" pitchFamily="34" charset="0"/>
              </a:rPr>
              <a:t>These subplots of scatterplots visualize the polarity and subjectivity of text in Tinder and Hinge advertisements and their user reviews. </a:t>
            </a:r>
            <a:r>
              <a:rPr lang="en-US" sz="2400" b="0" i="0" dirty="0">
                <a:solidFill>
                  <a:srgbClr val="0D0D0D"/>
                </a:solidFill>
                <a:effectLst/>
                <a:latin typeface="ui-sans-serif"/>
              </a:rPr>
              <a:t> </a:t>
            </a:r>
            <a:r>
              <a:rPr lang="en-US" sz="2400" b="0" i="0" dirty="0">
                <a:solidFill>
                  <a:srgbClr val="0D0D0D"/>
                </a:solidFill>
                <a:effectLst/>
                <a:latin typeface="Lato" panose="020F0502020204030203" pitchFamily="34" charset="0"/>
                <a:ea typeface="Lato" panose="020F0502020204030203" pitchFamily="34" charset="0"/>
                <a:cs typeface="Lato" panose="020F0502020204030203" pitchFamily="34" charset="0"/>
              </a:rPr>
              <a:t>Sentiment scores for Tinder advertising indicates moderately positive and opinionated content. Hinge advertising demonstrates a similar distribution but with a slightly broader range of positive polarity, suggesting Hinge's advertisements may have a more upbeat tone. Tinder user reviews, displays a more diverse range of polarity, indicating mixed user feedback with a balance of objective and subjective expressions. Hinge user reviews reveals a similar trend but with slightly more data points leaning towards positive polarity and higher subjectivity, suggesting Hinge users may provide more favorable and opinion-driven reviews overall. </a:t>
            </a:r>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58" name="TextBox 57">
            <a:extLst>
              <a:ext uri="{FF2B5EF4-FFF2-40B4-BE49-F238E27FC236}">
                <a16:creationId xmlns:a16="http://schemas.microsoft.com/office/drawing/2014/main" id="{FD3404C1-8C42-3CA2-C866-5722E19E8C1B}"/>
              </a:ext>
            </a:extLst>
          </p:cNvPr>
          <p:cNvSpPr txBox="1"/>
          <p:nvPr/>
        </p:nvSpPr>
        <p:spPr>
          <a:xfrm>
            <a:off x="14212053" y="20386803"/>
            <a:ext cx="6340170" cy="7478970"/>
          </a:xfrm>
          <a:prstGeom prst="rect">
            <a:avLst/>
          </a:prstGeom>
          <a:noFill/>
        </p:spPr>
        <p:txBody>
          <a:bodyPr wrap="square" rtlCol="0">
            <a:spAutoFit/>
          </a:bodyPr>
          <a:lstStyle/>
          <a:p>
            <a:pPr algn="l"/>
            <a:r>
              <a:rPr lang="en-US" sz="2800" dirty="0">
                <a:latin typeface="Lato" panose="020F0502020204030203" pitchFamily="34" charset="0"/>
                <a:ea typeface="Lato" panose="020F0502020204030203" pitchFamily="34" charset="0"/>
                <a:cs typeface="Lato" panose="020F0502020204030203" pitchFamily="34" charset="0"/>
              </a:rPr>
              <a:t>This bar chart shows the most common words across all advertisements and user reviews. </a:t>
            </a:r>
            <a:r>
              <a:rPr lang="en-US" sz="2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The term </a:t>
            </a:r>
            <a:r>
              <a:rPr lang="en-US" sz="2800" b="0" i="1" dirty="0">
                <a:solidFill>
                  <a:srgbClr val="0D0D0D"/>
                </a:solidFill>
                <a:effectLst/>
                <a:latin typeface="Lato" panose="020F0502020204030203" pitchFamily="34" charset="0"/>
                <a:ea typeface="Lato" panose="020F0502020204030203" pitchFamily="34" charset="0"/>
                <a:cs typeface="Lato" panose="020F0502020204030203" pitchFamily="34" charset="0"/>
              </a:rPr>
              <a:t>dating</a:t>
            </a:r>
            <a:r>
              <a:rPr lang="en-US" sz="2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 is most dominant across all categories, indicating its central relevance in both advertisements and user reviews for these platforms. Words like </a:t>
            </a:r>
            <a:r>
              <a:rPr lang="en-US" sz="2800" b="0" i="1" dirty="0">
                <a:solidFill>
                  <a:srgbClr val="0D0D0D"/>
                </a:solidFill>
                <a:effectLst/>
                <a:latin typeface="Lato" panose="020F0502020204030203" pitchFamily="34" charset="0"/>
                <a:ea typeface="Lato" panose="020F0502020204030203" pitchFamily="34" charset="0"/>
                <a:cs typeface="Lato" panose="020F0502020204030203" pitchFamily="34" charset="0"/>
              </a:rPr>
              <a:t>women</a:t>
            </a:r>
            <a:r>
              <a:rPr lang="en-US" sz="2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 </a:t>
            </a:r>
            <a:r>
              <a:rPr lang="en-US" sz="2800" b="0" i="1" dirty="0">
                <a:solidFill>
                  <a:srgbClr val="0D0D0D"/>
                </a:solidFill>
                <a:effectLst/>
                <a:latin typeface="Lato" panose="020F0502020204030203" pitchFamily="34" charset="0"/>
                <a:ea typeface="Lato" panose="020F0502020204030203" pitchFamily="34" charset="0"/>
                <a:cs typeface="Lato" panose="020F0502020204030203" pitchFamily="34" charset="0"/>
              </a:rPr>
              <a:t>sex</a:t>
            </a:r>
            <a:r>
              <a:rPr lang="en-US" sz="2800" i="1" dirty="0">
                <a:solidFill>
                  <a:srgbClr val="0D0D0D"/>
                </a:solidFill>
                <a:latin typeface="Lato" panose="020F0502020204030203" pitchFamily="34" charset="0"/>
                <a:ea typeface="Lato" panose="020F0502020204030203" pitchFamily="34" charset="0"/>
                <a:cs typeface="Lato" panose="020F0502020204030203" pitchFamily="34" charset="0"/>
              </a:rPr>
              <a:t> girls, </a:t>
            </a:r>
            <a:r>
              <a:rPr lang="en-US" sz="2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and </a:t>
            </a:r>
            <a:r>
              <a:rPr lang="en-US" sz="2800" b="0" i="1" dirty="0">
                <a:solidFill>
                  <a:srgbClr val="0D0D0D"/>
                </a:solidFill>
                <a:effectLst/>
                <a:latin typeface="Lato" panose="020F0502020204030203" pitchFamily="34" charset="0"/>
                <a:ea typeface="Lato" panose="020F0502020204030203" pitchFamily="34" charset="0"/>
                <a:cs typeface="Lato" panose="020F0502020204030203" pitchFamily="34" charset="0"/>
              </a:rPr>
              <a:t>gifts</a:t>
            </a:r>
            <a:r>
              <a:rPr lang="en-US" sz="2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 are prominent in </a:t>
            </a:r>
            <a:r>
              <a:rPr lang="en-US" sz="2800" b="1" i="0" dirty="0">
                <a:solidFill>
                  <a:srgbClr val="0D0D0D"/>
                </a:solidFill>
                <a:effectLst/>
                <a:latin typeface="Lato" panose="020F0502020204030203" pitchFamily="34" charset="0"/>
                <a:ea typeface="Lato" panose="020F0502020204030203" pitchFamily="34" charset="0"/>
                <a:cs typeface="Lato" panose="020F0502020204030203" pitchFamily="34" charset="0"/>
              </a:rPr>
              <a:t>Tinder User Reviews</a:t>
            </a:r>
            <a:r>
              <a:rPr lang="en-US" sz="2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 suggesting users frequently discuss gender interactions, relationships, and other engagement elements. </a:t>
            </a:r>
            <a:r>
              <a:rPr lang="en-US" sz="2800" b="1" i="0" dirty="0">
                <a:solidFill>
                  <a:srgbClr val="0D0D0D"/>
                </a:solidFill>
                <a:effectLst/>
                <a:latin typeface="Lato" panose="020F0502020204030203" pitchFamily="34" charset="0"/>
                <a:ea typeface="Lato" panose="020F0502020204030203" pitchFamily="34" charset="0"/>
                <a:cs typeface="Lato" panose="020F0502020204030203" pitchFamily="34" charset="0"/>
              </a:rPr>
              <a:t>Hinge Advertising</a:t>
            </a:r>
            <a:r>
              <a:rPr lang="en-US" sz="2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 emphasizes emotional themes such as </a:t>
            </a:r>
            <a:r>
              <a:rPr lang="en-US" sz="2800" b="0" i="1" dirty="0">
                <a:solidFill>
                  <a:srgbClr val="0D0D0D"/>
                </a:solidFill>
                <a:effectLst/>
                <a:latin typeface="Lato" panose="020F0502020204030203" pitchFamily="34" charset="0"/>
                <a:ea typeface="Lato" panose="020F0502020204030203" pitchFamily="34" charset="0"/>
                <a:cs typeface="Lato" panose="020F0502020204030203" pitchFamily="34" charset="0"/>
              </a:rPr>
              <a:t>love</a:t>
            </a:r>
            <a:r>
              <a:rPr lang="en-US" sz="2800" b="0" i="0" dirty="0">
                <a:solidFill>
                  <a:srgbClr val="0D0D0D"/>
                </a:solidFill>
                <a:effectLst/>
                <a:latin typeface="Lato" panose="020F0502020204030203" pitchFamily="34" charset="0"/>
                <a:ea typeface="Lato" panose="020F0502020204030203" pitchFamily="34" charset="0"/>
                <a:cs typeface="Lato" panose="020F0502020204030203" pitchFamily="34" charset="0"/>
              </a:rPr>
              <a:t>, reflecting a more serious or connection-driven marketing approach compared to Tinder.</a:t>
            </a:r>
          </a:p>
          <a:p>
            <a:endParaRPr lang="en-US" sz="3200" dirty="0">
              <a:latin typeface="Lato" panose="020F0502020204030203" pitchFamily="34" charset="0"/>
              <a:ea typeface="Lato" panose="020F0502020204030203" pitchFamily="34" charset="0"/>
              <a:cs typeface="Lato" panose="020F0502020204030203" pitchFamily="34" charset="0"/>
            </a:endParaRPr>
          </a:p>
        </p:txBody>
      </p:sp>
      <p:sp>
        <p:nvSpPr>
          <p:cNvPr id="70" name="TextBox 69">
            <a:extLst>
              <a:ext uri="{FF2B5EF4-FFF2-40B4-BE49-F238E27FC236}">
                <a16:creationId xmlns:a16="http://schemas.microsoft.com/office/drawing/2014/main" id="{AEA9769C-9665-60EE-674B-1C52A346D978}"/>
              </a:ext>
            </a:extLst>
          </p:cNvPr>
          <p:cNvSpPr txBox="1"/>
          <p:nvPr/>
        </p:nvSpPr>
        <p:spPr>
          <a:xfrm>
            <a:off x="21687658" y="19193133"/>
            <a:ext cx="7511739" cy="646331"/>
          </a:xfrm>
          <a:prstGeom prst="rect">
            <a:avLst/>
          </a:prstGeom>
          <a:noFill/>
        </p:spPr>
        <p:txBody>
          <a:bodyPr wrap="square" rtlCol="0">
            <a:spAutoFit/>
          </a:bodyPr>
          <a:lstStyle/>
          <a:p>
            <a:r>
              <a:rPr lang="en-US" sz="3600" dirty="0"/>
              <a:t>Figure 4</a:t>
            </a:r>
          </a:p>
        </p:txBody>
      </p:sp>
      <p:sp>
        <p:nvSpPr>
          <p:cNvPr id="75" name="TextBox 74">
            <a:extLst>
              <a:ext uri="{FF2B5EF4-FFF2-40B4-BE49-F238E27FC236}">
                <a16:creationId xmlns:a16="http://schemas.microsoft.com/office/drawing/2014/main" id="{129100E4-382D-CBBB-F5AD-2E3D275423D4}"/>
              </a:ext>
            </a:extLst>
          </p:cNvPr>
          <p:cNvSpPr txBox="1"/>
          <p:nvPr/>
        </p:nvSpPr>
        <p:spPr>
          <a:xfrm>
            <a:off x="36022077" y="20718518"/>
            <a:ext cx="5548040" cy="6740307"/>
          </a:xfrm>
          <a:prstGeom prst="rect">
            <a:avLst/>
          </a:prstGeom>
          <a:noFill/>
        </p:spPr>
        <p:txBody>
          <a:bodyPr wrap="square">
            <a:spAutoFit/>
          </a:bodyPr>
          <a:lstStyle/>
          <a:p>
            <a:pPr algn="l"/>
            <a:r>
              <a:rPr lang="en-US" sz="2400" dirty="0">
                <a:solidFill>
                  <a:srgbClr val="0D0D0D"/>
                </a:solidFill>
                <a:latin typeface="Lato" panose="020F0502020204030203" pitchFamily="34" charset="0"/>
                <a:ea typeface="Lato" panose="020F0502020204030203" pitchFamily="34" charset="0"/>
                <a:cs typeface="Lato" panose="020F0502020204030203" pitchFamily="34" charset="0"/>
              </a:rPr>
              <a:t>These plots p</a:t>
            </a:r>
            <a:r>
              <a:rPr lang="en-US" sz="2400" i="0" dirty="0">
                <a:solidFill>
                  <a:srgbClr val="0D0D0D"/>
                </a:solidFill>
                <a:effectLst/>
                <a:latin typeface="Lato" panose="020F0502020204030203" pitchFamily="34" charset="0"/>
                <a:ea typeface="Lato" panose="020F0502020204030203" pitchFamily="34" charset="0"/>
                <a:cs typeface="Lato" panose="020F0502020204030203" pitchFamily="34" charset="0"/>
              </a:rPr>
              <a:t>rovide a breakdown of frequently used words in each dataset. </a:t>
            </a:r>
            <a:r>
              <a:rPr lang="en-US" sz="2400" b="0" i="0" dirty="0">
                <a:solidFill>
                  <a:srgbClr val="0D0D0D"/>
                </a:solidFill>
                <a:effectLst/>
                <a:latin typeface="Lato" panose="020F0502020204030203" pitchFamily="34" charset="0"/>
                <a:ea typeface="Lato" panose="020F0502020204030203" pitchFamily="34" charset="0"/>
                <a:cs typeface="Lato" panose="020F0502020204030203" pitchFamily="34" charset="0"/>
              </a:rPr>
              <a:t>In Tinder's advertising, words such as "dating," "possibilities," "starts," and "relationship" dominate, suggesting a focus on opportunities and connections. Hinge's advertising emphasizes words like "love," "dazed," "stories," and "couples," which align with a more romantic and narrative-driven branding strategy. </a:t>
            </a:r>
            <a:r>
              <a:rPr lang="en-US" sz="2400" i="0" dirty="0">
                <a:solidFill>
                  <a:srgbClr val="0D0D0D"/>
                </a:solidFill>
                <a:effectLst/>
                <a:latin typeface="Lato" panose="020F0502020204030203" pitchFamily="34" charset="0"/>
                <a:ea typeface="Lato" panose="020F0502020204030203" pitchFamily="34" charset="0"/>
                <a:cs typeface="Lato" panose="020F0502020204030203" pitchFamily="34" charset="0"/>
              </a:rPr>
              <a:t>Among Tinder reviews, terms like "women," "sex," and "gifts" reveal a focus on interactions that are potentially more casual or transactional. In Hinge user </a:t>
            </a:r>
            <a:r>
              <a:rPr lang="en-US" sz="2400" dirty="0">
                <a:solidFill>
                  <a:srgbClr val="0D0D0D"/>
                </a:solidFill>
                <a:latin typeface="Lato" panose="020F0502020204030203" pitchFamily="34" charset="0"/>
                <a:ea typeface="Lato" panose="020F0502020204030203" pitchFamily="34" charset="0"/>
                <a:cs typeface="Lato" panose="020F0502020204030203" pitchFamily="34" charset="0"/>
              </a:rPr>
              <a:t>reviews,</a:t>
            </a:r>
            <a:r>
              <a:rPr lang="en-US" sz="2400" i="0" dirty="0">
                <a:solidFill>
                  <a:srgbClr val="0D0D0D"/>
                </a:solidFill>
                <a:effectLst/>
                <a:latin typeface="Lato" panose="020F0502020204030203" pitchFamily="34" charset="0"/>
                <a:ea typeface="Lato" panose="020F0502020204030203" pitchFamily="34" charset="0"/>
                <a:cs typeface="Lato" panose="020F0502020204030203" pitchFamily="34" charset="0"/>
              </a:rPr>
              <a:t> words such as "worth" and "relationship" indicate users evaluating the app's value for forming connections.</a:t>
            </a:r>
          </a:p>
        </p:txBody>
      </p:sp>
      <p:cxnSp>
        <p:nvCxnSpPr>
          <p:cNvPr id="76" name="Straight Connector 75">
            <a:extLst>
              <a:ext uri="{FF2B5EF4-FFF2-40B4-BE49-F238E27FC236}">
                <a16:creationId xmlns:a16="http://schemas.microsoft.com/office/drawing/2014/main" id="{908E0494-EED2-40A9-39E4-FECA54BAD857}"/>
              </a:ext>
            </a:extLst>
          </p:cNvPr>
          <p:cNvCxnSpPr>
            <a:cxnSpLocks/>
          </p:cNvCxnSpPr>
          <p:nvPr/>
        </p:nvCxnSpPr>
        <p:spPr>
          <a:xfrm flipH="1">
            <a:off x="608476" y="9654540"/>
            <a:ext cx="40752271" cy="0"/>
          </a:xfrm>
          <a:prstGeom prst="line">
            <a:avLst/>
          </a:prstGeom>
          <a:ln>
            <a:solidFill>
              <a:srgbClr val="C00000"/>
            </a:solidFill>
          </a:ln>
        </p:spPr>
        <p:style>
          <a:lnRef idx="2">
            <a:schemeClr val="accent3"/>
          </a:lnRef>
          <a:fillRef idx="0">
            <a:schemeClr val="accent3"/>
          </a:fillRef>
          <a:effectRef idx="1">
            <a:schemeClr val="accent3"/>
          </a:effectRef>
          <a:fontRef idx="minor">
            <a:schemeClr val="tx1"/>
          </a:fontRef>
        </p:style>
      </p:cxnSp>
      <p:cxnSp>
        <p:nvCxnSpPr>
          <p:cNvPr id="82" name="Straight Connector 81">
            <a:extLst>
              <a:ext uri="{FF2B5EF4-FFF2-40B4-BE49-F238E27FC236}">
                <a16:creationId xmlns:a16="http://schemas.microsoft.com/office/drawing/2014/main" id="{544753C3-1687-8554-475B-C784236CDCE7}"/>
              </a:ext>
            </a:extLst>
          </p:cNvPr>
          <p:cNvCxnSpPr>
            <a:cxnSpLocks/>
          </p:cNvCxnSpPr>
          <p:nvPr/>
        </p:nvCxnSpPr>
        <p:spPr>
          <a:xfrm>
            <a:off x="21119940" y="11446933"/>
            <a:ext cx="0" cy="16655271"/>
          </a:xfrm>
          <a:prstGeom prst="line">
            <a:avLst/>
          </a:prstGeom>
          <a:ln>
            <a:solidFill>
              <a:srgbClr val="C00000"/>
            </a:solidFill>
          </a:ln>
        </p:spPr>
        <p:style>
          <a:lnRef idx="2">
            <a:schemeClr val="accent3"/>
          </a:lnRef>
          <a:fillRef idx="0">
            <a:schemeClr val="accent3"/>
          </a:fillRef>
          <a:effectRef idx="1">
            <a:schemeClr val="accent3"/>
          </a:effectRef>
          <a:fontRef idx="minor">
            <a:schemeClr val="tx1"/>
          </a:fontRef>
        </p:style>
      </p:cxnSp>
      <p:pic>
        <p:nvPicPr>
          <p:cNvPr id="6" name="Picture 5" descr="A grey and white lines&#10;&#10;Description automatically generated with medium confidence">
            <a:extLst>
              <a:ext uri="{FF2B5EF4-FFF2-40B4-BE49-F238E27FC236}">
                <a16:creationId xmlns:a16="http://schemas.microsoft.com/office/drawing/2014/main" id="{702E006B-8A1E-10F2-F16B-2B937B03E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655" y="11697543"/>
            <a:ext cx="14021922" cy="6822375"/>
          </a:xfrm>
          <a:prstGeom prst="rect">
            <a:avLst/>
          </a:prstGeom>
        </p:spPr>
      </p:pic>
      <p:pic>
        <p:nvPicPr>
          <p:cNvPr id="17" name="Picture 16" descr="A graph of a graph&#10;&#10;Description automatically generated with medium confidence">
            <a:extLst>
              <a:ext uri="{FF2B5EF4-FFF2-40B4-BE49-F238E27FC236}">
                <a16:creationId xmlns:a16="http://schemas.microsoft.com/office/drawing/2014/main" id="{3F3373EC-0892-0719-E6ED-75A830EE92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88" y="19803584"/>
            <a:ext cx="13077910" cy="7846746"/>
          </a:xfrm>
          <a:prstGeom prst="rect">
            <a:avLst/>
          </a:prstGeom>
        </p:spPr>
      </p:pic>
      <p:pic>
        <p:nvPicPr>
          <p:cNvPr id="21" name="Picture 20" descr="A group of graphs with numbers and symbols&#10;&#10;Description automatically generated with medium confidence">
            <a:extLst>
              <a:ext uri="{FF2B5EF4-FFF2-40B4-BE49-F238E27FC236}">
                <a16:creationId xmlns:a16="http://schemas.microsoft.com/office/drawing/2014/main" id="{3561F833-55BB-142B-B73C-3DDC4ED565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70577" y="10746651"/>
            <a:ext cx="13886220" cy="8074140"/>
          </a:xfrm>
          <a:prstGeom prst="rect">
            <a:avLst/>
          </a:prstGeom>
        </p:spPr>
      </p:pic>
      <p:pic>
        <p:nvPicPr>
          <p:cNvPr id="27" name="Picture 26" descr="A group of blue and white bars&#10;&#10;Description automatically generated">
            <a:extLst>
              <a:ext uri="{FF2B5EF4-FFF2-40B4-BE49-F238E27FC236}">
                <a16:creationId xmlns:a16="http://schemas.microsoft.com/office/drawing/2014/main" id="{53BE88E5-6EAE-97EA-6E77-BE4457A263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30243" y="20138227"/>
            <a:ext cx="13886220" cy="8074140"/>
          </a:xfrm>
          <a:prstGeom prst="rect">
            <a:avLst/>
          </a:prstGeom>
        </p:spPr>
      </p:pic>
    </p:spTree>
    <p:extLst>
      <p:ext uri="{BB962C8B-B14F-4D97-AF65-F5344CB8AC3E}">
        <p14:creationId xmlns:p14="http://schemas.microsoft.com/office/powerpoint/2010/main" val="3064760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eamsChannelId xmlns="251e4a2b-1a33-4513-9017-f0bb34cca31e" xsi:nil="true"/>
    <Invited_Members xmlns="251e4a2b-1a33-4513-9017-f0bb34cca31e" xsi:nil="true"/>
    <Math_Settings xmlns="251e4a2b-1a33-4513-9017-f0bb34cca31e" xsi:nil="true"/>
    <Self_Registration_Enabled xmlns="251e4a2b-1a33-4513-9017-f0bb34cca31e" xsi:nil="true"/>
    <AppVersion xmlns="251e4a2b-1a33-4513-9017-f0bb34cca31e" xsi:nil="true"/>
    <LMS_Mappings xmlns="251e4a2b-1a33-4513-9017-f0bb34cca31e" xsi:nil="true"/>
    <IsNotebookLocked xmlns="251e4a2b-1a33-4513-9017-f0bb34cca31e" xsi:nil="true"/>
    <Templates xmlns="251e4a2b-1a33-4513-9017-f0bb34cca31e" xsi:nil="true"/>
    <NotebookType xmlns="251e4a2b-1a33-4513-9017-f0bb34cca31e" xsi:nil="true"/>
    <FolderType xmlns="251e4a2b-1a33-4513-9017-f0bb34cca31e" xsi:nil="true"/>
    <DefaultSectionNames xmlns="251e4a2b-1a33-4513-9017-f0bb34cca31e" xsi:nil="true"/>
    <Has_Leaders_Only_SectionGroup xmlns="251e4a2b-1a33-4513-9017-f0bb34cca31e" xsi:nil="true"/>
    <Owner xmlns="251e4a2b-1a33-4513-9017-f0bb34cca31e">
      <UserInfo>
        <DisplayName/>
        <AccountId xsi:nil="true"/>
        <AccountType/>
      </UserInfo>
    </Owner>
    <Is_Collaboration_Space_Locked xmlns="251e4a2b-1a33-4513-9017-f0bb34cca31e" xsi:nil="true"/>
    <Distribution_Groups xmlns="251e4a2b-1a33-4513-9017-f0bb34cca31e" xsi:nil="true"/>
    <Invited_Leaders xmlns="251e4a2b-1a33-4513-9017-f0bb34cca31e" xsi:nil="true"/>
    <Members xmlns="251e4a2b-1a33-4513-9017-f0bb34cca31e">
      <UserInfo>
        <DisplayName/>
        <AccountId xsi:nil="true"/>
        <AccountType/>
      </UserInfo>
    </Members>
    <Member_Groups xmlns="251e4a2b-1a33-4513-9017-f0bb34cca31e">
      <UserInfo>
        <DisplayName/>
        <AccountId xsi:nil="true"/>
        <AccountType/>
      </UserInfo>
    </Member_Groups>
    <CultureName xmlns="251e4a2b-1a33-4513-9017-f0bb34cca31e" xsi:nil="true"/>
    <Leaders xmlns="251e4a2b-1a33-4513-9017-f0bb34cca31e">
      <UserInfo>
        <DisplayName/>
        <AccountId xsi:nil="true"/>
        <AccountType/>
      </UserInfo>
    </Leaders>
    <TaxCatchAll xmlns="e9952153-5aa5-42e8-8300-ccc6398e6c31" xsi:nil="true"/>
    <lcf76f155ced4ddcb4097134ff3c332f xmlns="251e4a2b-1a33-4513-9017-f0bb34cca31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96936867FB4BD4CBBB1D9655E335B32" ma:contentTypeVersion="36" ma:contentTypeDescription="Create a new document." ma:contentTypeScope="" ma:versionID="a3b697779c80ad6f3fc6834ffc48e6d7">
  <xsd:schema xmlns:xsd="http://www.w3.org/2001/XMLSchema" xmlns:xs="http://www.w3.org/2001/XMLSchema" xmlns:p="http://schemas.microsoft.com/office/2006/metadata/properties" xmlns:ns2="251e4a2b-1a33-4513-9017-f0bb34cca31e" xmlns:ns3="8380694e-df13-4765-9f36-450494b12df9" xmlns:ns4="e9952153-5aa5-42e8-8300-ccc6398e6c31" targetNamespace="http://schemas.microsoft.com/office/2006/metadata/properties" ma:root="true" ma:fieldsID="956d73d4f6a51e76747fa6a8bb943398" ns2:_="" ns3:_="" ns4:_="">
    <xsd:import namespace="251e4a2b-1a33-4513-9017-f0bb34cca31e"/>
    <xsd:import namespace="8380694e-df13-4765-9f36-450494b12df9"/>
    <xsd:import namespace="e9952153-5aa5-42e8-8300-ccc6398e6c31"/>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Leaders" minOccurs="0"/>
                <xsd:element ref="ns2:Members" minOccurs="0"/>
                <xsd:element ref="ns2:Member_Groups" minOccurs="0"/>
                <xsd:element ref="ns2:Distribution_Groups" minOccurs="0"/>
                <xsd:element ref="ns2:LMS_Mappings" minOccurs="0"/>
                <xsd:element ref="ns2:Invited_Leaders" minOccurs="0"/>
                <xsd:element ref="ns2:Invited_Members" minOccurs="0"/>
                <xsd:element ref="ns2:Self_Registration_Enabled" minOccurs="0"/>
                <xsd:element ref="ns2:Has_Leaders_Only_SectionGroup" minOccurs="0"/>
                <xsd:element ref="ns2:Is_Collaboration_Space_Locked" minOccurs="0"/>
                <xsd:element ref="ns2:IsNotebookLocked" minOccurs="0"/>
                <xsd:element ref="ns2:MediaServiceMetadata" minOccurs="0"/>
                <xsd:element ref="ns2:MediaServiceFastMetadata"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1e4a2b-1a33-4513-9017-f0bb34cca31e"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Leaders" ma:index="17"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18"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19"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Leaders" ma:index="22" nillable="true" ma:displayName="Invited Leaders" ma:internalName="Invited_Leaders">
      <xsd:simpleType>
        <xsd:restriction base="dms:Note">
          <xsd:maxLength value="255"/>
        </xsd:restriction>
      </xsd:simpleType>
    </xsd:element>
    <xsd:element name="Invited_Members" ma:index="23" nillable="true" ma:displayName="Invited Members" ma:internalName="Invited_Member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Leaders_Only_SectionGroup" ma:index="25" nillable="true" ma:displayName="Has Leaders Only SectionGroup" ma:internalName="Has_Leaders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GenerationTime" ma:index="30" nillable="true" ma:displayName="MediaServiceGenerationTime" ma:hidden="true" ma:internalName="MediaServiceGenerationTime" ma:readOnly="true">
      <xsd:simpleType>
        <xsd:restriction base="dms:Text"/>
      </xsd:simpleType>
    </xsd:element>
    <xsd:element name="MediaServiceEventHashCode" ma:index="31" nillable="true" ma:displayName="MediaServiceEventHashCode" ma:hidden="true" ma:internalName="MediaServiceEventHashCode" ma:readOnly="true">
      <xsd:simpleType>
        <xsd:restriction base="dms:Text"/>
      </xsd:simpleType>
    </xsd:element>
    <xsd:element name="MediaServiceDateTaken" ma:index="32" nillable="true" ma:displayName="MediaServiceDateTaken" ma:hidden="true" ma:internalName="MediaServiceDateTaken" ma:readOnly="true">
      <xsd:simpleType>
        <xsd:restriction base="dms:Text"/>
      </xsd:simpleType>
    </xsd:element>
    <xsd:element name="MediaServiceOCR" ma:index="33" nillable="true" ma:displayName="Extracted Text" ma:internalName="MediaServiceOCR" ma:readOnly="true">
      <xsd:simpleType>
        <xsd:restriction base="dms:Note">
          <xsd:maxLength value="255"/>
        </xsd:restriction>
      </xsd:simpleType>
    </xsd:element>
    <xsd:element name="MediaServiceAutoKeyPoints" ma:index="34" nillable="true" ma:displayName="MediaServiceAutoKeyPoints" ma:hidden="true" ma:internalName="MediaServiceAutoKeyPoints" ma:readOnly="true">
      <xsd:simpleType>
        <xsd:restriction base="dms:Note"/>
      </xsd:simpleType>
    </xsd:element>
    <xsd:element name="MediaServiceKeyPoints" ma:index="35" nillable="true" ma:displayName="KeyPoints" ma:internalName="MediaServiceKeyPoints" ma:readOnly="true">
      <xsd:simpleType>
        <xsd:restriction base="dms:Note">
          <xsd:maxLength value="255"/>
        </xsd:restriction>
      </xsd:simpleType>
    </xsd:element>
    <xsd:element name="MediaLengthInSeconds" ma:index="38" nillable="true" ma:displayName="MediaLengthInSeconds" ma:hidden="true" ma:internalName="MediaLengthInSeconds" ma:readOnly="true">
      <xsd:simpleType>
        <xsd:restriction base="dms:Unknown"/>
      </xsd:simpleType>
    </xsd:element>
    <xsd:element name="lcf76f155ced4ddcb4097134ff3c332f" ma:index="40" nillable="true" ma:taxonomy="true" ma:internalName="lcf76f155ced4ddcb4097134ff3c332f" ma:taxonomyFieldName="MediaServiceImageTags" ma:displayName="Image Tags" ma:readOnly="false" ma:fieldId="{5cf76f15-5ced-4ddc-b409-7134ff3c332f}" ma:taxonomyMulti="true" ma:sspId="99a8f194-becd-4f93-a34b-b9b3045b7873" ma:termSetId="09814cd3-568e-fe90-9814-8d621ff8fb84" ma:anchorId="fba54fb3-c3e1-fe81-a776-ca4b69148c4d" ma:open="true" ma:isKeyword="false">
      <xsd:complexType>
        <xsd:sequence>
          <xsd:element ref="pc:Terms" minOccurs="0" maxOccurs="1"/>
        </xsd:sequence>
      </xsd:complexType>
    </xsd:element>
    <xsd:element name="MediaServiceLocation" ma:index="4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80694e-df13-4765-9f36-450494b12df9" elementFormDefault="qualified">
    <xsd:import namespace="http://schemas.microsoft.com/office/2006/documentManagement/types"/>
    <xsd:import namespace="http://schemas.microsoft.com/office/infopath/2007/PartnerControls"/>
    <xsd:element name="SharedWithUsers" ma:index="3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952153-5aa5-42e8-8300-ccc6398e6c31" elementFormDefault="qualified">
    <xsd:import namespace="http://schemas.microsoft.com/office/2006/documentManagement/types"/>
    <xsd:import namespace="http://schemas.microsoft.com/office/infopath/2007/PartnerControls"/>
    <xsd:element name="TaxCatchAll" ma:index="41" nillable="true" ma:displayName="Taxonomy Catch All Column" ma:hidden="true" ma:list="{53582677-507c-480e-b47d-c119b048ca4c}" ma:internalName="TaxCatchAll" ma:showField="CatchAllData" ma:web="8380694e-df13-4765-9f36-450494b12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5F3152-1B22-4120-90AD-ABECC3E883B9}">
  <ds:schemaRefs>
    <ds:schemaRef ds:uri="251e4a2b-1a33-4513-9017-f0bb34cca31e"/>
    <ds:schemaRef ds:uri="e9952153-5aa5-42e8-8300-ccc6398e6c31"/>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2B731D7-F5BF-4D0E-BEA0-A10CED407C8E}">
  <ds:schemaRefs>
    <ds:schemaRef ds:uri="http://schemas.microsoft.com/sharepoint/v3/contenttype/forms"/>
  </ds:schemaRefs>
</ds:datastoreItem>
</file>

<file path=customXml/itemProps3.xml><?xml version="1.0" encoding="utf-8"?>
<ds:datastoreItem xmlns:ds="http://schemas.openxmlformats.org/officeDocument/2006/customXml" ds:itemID="{1A8F14C0-1A79-43CE-83C8-9664294EF342}">
  <ds:schemaRefs>
    <ds:schemaRef ds:uri="251e4a2b-1a33-4513-9017-f0bb34cca31e"/>
    <ds:schemaRef ds:uri="8380694e-df13-4765-9f36-450494b12df9"/>
    <ds:schemaRef ds:uri="e9952153-5aa5-42e8-8300-ccc6398e6c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542</TotalTime>
  <Words>1378</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Lato</vt:lpstr>
      <vt:lpstr>ui-sans-serif</vt:lpstr>
      <vt:lpstr>Office Theme</vt:lpstr>
      <vt:lpstr>PowerPoint Presentation</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Todor Kiryazov</dc:creator>
  <cp:lastModifiedBy>Mika Nguyen</cp:lastModifiedBy>
  <cp:revision>5</cp:revision>
  <dcterms:created xsi:type="dcterms:W3CDTF">2012-02-02T18:01:45Z</dcterms:created>
  <dcterms:modified xsi:type="dcterms:W3CDTF">2024-11-26T05:35:58Z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0x010100896936867FB4BD4CBBB1D9655E335B32</vt:lpwstr>
  </property>
  <property fmtid="{D5CDD505-2E9C-101B-9397-08002B2CF9AE}" pid="3" name="MediaServiceImageTags">
    <vt:lpwstr/>
  </property>
</Properties>
</file>