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90" r:id="rId5"/>
    <p:sldId id="288" r:id="rId6"/>
  </p:sldIdLst>
  <p:sldSz cx="9144000" cy="5143500" type="screen16x9"/>
  <p:notesSz cx="6858000" cy="9144000"/>
  <p:embeddedFontLst>
    <p:embeddedFont>
      <p:font typeface="Oswald" panose="020B0604020202020204" charset="0"/>
      <p:regular r:id="rId8"/>
      <p:bold r:id="rId9"/>
    </p:embeddedFont>
    <p:embeddedFont>
      <p:font typeface="Averag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mA2dS7brSClYURksXzfTqcf/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C9941D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85" autoAdjust="0"/>
  </p:normalViewPr>
  <p:slideViewPr>
    <p:cSldViewPr snapToGrid="0">
      <p:cViewPr varScale="1">
        <p:scale>
          <a:sx n="72" d="100"/>
          <a:sy n="72" d="100"/>
        </p:scale>
        <p:origin x="11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078eb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08078eb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0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2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38" name="Google Shape;38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color-hex.com/color/ff9e18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dirty="0">
                <a:hlinkClick r:id="rId11" tooltip="#ff9e18 color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ff9e18</a:t>
            </a:r>
            <a:endParaRPr dirty="0"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dirty="0"/>
              <a:t>aa</a:t>
            </a:r>
            <a:endParaRPr dirty="0"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7AEA0-167B-9470-CC10-30D20E5D3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87" b="2322"/>
          <a:stretch/>
        </p:blipFill>
        <p:spPr>
          <a:xfrm>
            <a:off x="0" y="0"/>
            <a:ext cx="9144000" cy="3502152"/>
          </a:xfrm>
          <a:prstGeom prst="rect">
            <a:avLst/>
          </a:prstGeom>
        </p:spPr>
      </p:pic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671250" y="646003"/>
            <a:ext cx="8013900" cy="1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/>
            <a:r>
              <a:rPr lang="en-GB" sz="6000" dirty="0"/>
              <a:t>A/B test of </a:t>
            </a:r>
            <a:r>
              <a:rPr lang="en-US" sz="6000" dirty="0" err="1"/>
              <a:t>GloBox</a:t>
            </a:r>
            <a:r>
              <a:rPr lang="en-GB" sz="6000" dirty="0" smtClean="0"/>
              <a:t> </a:t>
            </a:r>
            <a:r>
              <a:rPr lang="en-GB" sz="6000" dirty="0"/>
              <a:t>webpage</a:t>
            </a:r>
            <a:endParaRPr sz="6000" b="0" i="0" u="none" strike="noStrike" cap="none" dirty="0">
              <a:solidFill>
                <a:schemeClr val="tx1"/>
              </a:solidFill>
              <a:latin typeface="Oswald" panose="00000500000000000000" pitchFamily="2" charset="0"/>
              <a:sym typeface="Oswald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ctrTitle" idx="4294967295"/>
          </p:nvPr>
        </p:nvSpPr>
        <p:spPr>
          <a:xfrm>
            <a:off x="565050" y="3721334"/>
            <a:ext cx="80139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n" sz="2000" b="1" u="none" strike="noStrike" cap="none" dirty="0">
                <a:solidFill>
                  <a:schemeClr val="tx1"/>
                </a:solidFill>
                <a:latin typeface="Average" panose="020B0604020202020204" charset="0"/>
                <a:ea typeface="Arial"/>
                <a:cs typeface="Arial"/>
                <a:sym typeface="Arial"/>
              </a:rPr>
              <a:t>Manuk </a:t>
            </a:r>
            <a:r>
              <a:rPr lang="en" sz="2000" b="1" u="none" strike="noStrike" cap="none" dirty="0" smtClean="0">
                <a:solidFill>
                  <a:schemeClr val="tx1"/>
                </a:solidFill>
                <a:latin typeface="Average" panose="020B0604020202020204" charset="0"/>
                <a:ea typeface="Arial"/>
                <a:cs typeface="Arial"/>
                <a:sym typeface="Arial"/>
              </a:rPr>
              <a:t>Mikayelyan</a:t>
            </a:r>
            <a:endParaRPr sz="2000" b="1" u="none" strike="noStrike" cap="none" dirty="0">
              <a:solidFill>
                <a:schemeClr val="tx1"/>
              </a:solidFill>
              <a:latin typeface="Average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4294967295"/>
          </p:nvPr>
        </p:nvSpPr>
        <p:spPr>
          <a:xfrm>
            <a:off x="3370800" y="4297516"/>
            <a:ext cx="2402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lang="en" sz="1400" b="0" i="0" u="none" strike="noStrike" cap="none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May, </a:t>
            </a:r>
            <a:r>
              <a:rPr lang="en" sz="1400" b="0" i="0" u="none" strike="noStrike" cap="none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2023</a:t>
            </a:r>
            <a:endParaRPr sz="1400" b="0" i="0" u="none" strike="noStrike" cap="none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ctrTitle" idx="4294967295"/>
          </p:nvPr>
        </p:nvSpPr>
        <p:spPr>
          <a:xfrm>
            <a:off x="2110800" y="2212068"/>
            <a:ext cx="492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Oswald"/>
              <a:buNone/>
            </a:pPr>
            <a:r>
              <a:rPr lang="en" sz="2800" i="0" u="none" strike="noStrike" cap="none" dirty="0">
                <a:solidFill>
                  <a:schemeClr val="tx1"/>
                </a:solidFill>
                <a:latin typeface="Oswald" panose="00000500000000000000" pitchFamily="2" charset="0"/>
                <a:ea typeface="Arial"/>
                <a:cs typeface="Arial"/>
                <a:sym typeface="Arial"/>
              </a:rPr>
              <a:t>Consulting Proposal</a:t>
            </a:r>
            <a:endParaRPr sz="2800" i="0" u="none" strike="noStrike" cap="none" dirty="0">
              <a:solidFill>
                <a:schemeClr val="tx1"/>
              </a:solidFill>
              <a:latin typeface="Oswald" panose="00000500000000000000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078ebcf1_0_0"/>
          <p:cNvSpPr txBox="1">
            <a:spLocks noGrp="1"/>
          </p:cNvSpPr>
          <p:nvPr>
            <p:ph type="title"/>
          </p:nvPr>
        </p:nvSpPr>
        <p:spPr>
          <a:xfrm>
            <a:off x="368700" y="103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Context:</a:t>
            </a:r>
            <a:endParaRPr dirty="0"/>
          </a:p>
        </p:txBody>
      </p:sp>
      <p:sp>
        <p:nvSpPr>
          <p:cNvPr id="82" name="Google Shape;82;g208078ebcf1_0_0"/>
          <p:cNvSpPr txBox="1">
            <a:spLocks noGrp="1"/>
          </p:cNvSpPr>
          <p:nvPr>
            <p:ph type="body" idx="1"/>
          </p:nvPr>
        </p:nvSpPr>
        <p:spPr>
          <a:xfrm>
            <a:off x="311700" y="675775"/>
            <a:ext cx="8520600" cy="40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b="1" dirty="0" err="1"/>
              <a:t>GloBox's</a:t>
            </a:r>
            <a:r>
              <a:rPr lang="en-GB" b="1" dirty="0"/>
              <a:t> product offerings have expanded to include food and drink.</a:t>
            </a:r>
          </a:p>
          <a:p>
            <a:pPr>
              <a:lnSpc>
                <a:spcPct val="200000"/>
              </a:lnSpc>
            </a:pPr>
            <a:r>
              <a:rPr lang="en-GB" b="1" dirty="0"/>
              <a:t>A banner highlighting key products in the food and drink category was designed to increase revenue on mobile users.</a:t>
            </a:r>
          </a:p>
          <a:p>
            <a:pPr>
              <a:lnSpc>
                <a:spcPct val="200000"/>
              </a:lnSpc>
            </a:pPr>
            <a:r>
              <a:rPr lang="en-GB" b="1" dirty="0"/>
              <a:t>The A/B test was conducted to determine whether </a:t>
            </a:r>
            <a:r>
              <a:rPr lang="en-GB" b="1" dirty="0" err="1"/>
              <a:t>GloBox</a:t>
            </a:r>
            <a:r>
              <a:rPr lang="en-GB" b="1" dirty="0"/>
              <a:t> should launch the food and drink banner to all users.</a:t>
            </a:r>
          </a:p>
          <a:p>
            <a:pPr>
              <a:lnSpc>
                <a:spcPct val="200000"/>
              </a:lnSpc>
            </a:pPr>
            <a:r>
              <a:rPr lang="en-GB" b="1" dirty="0"/>
              <a:t>The primary metrics used were the conversion rate (CR) and the average revenue per user (ARPU).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09250" y="61530"/>
            <a:ext cx="8928070" cy="43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Experiment setup</a:t>
            </a:r>
            <a:r>
              <a:rPr lang="en-US" sz="2400" b="1" dirty="0">
                <a:solidFill>
                  <a:schemeClr val="accent4"/>
                </a:solidFill>
                <a:sym typeface="Arial"/>
              </a:rPr>
              <a:t>:</a:t>
            </a:r>
            <a:endParaRPr sz="2400" b="1" dirty="0">
              <a:solidFill>
                <a:schemeClr val="accent4"/>
              </a:solidFill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476206" y="61530"/>
            <a:ext cx="4382588" cy="49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</a:rPr>
              <a:t>The test was run only on the mobile website</a:t>
            </a:r>
            <a:r>
              <a:rPr lang="en-GB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Users </a:t>
            </a: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</a:rPr>
              <a:t>were randomly assigned to either the control or test group upon visiting the </a:t>
            </a:r>
            <a:r>
              <a:rPr lang="en-GB" b="1" dirty="0" err="1">
                <a:solidFill>
                  <a:schemeClr val="accent4"/>
                </a:solidFill>
                <a:latin typeface="Oswald" panose="00000500000000000000" pitchFamily="2" charset="0"/>
              </a:rPr>
              <a:t>GloBox</a:t>
            </a: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</a:rPr>
              <a:t> main page on mobile devices.</a:t>
            </a:r>
          </a:p>
          <a:p>
            <a:pPr marL="176213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b="1" dirty="0">
                <a:solidFill>
                  <a:schemeClr val="accent4"/>
                </a:solidFill>
                <a:latin typeface="Oswald" panose="00000500000000000000" pitchFamily="2" charset="0"/>
              </a:rPr>
              <a:t>There were 20551 users in the control (Group A), </a:t>
            </a:r>
            <a:r>
              <a:rPr lang="en-US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and 20736 </a:t>
            </a:r>
            <a:r>
              <a:rPr lang="en-US" b="1" dirty="0">
                <a:solidFill>
                  <a:schemeClr val="accent4"/>
                </a:solidFill>
                <a:latin typeface="Oswald" panose="00000500000000000000" pitchFamily="2" charset="0"/>
              </a:rPr>
              <a:t>users in the treatment (Group B</a:t>
            </a:r>
            <a:r>
              <a:rPr lang="en-US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).</a:t>
            </a:r>
            <a:endParaRPr lang="en-GB" b="1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</a:rPr>
              <a:t>The banner would show up if a user was assigned to the test group and would not show up if assigned to the control group</a:t>
            </a: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</a:rPr>
              <a:t>The dataset used in this A/B test included user demographic information, user A/B test group assignment, and user purchase activity</a:t>
            </a:r>
          </a:p>
          <a:p>
            <a:pPr marL="176213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</a:rPr>
              <a:t>The conversion rate (CR) and the average revenue per user (ARPU) were used to evaluate the impact of the banner on revenue</a:t>
            </a: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  <a:endParaRPr lang="en-GB" b="1" dirty="0">
              <a:solidFill>
                <a:schemeClr val="accent4"/>
              </a:solidFill>
              <a:latin typeface="Oswald" panose="00000500000000000000" pitchFamily="2" charset="0"/>
            </a:endParaRPr>
          </a:p>
        </p:txBody>
      </p:sp>
      <p:pic>
        <p:nvPicPr>
          <p:cNvPr id="17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3898" y="548569"/>
            <a:ext cx="3169531" cy="2077066"/>
          </a:xfrm>
          <a:prstGeom prst="rect">
            <a:avLst/>
          </a:prstGeom>
          <a:ln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34" y="2760617"/>
            <a:ext cx="3511278" cy="2273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09250" y="61530"/>
            <a:ext cx="8928070" cy="43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  <a:sym typeface="Arial"/>
              </a:rPr>
              <a:t>Key Results:</a:t>
            </a:r>
            <a:endParaRPr sz="2400" b="1" dirty="0">
              <a:solidFill>
                <a:schemeClr val="accent4"/>
              </a:solidFill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847936" y="278415"/>
            <a:ext cx="3189384" cy="41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The conversion </a:t>
            </a: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rate </a:t>
            </a: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of all users is 4.13%. </a:t>
            </a:r>
            <a:endParaRPr lang="en-US" sz="1300" b="1" dirty="0" smtClean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The </a:t>
            </a: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CRs for the control and treatment groups are 3.79% and 4.48% respectively</a:t>
            </a: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The average </a:t>
            </a: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revenue per </a:t>
            </a: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user </a:t>
            </a: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for the control and treatment groups are </a:t>
            </a: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$2.92 </a:t>
            </a: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and </a:t>
            </a: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$2.83 </a:t>
            </a:r>
            <a:r>
              <a:rPr lang="en-US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respectively</a:t>
            </a:r>
            <a:r>
              <a:rPr lang="en-US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The </a:t>
            </a:r>
            <a:r>
              <a:rPr lang="en-GB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test group had </a:t>
            </a:r>
            <a:r>
              <a:rPr lang="en-GB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a significant </a:t>
            </a:r>
            <a:r>
              <a:rPr lang="en-GB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increase in conversion rate</a:t>
            </a:r>
            <a:r>
              <a:rPr lang="en-GB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There </a:t>
            </a:r>
            <a:r>
              <a:rPr lang="en-GB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was no </a:t>
            </a:r>
            <a:r>
              <a:rPr lang="en-GB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significant </a:t>
            </a:r>
            <a:r>
              <a:rPr lang="en-GB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difference in average revenue per user between the control and test groups.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sz="13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These </a:t>
            </a:r>
            <a:r>
              <a:rPr lang="en-GB" sz="1300" b="1" dirty="0">
                <a:solidFill>
                  <a:schemeClr val="accent4"/>
                </a:solidFill>
                <a:latin typeface="Oswald" panose="00000500000000000000" pitchFamily="2" charset="0"/>
              </a:rPr>
              <a:t>findings suggest that the banner was effective in increasing conversions, but did not have a significant impact on revenue per user.</a:t>
            </a:r>
          </a:p>
          <a:p>
            <a:pPr marL="176213" indent="-157163">
              <a:lnSpc>
                <a:spcPts val="14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b="1" dirty="0">
              <a:solidFill>
                <a:schemeClr val="accent4"/>
              </a:solidFill>
              <a:latin typeface="Oswald" panose="00000500000000000000" pitchFamily="2" charset="0"/>
              <a:sym typeface="Oswald"/>
            </a:endParaRPr>
          </a:p>
        </p:txBody>
      </p:sp>
      <p:pic>
        <p:nvPicPr>
          <p:cNvPr id="12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250" y="514243"/>
            <a:ext cx="2795270" cy="1978660"/>
          </a:xfrm>
          <a:prstGeom prst="rect">
            <a:avLst/>
          </a:prstGeom>
          <a:ln/>
        </p:spPr>
      </p:pic>
      <p:pic>
        <p:nvPicPr>
          <p:cNvPr id="13" name="image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345" y="2812950"/>
            <a:ext cx="2797175" cy="1991360"/>
          </a:xfrm>
          <a:prstGeom prst="rect">
            <a:avLst/>
          </a:prstGeom>
          <a:ln/>
        </p:spPr>
      </p:pic>
      <p:pic>
        <p:nvPicPr>
          <p:cNvPr id="14" name="image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904520" y="533186"/>
            <a:ext cx="2653248" cy="1978660"/>
          </a:xfrm>
          <a:prstGeom prst="rect">
            <a:avLst/>
          </a:prstGeom>
          <a:ln/>
        </p:spPr>
      </p:pic>
      <p:pic>
        <p:nvPicPr>
          <p:cNvPr id="15" name="Picture 14" descr="C:\Users\manuk\AppData\Local\Microsoft\Windows\INetCache\Content.MSO\BF71E71C.t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47" y="2812950"/>
            <a:ext cx="2738119" cy="1991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2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>
            <a:spLocks noGrp="1"/>
          </p:cNvSpPr>
          <p:nvPr>
            <p:ph type="title"/>
          </p:nvPr>
        </p:nvSpPr>
        <p:spPr>
          <a:xfrm>
            <a:off x="368700" y="103075"/>
            <a:ext cx="8520600" cy="48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Recommendations: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302" name="Google Shape;302;p2"/>
          <p:cNvSpPr txBox="1">
            <a:spLocks noGrp="1"/>
          </p:cNvSpPr>
          <p:nvPr>
            <p:ph type="body" idx="1"/>
          </p:nvPr>
        </p:nvSpPr>
        <p:spPr>
          <a:xfrm>
            <a:off x="165970" y="636038"/>
            <a:ext cx="8723330" cy="319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b="1" dirty="0" err="1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  <a:sym typeface="Arial"/>
              </a:rPr>
              <a:t>GloBox</a:t>
            </a: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  <a:sym typeface="Arial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  <a:sym typeface="Arial"/>
              </a:rPr>
              <a:t>should not launch the experience to all users based on the results of this A/B </a:t>
            </a: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  <a:sym typeface="Arial"/>
              </a:rPr>
              <a:t>test.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Iterate </a:t>
            </a: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on the experience and test it again with variations to the banner design, placement, and messaging.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Conduct a segmentation analysis to identify specific segments that drove the increase in CR.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Conduct funnel analysis to identify any specific areas of the website that need improvement to increase CR.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Price analysis to identify any specific price points that drive higher revenue.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Personalization analysis to identify the impact of product recommendations or messaging on CR and average spending</a:t>
            </a:r>
            <a:r>
              <a:rPr lang="en-GB" b="1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.</a:t>
            </a:r>
            <a:endParaRPr lang="en-GB" b="1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  <a:sym typeface="Arial"/>
            </a:endParaRPr>
          </a:p>
          <a:p>
            <a:pPr marL="0" lvl="1" indent="0">
              <a:lnSpc>
                <a:spcPts val="1800"/>
              </a:lnSpc>
              <a:spcBef>
                <a:spcPts val="400"/>
              </a:spcBef>
              <a:buClr>
                <a:schemeClr val="accent4"/>
              </a:buClr>
              <a:buSzPct val="80000"/>
              <a:buNone/>
            </a:pP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" name="Google Shape;302;p2"/>
          <p:cNvSpPr txBox="1">
            <a:spLocks/>
          </p:cNvSpPr>
          <p:nvPr/>
        </p:nvSpPr>
        <p:spPr>
          <a:xfrm>
            <a:off x="2526841" y="4303434"/>
            <a:ext cx="4001588" cy="84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en-GB" sz="1600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Thank you!</a:t>
            </a:r>
          </a:p>
          <a:p>
            <a:r>
              <a:rPr lang="en-GB" sz="1600" b="1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Any </a:t>
            </a:r>
            <a:r>
              <a:rPr lang="en-GB" sz="1600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questions or feedback are welcome.</a:t>
            </a:r>
          </a:p>
        </p:txBody>
      </p:sp>
    </p:spTree>
    <p:extLst>
      <p:ext uri="{BB962C8B-B14F-4D97-AF65-F5344CB8AC3E}">
        <p14:creationId xmlns:p14="http://schemas.microsoft.com/office/powerpoint/2010/main" val="228931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build="p"/>
      <p:bldP spid="10" grpId="0" build="p"/>
    </p:bldLst>
  </p:timing>
</p:sld>
</file>

<file path=ppt/theme/theme1.xml><?xml version="1.0" encoding="utf-8"?>
<a:theme xmlns:a="http://schemas.openxmlformats.org/drawingml/2006/main" name="Slate">
  <a:themeElements>
    <a:clrScheme name="Template-Masterclass">
      <a:dk1>
        <a:srgbClr val="FFFFFF"/>
      </a:dk1>
      <a:lt1>
        <a:srgbClr val="035393"/>
      </a:lt1>
      <a:dk2>
        <a:srgbClr val="FFE4BF"/>
      </a:dk2>
      <a:lt2>
        <a:srgbClr val="035393"/>
      </a:lt2>
      <a:accent1>
        <a:srgbClr val="FFD766"/>
      </a:accent1>
      <a:accent2>
        <a:srgbClr val="78909C"/>
      </a:accent2>
      <a:accent3>
        <a:srgbClr val="CACACA"/>
      </a:accent3>
      <a:accent4>
        <a:srgbClr val="014C56"/>
      </a:accent4>
      <a:accent5>
        <a:srgbClr val="FF9E18"/>
      </a:accent5>
      <a:accent6>
        <a:srgbClr val="F5F5F5"/>
      </a:accent6>
      <a:hlink>
        <a:srgbClr val="7994A2"/>
      </a:hlink>
      <a:folHlink>
        <a:srgbClr val="FF9E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427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Average</vt:lpstr>
      <vt:lpstr>Arial</vt:lpstr>
      <vt:lpstr>Slate</vt:lpstr>
      <vt:lpstr>A/B test of GloBox webpage</vt:lpstr>
      <vt:lpstr>Context:</vt:lpstr>
      <vt:lpstr>Experiment setup:</vt:lpstr>
      <vt:lpstr>Key Results: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XYZ Bank Clients</dc:title>
  <dc:creator>Bjoern Schwarz</dc:creator>
  <cp:lastModifiedBy>Manuk Mikayelyan</cp:lastModifiedBy>
  <cp:revision>53</cp:revision>
  <dcterms:modified xsi:type="dcterms:W3CDTF">2023-06-18T06:56:54Z</dcterms:modified>
</cp:coreProperties>
</file>