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58" r:id="rId3"/>
    <p:sldId id="259" r:id="rId4"/>
    <p:sldId id="290" r:id="rId5"/>
    <p:sldId id="292" r:id="rId6"/>
    <p:sldId id="293" r:id="rId7"/>
    <p:sldId id="288" r:id="rId8"/>
  </p:sldIdLst>
  <p:sldSz cx="9144000" cy="5143500" type="screen16x9"/>
  <p:notesSz cx="6858000" cy="9144000"/>
  <p:embeddedFontLst>
    <p:embeddedFont>
      <p:font typeface="Oswald" panose="020B0604020202020204" charset="0"/>
      <p:regular r:id="rId10"/>
      <p:bold r:id="rId11"/>
    </p:embeddedFont>
    <p:embeddedFont>
      <p:font typeface="Averag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mA2dS7brSClYURksXzfTqcf/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2"/>
    <a:srgbClr val="C9941D"/>
    <a:srgbClr val="E6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39" autoAdjust="0"/>
  </p:normalViewPr>
  <p:slideViewPr>
    <p:cSldViewPr snapToGrid="0">
      <p:cViewPr varScale="1">
        <p:scale>
          <a:sx n="65" d="100"/>
          <a:sy n="65" d="100"/>
        </p:scale>
        <p:origin x="1320" y="4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8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8078eb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208078ebc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30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03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91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105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25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2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38" name="Google Shape;38;p2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www.color-hex.com/color/ff9e18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DE" dirty="0">
                <a:hlinkClick r:id="rId11" tooltip="#ff9e18 color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ff9e18</a:t>
            </a:r>
            <a:endParaRPr dirty="0"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r>
              <a:rPr lang="en-US" dirty="0"/>
              <a:t>aa</a:t>
            </a:r>
            <a:endParaRPr dirty="0"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ree Nyc New York photo and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3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9;p1"/>
          <p:cNvSpPr txBox="1">
            <a:spLocks/>
          </p:cNvSpPr>
          <p:nvPr/>
        </p:nvSpPr>
        <p:spPr>
          <a:xfrm>
            <a:off x="1930400" y="0"/>
            <a:ext cx="7213600" cy="132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GB" sz="3600" b="1" dirty="0">
                <a:solidFill>
                  <a:schemeClr val="bg2">
                    <a:lumMod val="25000"/>
                  </a:schemeClr>
                </a:solidFill>
              </a:rPr>
              <a:t>NYC Short-Term Rental Insights</a:t>
            </a:r>
            <a:endParaRPr lang="en-GB" sz="3600" b="1" dirty="0">
              <a:solidFill>
                <a:schemeClr val="bg2">
                  <a:lumMod val="25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5" name="Google Shape;60;p1"/>
          <p:cNvSpPr txBox="1">
            <a:spLocks/>
          </p:cNvSpPr>
          <p:nvPr/>
        </p:nvSpPr>
        <p:spPr>
          <a:xfrm>
            <a:off x="5372099" y="978203"/>
            <a:ext cx="3606801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r"/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  <a:latin typeface="Oswald" panose="020B0604020202020204" charset="0"/>
                <a:ea typeface="Arial"/>
                <a:cs typeface="Arial"/>
                <a:sym typeface="Arial"/>
              </a:rPr>
              <a:t>Manuk Mikayelyan</a:t>
            </a:r>
            <a:endParaRPr lang="en-US" sz="2000" b="1" i="1" dirty="0">
              <a:solidFill>
                <a:schemeClr val="accent5">
                  <a:lumMod val="50000"/>
                </a:schemeClr>
              </a:solidFill>
              <a:latin typeface="Oswald" panose="020B0604020202020204" charset="0"/>
              <a:ea typeface="Arial"/>
              <a:cs typeface="Arial"/>
              <a:sym typeface="Arial"/>
            </a:endParaRPr>
          </a:p>
        </p:txBody>
      </p:sp>
      <p:sp>
        <p:nvSpPr>
          <p:cNvPr id="6" name="Google Shape;61;p1"/>
          <p:cNvSpPr txBox="1">
            <a:spLocks/>
          </p:cNvSpPr>
          <p:nvPr/>
        </p:nvSpPr>
        <p:spPr>
          <a:xfrm>
            <a:off x="6952200" y="1553956"/>
            <a:ext cx="20267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r">
              <a:spcAft>
                <a:spcPts val="1600"/>
              </a:spcAft>
              <a:buFont typeface="Average"/>
              <a:buNone/>
            </a:pPr>
            <a:r>
              <a:rPr lang="en-US" sz="1200" i="1" dirty="0" smtClean="0">
                <a:solidFill>
                  <a:schemeClr val="accent5">
                    <a:lumMod val="50000"/>
                  </a:schemeClr>
                </a:solidFill>
                <a:latin typeface="Oswald" panose="020B0604020202020204" charset="0"/>
              </a:rPr>
              <a:t>June 2023</a:t>
            </a:r>
            <a:endParaRPr lang="en-US" sz="1200" i="1" dirty="0">
              <a:solidFill>
                <a:schemeClr val="accent5">
                  <a:lumMod val="50000"/>
                </a:schemeClr>
              </a:solidFill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2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8078ebcf1_0_0"/>
          <p:cNvSpPr txBox="1">
            <a:spLocks noGrp="1"/>
          </p:cNvSpPr>
          <p:nvPr>
            <p:ph type="title"/>
          </p:nvPr>
        </p:nvSpPr>
        <p:spPr>
          <a:xfrm>
            <a:off x="368700" y="103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Context:</a:t>
            </a:r>
            <a:endParaRPr dirty="0"/>
          </a:p>
        </p:txBody>
      </p:sp>
      <p:sp>
        <p:nvSpPr>
          <p:cNvPr id="82" name="Google Shape;82;g208078ebcf1_0_0"/>
          <p:cNvSpPr txBox="1">
            <a:spLocks noGrp="1"/>
          </p:cNvSpPr>
          <p:nvPr>
            <p:ph type="body" idx="1"/>
          </p:nvPr>
        </p:nvSpPr>
        <p:spPr>
          <a:xfrm>
            <a:off x="311700" y="675775"/>
            <a:ext cx="8520600" cy="403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sz="2400" b="1" dirty="0">
                <a:latin typeface="Oswald" panose="020B0604020202020204" charset="0"/>
              </a:rPr>
              <a:t>Objective: Provide insights for Pillow </a:t>
            </a:r>
            <a:r>
              <a:rPr lang="en-US" sz="2400" b="1" dirty="0" err="1">
                <a:latin typeface="Oswald" panose="020B0604020202020204" charset="0"/>
              </a:rPr>
              <a:t>Palooza's</a:t>
            </a:r>
            <a:r>
              <a:rPr lang="en-US" sz="2400" b="1" dirty="0">
                <a:latin typeface="Oswald" panose="020B0604020202020204" charset="0"/>
              </a:rPr>
              <a:t> business strategy in NYC</a:t>
            </a:r>
          </a:p>
          <a:p>
            <a:pPr lvl="0">
              <a:lnSpc>
                <a:spcPct val="200000"/>
              </a:lnSpc>
            </a:pPr>
            <a:r>
              <a:rPr lang="en-US" sz="2400" b="1" dirty="0">
                <a:latin typeface="Oswald" panose="020B0604020202020204" charset="0"/>
              </a:rPr>
              <a:t>Data sources: Airbnb listings and Pillow </a:t>
            </a:r>
            <a:r>
              <a:rPr lang="en-US" sz="2400" b="1" dirty="0" err="1">
                <a:latin typeface="Oswald" panose="020B0604020202020204" charset="0"/>
              </a:rPr>
              <a:t>Palooza's</a:t>
            </a:r>
            <a:r>
              <a:rPr lang="en-US" sz="2400" b="1" dirty="0">
                <a:latin typeface="Oswald" panose="020B0604020202020204" charset="0"/>
              </a:rPr>
              <a:t> dataset</a:t>
            </a:r>
          </a:p>
          <a:p>
            <a:pPr lvl="0">
              <a:lnSpc>
                <a:spcPct val="200000"/>
              </a:lnSpc>
            </a:pPr>
            <a:r>
              <a:rPr lang="en-US" sz="2400" b="1" dirty="0">
                <a:latin typeface="Oswald" panose="020B0604020202020204" charset="0"/>
              </a:rPr>
              <a:t>Tools used: Python, PostgreSQL, </a:t>
            </a:r>
            <a:r>
              <a:rPr lang="en-US" sz="2400" b="1" dirty="0" smtClean="0">
                <a:latin typeface="Oswald" panose="020B0604020202020204" charset="0"/>
              </a:rPr>
              <a:t>Tableau</a:t>
            </a:r>
            <a:endParaRPr lang="en-US" sz="2400" b="1" dirty="0">
              <a:latin typeface="Oswa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09250" y="61530"/>
            <a:ext cx="8928070" cy="43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Main KPIs </a:t>
            </a:r>
            <a:r>
              <a:rPr lang="en-US" sz="2400" b="1" dirty="0" smtClean="0">
                <a:solidFill>
                  <a:schemeClr val="accent4"/>
                </a:solidFill>
              </a:rPr>
              <a:t>of the market </a:t>
            </a:r>
            <a:r>
              <a:rPr lang="en-US" sz="2400" b="1" dirty="0">
                <a:solidFill>
                  <a:schemeClr val="accent4"/>
                </a:solidFill>
              </a:rPr>
              <a:t>dynamics and performance </a:t>
            </a:r>
            <a:r>
              <a:rPr lang="en-US" sz="2400" b="1" dirty="0" smtClean="0">
                <a:solidFill>
                  <a:schemeClr val="accent4"/>
                </a:solidFill>
                <a:sym typeface="Arial"/>
              </a:rPr>
              <a:t>:</a:t>
            </a:r>
            <a:endParaRPr sz="2400" b="1" dirty="0">
              <a:solidFill>
                <a:schemeClr val="accent4"/>
              </a:solidFill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266700" y="1892299"/>
            <a:ext cx="8592094" cy="293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6213" lvl="0" indent="-157163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US" sz="2000" b="1" dirty="0" smtClean="0">
                <a:solidFill>
                  <a:schemeClr val="accent4"/>
                </a:solidFill>
                <a:latin typeface="Oswald" panose="00000500000000000000" pitchFamily="2" charset="0"/>
              </a:rPr>
              <a:t>Total </a:t>
            </a:r>
            <a:r>
              <a:rPr lang="en-US" sz="2000" b="1" dirty="0">
                <a:solidFill>
                  <a:schemeClr val="accent4"/>
                </a:solidFill>
                <a:latin typeface="Oswald" panose="00000500000000000000" pitchFamily="2" charset="0"/>
              </a:rPr>
              <a:t>Listings: 25,184 short-term rental options available in NYC</a:t>
            </a:r>
          </a:p>
          <a:p>
            <a:pPr marL="176213" lvl="0" indent="-157163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Oswald" panose="00000500000000000000" pitchFamily="2" charset="0"/>
              </a:rPr>
              <a:t>Average Price: $4,315 per listed property</a:t>
            </a:r>
          </a:p>
          <a:p>
            <a:pPr marL="176213" lvl="0" indent="-157163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Oswald" panose="00000500000000000000" pitchFamily="2" charset="0"/>
              </a:rPr>
              <a:t>Occupancy Rate: 59.89%</a:t>
            </a:r>
          </a:p>
          <a:p>
            <a:pPr marL="176213" lvl="0" indent="-157163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Oswald" panose="00000500000000000000" pitchFamily="2" charset="0"/>
              </a:rPr>
              <a:t>Total Revenue: $743,369,052</a:t>
            </a:r>
          </a:p>
          <a:p>
            <a:pPr marL="176213" lvl="0" indent="-157163">
              <a:lnSpc>
                <a:spcPct val="1500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US" sz="2000" b="1" dirty="0">
                <a:solidFill>
                  <a:schemeClr val="accent4"/>
                </a:solidFill>
                <a:latin typeface="Oswald" panose="00000500000000000000" pitchFamily="2" charset="0"/>
              </a:rPr>
              <a:t>Average Revenue: $30,000 per month per listing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" y="730883"/>
            <a:ext cx="8592094" cy="1161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09250" y="61530"/>
            <a:ext cx="8928070" cy="43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accent4"/>
                </a:solidFill>
                <a:sym typeface="Arial"/>
              </a:rPr>
              <a:t>Key Results</a:t>
            </a:r>
            <a:r>
              <a:rPr lang="en-US" sz="2400" b="1" dirty="0" smtClean="0">
                <a:solidFill>
                  <a:schemeClr val="accent4"/>
                </a:solidFill>
                <a:sym typeface="Arial"/>
              </a:rPr>
              <a:t>: </a:t>
            </a:r>
            <a:r>
              <a:rPr lang="en-GB" sz="2400" b="1" dirty="0">
                <a:solidFill>
                  <a:schemeClr val="accent4"/>
                </a:solidFill>
                <a:sym typeface="Arial"/>
              </a:rPr>
              <a:t>Average Monthly Prices by Borough and Room Type</a:t>
            </a:r>
            <a:endParaRPr sz="2400" b="1" dirty="0">
              <a:solidFill>
                <a:schemeClr val="accent4"/>
              </a:solidFill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6565506" y="660004"/>
            <a:ext cx="2471814" cy="400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</a:rPr>
              <a:t>Manhattan </a:t>
            </a: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</a:rPr>
              <a:t>and Brooklyn have highest average prices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</a:endParaRP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</a:rPr>
              <a:t>Bronx and Staten Island have lowest average prices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</a:endParaRP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</a:rPr>
              <a:t>"Entire home/apartment" listings are pricier across all boroughs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</a:endParaRP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</a:rPr>
              <a:t>"Private room" listings are more affordable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</a:endParaRP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</a:rPr>
              <a:t>"Shared room" listings are budget-friendly.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</a:endParaRPr>
          </a:p>
          <a:p>
            <a:pPr marL="176213" indent="-157163">
              <a:lnSpc>
                <a:spcPts val="1400"/>
              </a:lnSpc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endParaRPr sz="1200" dirty="0">
              <a:solidFill>
                <a:schemeClr val="accent4"/>
              </a:solidFill>
              <a:latin typeface="Oswald" panose="00000500000000000000" pitchFamily="2" charset="0"/>
              <a:sym typeface="Oswald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94142" y="495300"/>
            <a:ext cx="5727257" cy="417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1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09250" y="61530"/>
            <a:ext cx="8928070" cy="43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accent4"/>
                </a:solidFill>
                <a:sym typeface="Arial"/>
              </a:rPr>
              <a:t>Key Results</a:t>
            </a:r>
            <a:r>
              <a:rPr lang="en-US" sz="2400" b="1" dirty="0" smtClean="0">
                <a:solidFill>
                  <a:schemeClr val="accent4"/>
                </a:solidFill>
                <a:sym typeface="Arial"/>
              </a:rPr>
              <a:t>: </a:t>
            </a:r>
            <a:r>
              <a:rPr lang="en-GB" sz="2400" b="1" dirty="0" smtClean="0">
                <a:solidFill>
                  <a:schemeClr val="accent4"/>
                </a:solidFill>
                <a:sym typeface="Arial"/>
              </a:rPr>
              <a:t>Occupancy </a:t>
            </a:r>
            <a:r>
              <a:rPr lang="en-GB" sz="2400" b="1" dirty="0">
                <a:solidFill>
                  <a:schemeClr val="accent4"/>
                </a:solidFill>
                <a:sym typeface="Arial"/>
              </a:rPr>
              <a:t>rate by borough and room type in New </a:t>
            </a:r>
            <a:r>
              <a:rPr lang="en-GB" sz="2400" b="1" dirty="0" smtClean="0">
                <a:solidFill>
                  <a:schemeClr val="accent4"/>
                </a:solidFill>
                <a:sym typeface="Arial"/>
              </a:rPr>
              <a:t>York</a:t>
            </a:r>
            <a:endParaRPr sz="2400" b="1" dirty="0">
              <a:solidFill>
                <a:schemeClr val="accent4"/>
              </a:solidFill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6299200" y="495299"/>
            <a:ext cx="2738120" cy="319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</a:rPr>
              <a:t>Manhattan </a:t>
            </a: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</a:rPr>
              <a:t>and Brooklyn: 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</a:rPr>
              <a:t>high </a:t>
            </a: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</a:rPr>
              <a:t>occupancy rates, strong demand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</a:endParaRP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</a:rPr>
              <a:t>The Bronx and Staten Island: 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</a:rPr>
              <a:t>lower </a:t>
            </a: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</a:rPr>
              <a:t>occupancy rates, less demand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</a:rPr>
              <a:t>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</a:endParaRP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</a:rPr>
              <a:t>Entire home/apartment listings preferred; shared rooms have lower occupancy rates.</a:t>
            </a: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endParaRPr dirty="0">
              <a:solidFill>
                <a:schemeClr val="accent4"/>
              </a:solidFill>
              <a:latin typeface="Oswald" panose="00000500000000000000" pitchFamily="2" charset="0"/>
              <a:sym typeface="Oswald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9250" y="495298"/>
            <a:ext cx="6189950" cy="40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09250" y="61530"/>
            <a:ext cx="8928070" cy="43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accent4"/>
                </a:solidFill>
                <a:sym typeface="Arial"/>
              </a:rPr>
              <a:t>Key Results</a:t>
            </a:r>
            <a:r>
              <a:rPr lang="en-US" sz="2400" b="1" dirty="0" smtClean="0">
                <a:solidFill>
                  <a:schemeClr val="accent4"/>
                </a:solidFill>
                <a:sym typeface="Arial"/>
              </a:rPr>
              <a:t>: </a:t>
            </a:r>
            <a:r>
              <a:rPr lang="en-GB" sz="2400" b="1" dirty="0">
                <a:solidFill>
                  <a:schemeClr val="accent4"/>
                </a:solidFill>
                <a:sym typeface="Arial"/>
              </a:rPr>
              <a:t>Pareto Analysis of Total Revenue</a:t>
            </a:r>
            <a:endParaRPr sz="2400" b="1" dirty="0">
              <a:solidFill>
                <a:schemeClr val="accent4"/>
              </a:solidFill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6299200" y="495300"/>
            <a:ext cx="2738120" cy="1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6213" lvl="0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US" dirty="0" smtClean="0">
                <a:solidFill>
                  <a:schemeClr val="accent4"/>
                </a:solidFill>
                <a:latin typeface="Oswald" panose="00000500000000000000" pitchFamily="2" charset="0"/>
              </a:rPr>
              <a:t>80</a:t>
            </a:r>
            <a:r>
              <a:rPr lang="en-US" dirty="0">
                <a:solidFill>
                  <a:schemeClr val="accent4"/>
                </a:solidFill>
                <a:latin typeface="Oswald" panose="00000500000000000000" pitchFamily="2" charset="0"/>
              </a:rPr>
              <a:t>% of total revenue generated by "entire home/apartment" listings in expensive and average price ranges, primarily located in </a:t>
            </a:r>
            <a:r>
              <a:rPr lang="en-US" dirty="0" smtClean="0">
                <a:solidFill>
                  <a:schemeClr val="accent4"/>
                </a:solidFill>
                <a:latin typeface="Oswald" panose="00000500000000000000" pitchFamily="2" charset="0"/>
              </a:rPr>
              <a:t>Manhattan</a:t>
            </a:r>
          </a:p>
          <a:p>
            <a:pPr marL="176213" lvl="0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endParaRPr lang="en-US" dirty="0">
              <a:solidFill>
                <a:schemeClr val="accent4"/>
              </a:solidFill>
              <a:latin typeface="Oswald" panose="00000500000000000000" pitchFamily="2" charset="0"/>
            </a:endParaRPr>
          </a:p>
          <a:p>
            <a:pPr marL="176213" indent="-157163">
              <a:spcBef>
                <a:spcPts val="400"/>
              </a:spcBef>
              <a:buClr>
                <a:schemeClr val="accent4"/>
              </a:buClr>
              <a:buSzPts val="1100"/>
              <a:buFont typeface="Arial"/>
              <a:buChar char="•"/>
            </a:pPr>
            <a:r>
              <a:rPr lang="en-US" dirty="0">
                <a:solidFill>
                  <a:schemeClr val="accent4"/>
                </a:solidFill>
                <a:latin typeface="Oswald" panose="00000500000000000000" pitchFamily="2" charset="0"/>
              </a:rPr>
              <a:t>Importance of focusing on these segments to maximize revenue</a:t>
            </a:r>
            <a:endParaRPr dirty="0">
              <a:solidFill>
                <a:schemeClr val="accent4"/>
              </a:solidFill>
              <a:latin typeface="Oswald" panose="00000500000000000000" pitchFamily="2" charset="0"/>
              <a:sym typeface="Oswald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250" y="495298"/>
            <a:ext cx="6189950" cy="43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"/>
          <p:cNvSpPr txBox="1">
            <a:spLocks noGrp="1"/>
          </p:cNvSpPr>
          <p:nvPr>
            <p:ph type="title"/>
          </p:nvPr>
        </p:nvSpPr>
        <p:spPr>
          <a:xfrm>
            <a:off x="368700" y="103075"/>
            <a:ext cx="8520600" cy="48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400" b="1" dirty="0" smtClean="0">
                <a:solidFill>
                  <a:schemeClr val="accent4"/>
                </a:solidFill>
              </a:rPr>
              <a:t>Recommendations: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302" name="Google Shape;302;p2"/>
          <p:cNvSpPr txBox="1">
            <a:spLocks noGrp="1"/>
          </p:cNvSpPr>
          <p:nvPr>
            <p:ph type="body" idx="1"/>
          </p:nvPr>
        </p:nvSpPr>
        <p:spPr>
          <a:xfrm>
            <a:off x="165970" y="636038"/>
            <a:ext cx="8723330" cy="319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Focus </a:t>
            </a: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on Expensive and Average Price 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Categories.</a:t>
            </a: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  <a:ea typeface="Arial"/>
              <a:cs typeface="Arial"/>
            </a:endParaRP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Target </a:t>
            </a: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Manhattan and 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Brooklyn.</a:t>
            </a: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  <a:ea typeface="Arial"/>
              <a:cs typeface="Arial"/>
            </a:endParaRP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Optimize </a:t>
            </a: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Entire Home/Apartment 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Listings.</a:t>
            </a: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  <a:ea typeface="Arial"/>
              <a:cs typeface="Arial"/>
            </a:endParaRP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Consider </a:t>
            </a: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Pricing 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Strategies.</a:t>
            </a: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  <a:ea typeface="Arial"/>
              <a:cs typeface="Arial"/>
            </a:endParaRP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Expand </a:t>
            </a: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Presence in 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Brooklyn.</a:t>
            </a: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  <a:ea typeface="Arial"/>
              <a:cs typeface="Arial"/>
            </a:endParaRP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Enhance </a:t>
            </a: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Marketing 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Efforts.</a:t>
            </a: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endParaRPr lang="en-GB" dirty="0">
              <a:solidFill>
                <a:schemeClr val="accent4"/>
              </a:solidFill>
              <a:latin typeface="Oswald" panose="00000500000000000000" pitchFamily="2" charset="0"/>
              <a:ea typeface="Arial"/>
              <a:cs typeface="Arial"/>
            </a:endParaRPr>
          </a:p>
          <a:p>
            <a:pPr marL="304800" indent="-285750">
              <a:lnSpc>
                <a:spcPct val="100000"/>
              </a:lnSpc>
              <a:spcBef>
                <a:spcPts val="400"/>
              </a:spcBef>
              <a:buClr>
                <a:schemeClr val="accent4"/>
              </a:buClr>
              <a:buSzPts val="1100"/>
            </a:pP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Continuous </a:t>
            </a:r>
            <a:r>
              <a:rPr lang="en-GB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Monitoring, Data Collection, and </a:t>
            </a:r>
            <a:r>
              <a:rPr lang="en-GB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Analysis.</a:t>
            </a:r>
            <a:endParaRPr lang="en-GB" dirty="0">
              <a:solidFill>
                <a:schemeClr val="accent4"/>
              </a:solidFill>
              <a:latin typeface="Oswald" panose="00000500000000000000" pitchFamily="2" charset="0"/>
              <a:ea typeface="Arial"/>
              <a:cs typeface="Arial"/>
            </a:endParaRPr>
          </a:p>
          <a:p>
            <a:pPr marL="0" lvl="1" indent="0">
              <a:lnSpc>
                <a:spcPts val="1800"/>
              </a:lnSpc>
              <a:spcBef>
                <a:spcPts val="400"/>
              </a:spcBef>
              <a:buClr>
                <a:schemeClr val="accent4"/>
              </a:buClr>
              <a:buSzPct val="80000"/>
              <a:buNone/>
            </a:pPr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10" name="Google Shape;302;p2"/>
          <p:cNvSpPr txBox="1">
            <a:spLocks/>
          </p:cNvSpPr>
          <p:nvPr/>
        </p:nvSpPr>
        <p:spPr>
          <a:xfrm>
            <a:off x="2526841" y="4303434"/>
            <a:ext cx="4001588" cy="84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114300" indent="0">
              <a:buNone/>
            </a:pPr>
            <a:r>
              <a:rPr lang="en-GB" sz="1600" b="1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Thank you!</a:t>
            </a:r>
          </a:p>
          <a:p>
            <a:r>
              <a:rPr lang="en-GB" sz="1600" b="1" dirty="0" smtClean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Any </a:t>
            </a:r>
            <a:r>
              <a:rPr lang="en-GB" sz="1600" b="1" dirty="0">
                <a:solidFill>
                  <a:schemeClr val="accent4"/>
                </a:solidFill>
                <a:latin typeface="Oswald" panose="00000500000000000000" pitchFamily="2" charset="0"/>
                <a:ea typeface="Arial"/>
                <a:cs typeface="Arial"/>
              </a:rPr>
              <a:t>questions or feedback are welcome.</a:t>
            </a:r>
          </a:p>
        </p:txBody>
      </p:sp>
    </p:spTree>
    <p:extLst>
      <p:ext uri="{BB962C8B-B14F-4D97-AF65-F5344CB8AC3E}">
        <p14:creationId xmlns:p14="http://schemas.microsoft.com/office/powerpoint/2010/main" val="22893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Template-Masterclass">
      <a:dk1>
        <a:srgbClr val="FFFFFF"/>
      </a:dk1>
      <a:lt1>
        <a:srgbClr val="035393"/>
      </a:lt1>
      <a:dk2>
        <a:srgbClr val="FFE4BF"/>
      </a:dk2>
      <a:lt2>
        <a:srgbClr val="035393"/>
      </a:lt2>
      <a:accent1>
        <a:srgbClr val="FFD766"/>
      </a:accent1>
      <a:accent2>
        <a:srgbClr val="78909C"/>
      </a:accent2>
      <a:accent3>
        <a:srgbClr val="CACACA"/>
      </a:accent3>
      <a:accent4>
        <a:srgbClr val="014C56"/>
      </a:accent4>
      <a:accent5>
        <a:srgbClr val="FF9E18"/>
      </a:accent5>
      <a:accent6>
        <a:srgbClr val="F5F5F5"/>
      </a:accent6>
      <a:hlink>
        <a:srgbClr val="7994A2"/>
      </a:hlink>
      <a:folHlink>
        <a:srgbClr val="FF9E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281</Words>
  <Application>Microsoft Office PowerPoint</Application>
  <PresentationFormat>On-screen Show (16:9)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Oswald</vt:lpstr>
      <vt:lpstr>Average</vt:lpstr>
      <vt:lpstr>Slate</vt:lpstr>
      <vt:lpstr>PowerPoint Presentation</vt:lpstr>
      <vt:lpstr>Context:</vt:lpstr>
      <vt:lpstr>Main KPIs of the market dynamics and performance :</vt:lpstr>
      <vt:lpstr>Key Results: Average Monthly Prices by Borough and Room Type</vt:lpstr>
      <vt:lpstr>Key Results: Occupancy rate by borough and room type in New York</vt:lpstr>
      <vt:lpstr>Key Results: Pareto Analysis of Total Revenue</vt:lpstr>
      <vt:lpstr>Recommendations: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Analysis of XYZ Bank Clients</dc:title>
  <dc:creator>Bjoern Schwarz</dc:creator>
  <cp:lastModifiedBy>Manuk Mikayelyan</cp:lastModifiedBy>
  <cp:revision>64</cp:revision>
  <dcterms:modified xsi:type="dcterms:W3CDTF">2023-06-18T10:18:48Z</dcterms:modified>
</cp:coreProperties>
</file>