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9DA9"/>
    <a:srgbClr val="96C0E2"/>
    <a:srgbClr val="DC9CA8"/>
    <a:srgbClr val="96BFE1"/>
    <a:srgbClr val="9CC0E1"/>
    <a:srgbClr val="8ABFDC"/>
    <a:srgbClr val="DE9DAA"/>
    <a:srgbClr val="8DC0DE"/>
    <a:srgbClr val="E5B3BE"/>
    <a:srgbClr val="9D9C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3"/>
  </p:normalViewPr>
  <p:slideViewPr>
    <p:cSldViewPr snapToGrid="0" snapToObjects="1">
      <p:cViewPr>
        <p:scale>
          <a:sx n="22" d="100"/>
          <a:sy n="22" d="100"/>
        </p:scale>
        <p:origin x="1424" y="-24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C090C-3A09-5A43-B584-FC446FCFCDCE}" type="datetimeFigureOut">
              <a:rPr lang="en-US" smtClean="0"/>
              <a:t>6/10/20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901DE9-1C57-984D-A454-C0E9ACF994B3}" type="slidenum">
              <a:rPr lang="en-US" smtClean="0"/>
              <a:t>‹#›</a:t>
            </a:fld>
            <a:endParaRPr lang="en-US"/>
          </a:p>
        </p:txBody>
      </p:sp>
    </p:spTree>
    <p:extLst>
      <p:ext uri="{BB962C8B-B14F-4D97-AF65-F5344CB8AC3E}">
        <p14:creationId xmlns:p14="http://schemas.microsoft.com/office/powerpoint/2010/main" val="93294072"/>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901DE9-1C57-984D-A454-C0E9ACF994B3}" type="slidenum">
              <a:rPr lang="en-US" smtClean="0"/>
              <a:t>1</a:t>
            </a:fld>
            <a:endParaRPr lang="en-US"/>
          </a:p>
        </p:txBody>
      </p:sp>
    </p:spTree>
    <p:extLst>
      <p:ext uri="{BB962C8B-B14F-4D97-AF65-F5344CB8AC3E}">
        <p14:creationId xmlns:p14="http://schemas.microsoft.com/office/powerpoint/2010/main" val="2636262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47100A-519B-B44B-BF06-B42D59164082}" type="datetimeFigureOut">
              <a:rPr lang="en-US" smtClean="0"/>
              <a:t>6/10/20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A1322-C05D-124D-AA0A-8EC0D33A609A}" type="slidenum">
              <a:rPr lang="en-US" smtClean="0"/>
              <a:t>‹#›</a:t>
            </a:fld>
            <a:endParaRPr lang="en-US"/>
          </a:p>
        </p:txBody>
      </p:sp>
    </p:spTree>
    <p:extLst>
      <p:ext uri="{BB962C8B-B14F-4D97-AF65-F5344CB8AC3E}">
        <p14:creationId xmlns:p14="http://schemas.microsoft.com/office/powerpoint/2010/main" val="3870559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7100A-519B-B44B-BF06-B42D59164082}" type="datetimeFigureOut">
              <a:rPr lang="en-US" smtClean="0"/>
              <a:t>6/10/20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A1322-C05D-124D-AA0A-8EC0D33A609A}" type="slidenum">
              <a:rPr lang="en-US" smtClean="0"/>
              <a:t>‹#›</a:t>
            </a:fld>
            <a:endParaRPr lang="en-US"/>
          </a:p>
        </p:txBody>
      </p:sp>
    </p:spTree>
    <p:extLst>
      <p:ext uri="{BB962C8B-B14F-4D97-AF65-F5344CB8AC3E}">
        <p14:creationId xmlns:p14="http://schemas.microsoft.com/office/powerpoint/2010/main" val="128540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7100A-519B-B44B-BF06-B42D59164082}" type="datetimeFigureOut">
              <a:rPr lang="en-US" smtClean="0"/>
              <a:t>6/10/20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A1322-C05D-124D-AA0A-8EC0D33A609A}" type="slidenum">
              <a:rPr lang="en-US" smtClean="0"/>
              <a:t>‹#›</a:t>
            </a:fld>
            <a:endParaRPr lang="en-US"/>
          </a:p>
        </p:txBody>
      </p:sp>
    </p:spTree>
    <p:extLst>
      <p:ext uri="{BB962C8B-B14F-4D97-AF65-F5344CB8AC3E}">
        <p14:creationId xmlns:p14="http://schemas.microsoft.com/office/powerpoint/2010/main" val="385779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7100A-519B-B44B-BF06-B42D59164082}" type="datetimeFigureOut">
              <a:rPr lang="en-US" smtClean="0"/>
              <a:t>6/10/20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A1322-C05D-124D-AA0A-8EC0D33A609A}" type="slidenum">
              <a:rPr lang="en-US" smtClean="0"/>
              <a:t>‹#›</a:t>
            </a:fld>
            <a:endParaRPr lang="en-US"/>
          </a:p>
        </p:txBody>
      </p:sp>
    </p:spTree>
    <p:extLst>
      <p:ext uri="{BB962C8B-B14F-4D97-AF65-F5344CB8AC3E}">
        <p14:creationId xmlns:p14="http://schemas.microsoft.com/office/powerpoint/2010/main" val="1965696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7100A-519B-B44B-BF06-B42D59164082}" type="datetimeFigureOut">
              <a:rPr lang="en-US" smtClean="0"/>
              <a:t>6/10/20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A1322-C05D-124D-AA0A-8EC0D33A609A}" type="slidenum">
              <a:rPr lang="en-US" smtClean="0"/>
              <a:t>‹#›</a:t>
            </a:fld>
            <a:endParaRPr lang="en-US"/>
          </a:p>
        </p:txBody>
      </p:sp>
    </p:spTree>
    <p:extLst>
      <p:ext uri="{BB962C8B-B14F-4D97-AF65-F5344CB8AC3E}">
        <p14:creationId xmlns:p14="http://schemas.microsoft.com/office/powerpoint/2010/main" val="2495993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7100A-519B-B44B-BF06-B42D59164082}" type="datetimeFigureOut">
              <a:rPr lang="en-US" smtClean="0"/>
              <a:t>6/10/20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A1322-C05D-124D-AA0A-8EC0D33A609A}" type="slidenum">
              <a:rPr lang="en-US" smtClean="0"/>
              <a:t>‹#›</a:t>
            </a:fld>
            <a:endParaRPr lang="en-US"/>
          </a:p>
        </p:txBody>
      </p:sp>
    </p:spTree>
    <p:extLst>
      <p:ext uri="{BB962C8B-B14F-4D97-AF65-F5344CB8AC3E}">
        <p14:creationId xmlns:p14="http://schemas.microsoft.com/office/powerpoint/2010/main" val="3637699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47100A-519B-B44B-BF06-B42D59164082}" type="datetimeFigureOut">
              <a:rPr lang="en-US" smtClean="0"/>
              <a:t>6/10/20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A1322-C05D-124D-AA0A-8EC0D33A609A}" type="slidenum">
              <a:rPr lang="en-US" smtClean="0"/>
              <a:t>‹#›</a:t>
            </a:fld>
            <a:endParaRPr lang="en-US"/>
          </a:p>
        </p:txBody>
      </p:sp>
    </p:spTree>
    <p:extLst>
      <p:ext uri="{BB962C8B-B14F-4D97-AF65-F5344CB8AC3E}">
        <p14:creationId xmlns:p14="http://schemas.microsoft.com/office/powerpoint/2010/main" val="2654892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47100A-519B-B44B-BF06-B42D59164082}" type="datetimeFigureOut">
              <a:rPr lang="en-US" smtClean="0"/>
              <a:t>6/10/20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A1322-C05D-124D-AA0A-8EC0D33A609A}" type="slidenum">
              <a:rPr lang="en-US" smtClean="0"/>
              <a:t>‹#›</a:t>
            </a:fld>
            <a:endParaRPr lang="en-US"/>
          </a:p>
        </p:txBody>
      </p:sp>
    </p:spTree>
    <p:extLst>
      <p:ext uri="{BB962C8B-B14F-4D97-AF65-F5344CB8AC3E}">
        <p14:creationId xmlns:p14="http://schemas.microsoft.com/office/powerpoint/2010/main" val="1137263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7100A-519B-B44B-BF06-B42D59164082}" type="datetimeFigureOut">
              <a:rPr lang="en-US" smtClean="0"/>
              <a:t>6/10/20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AA1322-C05D-124D-AA0A-8EC0D33A609A}" type="slidenum">
              <a:rPr lang="en-US" smtClean="0"/>
              <a:t>‹#›</a:t>
            </a:fld>
            <a:endParaRPr lang="en-US"/>
          </a:p>
        </p:txBody>
      </p:sp>
    </p:spTree>
    <p:extLst>
      <p:ext uri="{BB962C8B-B14F-4D97-AF65-F5344CB8AC3E}">
        <p14:creationId xmlns:p14="http://schemas.microsoft.com/office/powerpoint/2010/main" val="3870385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347100A-519B-B44B-BF06-B42D59164082}" type="datetimeFigureOut">
              <a:rPr lang="en-US" smtClean="0"/>
              <a:t>6/10/20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A1322-C05D-124D-AA0A-8EC0D33A609A}" type="slidenum">
              <a:rPr lang="en-US" smtClean="0"/>
              <a:t>‹#›</a:t>
            </a:fld>
            <a:endParaRPr lang="en-US"/>
          </a:p>
        </p:txBody>
      </p:sp>
    </p:spTree>
    <p:extLst>
      <p:ext uri="{BB962C8B-B14F-4D97-AF65-F5344CB8AC3E}">
        <p14:creationId xmlns:p14="http://schemas.microsoft.com/office/powerpoint/2010/main" val="250426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347100A-519B-B44B-BF06-B42D59164082}" type="datetimeFigureOut">
              <a:rPr lang="en-US" smtClean="0"/>
              <a:t>6/10/20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A1322-C05D-124D-AA0A-8EC0D33A609A}" type="slidenum">
              <a:rPr lang="en-US" smtClean="0"/>
              <a:t>‹#›</a:t>
            </a:fld>
            <a:endParaRPr lang="en-US"/>
          </a:p>
        </p:txBody>
      </p:sp>
    </p:spTree>
    <p:extLst>
      <p:ext uri="{BB962C8B-B14F-4D97-AF65-F5344CB8AC3E}">
        <p14:creationId xmlns:p14="http://schemas.microsoft.com/office/powerpoint/2010/main" val="2665618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347100A-519B-B44B-BF06-B42D59164082}" type="datetimeFigureOut">
              <a:rPr lang="en-US" smtClean="0"/>
              <a:t>6/10/20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DAA1322-C05D-124D-AA0A-8EC0D33A609A}" type="slidenum">
              <a:rPr lang="en-US" smtClean="0"/>
              <a:t>‹#›</a:t>
            </a:fld>
            <a:endParaRPr lang="en-US"/>
          </a:p>
        </p:txBody>
      </p:sp>
    </p:spTree>
    <p:extLst>
      <p:ext uri="{BB962C8B-B14F-4D97-AF65-F5344CB8AC3E}">
        <p14:creationId xmlns:p14="http://schemas.microsoft.com/office/powerpoint/2010/main" val="4101829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 name="Group 280">
            <a:extLst>
              <a:ext uri="{FF2B5EF4-FFF2-40B4-BE49-F238E27FC236}">
                <a16:creationId xmlns:a16="http://schemas.microsoft.com/office/drawing/2014/main" id="{E16F65DC-294D-904C-A023-D064FDD9B368}"/>
              </a:ext>
            </a:extLst>
          </p:cNvPr>
          <p:cNvGrpSpPr/>
          <p:nvPr/>
        </p:nvGrpSpPr>
        <p:grpSpPr>
          <a:xfrm>
            <a:off x="3657600" y="914400"/>
            <a:ext cx="36575999" cy="3542481"/>
            <a:chOff x="3657600" y="914400"/>
            <a:chExt cx="36575999" cy="3542481"/>
          </a:xfrm>
        </p:grpSpPr>
        <p:sp>
          <p:nvSpPr>
            <p:cNvPr id="4" name="TextBox 3">
              <a:extLst>
                <a:ext uri="{FF2B5EF4-FFF2-40B4-BE49-F238E27FC236}">
                  <a16:creationId xmlns:a16="http://schemas.microsoft.com/office/drawing/2014/main" id="{E10D8338-2A23-8944-907F-0B90496F21C9}"/>
                </a:ext>
              </a:extLst>
            </p:cNvPr>
            <p:cNvSpPr txBox="1"/>
            <p:nvPr/>
          </p:nvSpPr>
          <p:spPr>
            <a:xfrm>
              <a:off x="9829800" y="914400"/>
              <a:ext cx="24231600" cy="1477328"/>
            </a:xfrm>
            <a:prstGeom prst="rect">
              <a:avLst/>
            </a:prstGeom>
            <a:noFill/>
          </p:spPr>
          <p:txBody>
            <a:bodyPr wrap="square" rtlCol="0">
              <a:spAutoFit/>
            </a:bodyPr>
            <a:lstStyle/>
            <a:p>
              <a:pPr algn="ctr"/>
              <a:r>
                <a:rPr lang="en-US" sz="9000" dirty="0">
                  <a:latin typeface="Hiragino Mincho Pro W3" panose="02020300000000000000" pitchFamily="18" charset="-128"/>
                  <a:ea typeface="Hiragino Mincho Pro W3" panose="02020300000000000000" pitchFamily="18" charset="-128"/>
                  <a:cs typeface="High Tower Text" panose="020F0502020204030204" pitchFamily="34" charset="0"/>
                </a:rPr>
                <a:t>Tight Forests and the Chromatic Polynomial</a:t>
              </a:r>
            </a:p>
          </p:txBody>
        </p:sp>
        <p:sp>
          <p:nvSpPr>
            <p:cNvPr id="7" name="TextBox 6">
              <a:extLst>
                <a:ext uri="{FF2B5EF4-FFF2-40B4-BE49-F238E27FC236}">
                  <a16:creationId xmlns:a16="http://schemas.microsoft.com/office/drawing/2014/main" id="{7914775F-56E9-544D-9C20-1025197CD4E0}"/>
                </a:ext>
              </a:extLst>
            </p:cNvPr>
            <p:cNvSpPr txBox="1"/>
            <p:nvPr/>
          </p:nvSpPr>
          <p:spPr>
            <a:xfrm>
              <a:off x="7217228" y="2630308"/>
              <a:ext cx="29456743" cy="938719"/>
            </a:xfrm>
            <a:prstGeom prst="rect">
              <a:avLst/>
            </a:prstGeom>
            <a:noFill/>
          </p:spPr>
          <p:txBody>
            <a:bodyPr wrap="square" rtlCol="0">
              <a:spAutoFit/>
            </a:bodyPr>
            <a:lstStyle/>
            <a:p>
              <a:pPr algn="ctr"/>
              <a:r>
                <a:rPr lang="en-US" sz="5500" dirty="0">
                  <a:latin typeface="Hiragino Mincho Pro W3" panose="02020300000000000000" pitchFamily="18" charset="-128"/>
                  <a:ea typeface="Hiragino Mincho Pro W3" panose="02020300000000000000" pitchFamily="18" charset="-128"/>
                  <a:cs typeface="High Tower Text" panose="020F0502020204030204" pitchFamily="34" charset="0"/>
                </a:rPr>
                <a:t>Miliano Mikol with advising from Dr. Joshua Hallam, </a:t>
              </a:r>
              <a:r>
                <a:rPr lang="en-US" sz="5500" dirty="0" err="1">
                  <a:latin typeface="Hiragino Mincho Pro W3" panose="02020300000000000000" pitchFamily="18" charset="-128"/>
                  <a:ea typeface="Hiragino Mincho Pro W3" panose="02020300000000000000" pitchFamily="18" charset="-128"/>
                  <a:cs typeface="High Tower Text" panose="020F0502020204030204" pitchFamily="34" charset="0"/>
                </a:rPr>
                <a:t>Ph.D</a:t>
              </a:r>
              <a:r>
                <a:rPr lang="en-US" sz="5500" dirty="0">
                  <a:latin typeface="Hiragino Mincho Pro W3" panose="02020300000000000000" pitchFamily="18" charset="-128"/>
                  <a:ea typeface="Hiragino Mincho Pro W3" panose="02020300000000000000" pitchFamily="18" charset="-128"/>
                  <a:cs typeface="High Tower Text" panose="020F0502020204030204" pitchFamily="34" charset="0"/>
                </a:rPr>
                <a:t>, Mathematics</a:t>
              </a:r>
            </a:p>
          </p:txBody>
        </p:sp>
        <p:pic>
          <p:nvPicPr>
            <p:cNvPr id="10" name="Picture 9" descr="A close up of a sign&#10;&#10;Description automatically generated">
              <a:extLst>
                <a:ext uri="{FF2B5EF4-FFF2-40B4-BE49-F238E27FC236}">
                  <a16:creationId xmlns:a16="http://schemas.microsoft.com/office/drawing/2014/main" id="{7DD95BA2-39DD-BF4C-BCE7-FBD17DBAB3AF}"/>
                </a:ext>
              </a:extLst>
            </p:cNvPr>
            <p:cNvPicPr>
              <a:picLocks noChangeAspect="1"/>
            </p:cNvPicPr>
            <p:nvPr/>
          </p:nvPicPr>
          <p:blipFill>
            <a:blip r:embed="rId3"/>
            <a:stretch>
              <a:fillRect/>
            </a:stretch>
          </p:blipFill>
          <p:spPr>
            <a:xfrm>
              <a:off x="3657600" y="1371600"/>
              <a:ext cx="3703320" cy="2305343"/>
            </a:xfrm>
            <a:prstGeom prst="rect">
              <a:avLst/>
            </a:prstGeom>
          </p:spPr>
        </p:pic>
        <p:pic>
          <p:nvPicPr>
            <p:cNvPr id="21" name="Picture 20" descr="A close up of a sign&#10;&#10;Description automatically generated">
              <a:extLst>
                <a:ext uri="{FF2B5EF4-FFF2-40B4-BE49-F238E27FC236}">
                  <a16:creationId xmlns:a16="http://schemas.microsoft.com/office/drawing/2014/main" id="{15451F5B-44CC-8846-B821-67088AA69673}"/>
                </a:ext>
              </a:extLst>
            </p:cNvPr>
            <p:cNvPicPr>
              <a:picLocks noChangeAspect="1"/>
            </p:cNvPicPr>
            <p:nvPr/>
          </p:nvPicPr>
          <p:blipFill>
            <a:blip r:embed="rId4"/>
            <a:stretch>
              <a:fillRect/>
            </a:stretch>
          </p:blipFill>
          <p:spPr>
            <a:xfrm>
              <a:off x="35598153" y="1371600"/>
              <a:ext cx="4635446" cy="3085281"/>
            </a:xfrm>
            <a:prstGeom prst="rect">
              <a:avLst/>
            </a:prstGeom>
          </p:spPr>
        </p:pic>
      </p:grpSp>
      <p:sp>
        <p:nvSpPr>
          <p:cNvPr id="22" name="TextBox 21">
            <a:extLst>
              <a:ext uri="{FF2B5EF4-FFF2-40B4-BE49-F238E27FC236}">
                <a16:creationId xmlns:a16="http://schemas.microsoft.com/office/drawing/2014/main" id="{E20C8594-A101-2047-A54F-58B3C5383CFF}"/>
              </a:ext>
            </a:extLst>
          </p:cNvPr>
          <p:cNvSpPr txBox="1"/>
          <p:nvPr/>
        </p:nvSpPr>
        <p:spPr>
          <a:xfrm>
            <a:off x="937260" y="4456881"/>
            <a:ext cx="9144000" cy="54784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000" b="1" dirty="0"/>
              <a:t>Abstract</a:t>
            </a:r>
          </a:p>
          <a:p>
            <a:pPr algn="ctr"/>
            <a:endParaRPr lang="en-US" sz="5000" dirty="0"/>
          </a:p>
          <a:p>
            <a:pPr algn="ctr"/>
            <a:endParaRPr lang="en-US" sz="5000" dirty="0"/>
          </a:p>
          <a:p>
            <a:pPr algn="ctr"/>
            <a:endParaRPr lang="en-US" sz="5000" dirty="0"/>
          </a:p>
          <a:p>
            <a:pPr algn="ctr"/>
            <a:endParaRPr lang="en-US" sz="5000" dirty="0"/>
          </a:p>
          <a:p>
            <a:pPr algn="ctr"/>
            <a:endParaRPr lang="en-US" sz="5000" dirty="0"/>
          </a:p>
          <a:p>
            <a:pPr algn="ctr"/>
            <a:endParaRPr lang="en-US" sz="5000" dirty="0"/>
          </a:p>
        </p:txBody>
      </p:sp>
      <p:sp>
        <p:nvSpPr>
          <p:cNvPr id="23" name="TextBox 22">
            <a:extLst>
              <a:ext uri="{FF2B5EF4-FFF2-40B4-BE49-F238E27FC236}">
                <a16:creationId xmlns:a16="http://schemas.microsoft.com/office/drawing/2014/main" id="{70DA3B1C-563D-384D-A120-ED770A4EE003}"/>
              </a:ext>
            </a:extLst>
          </p:cNvPr>
          <p:cNvSpPr txBox="1"/>
          <p:nvPr/>
        </p:nvSpPr>
        <p:spPr>
          <a:xfrm>
            <a:off x="937260" y="12163292"/>
            <a:ext cx="9144000" cy="31700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000" b="1" dirty="0"/>
              <a:t>Project</a:t>
            </a:r>
          </a:p>
          <a:p>
            <a:endParaRPr lang="en-US" sz="5000" dirty="0"/>
          </a:p>
          <a:p>
            <a:pPr algn="ctr"/>
            <a:endParaRPr lang="en-US" sz="5000" dirty="0"/>
          </a:p>
          <a:p>
            <a:pPr algn="ctr"/>
            <a:endParaRPr lang="en-US" sz="5000" dirty="0"/>
          </a:p>
        </p:txBody>
      </p:sp>
      <p:sp>
        <p:nvSpPr>
          <p:cNvPr id="25" name="TextBox 24">
            <a:extLst>
              <a:ext uri="{FF2B5EF4-FFF2-40B4-BE49-F238E27FC236}">
                <a16:creationId xmlns:a16="http://schemas.microsoft.com/office/drawing/2014/main" id="{D3A27269-9ACD-A24E-8614-3E29CD114054}"/>
              </a:ext>
            </a:extLst>
          </p:cNvPr>
          <p:cNvSpPr txBox="1"/>
          <p:nvPr/>
        </p:nvSpPr>
        <p:spPr>
          <a:xfrm>
            <a:off x="762087" y="22038016"/>
            <a:ext cx="9144000" cy="4462760"/>
          </a:xfrm>
          <a:prstGeom prst="rect">
            <a:avLst/>
          </a:prstGeom>
          <a:pattFill prst="pct5">
            <a:fgClr>
              <a:schemeClr val="lt1"/>
            </a:fgClr>
            <a:bgClr>
              <a:schemeClr val="bg1"/>
            </a:bgClr>
          </a:patt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000" b="1" dirty="0"/>
              <a:t>Conclusion</a:t>
            </a:r>
            <a:endParaRPr lang="en-US" sz="5000" dirty="0"/>
          </a:p>
          <a:p>
            <a:endParaRPr lang="en-US" sz="2600" dirty="0"/>
          </a:p>
          <a:p>
            <a:r>
              <a:rPr lang="en-US" sz="2600" dirty="0"/>
              <a:t>Given a set of disjoint graphs that each have a quasi-perfect order, we can glue each graph on a single vertex such that the newly constructed graph also has a quasi-perfect order. Proving that such graphs can be glued on an edge with the same result is a matter of future research for this project. Regardless, our findings take the combinatorics community one step closer towards characterizing graphs where computing the number of colorings is the same as computing the number of tight forests contained.</a:t>
            </a:r>
          </a:p>
        </p:txBody>
      </p:sp>
      <p:sp>
        <p:nvSpPr>
          <p:cNvPr id="26" name="TextBox 25">
            <a:extLst>
              <a:ext uri="{FF2B5EF4-FFF2-40B4-BE49-F238E27FC236}">
                <a16:creationId xmlns:a16="http://schemas.microsoft.com/office/drawing/2014/main" id="{272F101E-34F3-CA41-85A4-068276356BE0}"/>
              </a:ext>
            </a:extLst>
          </p:cNvPr>
          <p:cNvSpPr txBox="1"/>
          <p:nvPr/>
        </p:nvSpPr>
        <p:spPr>
          <a:xfrm>
            <a:off x="33198989" y="21500131"/>
            <a:ext cx="9144000"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000" b="1" dirty="0"/>
              <a:t>References</a:t>
            </a:r>
            <a:endParaRPr lang="en-US" sz="5000" dirty="0"/>
          </a:p>
          <a:p>
            <a:pPr algn="ctr"/>
            <a:endParaRPr lang="en-US" sz="2600" dirty="0"/>
          </a:p>
          <a:p>
            <a:r>
              <a:rPr lang="en-US" sz="2600" dirty="0"/>
              <a:t>Hallam, Joshua &amp; Martin, Jeremy &amp; Sagan, Bruce. (2016). </a:t>
            </a:r>
            <a:r>
              <a:rPr lang="en-US" sz="2600" i="1" dirty="0"/>
              <a:t>Increasing spanning forests in graphs and simplicial complexes</a:t>
            </a:r>
            <a:r>
              <a:rPr lang="en-US" sz="2600" dirty="0"/>
              <a:t>. European Journal of Combinatorics. 76. 10.1016/j.ejc.2018.09.011.</a:t>
            </a:r>
          </a:p>
          <a:p>
            <a:pPr algn="ctr"/>
            <a:endParaRPr lang="en-US" sz="2600" dirty="0"/>
          </a:p>
        </p:txBody>
      </p:sp>
      <p:sp>
        <p:nvSpPr>
          <p:cNvPr id="27" name="TextBox 26">
            <a:extLst>
              <a:ext uri="{FF2B5EF4-FFF2-40B4-BE49-F238E27FC236}">
                <a16:creationId xmlns:a16="http://schemas.microsoft.com/office/drawing/2014/main" id="{59E7424A-1D47-C64C-B0CF-D01AFF721822}"/>
              </a:ext>
            </a:extLst>
          </p:cNvPr>
          <p:cNvSpPr txBox="1"/>
          <p:nvPr/>
        </p:nvSpPr>
        <p:spPr>
          <a:xfrm>
            <a:off x="33147000" y="25145932"/>
            <a:ext cx="9144000" cy="686341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000" b="1" dirty="0"/>
              <a:t>Acknowledgements</a:t>
            </a:r>
          </a:p>
          <a:p>
            <a:endParaRPr lang="en-US" sz="2600" dirty="0"/>
          </a:p>
          <a:p>
            <a:r>
              <a:rPr lang="en-US" sz="2600" dirty="0"/>
              <a:t>Dr. Joshua Hallam’s dedication and mentorship allowed me to absorb a trove of knowledge in combinatorics. When testing my knowledge of pre-requisite concepts, instead of telling me when I was wrong, Josh would always ask me: </a:t>
            </a:r>
            <a:r>
              <a:rPr lang="en-US" sz="2600" i="1" dirty="0"/>
              <a:t>“Why do you think that?” </a:t>
            </a:r>
            <a:r>
              <a:rPr lang="en-US" sz="2600" dirty="0"/>
              <a:t>He enabled me to figure out a problem in its entirety while adopting the art of mathematics. The encouragement, energy, and passion exemplified by Josh has personally impacted me towards realizing my potential and discovering my passions in STEM.</a:t>
            </a:r>
          </a:p>
          <a:p>
            <a:r>
              <a:rPr lang="en-US" sz="2600" dirty="0"/>
              <a:t> </a:t>
            </a:r>
          </a:p>
          <a:p>
            <a:r>
              <a:rPr lang="en-US" sz="2600" dirty="0"/>
              <a:t>Loyola Marymount University’s McNair Scholars program has provided an incredible support system. I am grateful for the fun and growth opportunities that the program continues to provide. Thank you, Dr. Richard </a:t>
            </a:r>
            <a:r>
              <a:rPr lang="en-US" sz="2600" dirty="0" err="1"/>
              <a:t>Machón</a:t>
            </a:r>
            <a:r>
              <a:rPr lang="en-US" sz="2600" dirty="0"/>
              <a:t>, Dr. Emily Jarvis, Beth Marsh, and all other staff members for believing in me!</a:t>
            </a:r>
          </a:p>
        </p:txBody>
      </p:sp>
      <p:grpSp>
        <p:nvGrpSpPr>
          <p:cNvPr id="300" name="Group 299">
            <a:extLst>
              <a:ext uri="{FF2B5EF4-FFF2-40B4-BE49-F238E27FC236}">
                <a16:creationId xmlns:a16="http://schemas.microsoft.com/office/drawing/2014/main" id="{AB6329B0-CCEB-8746-B3E1-F874711642EC}"/>
              </a:ext>
            </a:extLst>
          </p:cNvPr>
          <p:cNvGrpSpPr/>
          <p:nvPr/>
        </p:nvGrpSpPr>
        <p:grpSpPr>
          <a:xfrm>
            <a:off x="12213781" y="5506588"/>
            <a:ext cx="18677514" cy="21905224"/>
            <a:chOff x="12404591" y="6494411"/>
            <a:chExt cx="18677514" cy="21905224"/>
          </a:xfrm>
        </p:grpSpPr>
        <p:grpSp>
          <p:nvGrpSpPr>
            <p:cNvPr id="276" name="Group 275">
              <a:extLst>
                <a:ext uri="{FF2B5EF4-FFF2-40B4-BE49-F238E27FC236}">
                  <a16:creationId xmlns:a16="http://schemas.microsoft.com/office/drawing/2014/main" id="{25237CD5-13A4-AC4D-87D4-9A731C2FD3F2}"/>
                </a:ext>
              </a:extLst>
            </p:cNvPr>
            <p:cNvGrpSpPr/>
            <p:nvPr/>
          </p:nvGrpSpPr>
          <p:grpSpPr>
            <a:xfrm>
              <a:off x="22525790" y="18678610"/>
              <a:ext cx="8556315" cy="5176045"/>
              <a:chOff x="21253987" y="21840984"/>
              <a:chExt cx="8556315" cy="5176045"/>
            </a:xfrm>
          </p:grpSpPr>
          <p:sp>
            <p:nvSpPr>
              <p:cNvPr id="201" name="TextBox 200">
                <a:extLst>
                  <a:ext uri="{FF2B5EF4-FFF2-40B4-BE49-F238E27FC236}">
                    <a16:creationId xmlns:a16="http://schemas.microsoft.com/office/drawing/2014/main" id="{C0BBF216-B225-D14D-AE97-DBD3CFDB68E6}"/>
                  </a:ext>
                </a:extLst>
              </p:cNvPr>
              <p:cNvSpPr txBox="1"/>
              <p:nvPr/>
            </p:nvSpPr>
            <p:spPr>
              <a:xfrm>
                <a:off x="21253987" y="24035854"/>
                <a:ext cx="450764" cy="461665"/>
              </a:xfrm>
              <a:prstGeom prst="rect">
                <a:avLst/>
              </a:prstGeom>
              <a:noFill/>
            </p:spPr>
            <p:txBody>
              <a:bodyPr wrap="none" rtlCol="0">
                <a:spAutoFit/>
              </a:bodyPr>
              <a:lstStyle/>
              <a:p>
                <a:pPr algn="ctr"/>
                <a:r>
                  <a:rPr lang="en-US" sz="2400" dirty="0"/>
                  <a:t>b</a:t>
                </a:r>
                <a:r>
                  <a:rPr lang="en-US" sz="2400" baseline="-25000" dirty="0"/>
                  <a:t>1</a:t>
                </a:r>
                <a:endParaRPr lang="en-US" sz="2400" dirty="0"/>
              </a:p>
            </p:txBody>
          </p:sp>
          <p:grpSp>
            <p:nvGrpSpPr>
              <p:cNvPr id="244" name="Group 243">
                <a:extLst>
                  <a:ext uri="{FF2B5EF4-FFF2-40B4-BE49-F238E27FC236}">
                    <a16:creationId xmlns:a16="http://schemas.microsoft.com/office/drawing/2014/main" id="{B5786EC4-A8E5-434E-9BF2-04143FF53BD7}"/>
                  </a:ext>
                </a:extLst>
              </p:cNvPr>
              <p:cNvGrpSpPr/>
              <p:nvPr/>
            </p:nvGrpSpPr>
            <p:grpSpPr>
              <a:xfrm>
                <a:off x="21875936" y="21840984"/>
                <a:ext cx="7934366" cy="5176045"/>
                <a:chOff x="21723536" y="21688584"/>
                <a:chExt cx="7934366" cy="5176045"/>
              </a:xfrm>
            </p:grpSpPr>
            <p:sp>
              <p:nvSpPr>
                <p:cNvPr id="245" name="TextBox 244">
                  <a:extLst>
                    <a:ext uri="{FF2B5EF4-FFF2-40B4-BE49-F238E27FC236}">
                      <a16:creationId xmlns:a16="http://schemas.microsoft.com/office/drawing/2014/main" id="{548B4D2C-2E0B-8746-9638-5E283938A1F9}"/>
                    </a:ext>
                  </a:extLst>
                </p:cNvPr>
                <p:cNvSpPr txBox="1"/>
                <p:nvPr/>
              </p:nvSpPr>
              <p:spPr>
                <a:xfrm>
                  <a:off x="25119373" y="26110126"/>
                  <a:ext cx="537327" cy="584775"/>
                </a:xfrm>
                <a:prstGeom prst="rect">
                  <a:avLst/>
                </a:prstGeom>
                <a:noFill/>
              </p:spPr>
              <p:txBody>
                <a:bodyPr wrap="none" rtlCol="0">
                  <a:spAutoFit/>
                </a:bodyPr>
                <a:lstStyle/>
                <a:p>
                  <a:pPr algn="ctr"/>
                  <a:r>
                    <a:rPr lang="en-US" sz="3200" b="1" dirty="0"/>
                    <a:t>G</a:t>
                  </a:r>
                  <a:r>
                    <a:rPr lang="en-US" sz="3200" dirty="0"/>
                    <a:t>′</a:t>
                  </a:r>
                  <a:endParaRPr lang="en-US" sz="3200" b="1" dirty="0"/>
                </a:p>
              </p:txBody>
            </p:sp>
            <p:grpSp>
              <p:nvGrpSpPr>
                <p:cNvPr id="246" name="Group 245">
                  <a:extLst>
                    <a:ext uri="{FF2B5EF4-FFF2-40B4-BE49-F238E27FC236}">
                      <a16:creationId xmlns:a16="http://schemas.microsoft.com/office/drawing/2014/main" id="{35A75D8B-57F6-B846-A41C-066BF1879FA8}"/>
                    </a:ext>
                  </a:extLst>
                </p:cNvPr>
                <p:cNvGrpSpPr/>
                <p:nvPr/>
              </p:nvGrpSpPr>
              <p:grpSpPr>
                <a:xfrm>
                  <a:off x="21723536" y="21688584"/>
                  <a:ext cx="7934366" cy="5176045"/>
                  <a:chOff x="21723536" y="21688584"/>
                  <a:chExt cx="7934366" cy="5176045"/>
                </a:xfrm>
              </p:grpSpPr>
              <p:grpSp>
                <p:nvGrpSpPr>
                  <p:cNvPr id="247" name="Group 246">
                    <a:extLst>
                      <a:ext uri="{FF2B5EF4-FFF2-40B4-BE49-F238E27FC236}">
                        <a16:creationId xmlns:a16="http://schemas.microsoft.com/office/drawing/2014/main" id="{36D977CC-B535-C547-8E43-8D56809496C3}"/>
                      </a:ext>
                    </a:extLst>
                  </p:cNvPr>
                  <p:cNvGrpSpPr/>
                  <p:nvPr/>
                </p:nvGrpSpPr>
                <p:grpSpPr>
                  <a:xfrm>
                    <a:off x="21723536" y="22208430"/>
                    <a:ext cx="7439061" cy="4194534"/>
                    <a:chOff x="11712252" y="11651666"/>
                    <a:chExt cx="7439061" cy="4194534"/>
                  </a:xfrm>
                </p:grpSpPr>
                <p:grpSp>
                  <p:nvGrpSpPr>
                    <p:cNvPr id="257" name="Group 256">
                      <a:extLst>
                        <a:ext uri="{FF2B5EF4-FFF2-40B4-BE49-F238E27FC236}">
                          <a16:creationId xmlns:a16="http://schemas.microsoft.com/office/drawing/2014/main" id="{5DF7A828-D5E3-374D-BD6C-89E758188F09}"/>
                        </a:ext>
                      </a:extLst>
                    </p:cNvPr>
                    <p:cNvGrpSpPr/>
                    <p:nvPr/>
                  </p:nvGrpSpPr>
                  <p:grpSpPr>
                    <a:xfrm>
                      <a:off x="11712252" y="11651666"/>
                      <a:ext cx="4172461" cy="4162216"/>
                      <a:chOff x="11712252" y="11651666"/>
                      <a:chExt cx="4172461" cy="4162216"/>
                    </a:xfrm>
                  </p:grpSpPr>
                  <p:sp>
                    <p:nvSpPr>
                      <p:cNvPr id="266" name="Oval 265">
                        <a:extLst>
                          <a:ext uri="{FF2B5EF4-FFF2-40B4-BE49-F238E27FC236}">
                            <a16:creationId xmlns:a16="http://schemas.microsoft.com/office/drawing/2014/main" id="{F9B8D7D3-1B16-8E43-9B17-4427C1437D5E}"/>
                          </a:ext>
                        </a:extLst>
                      </p:cNvPr>
                      <p:cNvSpPr/>
                      <p:nvPr/>
                    </p:nvSpPr>
                    <p:spPr>
                      <a:xfrm>
                        <a:off x="14970313" y="13299819"/>
                        <a:ext cx="914400" cy="914400"/>
                      </a:xfrm>
                      <a:prstGeom prst="ellipse">
                        <a:avLst/>
                      </a:prstGeom>
                      <a:gradFill>
                        <a:gsLst>
                          <a:gs pos="50000">
                            <a:srgbClr val="DC9CA8"/>
                          </a:gs>
                          <a:gs pos="50000">
                            <a:srgbClr val="8ABFDC"/>
                          </a:gs>
                          <a:gs pos="100000">
                            <a:schemeClr val="accent1">
                              <a:lumMod val="45000"/>
                              <a:lumOff val="55000"/>
                            </a:schemeClr>
                          </a:gs>
                          <a:gs pos="100000">
                            <a:schemeClr val="accent1">
                              <a:lumMod val="30000"/>
                              <a:lumOff val="70000"/>
                            </a:schemeClr>
                          </a:gs>
                        </a:gsLst>
                        <a:lin ang="10800000" scaled="1"/>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1</a:t>
                        </a:r>
                      </a:p>
                    </p:txBody>
                  </p:sp>
                  <p:sp>
                    <p:nvSpPr>
                      <p:cNvPr id="267" name="Oval 266">
                        <a:extLst>
                          <a:ext uri="{FF2B5EF4-FFF2-40B4-BE49-F238E27FC236}">
                            <a16:creationId xmlns:a16="http://schemas.microsoft.com/office/drawing/2014/main" id="{C40BB8F9-3257-F749-BFAF-D18A523DD759}"/>
                          </a:ext>
                        </a:extLst>
                      </p:cNvPr>
                      <p:cNvSpPr/>
                      <p:nvPr/>
                    </p:nvSpPr>
                    <p:spPr>
                      <a:xfrm>
                        <a:off x="13328698" y="11651666"/>
                        <a:ext cx="914400" cy="914400"/>
                      </a:xfrm>
                      <a:prstGeom prst="ellipse">
                        <a:avLst/>
                      </a:prstGeom>
                      <a:solidFill>
                        <a:srgbClr val="96BFE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4</a:t>
                        </a:r>
                      </a:p>
                    </p:txBody>
                  </p:sp>
                  <p:cxnSp>
                    <p:nvCxnSpPr>
                      <p:cNvPr id="268" name="Straight Connector 267">
                        <a:extLst>
                          <a:ext uri="{FF2B5EF4-FFF2-40B4-BE49-F238E27FC236}">
                            <a16:creationId xmlns:a16="http://schemas.microsoft.com/office/drawing/2014/main" id="{64D871CD-D8F1-E844-AF52-0E3D63FE8A7B}"/>
                          </a:ext>
                        </a:extLst>
                      </p:cNvPr>
                      <p:cNvCxnSpPr>
                        <a:cxnSpLocks/>
                        <a:stCxn id="267" idx="5"/>
                        <a:endCxn id="266" idx="1"/>
                      </p:cNvCxnSpPr>
                      <p:nvPr/>
                    </p:nvCxnSpPr>
                    <p:spPr>
                      <a:xfrm>
                        <a:off x="14109187" y="12432155"/>
                        <a:ext cx="995037" cy="10015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9" name="Oval 268">
                        <a:extLst>
                          <a:ext uri="{FF2B5EF4-FFF2-40B4-BE49-F238E27FC236}">
                            <a16:creationId xmlns:a16="http://schemas.microsoft.com/office/drawing/2014/main" id="{3A042DBD-EF89-6C4C-81E5-A81B6DC97DC8}"/>
                          </a:ext>
                        </a:extLst>
                      </p:cNvPr>
                      <p:cNvSpPr/>
                      <p:nvPr/>
                    </p:nvSpPr>
                    <p:spPr>
                      <a:xfrm>
                        <a:off x="13370650" y="14899482"/>
                        <a:ext cx="914400" cy="914400"/>
                      </a:xfrm>
                      <a:prstGeom prst="ellipse">
                        <a:avLst/>
                      </a:prstGeom>
                      <a:solidFill>
                        <a:srgbClr val="96BFE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2</a:t>
                        </a:r>
                      </a:p>
                    </p:txBody>
                  </p:sp>
                  <p:sp>
                    <p:nvSpPr>
                      <p:cNvPr id="270" name="Oval 269">
                        <a:extLst>
                          <a:ext uri="{FF2B5EF4-FFF2-40B4-BE49-F238E27FC236}">
                            <a16:creationId xmlns:a16="http://schemas.microsoft.com/office/drawing/2014/main" id="{967ACC6A-8343-5848-8A68-2C6BBE6CFCA7}"/>
                          </a:ext>
                        </a:extLst>
                      </p:cNvPr>
                      <p:cNvSpPr/>
                      <p:nvPr/>
                    </p:nvSpPr>
                    <p:spPr>
                      <a:xfrm>
                        <a:off x="11712252" y="13268112"/>
                        <a:ext cx="914400" cy="914400"/>
                      </a:xfrm>
                      <a:prstGeom prst="ellipse">
                        <a:avLst/>
                      </a:prstGeom>
                      <a:solidFill>
                        <a:srgbClr val="96BFE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3</a:t>
                        </a:r>
                      </a:p>
                    </p:txBody>
                  </p:sp>
                  <p:cxnSp>
                    <p:nvCxnSpPr>
                      <p:cNvPr id="271" name="Straight Connector 270">
                        <a:extLst>
                          <a:ext uri="{FF2B5EF4-FFF2-40B4-BE49-F238E27FC236}">
                            <a16:creationId xmlns:a16="http://schemas.microsoft.com/office/drawing/2014/main" id="{9EE19E59-BC06-2B49-9528-5A66ABAE5712}"/>
                          </a:ext>
                        </a:extLst>
                      </p:cNvPr>
                      <p:cNvCxnSpPr>
                        <a:cxnSpLocks/>
                        <a:stCxn id="270" idx="5"/>
                        <a:endCxn id="269" idx="1"/>
                      </p:cNvCxnSpPr>
                      <p:nvPr/>
                    </p:nvCxnSpPr>
                    <p:spPr>
                      <a:xfrm>
                        <a:off x="12492741" y="14048601"/>
                        <a:ext cx="1011820" cy="984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91F87A36-1042-134F-B968-D96264140EC2}"/>
                          </a:ext>
                        </a:extLst>
                      </p:cNvPr>
                      <p:cNvCxnSpPr>
                        <a:cxnSpLocks/>
                        <a:stCxn id="267" idx="3"/>
                        <a:endCxn id="270" idx="7"/>
                      </p:cNvCxnSpPr>
                      <p:nvPr/>
                    </p:nvCxnSpPr>
                    <p:spPr>
                      <a:xfrm flipH="1">
                        <a:off x="12492741" y="12432155"/>
                        <a:ext cx="969868" cy="9698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1728C78-A896-0240-B928-69E8FA35DD0C}"/>
                          </a:ext>
                        </a:extLst>
                      </p:cNvPr>
                      <p:cNvCxnSpPr>
                        <a:cxnSpLocks/>
                        <a:stCxn id="266" idx="3"/>
                        <a:endCxn id="269" idx="7"/>
                      </p:cNvCxnSpPr>
                      <p:nvPr/>
                    </p:nvCxnSpPr>
                    <p:spPr>
                      <a:xfrm flipH="1">
                        <a:off x="14151139" y="14080308"/>
                        <a:ext cx="953085" cy="9530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8" name="Group 257">
                      <a:extLst>
                        <a:ext uri="{FF2B5EF4-FFF2-40B4-BE49-F238E27FC236}">
                          <a16:creationId xmlns:a16="http://schemas.microsoft.com/office/drawing/2014/main" id="{812052EE-C9FC-C244-B489-49FDAAB2F448}"/>
                        </a:ext>
                      </a:extLst>
                    </p:cNvPr>
                    <p:cNvGrpSpPr/>
                    <p:nvPr/>
                  </p:nvGrpSpPr>
                  <p:grpSpPr>
                    <a:xfrm>
                      <a:off x="15750802" y="11683984"/>
                      <a:ext cx="3400511" cy="4162216"/>
                      <a:chOff x="12484202" y="11651666"/>
                      <a:chExt cx="3400511" cy="4162216"/>
                    </a:xfrm>
                  </p:grpSpPr>
                  <p:sp>
                    <p:nvSpPr>
                      <p:cNvPr id="259" name="Oval 258">
                        <a:extLst>
                          <a:ext uri="{FF2B5EF4-FFF2-40B4-BE49-F238E27FC236}">
                            <a16:creationId xmlns:a16="http://schemas.microsoft.com/office/drawing/2014/main" id="{9C6C9D55-F58A-324D-914B-58D9636EBB8F}"/>
                          </a:ext>
                        </a:extLst>
                      </p:cNvPr>
                      <p:cNvSpPr/>
                      <p:nvPr/>
                    </p:nvSpPr>
                    <p:spPr>
                      <a:xfrm>
                        <a:off x="14970313" y="13299819"/>
                        <a:ext cx="914400" cy="914400"/>
                      </a:xfrm>
                      <a:prstGeom prst="ellipse">
                        <a:avLst/>
                      </a:prstGeom>
                      <a:solidFill>
                        <a:srgbClr val="DE9DA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6</a:t>
                        </a:r>
                      </a:p>
                    </p:txBody>
                  </p:sp>
                  <p:sp>
                    <p:nvSpPr>
                      <p:cNvPr id="260" name="Oval 259">
                        <a:extLst>
                          <a:ext uri="{FF2B5EF4-FFF2-40B4-BE49-F238E27FC236}">
                            <a16:creationId xmlns:a16="http://schemas.microsoft.com/office/drawing/2014/main" id="{A793A390-AB99-E242-BAAB-CCB52C358F81}"/>
                          </a:ext>
                        </a:extLst>
                      </p:cNvPr>
                      <p:cNvSpPr/>
                      <p:nvPr/>
                    </p:nvSpPr>
                    <p:spPr>
                      <a:xfrm>
                        <a:off x="13328698" y="11651666"/>
                        <a:ext cx="914400" cy="914400"/>
                      </a:xfrm>
                      <a:prstGeom prst="ellipse">
                        <a:avLst/>
                      </a:prstGeom>
                      <a:solidFill>
                        <a:srgbClr val="DE9DA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5</a:t>
                        </a:r>
                      </a:p>
                    </p:txBody>
                  </p:sp>
                  <p:cxnSp>
                    <p:nvCxnSpPr>
                      <p:cNvPr id="261" name="Straight Connector 260">
                        <a:extLst>
                          <a:ext uri="{FF2B5EF4-FFF2-40B4-BE49-F238E27FC236}">
                            <a16:creationId xmlns:a16="http://schemas.microsoft.com/office/drawing/2014/main" id="{DA66BA25-45F4-B946-9B03-68E319AD9298}"/>
                          </a:ext>
                        </a:extLst>
                      </p:cNvPr>
                      <p:cNvCxnSpPr>
                        <a:cxnSpLocks/>
                        <a:stCxn id="260" idx="5"/>
                        <a:endCxn id="259" idx="1"/>
                      </p:cNvCxnSpPr>
                      <p:nvPr/>
                    </p:nvCxnSpPr>
                    <p:spPr>
                      <a:xfrm>
                        <a:off x="14109187" y="12432155"/>
                        <a:ext cx="995037" cy="10015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2" name="Oval 261">
                        <a:extLst>
                          <a:ext uri="{FF2B5EF4-FFF2-40B4-BE49-F238E27FC236}">
                            <a16:creationId xmlns:a16="http://schemas.microsoft.com/office/drawing/2014/main" id="{3FA87164-781E-D443-8AD1-3B2F7BC3DB83}"/>
                          </a:ext>
                        </a:extLst>
                      </p:cNvPr>
                      <p:cNvSpPr/>
                      <p:nvPr/>
                    </p:nvSpPr>
                    <p:spPr>
                      <a:xfrm>
                        <a:off x="13370650" y="14899482"/>
                        <a:ext cx="914400" cy="914400"/>
                      </a:xfrm>
                      <a:prstGeom prst="ellipse">
                        <a:avLst/>
                      </a:prstGeom>
                      <a:solidFill>
                        <a:srgbClr val="DE9DA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7</a:t>
                        </a:r>
                      </a:p>
                    </p:txBody>
                  </p:sp>
                  <p:cxnSp>
                    <p:nvCxnSpPr>
                      <p:cNvPr id="263" name="Straight Connector 262">
                        <a:extLst>
                          <a:ext uri="{FF2B5EF4-FFF2-40B4-BE49-F238E27FC236}">
                            <a16:creationId xmlns:a16="http://schemas.microsoft.com/office/drawing/2014/main" id="{9027E03D-1059-9249-A489-FCFD36FE7988}"/>
                          </a:ext>
                        </a:extLst>
                      </p:cNvPr>
                      <p:cNvCxnSpPr>
                        <a:cxnSpLocks/>
                        <a:stCxn id="266" idx="5"/>
                        <a:endCxn id="262" idx="1"/>
                      </p:cNvCxnSpPr>
                      <p:nvPr/>
                    </p:nvCxnSpPr>
                    <p:spPr>
                      <a:xfrm>
                        <a:off x="12484202" y="14047990"/>
                        <a:ext cx="1020359" cy="9854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0191A199-BBE7-B845-8F65-B77BF7C341F3}"/>
                          </a:ext>
                        </a:extLst>
                      </p:cNvPr>
                      <p:cNvCxnSpPr>
                        <a:cxnSpLocks/>
                        <a:stCxn id="260" idx="3"/>
                        <a:endCxn id="266" idx="7"/>
                      </p:cNvCxnSpPr>
                      <p:nvPr/>
                    </p:nvCxnSpPr>
                    <p:spPr>
                      <a:xfrm flipH="1">
                        <a:off x="12484202" y="12432155"/>
                        <a:ext cx="978407" cy="9692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46322565-FB1C-9D49-BBED-B948E971520B}"/>
                          </a:ext>
                        </a:extLst>
                      </p:cNvPr>
                      <p:cNvCxnSpPr>
                        <a:cxnSpLocks/>
                        <a:stCxn id="259" idx="3"/>
                        <a:endCxn id="262" idx="7"/>
                      </p:cNvCxnSpPr>
                      <p:nvPr/>
                    </p:nvCxnSpPr>
                    <p:spPr>
                      <a:xfrm flipH="1">
                        <a:off x="14151139" y="14080308"/>
                        <a:ext cx="953085" cy="9530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TextBox 247">
                    <a:extLst>
                      <a:ext uri="{FF2B5EF4-FFF2-40B4-BE49-F238E27FC236}">
                        <a16:creationId xmlns:a16="http://schemas.microsoft.com/office/drawing/2014/main" id="{8C600688-C6E4-8B41-A550-939563B3F760}"/>
                      </a:ext>
                    </a:extLst>
                  </p:cNvPr>
                  <p:cNvSpPr txBox="1"/>
                  <p:nvPr/>
                </p:nvSpPr>
                <p:spPr>
                  <a:xfrm>
                    <a:off x="23497136" y="24023059"/>
                    <a:ext cx="585417" cy="584775"/>
                  </a:xfrm>
                  <a:prstGeom prst="rect">
                    <a:avLst/>
                  </a:prstGeom>
                  <a:noFill/>
                </p:spPr>
                <p:txBody>
                  <a:bodyPr wrap="none" rtlCol="0">
                    <a:spAutoFit/>
                  </a:bodyPr>
                  <a:lstStyle/>
                  <a:p>
                    <a:pPr algn="ctr"/>
                    <a:r>
                      <a:rPr lang="en-US" sz="3200" b="1" dirty="0"/>
                      <a:t>G</a:t>
                    </a:r>
                    <a:r>
                      <a:rPr lang="en-US" sz="3200" baseline="-25000" dirty="0"/>
                      <a:t>1</a:t>
                    </a:r>
                    <a:endParaRPr lang="en-US" sz="3200" dirty="0"/>
                  </a:p>
                </p:txBody>
              </p:sp>
              <p:sp>
                <p:nvSpPr>
                  <p:cNvPr id="249" name="TextBox 248">
                    <a:extLst>
                      <a:ext uri="{FF2B5EF4-FFF2-40B4-BE49-F238E27FC236}">
                        <a16:creationId xmlns:a16="http://schemas.microsoft.com/office/drawing/2014/main" id="{23A6602E-B0D3-0E4A-B59C-86D92653A936}"/>
                      </a:ext>
                    </a:extLst>
                  </p:cNvPr>
                  <p:cNvSpPr txBox="1"/>
                  <p:nvPr/>
                </p:nvSpPr>
                <p:spPr>
                  <a:xfrm>
                    <a:off x="26814993" y="24023059"/>
                    <a:ext cx="585417" cy="584775"/>
                  </a:xfrm>
                  <a:prstGeom prst="rect">
                    <a:avLst/>
                  </a:prstGeom>
                  <a:noFill/>
                </p:spPr>
                <p:txBody>
                  <a:bodyPr wrap="none" rtlCol="0">
                    <a:spAutoFit/>
                  </a:bodyPr>
                  <a:lstStyle/>
                  <a:p>
                    <a:pPr algn="ctr"/>
                    <a:r>
                      <a:rPr lang="en-US" sz="3200" b="1" dirty="0"/>
                      <a:t>G</a:t>
                    </a:r>
                    <a:r>
                      <a:rPr lang="en-US" sz="3200" baseline="-25000" dirty="0"/>
                      <a:t>2</a:t>
                    </a:r>
                    <a:endParaRPr lang="en-US" sz="3200" dirty="0"/>
                  </a:p>
                </p:txBody>
              </p:sp>
              <p:sp>
                <p:nvSpPr>
                  <p:cNvPr id="250" name="TextBox 249">
                    <a:extLst>
                      <a:ext uri="{FF2B5EF4-FFF2-40B4-BE49-F238E27FC236}">
                        <a16:creationId xmlns:a16="http://schemas.microsoft.com/office/drawing/2014/main" id="{6C4616F8-279D-C746-AFF2-21784E62251A}"/>
                      </a:ext>
                    </a:extLst>
                  </p:cNvPr>
                  <p:cNvSpPr txBox="1"/>
                  <p:nvPr/>
                </p:nvSpPr>
                <p:spPr>
                  <a:xfrm>
                    <a:off x="25220627" y="23393981"/>
                    <a:ext cx="436337" cy="461665"/>
                  </a:xfrm>
                  <a:prstGeom prst="rect">
                    <a:avLst/>
                  </a:prstGeom>
                  <a:noFill/>
                </p:spPr>
                <p:txBody>
                  <a:bodyPr wrap="none" rtlCol="0">
                    <a:spAutoFit/>
                  </a:bodyPr>
                  <a:lstStyle/>
                  <a:p>
                    <a:pPr algn="ctr"/>
                    <a:r>
                      <a:rPr lang="en-US" sz="2400" dirty="0"/>
                      <a:t>a</a:t>
                    </a:r>
                    <a:r>
                      <a:rPr lang="en-US" sz="2400" baseline="-25000" dirty="0"/>
                      <a:t>1</a:t>
                    </a:r>
                    <a:endParaRPr lang="en-US" sz="2400" dirty="0"/>
                  </a:p>
                </p:txBody>
              </p:sp>
              <p:sp>
                <p:nvSpPr>
                  <p:cNvPr id="251" name="TextBox 250">
                    <a:extLst>
                      <a:ext uri="{FF2B5EF4-FFF2-40B4-BE49-F238E27FC236}">
                        <a16:creationId xmlns:a16="http://schemas.microsoft.com/office/drawing/2014/main" id="{75A90362-47D5-BD42-825A-2DD734AAC6C2}"/>
                      </a:ext>
                    </a:extLst>
                  </p:cNvPr>
                  <p:cNvSpPr txBox="1"/>
                  <p:nvPr/>
                </p:nvSpPr>
                <p:spPr>
                  <a:xfrm>
                    <a:off x="23580493" y="21688584"/>
                    <a:ext cx="418704" cy="461665"/>
                  </a:xfrm>
                  <a:prstGeom prst="rect">
                    <a:avLst/>
                  </a:prstGeom>
                  <a:noFill/>
                </p:spPr>
                <p:txBody>
                  <a:bodyPr wrap="none" rtlCol="0">
                    <a:spAutoFit/>
                  </a:bodyPr>
                  <a:lstStyle/>
                  <a:p>
                    <a:pPr algn="ctr"/>
                    <a:r>
                      <a:rPr lang="en-US" sz="2400" dirty="0"/>
                      <a:t>c</a:t>
                    </a:r>
                    <a:r>
                      <a:rPr lang="en-US" sz="2400" baseline="-25000" dirty="0"/>
                      <a:t>1</a:t>
                    </a:r>
                    <a:endParaRPr lang="en-US" sz="2400" dirty="0"/>
                  </a:p>
                </p:txBody>
              </p:sp>
              <p:sp>
                <p:nvSpPr>
                  <p:cNvPr id="252" name="TextBox 251">
                    <a:extLst>
                      <a:ext uri="{FF2B5EF4-FFF2-40B4-BE49-F238E27FC236}">
                        <a16:creationId xmlns:a16="http://schemas.microsoft.com/office/drawing/2014/main" id="{79648F6E-EAC9-C54F-A667-9F383FDF9D05}"/>
                      </a:ext>
                    </a:extLst>
                  </p:cNvPr>
                  <p:cNvSpPr txBox="1"/>
                  <p:nvPr/>
                </p:nvSpPr>
                <p:spPr>
                  <a:xfrm>
                    <a:off x="23599163" y="26402964"/>
                    <a:ext cx="450764" cy="461665"/>
                  </a:xfrm>
                  <a:prstGeom prst="rect">
                    <a:avLst/>
                  </a:prstGeom>
                  <a:noFill/>
                </p:spPr>
                <p:txBody>
                  <a:bodyPr wrap="none" rtlCol="0">
                    <a:spAutoFit/>
                  </a:bodyPr>
                  <a:lstStyle/>
                  <a:p>
                    <a:pPr algn="ctr"/>
                    <a:r>
                      <a:rPr lang="en-US" sz="2400" dirty="0"/>
                      <a:t>d</a:t>
                    </a:r>
                    <a:r>
                      <a:rPr lang="en-US" sz="2400" baseline="-25000" dirty="0"/>
                      <a:t>1</a:t>
                    </a:r>
                    <a:endParaRPr lang="en-US" sz="2400" dirty="0"/>
                  </a:p>
                </p:txBody>
              </p:sp>
              <p:sp>
                <p:nvSpPr>
                  <p:cNvPr id="253" name="TextBox 252">
                    <a:extLst>
                      <a:ext uri="{FF2B5EF4-FFF2-40B4-BE49-F238E27FC236}">
                        <a16:creationId xmlns:a16="http://schemas.microsoft.com/office/drawing/2014/main" id="{A8CAFA7E-3A79-3A49-9FDA-1C044E77534D}"/>
                      </a:ext>
                    </a:extLst>
                  </p:cNvPr>
                  <p:cNvSpPr txBox="1"/>
                  <p:nvPr/>
                </p:nvSpPr>
                <p:spPr>
                  <a:xfrm>
                    <a:off x="25220627" y="24801514"/>
                    <a:ext cx="436337" cy="461665"/>
                  </a:xfrm>
                  <a:prstGeom prst="rect">
                    <a:avLst/>
                  </a:prstGeom>
                  <a:noFill/>
                </p:spPr>
                <p:txBody>
                  <a:bodyPr wrap="none" rtlCol="0">
                    <a:spAutoFit/>
                  </a:bodyPr>
                  <a:lstStyle/>
                  <a:p>
                    <a:pPr algn="ctr"/>
                    <a:r>
                      <a:rPr lang="en-US" sz="2400" dirty="0"/>
                      <a:t>a</a:t>
                    </a:r>
                    <a:r>
                      <a:rPr lang="en-US" sz="2400" baseline="-25000" dirty="0"/>
                      <a:t>2</a:t>
                    </a:r>
                    <a:endParaRPr lang="en-US" sz="2400" dirty="0"/>
                  </a:p>
                </p:txBody>
              </p:sp>
              <p:sp>
                <p:nvSpPr>
                  <p:cNvPr id="254" name="TextBox 253">
                    <a:extLst>
                      <a:ext uri="{FF2B5EF4-FFF2-40B4-BE49-F238E27FC236}">
                        <a16:creationId xmlns:a16="http://schemas.microsoft.com/office/drawing/2014/main" id="{FEE2ACA9-D7C2-AA4C-9666-7830D33F09CF}"/>
                      </a:ext>
                    </a:extLst>
                  </p:cNvPr>
                  <p:cNvSpPr txBox="1"/>
                  <p:nvPr/>
                </p:nvSpPr>
                <p:spPr>
                  <a:xfrm>
                    <a:off x="26896382" y="26402964"/>
                    <a:ext cx="418704" cy="461665"/>
                  </a:xfrm>
                  <a:prstGeom prst="rect">
                    <a:avLst/>
                  </a:prstGeom>
                  <a:noFill/>
                </p:spPr>
                <p:txBody>
                  <a:bodyPr wrap="none" rtlCol="0">
                    <a:spAutoFit/>
                  </a:bodyPr>
                  <a:lstStyle/>
                  <a:p>
                    <a:pPr algn="ctr"/>
                    <a:r>
                      <a:rPr lang="en-US" sz="2400" dirty="0"/>
                      <a:t>c</a:t>
                    </a:r>
                    <a:r>
                      <a:rPr lang="en-US" sz="2400" baseline="-25000" dirty="0"/>
                      <a:t>2</a:t>
                    </a:r>
                    <a:endParaRPr lang="en-US" sz="2400" dirty="0"/>
                  </a:p>
                </p:txBody>
              </p:sp>
              <p:sp>
                <p:nvSpPr>
                  <p:cNvPr id="255" name="TextBox 254">
                    <a:extLst>
                      <a:ext uri="{FF2B5EF4-FFF2-40B4-BE49-F238E27FC236}">
                        <a16:creationId xmlns:a16="http://schemas.microsoft.com/office/drawing/2014/main" id="{84FD00EA-B9FA-7E49-84AE-BD90DA50F748}"/>
                      </a:ext>
                    </a:extLst>
                  </p:cNvPr>
                  <p:cNvSpPr txBox="1"/>
                  <p:nvPr/>
                </p:nvSpPr>
                <p:spPr>
                  <a:xfrm>
                    <a:off x="29207138" y="24112922"/>
                    <a:ext cx="450764" cy="461665"/>
                  </a:xfrm>
                  <a:prstGeom prst="rect">
                    <a:avLst/>
                  </a:prstGeom>
                  <a:noFill/>
                </p:spPr>
                <p:txBody>
                  <a:bodyPr wrap="none" rtlCol="0">
                    <a:spAutoFit/>
                  </a:bodyPr>
                  <a:lstStyle/>
                  <a:p>
                    <a:pPr algn="ctr"/>
                    <a:r>
                      <a:rPr lang="en-US" sz="2400" dirty="0"/>
                      <a:t>b</a:t>
                    </a:r>
                    <a:r>
                      <a:rPr lang="en-US" sz="2400" baseline="-25000" dirty="0"/>
                      <a:t>2</a:t>
                    </a:r>
                    <a:endParaRPr lang="en-US" sz="2400" dirty="0"/>
                  </a:p>
                </p:txBody>
              </p:sp>
              <p:sp>
                <p:nvSpPr>
                  <p:cNvPr id="256" name="TextBox 255">
                    <a:extLst>
                      <a:ext uri="{FF2B5EF4-FFF2-40B4-BE49-F238E27FC236}">
                        <a16:creationId xmlns:a16="http://schemas.microsoft.com/office/drawing/2014/main" id="{C04F956D-9DB3-F747-9F76-48372F739C53}"/>
                      </a:ext>
                    </a:extLst>
                  </p:cNvPr>
                  <p:cNvSpPr txBox="1"/>
                  <p:nvPr/>
                </p:nvSpPr>
                <p:spPr>
                  <a:xfrm>
                    <a:off x="26880352" y="21715987"/>
                    <a:ext cx="450764" cy="461665"/>
                  </a:xfrm>
                  <a:prstGeom prst="rect">
                    <a:avLst/>
                  </a:prstGeom>
                  <a:noFill/>
                </p:spPr>
                <p:txBody>
                  <a:bodyPr wrap="none" rtlCol="0">
                    <a:spAutoFit/>
                  </a:bodyPr>
                  <a:lstStyle/>
                  <a:p>
                    <a:pPr algn="ctr"/>
                    <a:r>
                      <a:rPr lang="en-US" sz="2400" dirty="0"/>
                      <a:t>d</a:t>
                    </a:r>
                    <a:r>
                      <a:rPr lang="en-US" sz="2400" baseline="-25000" dirty="0"/>
                      <a:t>2</a:t>
                    </a:r>
                    <a:endParaRPr lang="en-US" sz="2400" dirty="0"/>
                  </a:p>
                </p:txBody>
              </p:sp>
            </p:grpSp>
          </p:grpSp>
        </p:grpSp>
        <p:grpSp>
          <p:nvGrpSpPr>
            <p:cNvPr id="298" name="Group 297">
              <a:extLst>
                <a:ext uri="{FF2B5EF4-FFF2-40B4-BE49-F238E27FC236}">
                  <a16:creationId xmlns:a16="http://schemas.microsoft.com/office/drawing/2014/main" id="{7958EDD6-EA82-884E-B388-F1F644ECD1F8}"/>
                </a:ext>
              </a:extLst>
            </p:cNvPr>
            <p:cNvGrpSpPr/>
            <p:nvPr/>
          </p:nvGrpSpPr>
          <p:grpSpPr>
            <a:xfrm>
              <a:off x="12404591" y="23223590"/>
              <a:ext cx="8383506" cy="5176045"/>
              <a:chOff x="11727839" y="26555364"/>
              <a:chExt cx="8383506" cy="5176045"/>
            </a:xfrm>
          </p:grpSpPr>
          <p:sp>
            <p:nvSpPr>
              <p:cNvPr id="274" name="TextBox 273">
                <a:extLst>
                  <a:ext uri="{FF2B5EF4-FFF2-40B4-BE49-F238E27FC236}">
                    <a16:creationId xmlns:a16="http://schemas.microsoft.com/office/drawing/2014/main" id="{18CA26FA-F438-FD4E-8201-CFDB155E94FD}"/>
                  </a:ext>
                </a:extLst>
              </p:cNvPr>
              <p:cNvSpPr txBox="1"/>
              <p:nvPr/>
            </p:nvSpPr>
            <p:spPr>
              <a:xfrm>
                <a:off x="14695852" y="27983821"/>
                <a:ext cx="670376" cy="461665"/>
              </a:xfrm>
              <a:prstGeom prst="rect">
                <a:avLst/>
              </a:prstGeom>
              <a:noFill/>
            </p:spPr>
            <p:txBody>
              <a:bodyPr wrap="none" rtlCol="0">
                <a:spAutoFit/>
              </a:bodyPr>
              <a:lstStyle/>
              <a:p>
                <a:pPr algn="ctr"/>
                <a:r>
                  <a:rPr lang="en-US" sz="2400" dirty="0"/>
                  <a:t>a</a:t>
                </a:r>
                <a:r>
                  <a:rPr lang="en-US" sz="2400" baseline="-25000" dirty="0"/>
                  <a:t>1</a:t>
                </a:r>
                <a:r>
                  <a:rPr lang="en-US" sz="2400" dirty="0"/>
                  <a:t>c</a:t>
                </a:r>
                <a:r>
                  <a:rPr lang="en-US" sz="2400" baseline="-25000" dirty="0"/>
                  <a:t>1</a:t>
                </a:r>
                <a:endParaRPr lang="en-US" sz="2400" dirty="0"/>
              </a:p>
            </p:txBody>
          </p:sp>
          <p:sp>
            <p:nvSpPr>
              <p:cNvPr id="275" name="TextBox 274">
                <a:extLst>
                  <a:ext uri="{FF2B5EF4-FFF2-40B4-BE49-F238E27FC236}">
                    <a16:creationId xmlns:a16="http://schemas.microsoft.com/office/drawing/2014/main" id="{55B0485A-3EE3-CB4F-9E0E-B43A81BC769B}"/>
                  </a:ext>
                </a:extLst>
              </p:cNvPr>
              <p:cNvSpPr txBox="1"/>
              <p:nvPr/>
            </p:nvSpPr>
            <p:spPr>
              <a:xfrm>
                <a:off x="16356142" y="29669470"/>
                <a:ext cx="670376" cy="461665"/>
              </a:xfrm>
              <a:prstGeom prst="rect">
                <a:avLst/>
              </a:prstGeom>
              <a:noFill/>
            </p:spPr>
            <p:txBody>
              <a:bodyPr wrap="none" rtlCol="0">
                <a:spAutoFit/>
              </a:bodyPr>
              <a:lstStyle/>
              <a:p>
                <a:pPr algn="ctr"/>
                <a:r>
                  <a:rPr lang="en-US" sz="2400" dirty="0"/>
                  <a:t>a</a:t>
                </a:r>
                <a:r>
                  <a:rPr lang="en-US" sz="2400" baseline="-25000" dirty="0"/>
                  <a:t>2</a:t>
                </a:r>
                <a:r>
                  <a:rPr lang="en-US" sz="2400" dirty="0"/>
                  <a:t>c</a:t>
                </a:r>
                <a:r>
                  <a:rPr lang="en-US" sz="2400" baseline="-25000" dirty="0"/>
                  <a:t>2</a:t>
                </a:r>
                <a:endParaRPr lang="en-US" sz="2400" dirty="0"/>
              </a:p>
            </p:txBody>
          </p:sp>
          <p:grpSp>
            <p:nvGrpSpPr>
              <p:cNvPr id="278" name="Group 277">
                <a:extLst>
                  <a:ext uri="{FF2B5EF4-FFF2-40B4-BE49-F238E27FC236}">
                    <a16:creationId xmlns:a16="http://schemas.microsoft.com/office/drawing/2014/main" id="{1CB4693A-9065-DF40-B0EB-28D0282FFB53}"/>
                  </a:ext>
                </a:extLst>
              </p:cNvPr>
              <p:cNvGrpSpPr/>
              <p:nvPr/>
            </p:nvGrpSpPr>
            <p:grpSpPr>
              <a:xfrm>
                <a:off x="11727839" y="26555364"/>
                <a:ext cx="8383506" cy="5176045"/>
                <a:chOff x="11727839" y="26555364"/>
                <a:chExt cx="8383506" cy="5176045"/>
              </a:xfrm>
            </p:grpSpPr>
            <p:grpSp>
              <p:nvGrpSpPr>
                <p:cNvPr id="241" name="Group 240">
                  <a:extLst>
                    <a:ext uri="{FF2B5EF4-FFF2-40B4-BE49-F238E27FC236}">
                      <a16:creationId xmlns:a16="http://schemas.microsoft.com/office/drawing/2014/main" id="{D7C91161-B1FF-E14E-B078-2506713EA5FC}"/>
                    </a:ext>
                  </a:extLst>
                </p:cNvPr>
                <p:cNvGrpSpPr/>
                <p:nvPr/>
              </p:nvGrpSpPr>
              <p:grpSpPr>
                <a:xfrm>
                  <a:off x="12176979" y="26555364"/>
                  <a:ext cx="7934366" cy="5176045"/>
                  <a:chOff x="21723536" y="21688584"/>
                  <a:chExt cx="7934366" cy="5176045"/>
                </a:xfrm>
              </p:grpSpPr>
              <p:sp>
                <p:nvSpPr>
                  <p:cNvPr id="166" name="TextBox 165">
                    <a:extLst>
                      <a:ext uri="{FF2B5EF4-FFF2-40B4-BE49-F238E27FC236}">
                        <a16:creationId xmlns:a16="http://schemas.microsoft.com/office/drawing/2014/main" id="{E8B697D6-122C-804E-8213-7E1394BA932E}"/>
                      </a:ext>
                    </a:extLst>
                  </p:cNvPr>
                  <p:cNvSpPr txBox="1"/>
                  <p:nvPr/>
                </p:nvSpPr>
                <p:spPr>
                  <a:xfrm>
                    <a:off x="25117157" y="26110576"/>
                    <a:ext cx="537327" cy="584775"/>
                  </a:xfrm>
                  <a:prstGeom prst="rect">
                    <a:avLst/>
                  </a:prstGeom>
                  <a:noFill/>
                </p:spPr>
                <p:txBody>
                  <a:bodyPr wrap="none" rtlCol="0">
                    <a:spAutoFit/>
                  </a:bodyPr>
                  <a:lstStyle/>
                  <a:p>
                    <a:pPr algn="ctr"/>
                    <a:r>
                      <a:rPr lang="en-US" sz="3200" b="1" dirty="0"/>
                      <a:t>G</a:t>
                    </a:r>
                    <a:r>
                      <a:rPr lang="en-US" sz="3200" dirty="0"/>
                      <a:t>′</a:t>
                    </a:r>
                    <a:endParaRPr lang="en-US" sz="3200" b="1" dirty="0"/>
                  </a:p>
                </p:txBody>
              </p:sp>
              <p:grpSp>
                <p:nvGrpSpPr>
                  <p:cNvPr id="207" name="Group 206">
                    <a:extLst>
                      <a:ext uri="{FF2B5EF4-FFF2-40B4-BE49-F238E27FC236}">
                        <a16:creationId xmlns:a16="http://schemas.microsoft.com/office/drawing/2014/main" id="{8E72BA37-EBE2-E943-B49C-E0A3AB187ADC}"/>
                      </a:ext>
                    </a:extLst>
                  </p:cNvPr>
                  <p:cNvGrpSpPr/>
                  <p:nvPr/>
                </p:nvGrpSpPr>
                <p:grpSpPr>
                  <a:xfrm>
                    <a:off x="21723536" y="21688584"/>
                    <a:ext cx="7934366" cy="5176045"/>
                    <a:chOff x="21723536" y="21688584"/>
                    <a:chExt cx="7934366" cy="5176045"/>
                  </a:xfrm>
                </p:grpSpPr>
                <p:grpSp>
                  <p:nvGrpSpPr>
                    <p:cNvPr id="148" name="Group 147">
                      <a:extLst>
                        <a:ext uri="{FF2B5EF4-FFF2-40B4-BE49-F238E27FC236}">
                          <a16:creationId xmlns:a16="http://schemas.microsoft.com/office/drawing/2014/main" id="{0B04F04E-79D1-A049-9527-1006046CBE7E}"/>
                        </a:ext>
                      </a:extLst>
                    </p:cNvPr>
                    <p:cNvGrpSpPr/>
                    <p:nvPr/>
                  </p:nvGrpSpPr>
                  <p:grpSpPr>
                    <a:xfrm>
                      <a:off x="21723536" y="22208430"/>
                      <a:ext cx="7439061" cy="4194534"/>
                      <a:chOff x="11712252" y="11651666"/>
                      <a:chExt cx="7439061" cy="4194534"/>
                    </a:xfrm>
                  </p:grpSpPr>
                  <p:grpSp>
                    <p:nvGrpSpPr>
                      <p:cNvPr id="149" name="Group 148">
                        <a:extLst>
                          <a:ext uri="{FF2B5EF4-FFF2-40B4-BE49-F238E27FC236}">
                            <a16:creationId xmlns:a16="http://schemas.microsoft.com/office/drawing/2014/main" id="{07F102D4-5B90-5948-8265-0B1D28168C37}"/>
                          </a:ext>
                        </a:extLst>
                      </p:cNvPr>
                      <p:cNvGrpSpPr/>
                      <p:nvPr/>
                    </p:nvGrpSpPr>
                    <p:grpSpPr>
                      <a:xfrm>
                        <a:off x="11712252" y="11651666"/>
                        <a:ext cx="4172461" cy="4162216"/>
                        <a:chOff x="11712252" y="11651666"/>
                        <a:chExt cx="4172461" cy="4162216"/>
                      </a:xfrm>
                    </p:grpSpPr>
                    <p:sp>
                      <p:nvSpPr>
                        <p:cNvPr id="158" name="Oval 157">
                          <a:extLst>
                            <a:ext uri="{FF2B5EF4-FFF2-40B4-BE49-F238E27FC236}">
                              <a16:creationId xmlns:a16="http://schemas.microsoft.com/office/drawing/2014/main" id="{931A6A41-D097-FB43-8CE2-CAB21C6A59A2}"/>
                            </a:ext>
                          </a:extLst>
                        </p:cNvPr>
                        <p:cNvSpPr/>
                        <p:nvPr/>
                      </p:nvSpPr>
                      <p:spPr>
                        <a:xfrm>
                          <a:off x="14970313" y="13299819"/>
                          <a:ext cx="914400" cy="914400"/>
                        </a:xfrm>
                        <a:prstGeom prst="ellipse">
                          <a:avLst/>
                        </a:prstGeom>
                        <a:gradFill>
                          <a:gsLst>
                            <a:gs pos="50000">
                              <a:srgbClr val="DC9CA8"/>
                            </a:gs>
                            <a:gs pos="50000">
                              <a:srgbClr val="8ABFDC"/>
                            </a:gs>
                            <a:gs pos="100000">
                              <a:schemeClr val="accent1">
                                <a:lumMod val="45000"/>
                                <a:lumOff val="55000"/>
                              </a:schemeClr>
                            </a:gs>
                            <a:gs pos="100000">
                              <a:schemeClr val="accent1">
                                <a:lumMod val="30000"/>
                                <a:lumOff val="70000"/>
                              </a:schemeClr>
                            </a:gs>
                          </a:gsLst>
                          <a:lin ang="10800000" scaled="1"/>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1</a:t>
                          </a:r>
                        </a:p>
                      </p:txBody>
                    </p:sp>
                    <p:sp>
                      <p:nvSpPr>
                        <p:cNvPr id="159" name="Oval 158">
                          <a:extLst>
                            <a:ext uri="{FF2B5EF4-FFF2-40B4-BE49-F238E27FC236}">
                              <a16:creationId xmlns:a16="http://schemas.microsoft.com/office/drawing/2014/main" id="{1DA859F0-32A2-D642-B331-5881D5A01824}"/>
                            </a:ext>
                          </a:extLst>
                        </p:cNvPr>
                        <p:cNvSpPr/>
                        <p:nvPr/>
                      </p:nvSpPr>
                      <p:spPr>
                        <a:xfrm>
                          <a:off x="13328698" y="11651666"/>
                          <a:ext cx="914400" cy="914400"/>
                        </a:xfrm>
                        <a:prstGeom prst="ellipse">
                          <a:avLst/>
                        </a:prstGeom>
                        <a:solidFill>
                          <a:srgbClr val="96BFE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4</a:t>
                          </a:r>
                        </a:p>
                      </p:txBody>
                    </p:sp>
                    <p:cxnSp>
                      <p:nvCxnSpPr>
                        <p:cNvPr id="160" name="Straight Connector 159">
                          <a:extLst>
                            <a:ext uri="{FF2B5EF4-FFF2-40B4-BE49-F238E27FC236}">
                              <a16:creationId xmlns:a16="http://schemas.microsoft.com/office/drawing/2014/main" id="{CB003EB7-217F-2B40-B645-C6030FB24FED}"/>
                            </a:ext>
                          </a:extLst>
                        </p:cNvPr>
                        <p:cNvCxnSpPr>
                          <a:cxnSpLocks/>
                          <a:stCxn id="159" idx="5"/>
                          <a:endCxn id="158" idx="1"/>
                        </p:cNvCxnSpPr>
                        <p:nvPr/>
                      </p:nvCxnSpPr>
                      <p:spPr>
                        <a:xfrm>
                          <a:off x="14109187" y="12432155"/>
                          <a:ext cx="995037" cy="1001575"/>
                        </a:xfrm>
                        <a:prstGeom prst="line">
                          <a:avLst/>
                        </a:prstGeom>
                        <a:ln w="38100">
                          <a:solidFill>
                            <a:srgbClr val="96C0E2"/>
                          </a:solidFill>
                        </a:ln>
                      </p:spPr>
                      <p:style>
                        <a:lnRef idx="1">
                          <a:schemeClr val="accent1"/>
                        </a:lnRef>
                        <a:fillRef idx="0">
                          <a:schemeClr val="accent1"/>
                        </a:fillRef>
                        <a:effectRef idx="0">
                          <a:schemeClr val="accent1"/>
                        </a:effectRef>
                        <a:fontRef idx="minor">
                          <a:schemeClr val="tx1"/>
                        </a:fontRef>
                      </p:style>
                    </p:cxnSp>
                    <p:sp>
                      <p:nvSpPr>
                        <p:cNvPr id="161" name="Oval 160">
                          <a:extLst>
                            <a:ext uri="{FF2B5EF4-FFF2-40B4-BE49-F238E27FC236}">
                              <a16:creationId xmlns:a16="http://schemas.microsoft.com/office/drawing/2014/main" id="{AE71D1F2-E1AE-064E-949C-A8731FD17038}"/>
                            </a:ext>
                          </a:extLst>
                        </p:cNvPr>
                        <p:cNvSpPr/>
                        <p:nvPr/>
                      </p:nvSpPr>
                      <p:spPr>
                        <a:xfrm>
                          <a:off x="13370650" y="14899482"/>
                          <a:ext cx="914400" cy="914400"/>
                        </a:xfrm>
                        <a:prstGeom prst="ellipse">
                          <a:avLst/>
                        </a:prstGeom>
                        <a:solidFill>
                          <a:srgbClr val="96BFE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2</a:t>
                          </a:r>
                        </a:p>
                      </p:txBody>
                    </p:sp>
                    <p:sp>
                      <p:nvSpPr>
                        <p:cNvPr id="162" name="Oval 161">
                          <a:extLst>
                            <a:ext uri="{FF2B5EF4-FFF2-40B4-BE49-F238E27FC236}">
                              <a16:creationId xmlns:a16="http://schemas.microsoft.com/office/drawing/2014/main" id="{15F6B103-3A60-8644-A2A8-99BDF80A26A8}"/>
                            </a:ext>
                          </a:extLst>
                        </p:cNvPr>
                        <p:cNvSpPr/>
                        <p:nvPr/>
                      </p:nvSpPr>
                      <p:spPr>
                        <a:xfrm>
                          <a:off x="11712252" y="13268112"/>
                          <a:ext cx="914400" cy="914400"/>
                        </a:xfrm>
                        <a:prstGeom prst="ellipse">
                          <a:avLst/>
                        </a:prstGeom>
                        <a:solidFill>
                          <a:srgbClr val="96BFE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3</a:t>
                          </a:r>
                        </a:p>
                      </p:txBody>
                    </p:sp>
                    <p:cxnSp>
                      <p:nvCxnSpPr>
                        <p:cNvPr id="163" name="Straight Connector 162">
                          <a:extLst>
                            <a:ext uri="{FF2B5EF4-FFF2-40B4-BE49-F238E27FC236}">
                              <a16:creationId xmlns:a16="http://schemas.microsoft.com/office/drawing/2014/main" id="{DA90BD86-FA79-524D-B571-9F3F4E18C89D}"/>
                            </a:ext>
                          </a:extLst>
                        </p:cNvPr>
                        <p:cNvCxnSpPr>
                          <a:cxnSpLocks/>
                          <a:stCxn id="162" idx="5"/>
                          <a:endCxn id="161" idx="1"/>
                        </p:cNvCxnSpPr>
                        <p:nvPr/>
                      </p:nvCxnSpPr>
                      <p:spPr>
                        <a:xfrm>
                          <a:off x="12492741" y="14048601"/>
                          <a:ext cx="1011820" cy="984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6CA08775-B92B-FE41-AF6A-39BAD9C31CA9}"/>
                            </a:ext>
                          </a:extLst>
                        </p:cNvPr>
                        <p:cNvCxnSpPr>
                          <a:cxnSpLocks/>
                          <a:stCxn id="159" idx="3"/>
                          <a:endCxn id="162" idx="7"/>
                        </p:cNvCxnSpPr>
                        <p:nvPr/>
                      </p:nvCxnSpPr>
                      <p:spPr>
                        <a:xfrm flipH="1">
                          <a:off x="12492741" y="12432155"/>
                          <a:ext cx="969868" cy="9698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427A5FE0-DED5-DD4D-8CEB-1FA1B96E07C3}"/>
                            </a:ext>
                          </a:extLst>
                        </p:cNvPr>
                        <p:cNvCxnSpPr>
                          <a:cxnSpLocks/>
                          <a:stCxn id="158" idx="3"/>
                          <a:endCxn id="161" idx="7"/>
                        </p:cNvCxnSpPr>
                        <p:nvPr/>
                      </p:nvCxnSpPr>
                      <p:spPr>
                        <a:xfrm flipH="1">
                          <a:off x="14151139" y="14080308"/>
                          <a:ext cx="953085" cy="9530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oup 149">
                        <a:extLst>
                          <a:ext uri="{FF2B5EF4-FFF2-40B4-BE49-F238E27FC236}">
                            <a16:creationId xmlns:a16="http://schemas.microsoft.com/office/drawing/2014/main" id="{0E28837C-F576-5843-9F74-CB389C0AF2B7}"/>
                          </a:ext>
                        </a:extLst>
                      </p:cNvPr>
                      <p:cNvGrpSpPr/>
                      <p:nvPr/>
                    </p:nvGrpSpPr>
                    <p:grpSpPr>
                      <a:xfrm>
                        <a:off x="15750802" y="11683984"/>
                        <a:ext cx="3400511" cy="4162216"/>
                        <a:chOff x="12484202" y="11651666"/>
                        <a:chExt cx="3400511" cy="4162216"/>
                      </a:xfrm>
                    </p:grpSpPr>
                    <p:sp>
                      <p:nvSpPr>
                        <p:cNvPr id="151" name="Oval 150">
                          <a:extLst>
                            <a:ext uri="{FF2B5EF4-FFF2-40B4-BE49-F238E27FC236}">
                              <a16:creationId xmlns:a16="http://schemas.microsoft.com/office/drawing/2014/main" id="{CEE1AFF5-874F-6D4B-B93E-A1EC57A29783}"/>
                            </a:ext>
                          </a:extLst>
                        </p:cNvPr>
                        <p:cNvSpPr/>
                        <p:nvPr/>
                      </p:nvSpPr>
                      <p:spPr>
                        <a:xfrm>
                          <a:off x="14970313" y="13299819"/>
                          <a:ext cx="914400" cy="914400"/>
                        </a:xfrm>
                        <a:prstGeom prst="ellipse">
                          <a:avLst/>
                        </a:prstGeom>
                        <a:solidFill>
                          <a:srgbClr val="DE9DA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6</a:t>
                          </a:r>
                        </a:p>
                      </p:txBody>
                    </p:sp>
                    <p:sp>
                      <p:nvSpPr>
                        <p:cNvPr id="152" name="Oval 151">
                          <a:extLst>
                            <a:ext uri="{FF2B5EF4-FFF2-40B4-BE49-F238E27FC236}">
                              <a16:creationId xmlns:a16="http://schemas.microsoft.com/office/drawing/2014/main" id="{431D37F9-030F-834B-AE34-AE0E469B7981}"/>
                            </a:ext>
                          </a:extLst>
                        </p:cNvPr>
                        <p:cNvSpPr/>
                        <p:nvPr/>
                      </p:nvSpPr>
                      <p:spPr>
                        <a:xfrm>
                          <a:off x="13328698" y="11651666"/>
                          <a:ext cx="914400" cy="914400"/>
                        </a:xfrm>
                        <a:prstGeom prst="ellipse">
                          <a:avLst/>
                        </a:prstGeom>
                        <a:solidFill>
                          <a:srgbClr val="DE9DA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5</a:t>
                          </a:r>
                        </a:p>
                      </p:txBody>
                    </p:sp>
                    <p:cxnSp>
                      <p:nvCxnSpPr>
                        <p:cNvPr id="153" name="Straight Connector 152">
                          <a:extLst>
                            <a:ext uri="{FF2B5EF4-FFF2-40B4-BE49-F238E27FC236}">
                              <a16:creationId xmlns:a16="http://schemas.microsoft.com/office/drawing/2014/main" id="{F6AD6386-EEDA-1447-A359-A8F5913D57A7}"/>
                            </a:ext>
                          </a:extLst>
                        </p:cNvPr>
                        <p:cNvCxnSpPr>
                          <a:cxnSpLocks/>
                          <a:stCxn id="152" idx="5"/>
                          <a:endCxn id="151" idx="1"/>
                        </p:cNvCxnSpPr>
                        <p:nvPr/>
                      </p:nvCxnSpPr>
                      <p:spPr>
                        <a:xfrm>
                          <a:off x="14109187" y="12432155"/>
                          <a:ext cx="995037" cy="10015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Oval 153">
                          <a:extLst>
                            <a:ext uri="{FF2B5EF4-FFF2-40B4-BE49-F238E27FC236}">
                              <a16:creationId xmlns:a16="http://schemas.microsoft.com/office/drawing/2014/main" id="{EC7CFAED-6929-D242-AA52-950FA2A26710}"/>
                            </a:ext>
                          </a:extLst>
                        </p:cNvPr>
                        <p:cNvSpPr/>
                        <p:nvPr/>
                      </p:nvSpPr>
                      <p:spPr>
                        <a:xfrm>
                          <a:off x="13370650" y="14899482"/>
                          <a:ext cx="914400" cy="914400"/>
                        </a:xfrm>
                        <a:prstGeom prst="ellipse">
                          <a:avLst/>
                        </a:prstGeom>
                        <a:solidFill>
                          <a:srgbClr val="DE9DA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7</a:t>
                          </a:r>
                        </a:p>
                      </p:txBody>
                    </p:sp>
                    <p:cxnSp>
                      <p:nvCxnSpPr>
                        <p:cNvPr id="155" name="Straight Connector 154">
                          <a:extLst>
                            <a:ext uri="{FF2B5EF4-FFF2-40B4-BE49-F238E27FC236}">
                              <a16:creationId xmlns:a16="http://schemas.microsoft.com/office/drawing/2014/main" id="{A1502F7A-2750-C543-9127-967764E61F08}"/>
                            </a:ext>
                          </a:extLst>
                        </p:cNvPr>
                        <p:cNvCxnSpPr>
                          <a:cxnSpLocks/>
                          <a:stCxn id="158" idx="5"/>
                          <a:endCxn id="154" idx="1"/>
                        </p:cNvCxnSpPr>
                        <p:nvPr/>
                      </p:nvCxnSpPr>
                      <p:spPr>
                        <a:xfrm>
                          <a:off x="12484202" y="14047990"/>
                          <a:ext cx="1020359" cy="985403"/>
                        </a:xfrm>
                        <a:prstGeom prst="line">
                          <a:avLst/>
                        </a:prstGeom>
                        <a:ln w="38100">
                          <a:solidFill>
                            <a:srgbClr val="DE9DA9"/>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A820A5EC-1BF6-5147-911B-D1EBC4306AEB}"/>
                            </a:ext>
                          </a:extLst>
                        </p:cNvPr>
                        <p:cNvCxnSpPr>
                          <a:cxnSpLocks/>
                          <a:stCxn id="152" idx="3"/>
                          <a:endCxn id="158" idx="7"/>
                        </p:cNvCxnSpPr>
                        <p:nvPr/>
                      </p:nvCxnSpPr>
                      <p:spPr>
                        <a:xfrm flipH="1">
                          <a:off x="12484202" y="12432155"/>
                          <a:ext cx="978407" cy="9692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88C8F8DF-BE53-9A40-835C-804163077492}"/>
                            </a:ext>
                          </a:extLst>
                        </p:cNvPr>
                        <p:cNvCxnSpPr>
                          <a:cxnSpLocks/>
                          <a:stCxn id="151" idx="3"/>
                          <a:endCxn id="154" idx="7"/>
                        </p:cNvCxnSpPr>
                        <p:nvPr/>
                      </p:nvCxnSpPr>
                      <p:spPr>
                        <a:xfrm flipH="1">
                          <a:off x="14151139" y="14080308"/>
                          <a:ext cx="953085" cy="9530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67" name="TextBox 166">
                      <a:extLst>
                        <a:ext uri="{FF2B5EF4-FFF2-40B4-BE49-F238E27FC236}">
                          <a16:creationId xmlns:a16="http://schemas.microsoft.com/office/drawing/2014/main" id="{58454531-07EF-334B-89E3-32B54B52D2A5}"/>
                        </a:ext>
                      </a:extLst>
                    </p:cNvPr>
                    <p:cNvSpPr txBox="1"/>
                    <p:nvPr/>
                  </p:nvSpPr>
                  <p:spPr>
                    <a:xfrm>
                      <a:off x="23497136" y="24023059"/>
                      <a:ext cx="585417" cy="584775"/>
                    </a:xfrm>
                    <a:prstGeom prst="rect">
                      <a:avLst/>
                    </a:prstGeom>
                    <a:noFill/>
                  </p:spPr>
                  <p:txBody>
                    <a:bodyPr wrap="none" rtlCol="0">
                      <a:spAutoFit/>
                    </a:bodyPr>
                    <a:lstStyle/>
                    <a:p>
                      <a:pPr algn="ctr"/>
                      <a:r>
                        <a:rPr lang="en-US" sz="3200" b="1" dirty="0"/>
                        <a:t>G</a:t>
                      </a:r>
                      <a:r>
                        <a:rPr lang="en-US" sz="3200" baseline="-25000" dirty="0"/>
                        <a:t>1</a:t>
                      </a:r>
                      <a:endParaRPr lang="en-US" sz="3200" dirty="0"/>
                    </a:p>
                  </p:txBody>
                </p:sp>
                <p:sp>
                  <p:nvSpPr>
                    <p:cNvPr id="168" name="TextBox 167">
                      <a:extLst>
                        <a:ext uri="{FF2B5EF4-FFF2-40B4-BE49-F238E27FC236}">
                          <a16:creationId xmlns:a16="http://schemas.microsoft.com/office/drawing/2014/main" id="{96C19FEE-3D46-2D4A-A197-2723C3249A92}"/>
                        </a:ext>
                      </a:extLst>
                    </p:cNvPr>
                    <p:cNvSpPr txBox="1"/>
                    <p:nvPr/>
                  </p:nvSpPr>
                  <p:spPr>
                    <a:xfrm>
                      <a:off x="26814993" y="24023059"/>
                      <a:ext cx="585417" cy="584775"/>
                    </a:xfrm>
                    <a:prstGeom prst="rect">
                      <a:avLst/>
                    </a:prstGeom>
                    <a:noFill/>
                  </p:spPr>
                  <p:txBody>
                    <a:bodyPr wrap="none" rtlCol="0">
                      <a:spAutoFit/>
                    </a:bodyPr>
                    <a:lstStyle/>
                    <a:p>
                      <a:pPr algn="ctr"/>
                      <a:r>
                        <a:rPr lang="en-US" sz="3200" b="1" dirty="0"/>
                        <a:t>G</a:t>
                      </a:r>
                      <a:r>
                        <a:rPr lang="en-US" sz="3200" baseline="-25000" dirty="0"/>
                        <a:t>2</a:t>
                      </a:r>
                      <a:endParaRPr lang="en-US" sz="3200" dirty="0"/>
                    </a:p>
                  </p:txBody>
                </p:sp>
                <p:sp>
                  <p:nvSpPr>
                    <p:cNvPr id="199" name="TextBox 198">
                      <a:extLst>
                        <a:ext uri="{FF2B5EF4-FFF2-40B4-BE49-F238E27FC236}">
                          <a16:creationId xmlns:a16="http://schemas.microsoft.com/office/drawing/2014/main" id="{B79483EA-8CA7-7148-AE34-B85B6982B15B}"/>
                        </a:ext>
                      </a:extLst>
                    </p:cNvPr>
                    <p:cNvSpPr txBox="1"/>
                    <p:nvPr/>
                  </p:nvSpPr>
                  <p:spPr>
                    <a:xfrm>
                      <a:off x="25220628" y="23394744"/>
                      <a:ext cx="436337" cy="461665"/>
                    </a:xfrm>
                    <a:prstGeom prst="rect">
                      <a:avLst/>
                    </a:prstGeom>
                    <a:noFill/>
                  </p:spPr>
                  <p:txBody>
                    <a:bodyPr wrap="none" rtlCol="0">
                      <a:spAutoFit/>
                    </a:bodyPr>
                    <a:lstStyle/>
                    <a:p>
                      <a:pPr algn="ctr"/>
                      <a:r>
                        <a:rPr lang="en-US" sz="2400" dirty="0"/>
                        <a:t>a</a:t>
                      </a:r>
                      <a:r>
                        <a:rPr lang="en-US" sz="2400" baseline="-25000" dirty="0"/>
                        <a:t>1</a:t>
                      </a:r>
                      <a:endParaRPr lang="en-US" sz="2400" dirty="0"/>
                    </a:p>
                  </p:txBody>
                </p:sp>
                <p:sp>
                  <p:nvSpPr>
                    <p:cNvPr id="200" name="TextBox 199">
                      <a:extLst>
                        <a:ext uri="{FF2B5EF4-FFF2-40B4-BE49-F238E27FC236}">
                          <a16:creationId xmlns:a16="http://schemas.microsoft.com/office/drawing/2014/main" id="{C5B473F3-D07E-9547-A3AD-DB2755BE97AE}"/>
                        </a:ext>
                      </a:extLst>
                    </p:cNvPr>
                    <p:cNvSpPr txBox="1"/>
                    <p:nvPr/>
                  </p:nvSpPr>
                  <p:spPr>
                    <a:xfrm>
                      <a:off x="23580493" y="21688584"/>
                      <a:ext cx="418704" cy="461665"/>
                    </a:xfrm>
                    <a:prstGeom prst="rect">
                      <a:avLst/>
                    </a:prstGeom>
                    <a:noFill/>
                  </p:spPr>
                  <p:txBody>
                    <a:bodyPr wrap="none" rtlCol="0">
                      <a:spAutoFit/>
                    </a:bodyPr>
                    <a:lstStyle/>
                    <a:p>
                      <a:pPr algn="ctr"/>
                      <a:r>
                        <a:rPr lang="en-US" sz="2400" dirty="0"/>
                        <a:t>c</a:t>
                      </a:r>
                      <a:r>
                        <a:rPr lang="en-US" sz="2400" baseline="-25000" dirty="0"/>
                        <a:t>1</a:t>
                      </a:r>
                      <a:endParaRPr lang="en-US" sz="2400" dirty="0"/>
                    </a:p>
                  </p:txBody>
                </p:sp>
                <p:sp>
                  <p:nvSpPr>
                    <p:cNvPr id="202" name="TextBox 201">
                      <a:extLst>
                        <a:ext uri="{FF2B5EF4-FFF2-40B4-BE49-F238E27FC236}">
                          <a16:creationId xmlns:a16="http://schemas.microsoft.com/office/drawing/2014/main" id="{A1872A37-F1E1-9A4C-B028-21FA12839943}"/>
                        </a:ext>
                      </a:extLst>
                    </p:cNvPr>
                    <p:cNvSpPr txBox="1"/>
                    <p:nvPr/>
                  </p:nvSpPr>
                  <p:spPr>
                    <a:xfrm>
                      <a:off x="23599163" y="26402964"/>
                      <a:ext cx="450764" cy="461665"/>
                    </a:xfrm>
                    <a:prstGeom prst="rect">
                      <a:avLst/>
                    </a:prstGeom>
                    <a:noFill/>
                  </p:spPr>
                  <p:txBody>
                    <a:bodyPr wrap="none" rtlCol="0">
                      <a:spAutoFit/>
                    </a:bodyPr>
                    <a:lstStyle/>
                    <a:p>
                      <a:pPr algn="ctr"/>
                      <a:r>
                        <a:rPr lang="en-US" sz="2400" dirty="0"/>
                        <a:t>d</a:t>
                      </a:r>
                      <a:r>
                        <a:rPr lang="en-US" sz="2400" baseline="-25000" dirty="0"/>
                        <a:t>1</a:t>
                      </a:r>
                      <a:endParaRPr lang="en-US" sz="2400" dirty="0"/>
                    </a:p>
                  </p:txBody>
                </p:sp>
                <p:sp>
                  <p:nvSpPr>
                    <p:cNvPr id="203" name="TextBox 202">
                      <a:extLst>
                        <a:ext uri="{FF2B5EF4-FFF2-40B4-BE49-F238E27FC236}">
                          <a16:creationId xmlns:a16="http://schemas.microsoft.com/office/drawing/2014/main" id="{0DD73AD4-CEBD-2B4E-8D30-C2433AE076B4}"/>
                        </a:ext>
                      </a:extLst>
                    </p:cNvPr>
                    <p:cNvSpPr txBox="1"/>
                    <p:nvPr/>
                  </p:nvSpPr>
                  <p:spPr>
                    <a:xfrm>
                      <a:off x="25251750" y="24722533"/>
                      <a:ext cx="436337" cy="461665"/>
                    </a:xfrm>
                    <a:prstGeom prst="rect">
                      <a:avLst/>
                    </a:prstGeom>
                    <a:noFill/>
                  </p:spPr>
                  <p:txBody>
                    <a:bodyPr wrap="none" rtlCol="0">
                      <a:spAutoFit/>
                    </a:bodyPr>
                    <a:lstStyle/>
                    <a:p>
                      <a:pPr algn="ctr"/>
                      <a:r>
                        <a:rPr lang="en-US" sz="2400" dirty="0"/>
                        <a:t>a</a:t>
                      </a:r>
                      <a:r>
                        <a:rPr lang="en-US" sz="2400" baseline="-25000" dirty="0"/>
                        <a:t>2</a:t>
                      </a:r>
                      <a:endParaRPr lang="en-US" sz="2400" dirty="0"/>
                    </a:p>
                  </p:txBody>
                </p:sp>
                <p:sp>
                  <p:nvSpPr>
                    <p:cNvPr id="204" name="TextBox 203">
                      <a:extLst>
                        <a:ext uri="{FF2B5EF4-FFF2-40B4-BE49-F238E27FC236}">
                          <a16:creationId xmlns:a16="http://schemas.microsoft.com/office/drawing/2014/main" id="{2E43DA14-B02B-1E41-8AFD-0A5EF2FC3162}"/>
                        </a:ext>
                      </a:extLst>
                    </p:cNvPr>
                    <p:cNvSpPr txBox="1"/>
                    <p:nvPr/>
                  </p:nvSpPr>
                  <p:spPr>
                    <a:xfrm>
                      <a:off x="26896382" y="26402964"/>
                      <a:ext cx="418704" cy="461665"/>
                    </a:xfrm>
                    <a:prstGeom prst="rect">
                      <a:avLst/>
                    </a:prstGeom>
                    <a:noFill/>
                  </p:spPr>
                  <p:txBody>
                    <a:bodyPr wrap="none" rtlCol="0">
                      <a:spAutoFit/>
                    </a:bodyPr>
                    <a:lstStyle/>
                    <a:p>
                      <a:pPr algn="ctr"/>
                      <a:r>
                        <a:rPr lang="en-US" sz="2400" dirty="0"/>
                        <a:t>c</a:t>
                      </a:r>
                      <a:r>
                        <a:rPr lang="en-US" sz="2400" baseline="-25000" dirty="0"/>
                        <a:t>2</a:t>
                      </a:r>
                      <a:endParaRPr lang="en-US" sz="2400" dirty="0"/>
                    </a:p>
                  </p:txBody>
                </p:sp>
                <p:sp>
                  <p:nvSpPr>
                    <p:cNvPr id="205" name="TextBox 204">
                      <a:extLst>
                        <a:ext uri="{FF2B5EF4-FFF2-40B4-BE49-F238E27FC236}">
                          <a16:creationId xmlns:a16="http://schemas.microsoft.com/office/drawing/2014/main" id="{D2B3E34C-493B-9149-B9D7-981D7801F315}"/>
                        </a:ext>
                      </a:extLst>
                    </p:cNvPr>
                    <p:cNvSpPr txBox="1"/>
                    <p:nvPr/>
                  </p:nvSpPr>
                  <p:spPr>
                    <a:xfrm>
                      <a:off x="29207138" y="24112922"/>
                      <a:ext cx="450764" cy="461665"/>
                    </a:xfrm>
                    <a:prstGeom prst="rect">
                      <a:avLst/>
                    </a:prstGeom>
                    <a:noFill/>
                  </p:spPr>
                  <p:txBody>
                    <a:bodyPr wrap="none" rtlCol="0">
                      <a:spAutoFit/>
                    </a:bodyPr>
                    <a:lstStyle/>
                    <a:p>
                      <a:pPr algn="ctr"/>
                      <a:r>
                        <a:rPr lang="en-US" sz="2400" dirty="0"/>
                        <a:t>b</a:t>
                      </a:r>
                      <a:r>
                        <a:rPr lang="en-US" sz="2400" baseline="-25000" dirty="0"/>
                        <a:t>2</a:t>
                      </a:r>
                      <a:endParaRPr lang="en-US" sz="2400" dirty="0"/>
                    </a:p>
                  </p:txBody>
                </p:sp>
                <p:sp>
                  <p:nvSpPr>
                    <p:cNvPr id="206" name="TextBox 205">
                      <a:extLst>
                        <a:ext uri="{FF2B5EF4-FFF2-40B4-BE49-F238E27FC236}">
                          <a16:creationId xmlns:a16="http://schemas.microsoft.com/office/drawing/2014/main" id="{159B3419-15E6-174A-81D9-AAE097F1CD09}"/>
                        </a:ext>
                      </a:extLst>
                    </p:cNvPr>
                    <p:cNvSpPr txBox="1"/>
                    <p:nvPr/>
                  </p:nvSpPr>
                  <p:spPr>
                    <a:xfrm>
                      <a:off x="26880352" y="21715987"/>
                      <a:ext cx="450764" cy="461665"/>
                    </a:xfrm>
                    <a:prstGeom prst="rect">
                      <a:avLst/>
                    </a:prstGeom>
                    <a:noFill/>
                  </p:spPr>
                  <p:txBody>
                    <a:bodyPr wrap="none" rtlCol="0">
                      <a:spAutoFit/>
                    </a:bodyPr>
                    <a:lstStyle/>
                    <a:p>
                      <a:pPr algn="ctr"/>
                      <a:r>
                        <a:rPr lang="en-US" sz="2400" dirty="0"/>
                        <a:t>d</a:t>
                      </a:r>
                      <a:r>
                        <a:rPr lang="en-US" sz="2400" baseline="-25000" dirty="0"/>
                        <a:t>2</a:t>
                      </a:r>
                      <a:endParaRPr lang="en-US" sz="2400" dirty="0"/>
                    </a:p>
                  </p:txBody>
                </p:sp>
              </p:grpSp>
            </p:grpSp>
            <p:sp>
              <p:nvSpPr>
                <p:cNvPr id="277" name="TextBox 276">
                  <a:extLst>
                    <a:ext uri="{FF2B5EF4-FFF2-40B4-BE49-F238E27FC236}">
                      <a16:creationId xmlns:a16="http://schemas.microsoft.com/office/drawing/2014/main" id="{A7366312-7083-FF4E-A124-CF5FB16380DA}"/>
                    </a:ext>
                  </a:extLst>
                </p:cNvPr>
                <p:cNvSpPr txBox="1"/>
                <p:nvPr/>
              </p:nvSpPr>
              <p:spPr>
                <a:xfrm>
                  <a:off x="11727839" y="28979702"/>
                  <a:ext cx="450764" cy="461665"/>
                </a:xfrm>
                <a:prstGeom prst="rect">
                  <a:avLst/>
                </a:prstGeom>
                <a:noFill/>
              </p:spPr>
              <p:txBody>
                <a:bodyPr wrap="none" rtlCol="0">
                  <a:spAutoFit/>
                </a:bodyPr>
                <a:lstStyle/>
                <a:p>
                  <a:pPr algn="ctr"/>
                  <a:r>
                    <a:rPr lang="en-US" sz="2400" dirty="0"/>
                    <a:t>b</a:t>
                  </a:r>
                  <a:r>
                    <a:rPr lang="en-US" sz="2400" baseline="-25000" dirty="0"/>
                    <a:t>1</a:t>
                  </a:r>
                  <a:endParaRPr lang="en-US" sz="2400" dirty="0"/>
                </a:p>
              </p:txBody>
            </p:sp>
          </p:grpSp>
        </p:grpSp>
        <p:grpSp>
          <p:nvGrpSpPr>
            <p:cNvPr id="294" name="Group 293">
              <a:extLst>
                <a:ext uri="{FF2B5EF4-FFF2-40B4-BE49-F238E27FC236}">
                  <a16:creationId xmlns:a16="http://schemas.microsoft.com/office/drawing/2014/main" id="{11FE727E-9E5D-5247-A993-8E232CE44435}"/>
                </a:ext>
              </a:extLst>
            </p:cNvPr>
            <p:cNvGrpSpPr/>
            <p:nvPr/>
          </p:nvGrpSpPr>
          <p:grpSpPr>
            <a:xfrm>
              <a:off x="12404591" y="6494411"/>
              <a:ext cx="18505129" cy="8308986"/>
              <a:chOff x="12305501" y="6443828"/>
              <a:chExt cx="18505129" cy="8308986"/>
            </a:xfrm>
          </p:grpSpPr>
          <p:grpSp>
            <p:nvGrpSpPr>
              <p:cNvPr id="292" name="Group 291">
                <a:extLst>
                  <a:ext uri="{FF2B5EF4-FFF2-40B4-BE49-F238E27FC236}">
                    <a16:creationId xmlns:a16="http://schemas.microsoft.com/office/drawing/2014/main" id="{31948400-1BF3-D24A-B8FD-006CDE576BA2}"/>
                  </a:ext>
                </a:extLst>
              </p:cNvPr>
              <p:cNvGrpSpPr/>
              <p:nvPr/>
            </p:nvGrpSpPr>
            <p:grpSpPr>
              <a:xfrm>
                <a:off x="12305501" y="6443828"/>
                <a:ext cx="18505129" cy="3210430"/>
                <a:chOff x="12184308" y="6608353"/>
                <a:chExt cx="18505129" cy="3210430"/>
              </a:xfrm>
            </p:grpSpPr>
            <p:grpSp>
              <p:nvGrpSpPr>
                <p:cNvPr id="210" name="Group 209">
                  <a:extLst>
                    <a:ext uri="{FF2B5EF4-FFF2-40B4-BE49-F238E27FC236}">
                      <a16:creationId xmlns:a16="http://schemas.microsoft.com/office/drawing/2014/main" id="{208B4103-0269-0943-9302-D4390BCA185C}"/>
                    </a:ext>
                  </a:extLst>
                </p:cNvPr>
                <p:cNvGrpSpPr/>
                <p:nvPr/>
              </p:nvGrpSpPr>
              <p:grpSpPr>
                <a:xfrm>
                  <a:off x="12184308" y="6608353"/>
                  <a:ext cx="7404699" cy="3210430"/>
                  <a:chOff x="12184308" y="6608353"/>
                  <a:chExt cx="7404699" cy="3210430"/>
                </a:xfrm>
              </p:grpSpPr>
              <p:grpSp>
                <p:nvGrpSpPr>
                  <p:cNvPr id="58" name="Group 57">
                    <a:extLst>
                      <a:ext uri="{FF2B5EF4-FFF2-40B4-BE49-F238E27FC236}">
                        <a16:creationId xmlns:a16="http://schemas.microsoft.com/office/drawing/2014/main" id="{117EA37F-E24B-4545-8372-1BEB8BC8A886}"/>
                      </a:ext>
                    </a:extLst>
                  </p:cNvPr>
                  <p:cNvGrpSpPr/>
                  <p:nvPr/>
                </p:nvGrpSpPr>
                <p:grpSpPr>
                  <a:xfrm>
                    <a:off x="12184308" y="6608353"/>
                    <a:ext cx="3240617" cy="3200400"/>
                    <a:chOff x="13191067" y="6762157"/>
                    <a:chExt cx="3240617" cy="3200400"/>
                  </a:xfrm>
                </p:grpSpPr>
                <p:sp>
                  <p:nvSpPr>
                    <p:cNvPr id="28" name="Oval 27">
                      <a:extLst>
                        <a:ext uri="{FF2B5EF4-FFF2-40B4-BE49-F238E27FC236}">
                          <a16:creationId xmlns:a16="http://schemas.microsoft.com/office/drawing/2014/main" id="{E2ABE8F2-8D3D-5147-9A6F-4B477DE9395C}"/>
                        </a:ext>
                      </a:extLst>
                    </p:cNvPr>
                    <p:cNvSpPr/>
                    <p:nvPr/>
                  </p:nvSpPr>
                  <p:spPr>
                    <a:xfrm>
                      <a:off x="15517284" y="6766780"/>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p>
                  </p:txBody>
                </p:sp>
                <p:sp>
                  <p:nvSpPr>
                    <p:cNvPr id="29" name="Oval 28">
                      <a:extLst>
                        <a:ext uri="{FF2B5EF4-FFF2-40B4-BE49-F238E27FC236}">
                          <a16:creationId xmlns:a16="http://schemas.microsoft.com/office/drawing/2014/main" id="{0E75AF06-6F45-8943-879E-12E5C9B5B66F}"/>
                        </a:ext>
                      </a:extLst>
                    </p:cNvPr>
                    <p:cNvSpPr/>
                    <p:nvPr/>
                  </p:nvSpPr>
                  <p:spPr>
                    <a:xfrm>
                      <a:off x="13191067" y="6762157"/>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p>
                  </p:txBody>
                </p:sp>
                <p:cxnSp>
                  <p:nvCxnSpPr>
                    <p:cNvPr id="32" name="Straight Connector 31">
                      <a:extLst>
                        <a:ext uri="{FF2B5EF4-FFF2-40B4-BE49-F238E27FC236}">
                          <a16:creationId xmlns:a16="http://schemas.microsoft.com/office/drawing/2014/main" id="{1D5D45BC-AA75-EE44-8D2D-F852022D8C4A}"/>
                        </a:ext>
                      </a:extLst>
                    </p:cNvPr>
                    <p:cNvCxnSpPr>
                      <a:cxnSpLocks/>
                      <a:stCxn id="29" idx="6"/>
                      <a:endCxn id="28" idx="2"/>
                    </p:cNvCxnSpPr>
                    <p:nvPr/>
                  </p:nvCxnSpPr>
                  <p:spPr>
                    <a:xfrm>
                      <a:off x="14105467" y="7219357"/>
                      <a:ext cx="1411817" cy="46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4D4BBE64-0824-3E4A-8552-CFA549B8BFC1}"/>
                        </a:ext>
                      </a:extLst>
                    </p:cNvPr>
                    <p:cNvSpPr/>
                    <p:nvPr/>
                  </p:nvSpPr>
                  <p:spPr>
                    <a:xfrm>
                      <a:off x="15517284" y="9029045"/>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p>
                  </p:txBody>
                </p:sp>
                <p:sp>
                  <p:nvSpPr>
                    <p:cNvPr id="35" name="Oval 34">
                      <a:extLst>
                        <a:ext uri="{FF2B5EF4-FFF2-40B4-BE49-F238E27FC236}">
                          <a16:creationId xmlns:a16="http://schemas.microsoft.com/office/drawing/2014/main" id="{9604D5B0-5731-8F42-BEA2-566E7C4D7D24}"/>
                        </a:ext>
                      </a:extLst>
                    </p:cNvPr>
                    <p:cNvSpPr/>
                    <p:nvPr/>
                  </p:nvSpPr>
                  <p:spPr>
                    <a:xfrm>
                      <a:off x="13191067" y="9048157"/>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cxnSp>
                  <p:nvCxnSpPr>
                    <p:cNvPr id="36" name="Straight Connector 35">
                      <a:extLst>
                        <a:ext uri="{FF2B5EF4-FFF2-40B4-BE49-F238E27FC236}">
                          <a16:creationId xmlns:a16="http://schemas.microsoft.com/office/drawing/2014/main" id="{D0AB4A2B-F87D-BA4F-A2DF-F544D2F1D1AE}"/>
                        </a:ext>
                      </a:extLst>
                    </p:cNvPr>
                    <p:cNvCxnSpPr>
                      <a:cxnSpLocks/>
                      <a:stCxn id="35" idx="6"/>
                      <a:endCxn id="34" idx="2"/>
                    </p:cNvCxnSpPr>
                    <p:nvPr/>
                  </p:nvCxnSpPr>
                  <p:spPr>
                    <a:xfrm flipV="1">
                      <a:off x="14105467" y="9486245"/>
                      <a:ext cx="1411817" cy="19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50CDA4B-031C-5B49-8166-17133D9B4C3A}"/>
                        </a:ext>
                      </a:extLst>
                    </p:cNvPr>
                    <p:cNvCxnSpPr>
                      <a:cxnSpLocks/>
                      <a:stCxn id="29" idx="4"/>
                      <a:endCxn id="35" idx="0"/>
                    </p:cNvCxnSpPr>
                    <p:nvPr/>
                  </p:nvCxnSpPr>
                  <p:spPr>
                    <a:xfrm>
                      <a:off x="13648267" y="7676557"/>
                      <a:ext cx="0" cy="1371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5D2F5F3-E9C9-D245-8C1B-C882753BF82B}"/>
                        </a:ext>
                      </a:extLst>
                    </p:cNvPr>
                    <p:cNvCxnSpPr>
                      <a:cxnSpLocks/>
                      <a:stCxn id="28" idx="4"/>
                      <a:endCxn id="34" idx="0"/>
                    </p:cNvCxnSpPr>
                    <p:nvPr/>
                  </p:nvCxnSpPr>
                  <p:spPr>
                    <a:xfrm>
                      <a:off x="15974484" y="7681180"/>
                      <a:ext cx="0" cy="13478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E775D250-AADB-E642-BACF-68C26F70F5B3}"/>
                      </a:ext>
                    </a:extLst>
                  </p:cNvPr>
                  <p:cNvGrpSpPr/>
                  <p:nvPr/>
                </p:nvGrpSpPr>
                <p:grpSpPr>
                  <a:xfrm>
                    <a:off x="16348390" y="6618383"/>
                    <a:ext cx="3240617" cy="3200400"/>
                    <a:chOff x="13191067" y="6762157"/>
                    <a:chExt cx="3240617" cy="3200400"/>
                  </a:xfrm>
                </p:grpSpPr>
                <p:sp>
                  <p:nvSpPr>
                    <p:cNvPr id="73" name="Oval 72">
                      <a:extLst>
                        <a:ext uri="{FF2B5EF4-FFF2-40B4-BE49-F238E27FC236}">
                          <a16:creationId xmlns:a16="http://schemas.microsoft.com/office/drawing/2014/main" id="{9A71AA84-EB8A-9E40-9D92-9F324573D742}"/>
                        </a:ext>
                      </a:extLst>
                    </p:cNvPr>
                    <p:cNvSpPr/>
                    <p:nvPr/>
                  </p:nvSpPr>
                  <p:spPr>
                    <a:xfrm>
                      <a:off x="15517284" y="6766780"/>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p>
                  </p:txBody>
                </p:sp>
                <p:sp>
                  <p:nvSpPr>
                    <p:cNvPr id="74" name="Oval 73">
                      <a:extLst>
                        <a:ext uri="{FF2B5EF4-FFF2-40B4-BE49-F238E27FC236}">
                          <a16:creationId xmlns:a16="http://schemas.microsoft.com/office/drawing/2014/main" id="{AF3112A1-7EE8-7844-85BB-0D2E2FDE55E7}"/>
                        </a:ext>
                      </a:extLst>
                    </p:cNvPr>
                    <p:cNvSpPr/>
                    <p:nvPr/>
                  </p:nvSpPr>
                  <p:spPr>
                    <a:xfrm>
                      <a:off x="13191067" y="6762157"/>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p>
                  </p:txBody>
                </p:sp>
                <p:cxnSp>
                  <p:nvCxnSpPr>
                    <p:cNvPr id="75" name="Straight Connector 74">
                      <a:extLst>
                        <a:ext uri="{FF2B5EF4-FFF2-40B4-BE49-F238E27FC236}">
                          <a16:creationId xmlns:a16="http://schemas.microsoft.com/office/drawing/2014/main" id="{D7EDD1F5-9214-E24A-BE84-ED7F2E7FACB9}"/>
                        </a:ext>
                      </a:extLst>
                    </p:cNvPr>
                    <p:cNvCxnSpPr>
                      <a:cxnSpLocks/>
                      <a:stCxn id="74" idx="6"/>
                      <a:endCxn id="73" idx="2"/>
                    </p:cNvCxnSpPr>
                    <p:nvPr/>
                  </p:nvCxnSpPr>
                  <p:spPr>
                    <a:xfrm>
                      <a:off x="14105467" y="7219357"/>
                      <a:ext cx="1411817" cy="46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4E552788-D5BD-CB4A-A227-882E7B9DB2C2}"/>
                        </a:ext>
                      </a:extLst>
                    </p:cNvPr>
                    <p:cNvSpPr/>
                    <p:nvPr/>
                  </p:nvSpPr>
                  <p:spPr>
                    <a:xfrm>
                      <a:off x="15517284" y="9029045"/>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p>
                  </p:txBody>
                </p:sp>
                <p:sp>
                  <p:nvSpPr>
                    <p:cNvPr id="77" name="Oval 76">
                      <a:extLst>
                        <a:ext uri="{FF2B5EF4-FFF2-40B4-BE49-F238E27FC236}">
                          <a16:creationId xmlns:a16="http://schemas.microsoft.com/office/drawing/2014/main" id="{F40590A8-FA9B-0148-867C-79A3BD384BE1}"/>
                        </a:ext>
                      </a:extLst>
                    </p:cNvPr>
                    <p:cNvSpPr/>
                    <p:nvPr/>
                  </p:nvSpPr>
                  <p:spPr>
                    <a:xfrm>
                      <a:off x="13191067" y="9048157"/>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cxnSp>
                  <p:nvCxnSpPr>
                    <p:cNvPr id="78" name="Straight Connector 77">
                      <a:extLst>
                        <a:ext uri="{FF2B5EF4-FFF2-40B4-BE49-F238E27FC236}">
                          <a16:creationId xmlns:a16="http://schemas.microsoft.com/office/drawing/2014/main" id="{067138C3-D883-AB45-A76B-4587BC1787AB}"/>
                        </a:ext>
                      </a:extLst>
                    </p:cNvPr>
                    <p:cNvCxnSpPr>
                      <a:cxnSpLocks/>
                      <a:stCxn id="77" idx="6"/>
                      <a:endCxn id="76" idx="2"/>
                    </p:cNvCxnSpPr>
                    <p:nvPr/>
                  </p:nvCxnSpPr>
                  <p:spPr>
                    <a:xfrm flipV="1">
                      <a:off x="14105467" y="9486245"/>
                      <a:ext cx="1411817" cy="19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8E38F45-966F-7E49-82AD-8DE447C3026E}"/>
                        </a:ext>
                      </a:extLst>
                    </p:cNvPr>
                    <p:cNvCxnSpPr>
                      <a:cxnSpLocks/>
                      <a:stCxn id="74" idx="4"/>
                      <a:endCxn id="77" idx="0"/>
                    </p:cNvCxnSpPr>
                    <p:nvPr/>
                  </p:nvCxnSpPr>
                  <p:spPr>
                    <a:xfrm>
                      <a:off x="13648267" y="7676557"/>
                      <a:ext cx="0" cy="1371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ED5A870-90B0-FB42-8085-797A5769EEEB}"/>
                        </a:ext>
                      </a:extLst>
                    </p:cNvPr>
                    <p:cNvCxnSpPr>
                      <a:cxnSpLocks/>
                      <a:stCxn id="73" idx="4"/>
                      <a:endCxn id="76" idx="0"/>
                    </p:cNvCxnSpPr>
                    <p:nvPr/>
                  </p:nvCxnSpPr>
                  <p:spPr>
                    <a:xfrm>
                      <a:off x="15974484" y="7681180"/>
                      <a:ext cx="0" cy="13478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3" name="TextBox 112">
                    <a:extLst>
                      <a:ext uri="{FF2B5EF4-FFF2-40B4-BE49-F238E27FC236}">
                        <a16:creationId xmlns:a16="http://schemas.microsoft.com/office/drawing/2014/main" id="{302C623E-8456-8446-A1C4-CC18A0E0B8DD}"/>
                      </a:ext>
                    </a:extLst>
                  </p:cNvPr>
                  <p:cNvSpPr txBox="1"/>
                  <p:nvPr/>
                </p:nvSpPr>
                <p:spPr>
                  <a:xfrm>
                    <a:off x="13470707" y="7931732"/>
                    <a:ext cx="585417" cy="584775"/>
                  </a:xfrm>
                  <a:prstGeom prst="rect">
                    <a:avLst/>
                  </a:prstGeom>
                  <a:noFill/>
                </p:spPr>
                <p:txBody>
                  <a:bodyPr wrap="none" rtlCol="0">
                    <a:spAutoFit/>
                  </a:bodyPr>
                  <a:lstStyle/>
                  <a:p>
                    <a:pPr algn="ctr"/>
                    <a:r>
                      <a:rPr lang="en-US" sz="3200" b="1" dirty="0"/>
                      <a:t>G</a:t>
                    </a:r>
                    <a:r>
                      <a:rPr lang="en-US" sz="3200" baseline="-25000" dirty="0"/>
                      <a:t>1</a:t>
                    </a:r>
                    <a:endParaRPr lang="en-US" sz="3200" dirty="0"/>
                  </a:p>
                </p:txBody>
              </p:sp>
              <p:sp>
                <p:nvSpPr>
                  <p:cNvPr id="114" name="TextBox 113">
                    <a:extLst>
                      <a:ext uri="{FF2B5EF4-FFF2-40B4-BE49-F238E27FC236}">
                        <a16:creationId xmlns:a16="http://schemas.microsoft.com/office/drawing/2014/main" id="{73B970C0-2311-3645-87CA-EF494B65B985}"/>
                      </a:ext>
                    </a:extLst>
                  </p:cNvPr>
                  <p:cNvSpPr txBox="1"/>
                  <p:nvPr/>
                </p:nvSpPr>
                <p:spPr>
                  <a:xfrm>
                    <a:off x="17632600" y="7926195"/>
                    <a:ext cx="585417" cy="584775"/>
                  </a:xfrm>
                  <a:prstGeom prst="rect">
                    <a:avLst/>
                  </a:prstGeom>
                  <a:noFill/>
                </p:spPr>
                <p:txBody>
                  <a:bodyPr wrap="none" rtlCol="0">
                    <a:spAutoFit/>
                  </a:bodyPr>
                  <a:lstStyle/>
                  <a:p>
                    <a:pPr algn="ctr"/>
                    <a:r>
                      <a:rPr lang="en-US" sz="3200" b="1" dirty="0"/>
                      <a:t>G</a:t>
                    </a:r>
                    <a:r>
                      <a:rPr lang="en-US" sz="3200" baseline="-25000" dirty="0"/>
                      <a:t>2</a:t>
                    </a:r>
                    <a:endParaRPr lang="en-US" sz="3200" dirty="0"/>
                  </a:p>
                </p:txBody>
              </p:sp>
            </p:grpSp>
            <p:sp>
              <p:nvSpPr>
                <p:cNvPr id="68" name="TextBox 67">
                  <a:extLst>
                    <a:ext uri="{FF2B5EF4-FFF2-40B4-BE49-F238E27FC236}">
                      <a16:creationId xmlns:a16="http://schemas.microsoft.com/office/drawing/2014/main" id="{E8E53351-C40B-F74C-8529-8AA62081825B}"/>
                    </a:ext>
                  </a:extLst>
                </p:cNvPr>
                <p:cNvSpPr txBox="1"/>
                <p:nvPr/>
              </p:nvSpPr>
              <p:spPr>
                <a:xfrm>
                  <a:off x="20745777" y="7523499"/>
                  <a:ext cx="9943660" cy="1569660"/>
                </a:xfrm>
                <a:prstGeom prst="rect">
                  <a:avLst/>
                </a:prstGeom>
                <a:noFill/>
              </p:spPr>
              <p:txBody>
                <a:bodyPr wrap="square" rtlCol="0">
                  <a:spAutoFit/>
                </a:bodyPr>
                <a:lstStyle/>
                <a:p>
                  <a:r>
                    <a:rPr lang="en-US" sz="3200" dirty="0">
                      <a:ea typeface="Hiragino Mincho Pro W3" panose="02020300000000000000" pitchFamily="18" charset="-128"/>
                    </a:rPr>
                    <a:t>Suppose we have two disjoint 4-cycles. 4-cycles are </a:t>
                  </a:r>
                  <a:r>
                    <a:rPr lang="en-US" sz="3200" dirty="0">
                      <a:ea typeface="Hiragino Mincho Pro W3" panose="02020300000000000000" pitchFamily="18" charset="-128"/>
                      <a:cs typeface="Calibri" panose="020F0502020204030204" pitchFamily="34" charset="0"/>
                    </a:rPr>
                    <a:t>the</a:t>
                  </a:r>
                  <a:r>
                    <a:rPr lang="en-US" sz="3200" dirty="0">
                      <a:ea typeface="Hiragino Mincho Pro W3" panose="02020300000000000000" pitchFamily="18" charset="-128"/>
                    </a:rPr>
                    <a:t> simplest example of a graph that has a quasi-perfect order and no 3-cycles.</a:t>
                  </a:r>
                </a:p>
              </p:txBody>
            </p:sp>
          </p:grpSp>
          <p:grpSp>
            <p:nvGrpSpPr>
              <p:cNvPr id="293" name="Group 292">
                <a:extLst>
                  <a:ext uri="{FF2B5EF4-FFF2-40B4-BE49-F238E27FC236}">
                    <a16:creationId xmlns:a16="http://schemas.microsoft.com/office/drawing/2014/main" id="{BD6EB220-5E42-2946-A60B-1FEE5550505F}"/>
                  </a:ext>
                </a:extLst>
              </p:cNvPr>
              <p:cNvGrpSpPr/>
              <p:nvPr/>
            </p:nvGrpSpPr>
            <p:grpSpPr>
              <a:xfrm>
                <a:off x="12839489" y="10330881"/>
                <a:ext cx="17589170" cy="4421933"/>
                <a:chOff x="14011106" y="11131710"/>
                <a:chExt cx="17589170" cy="4421933"/>
              </a:xfrm>
            </p:grpSpPr>
            <p:grpSp>
              <p:nvGrpSpPr>
                <p:cNvPr id="243" name="Group 242">
                  <a:extLst>
                    <a:ext uri="{FF2B5EF4-FFF2-40B4-BE49-F238E27FC236}">
                      <a16:creationId xmlns:a16="http://schemas.microsoft.com/office/drawing/2014/main" id="{7CF2442F-6FEA-8848-9A33-017F78204D50}"/>
                    </a:ext>
                  </a:extLst>
                </p:cNvPr>
                <p:cNvGrpSpPr/>
                <p:nvPr/>
              </p:nvGrpSpPr>
              <p:grpSpPr>
                <a:xfrm>
                  <a:off x="24161215" y="11131710"/>
                  <a:ext cx="7439061" cy="4421933"/>
                  <a:chOff x="22538146" y="11134542"/>
                  <a:chExt cx="7439061" cy="4421933"/>
                </a:xfrm>
              </p:grpSpPr>
              <p:sp>
                <p:nvSpPr>
                  <p:cNvPr id="115" name="TextBox 114">
                    <a:extLst>
                      <a:ext uri="{FF2B5EF4-FFF2-40B4-BE49-F238E27FC236}">
                        <a16:creationId xmlns:a16="http://schemas.microsoft.com/office/drawing/2014/main" id="{FC533286-C1BC-5E47-9E6B-2724C69769BE}"/>
                      </a:ext>
                    </a:extLst>
                  </p:cNvPr>
                  <p:cNvSpPr txBox="1"/>
                  <p:nvPr/>
                </p:nvSpPr>
                <p:spPr>
                  <a:xfrm>
                    <a:off x="25984743" y="14971700"/>
                    <a:ext cx="537327" cy="584775"/>
                  </a:xfrm>
                  <a:prstGeom prst="rect">
                    <a:avLst/>
                  </a:prstGeom>
                  <a:noFill/>
                </p:spPr>
                <p:txBody>
                  <a:bodyPr wrap="none" rtlCol="0">
                    <a:spAutoFit/>
                  </a:bodyPr>
                  <a:lstStyle/>
                  <a:p>
                    <a:pPr algn="ctr"/>
                    <a:r>
                      <a:rPr lang="en-US" sz="3200" b="1" dirty="0"/>
                      <a:t>G</a:t>
                    </a:r>
                    <a:r>
                      <a:rPr lang="en-US" sz="3200" dirty="0"/>
                      <a:t>′</a:t>
                    </a:r>
                  </a:p>
                </p:txBody>
              </p:sp>
              <p:grpSp>
                <p:nvGrpSpPr>
                  <p:cNvPr id="209" name="Group 208">
                    <a:extLst>
                      <a:ext uri="{FF2B5EF4-FFF2-40B4-BE49-F238E27FC236}">
                        <a16:creationId xmlns:a16="http://schemas.microsoft.com/office/drawing/2014/main" id="{B0A78B8A-0084-FB4B-A56F-0D0EE17B1D3A}"/>
                      </a:ext>
                    </a:extLst>
                  </p:cNvPr>
                  <p:cNvGrpSpPr/>
                  <p:nvPr/>
                </p:nvGrpSpPr>
                <p:grpSpPr>
                  <a:xfrm>
                    <a:off x="22538146" y="11134542"/>
                    <a:ext cx="7439061" cy="4194534"/>
                    <a:chOff x="22538146" y="11134542"/>
                    <a:chExt cx="7439061" cy="4194534"/>
                  </a:xfrm>
                </p:grpSpPr>
                <p:grpSp>
                  <p:nvGrpSpPr>
                    <p:cNvPr id="111" name="Group 110">
                      <a:extLst>
                        <a:ext uri="{FF2B5EF4-FFF2-40B4-BE49-F238E27FC236}">
                          <a16:creationId xmlns:a16="http://schemas.microsoft.com/office/drawing/2014/main" id="{CA158C44-ED58-8A4A-B390-4019487BB544}"/>
                        </a:ext>
                      </a:extLst>
                    </p:cNvPr>
                    <p:cNvGrpSpPr/>
                    <p:nvPr/>
                  </p:nvGrpSpPr>
                  <p:grpSpPr>
                    <a:xfrm>
                      <a:off x="22538146" y="11134542"/>
                      <a:ext cx="7439061" cy="4194534"/>
                      <a:chOff x="11712252" y="11651666"/>
                      <a:chExt cx="7439061" cy="4194534"/>
                    </a:xfrm>
                  </p:grpSpPr>
                  <p:grpSp>
                    <p:nvGrpSpPr>
                      <p:cNvPr id="99" name="Group 98">
                        <a:extLst>
                          <a:ext uri="{FF2B5EF4-FFF2-40B4-BE49-F238E27FC236}">
                            <a16:creationId xmlns:a16="http://schemas.microsoft.com/office/drawing/2014/main" id="{890E1724-5B3A-A24C-BCF8-EE12A3C97FDB}"/>
                          </a:ext>
                        </a:extLst>
                      </p:cNvPr>
                      <p:cNvGrpSpPr/>
                      <p:nvPr/>
                    </p:nvGrpSpPr>
                    <p:grpSpPr>
                      <a:xfrm>
                        <a:off x="11712252" y="11651666"/>
                        <a:ext cx="4172461" cy="4162216"/>
                        <a:chOff x="11712252" y="11651666"/>
                        <a:chExt cx="4172461" cy="4162216"/>
                      </a:xfrm>
                    </p:grpSpPr>
                    <p:sp>
                      <p:nvSpPr>
                        <p:cNvPr id="82" name="Oval 81">
                          <a:extLst>
                            <a:ext uri="{FF2B5EF4-FFF2-40B4-BE49-F238E27FC236}">
                              <a16:creationId xmlns:a16="http://schemas.microsoft.com/office/drawing/2014/main" id="{238C6E1B-F446-FB4E-94A7-47E36C971B00}"/>
                            </a:ext>
                          </a:extLst>
                        </p:cNvPr>
                        <p:cNvSpPr/>
                        <p:nvPr/>
                      </p:nvSpPr>
                      <p:spPr>
                        <a:xfrm>
                          <a:off x="14970313" y="13299819"/>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p>
                      </p:txBody>
                    </p:sp>
                    <p:sp>
                      <p:nvSpPr>
                        <p:cNvPr id="83" name="Oval 82">
                          <a:extLst>
                            <a:ext uri="{FF2B5EF4-FFF2-40B4-BE49-F238E27FC236}">
                              <a16:creationId xmlns:a16="http://schemas.microsoft.com/office/drawing/2014/main" id="{D601B272-C591-0845-ABB8-303F8CD48A9C}"/>
                            </a:ext>
                          </a:extLst>
                        </p:cNvPr>
                        <p:cNvSpPr/>
                        <p:nvPr/>
                      </p:nvSpPr>
                      <p:spPr>
                        <a:xfrm>
                          <a:off x="13328698" y="11651666"/>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p>
                      </p:txBody>
                    </p:sp>
                    <p:cxnSp>
                      <p:nvCxnSpPr>
                        <p:cNvPr id="84" name="Straight Connector 83">
                          <a:extLst>
                            <a:ext uri="{FF2B5EF4-FFF2-40B4-BE49-F238E27FC236}">
                              <a16:creationId xmlns:a16="http://schemas.microsoft.com/office/drawing/2014/main" id="{4D0CB7A5-E554-3D46-ACB1-1FF7B39E54D2}"/>
                            </a:ext>
                          </a:extLst>
                        </p:cNvPr>
                        <p:cNvCxnSpPr>
                          <a:cxnSpLocks/>
                          <a:stCxn id="83" idx="5"/>
                          <a:endCxn id="82" idx="1"/>
                        </p:cNvCxnSpPr>
                        <p:nvPr/>
                      </p:nvCxnSpPr>
                      <p:spPr>
                        <a:xfrm>
                          <a:off x="14109187" y="12432155"/>
                          <a:ext cx="995037" cy="10015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B266C648-CB08-C345-8D0B-24FE147C4886}"/>
                            </a:ext>
                          </a:extLst>
                        </p:cNvPr>
                        <p:cNvSpPr/>
                        <p:nvPr/>
                      </p:nvSpPr>
                      <p:spPr>
                        <a:xfrm>
                          <a:off x="13370650" y="14899482"/>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p>
                      </p:txBody>
                    </p:sp>
                    <p:sp>
                      <p:nvSpPr>
                        <p:cNvPr id="86" name="Oval 85">
                          <a:extLst>
                            <a:ext uri="{FF2B5EF4-FFF2-40B4-BE49-F238E27FC236}">
                              <a16:creationId xmlns:a16="http://schemas.microsoft.com/office/drawing/2014/main" id="{93CA7FAB-6B1A-9244-BD50-E87CB575BC66}"/>
                            </a:ext>
                          </a:extLst>
                        </p:cNvPr>
                        <p:cNvSpPr/>
                        <p:nvPr/>
                      </p:nvSpPr>
                      <p:spPr>
                        <a:xfrm>
                          <a:off x="11712252" y="13268112"/>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cxnSp>
                      <p:nvCxnSpPr>
                        <p:cNvPr id="87" name="Straight Connector 86">
                          <a:extLst>
                            <a:ext uri="{FF2B5EF4-FFF2-40B4-BE49-F238E27FC236}">
                              <a16:creationId xmlns:a16="http://schemas.microsoft.com/office/drawing/2014/main" id="{0296B31C-764D-BF4B-B62A-7993E2E37532}"/>
                            </a:ext>
                          </a:extLst>
                        </p:cNvPr>
                        <p:cNvCxnSpPr>
                          <a:cxnSpLocks/>
                          <a:stCxn id="86" idx="5"/>
                          <a:endCxn id="85" idx="1"/>
                        </p:cNvCxnSpPr>
                        <p:nvPr/>
                      </p:nvCxnSpPr>
                      <p:spPr>
                        <a:xfrm>
                          <a:off x="12492741" y="14048601"/>
                          <a:ext cx="1011820" cy="984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639CA23-70FF-4B46-8666-78BC08C3EF59}"/>
                            </a:ext>
                          </a:extLst>
                        </p:cNvPr>
                        <p:cNvCxnSpPr>
                          <a:cxnSpLocks/>
                          <a:stCxn id="83" idx="3"/>
                          <a:endCxn id="86" idx="7"/>
                        </p:cNvCxnSpPr>
                        <p:nvPr/>
                      </p:nvCxnSpPr>
                      <p:spPr>
                        <a:xfrm flipH="1">
                          <a:off x="12492741" y="12432155"/>
                          <a:ext cx="969868" cy="9698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7279035-BE71-5C4C-A2AB-8BF636FBE83A}"/>
                            </a:ext>
                          </a:extLst>
                        </p:cNvPr>
                        <p:cNvCxnSpPr>
                          <a:cxnSpLocks/>
                          <a:stCxn id="82" idx="3"/>
                          <a:endCxn id="85" idx="7"/>
                        </p:cNvCxnSpPr>
                        <p:nvPr/>
                      </p:nvCxnSpPr>
                      <p:spPr>
                        <a:xfrm flipH="1">
                          <a:off x="14151139" y="14080308"/>
                          <a:ext cx="953085" cy="9530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3DE07CA5-97AE-2749-8DE3-B707A7896E50}"/>
                          </a:ext>
                        </a:extLst>
                      </p:cNvPr>
                      <p:cNvGrpSpPr/>
                      <p:nvPr/>
                    </p:nvGrpSpPr>
                    <p:grpSpPr>
                      <a:xfrm>
                        <a:off x="15750802" y="11683984"/>
                        <a:ext cx="3400511" cy="4162216"/>
                        <a:chOff x="12484202" y="11651666"/>
                        <a:chExt cx="3400511" cy="4162216"/>
                      </a:xfrm>
                    </p:grpSpPr>
                    <p:sp>
                      <p:nvSpPr>
                        <p:cNvPr id="101" name="Oval 100">
                          <a:extLst>
                            <a:ext uri="{FF2B5EF4-FFF2-40B4-BE49-F238E27FC236}">
                              <a16:creationId xmlns:a16="http://schemas.microsoft.com/office/drawing/2014/main" id="{FB497F48-C8FF-5C4F-BB0B-673C8482C8DE}"/>
                            </a:ext>
                          </a:extLst>
                        </p:cNvPr>
                        <p:cNvSpPr/>
                        <p:nvPr/>
                      </p:nvSpPr>
                      <p:spPr>
                        <a:xfrm>
                          <a:off x="14970313" y="13299819"/>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sp>
                      <p:nvSpPr>
                        <p:cNvPr id="102" name="Oval 101">
                          <a:extLst>
                            <a:ext uri="{FF2B5EF4-FFF2-40B4-BE49-F238E27FC236}">
                              <a16:creationId xmlns:a16="http://schemas.microsoft.com/office/drawing/2014/main" id="{5D441C86-5F9B-464A-83C6-C25444BCB77F}"/>
                            </a:ext>
                          </a:extLst>
                        </p:cNvPr>
                        <p:cNvSpPr/>
                        <p:nvPr/>
                      </p:nvSpPr>
                      <p:spPr>
                        <a:xfrm>
                          <a:off x="13328698" y="11651666"/>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p>
                      </p:txBody>
                    </p:sp>
                    <p:cxnSp>
                      <p:nvCxnSpPr>
                        <p:cNvPr id="103" name="Straight Connector 102">
                          <a:extLst>
                            <a:ext uri="{FF2B5EF4-FFF2-40B4-BE49-F238E27FC236}">
                              <a16:creationId xmlns:a16="http://schemas.microsoft.com/office/drawing/2014/main" id="{1925B7CF-5726-164B-982B-61BE16F3F786}"/>
                            </a:ext>
                          </a:extLst>
                        </p:cNvPr>
                        <p:cNvCxnSpPr>
                          <a:cxnSpLocks/>
                          <a:stCxn id="102" idx="5"/>
                          <a:endCxn id="101" idx="1"/>
                        </p:cNvCxnSpPr>
                        <p:nvPr/>
                      </p:nvCxnSpPr>
                      <p:spPr>
                        <a:xfrm>
                          <a:off x="14109187" y="12432155"/>
                          <a:ext cx="995037" cy="10015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A8271BC3-B8B9-0D44-B2CB-69F3E50E12A1}"/>
                            </a:ext>
                          </a:extLst>
                        </p:cNvPr>
                        <p:cNvSpPr/>
                        <p:nvPr/>
                      </p:nvSpPr>
                      <p:spPr>
                        <a:xfrm>
                          <a:off x="13370650" y="14899482"/>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p>
                      </p:txBody>
                    </p:sp>
                    <p:cxnSp>
                      <p:nvCxnSpPr>
                        <p:cNvPr id="106" name="Straight Connector 105">
                          <a:extLst>
                            <a:ext uri="{FF2B5EF4-FFF2-40B4-BE49-F238E27FC236}">
                              <a16:creationId xmlns:a16="http://schemas.microsoft.com/office/drawing/2014/main" id="{0340179F-53EC-3845-9B84-86F2376B8C51}"/>
                            </a:ext>
                          </a:extLst>
                        </p:cNvPr>
                        <p:cNvCxnSpPr>
                          <a:cxnSpLocks/>
                          <a:stCxn id="82" idx="5"/>
                          <a:endCxn id="104" idx="1"/>
                        </p:cNvCxnSpPr>
                        <p:nvPr/>
                      </p:nvCxnSpPr>
                      <p:spPr>
                        <a:xfrm>
                          <a:off x="12484202" y="14047990"/>
                          <a:ext cx="1020359" cy="9854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110EC40-0A13-B942-9192-EF9019926D12}"/>
                            </a:ext>
                          </a:extLst>
                        </p:cNvPr>
                        <p:cNvCxnSpPr>
                          <a:cxnSpLocks/>
                          <a:stCxn id="102" idx="3"/>
                          <a:endCxn id="82" idx="7"/>
                        </p:cNvCxnSpPr>
                        <p:nvPr/>
                      </p:nvCxnSpPr>
                      <p:spPr>
                        <a:xfrm flipH="1">
                          <a:off x="12484202" y="12432155"/>
                          <a:ext cx="978407" cy="9692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187B9D3-E683-404B-B235-1CFF330FCE6E}"/>
                            </a:ext>
                          </a:extLst>
                        </p:cNvPr>
                        <p:cNvCxnSpPr>
                          <a:cxnSpLocks/>
                          <a:stCxn id="101" idx="3"/>
                          <a:endCxn id="104" idx="7"/>
                        </p:cNvCxnSpPr>
                        <p:nvPr/>
                      </p:nvCxnSpPr>
                      <p:spPr>
                        <a:xfrm flipH="1">
                          <a:off x="14151139" y="14080308"/>
                          <a:ext cx="953085" cy="9530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38" name="TextBox 137">
                      <a:extLst>
                        <a:ext uri="{FF2B5EF4-FFF2-40B4-BE49-F238E27FC236}">
                          <a16:creationId xmlns:a16="http://schemas.microsoft.com/office/drawing/2014/main" id="{46267AFF-700D-6A45-B94E-9AA910EE9E6E}"/>
                        </a:ext>
                      </a:extLst>
                    </p:cNvPr>
                    <p:cNvSpPr txBox="1"/>
                    <p:nvPr/>
                  </p:nvSpPr>
                  <p:spPr>
                    <a:xfrm>
                      <a:off x="27627635" y="12862724"/>
                      <a:ext cx="585417" cy="584775"/>
                    </a:xfrm>
                    <a:prstGeom prst="rect">
                      <a:avLst/>
                    </a:prstGeom>
                    <a:noFill/>
                  </p:spPr>
                  <p:txBody>
                    <a:bodyPr wrap="none" rtlCol="0">
                      <a:spAutoFit/>
                    </a:bodyPr>
                    <a:lstStyle/>
                    <a:p>
                      <a:pPr algn="ctr"/>
                      <a:r>
                        <a:rPr lang="en-US" sz="3200" b="1" dirty="0"/>
                        <a:t>G</a:t>
                      </a:r>
                      <a:r>
                        <a:rPr lang="en-US" sz="3200" baseline="-25000" dirty="0"/>
                        <a:t>2</a:t>
                      </a:r>
                      <a:endParaRPr lang="en-US" sz="3200" dirty="0"/>
                    </a:p>
                  </p:txBody>
                </p:sp>
                <p:sp>
                  <p:nvSpPr>
                    <p:cNvPr id="139" name="TextBox 138">
                      <a:extLst>
                        <a:ext uri="{FF2B5EF4-FFF2-40B4-BE49-F238E27FC236}">
                          <a16:creationId xmlns:a16="http://schemas.microsoft.com/office/drawing/2014/main" id="{E00BBE96-F31B-584A-99F5-46A522C63F1F}"/>
                        </a:ext>
                      </a:extLst>
                    </p:cNvPr>
                    <p:cNvSpPr txBox="1"/>
                    <p:nvPr/>
                  </p:nvSpPr>
                  <p:spPr>
                    <a:xfrm>
                      <a:off x="24368372" y="12862724"/>
                      <a:ext cx="585417" cy="584775"/>
                    </a:xfrm>
                    <a:prstGeom prst="rect">
                      <a:avLst/>
                    </a:prstGeom>
                    <a:noFill/>
                  </p:spPr>
                  <p:txBody>
                    <a:bodyPr wrap="none" rtlCol="0">
                      <a:spAutoFit/>
                    </a:bodyPr>
                    <a:lstStyle/>
                    <a:p>
                      <a:pPr algn="ctr"/>
                      <a:r>
                        <a:rPr lang="en-US" sz="3200" b="1" dirty="0"/>
                        <a:t>G</a:t>
                      </a:r>
                      <a:r>
                        <a:rPr lang="en-US" sz="3200" baseline="-25000" dirty="0"/>
                        <a:t>1</a:t>
                      </a:r>
                      <a:endParaRPr lang="en-US" sz="3200" dirty="0"/>
                    </a:p>
                  </p:txBody>
                </p:sp>
              </p:grpSp>
            </p:grpSp>
            <p:sp>
              <p:nvSpPr>
                <p:cNvPr id="116" name="TextBox 115">
                  <a:extLst>
                    <a:ext uri="{FF2B5EF4-FFF2-40B4-BE49-F238E27FC236}">
                      <a16:creationId xmlns:a16="http://schemas.microsoft.com/office/drawing/2014/main" id="{0617151F-8DF6-3546-BB41-640D626C5858}"/>
                    </a:ext>
                  </a:extLst>
                </p:cNvPr>
                <p:cNvSpPr txBox="1"/>
                <p:nvPr/>
              </p:nvSpPr>
              <p:spPr>
                <a:xfrm>
                  <a:off x="14011106" y="12295744"/>
                  <a:ext cx="9943660" cy="2062103"/>
                </a:xfrm>
                <a:prstGeom prst="rect">
                  <a:avLst/>
                </a:prstGeom>
                <a:noFill/>
              </p:spPr>
              <p:txBody>
                <a:bodyPr wrap="square" rtlCol="0">
                  <a:spAutoFit/>
                </a:bodyPr>
                <a:lstStyle/>
                <a:p>
                  <a:r>
                    <a:rPr lang="en-US" sz="3200" dirty="0"/>
                    <a:t>Now, we glue the graphs at the smallest vertex of G</a:t>
                  </a:r>
                  <a:r>
                    <a:rPr lang="en-US" sz="3200" baseline="-25000" dirty="0"/>
                    <a:t>2 </a:t>
                  </a:r>
                  <a:r>
                    <a:rPr lang="en-US" sz="3200" dirty="0"/>
                    <a:t>to form G′. The subgraphs, G</a:t>
                  </a:r>
                  <a:r>
                    <a:rPr lang="en-US" sz="3200" baseline="-25000" dirty="0"/>
                    <a:t>1 </a:t>
                  </a:r>
                  <a:r>
                    <a:rPr lang="en-US" sz="3200" dirty="0"/>
                    <a:t>and G</a:t>
                  </a:r>
                  <a:r>
                    <a:rPr lang="en-US" sz="3200" baseline="-25000" dirty="0"/>
                    <a:t>2</a:t>
                  </a:r>
                  <a:r>
                    <a:rPr lang="en-US" sz="3200" dirty="0"/>
                    <a:t> still have their relative total orders. However, G′ isn’t totally ordered because some vertices have the same labels.</a:t>
                  </a:r>
                </a:p>
              </p:txBody>
            </p:sp>
          </p:grpSp>
        </p:grpSp>
        <p:grpSp>
          <p:nvGrpSpPr>
            <p:cNvPr id="242" name="Group 241">
              <a:extLst>
                <a:ext uri="{FF2B5EF4-FFF2-40B4-BE49-F238E27FC236}">
                  <a16:creationId xmlns:a16="http://schemas.microsoft.com/office/drawing/2014/main" id="{03B1F6E0-F9B0-BD45-A22C-DDE9BA515A4A}"/>
                </a:ext>
              </a:extLst>
            </p:cNvPr>
            <p:cNvGrpSpPr/>
            <p:nvPr/>
          </p:nvGrpSpPr>
          <p:grpSpPr>
            <a:xfrm>
              <a:off x="12404591" y="14810206"/>
              <a:ext cx="7439061" cy="4449817"/>
              <a:chOff x="12434113" y="17273312"/>
              <a:chExt cx="7439061" cy="4449817"/>
            </a:xfrm>
          </p:grpSpPr>
          <p:sp>
            <p:nvSpPr>
              <p:cNvPr id="135" name="TextBox 134">
                <a:extLst>
                  <a:ext uri="{FF2B5EF4-FFF2-40B4-BE49-F238E27FC236}">
                    <a16:creationId xmlns:a16="http://schemas.microsoft.com/office/drawing/2014/main" id="{A697E998-4F92-3D46-8C09-92BE1A5B5995}"/>
                  </a:ext>
                </a:extLst>
              </p:cNvPr>
              <p:cNvSpPr txBox="1"/>
              <p:nvPr/>
            </p:nvSpPr>
            <p:spPr>
              <a:xfrm>
                <a:off x="15880710" y="21138354"/>
                <a:ext cx="537327" cy="584775"/>
              </a:xfrm>
              <a:prstGeom prst="rect">
                <a:avLst/>
              </a:prstGeom>
              <a:noFill/>
            </p:spPr>
            <p:txBody>
              <a:bodyPr wrap="none" rtlCol="0">
                <a:spAutoFit/>
              </a:bodyPr>
              <a:lstStyle/>
              <a:p>
                <a:pPr algn="ctr"/>
                <a:r>
                  <a:rPr lang="en-US" sz="3200" b="1" dirty="0"/>
                  <a:t>G</a:t>
                </a:r>
                <a:r>
                  <a:rPr lang="en-US" sz="3200" dirty="0"/>
                  <a:t>′</a:t>
                </a:r>
                <a:endParaRPr lang="en-US" sz="3200" b="1" dirty="0"/>
              </a:p>
            </p:txBody>
          </p:sp>
          <p:grpSp>
            <p:nvGrpSpPr>
              <p:cNvPr id="208" name="Group 207">
                <a:extLst>
                  <a:ext uri="{FF2B5EF4-FFF2-40B4-BE49-F238E27FC236}">
                    <a16:creationId xmlns:a16="http://schemas.microsoft.com/office/drawing/2014/main" id="{90BF0304-49F8-5142-B6B8-57D50FC4DA41}"/>
                  </a:ext>
                </a:extLst>
              </p:cNvPr>
              <p:cNvGrpSpPr/>
              <p:nvPr/>
            </p:nvGrpSpPr>
            <p:grpSpPr>
              <a:xfrm>
                <a:off x="12434113" y="17273312"/>
                <a:ext cx="7439061" cy="4194534"/>
                <a:chOff x="12434113" y="17273312"/>
                <a:chExt cx="7439061" cy="4194534"/>
              </a:xfrm>
            </p:grpSpPr>
            <p:grpSp>
              <p:nvGrpSpPr>
                <p:cNvPr id="117" name="Group 116">
                  <a:extLst>
                    <a:ext uri="{FF2B5EF4-FFF2-40B4-BE49-F238E27FC236}">
                      <a16:creationId xmlns:a16="http://schemas.microsoft.com/office/drawing/2014/main" id="{A4191D29-C01A-2340-8919-065ACAA88130}"/>
                    </a:ext>
                  </a:extLst>
                </p:cNvPr>
                <p:cNvGrpSpPr/>
                <p:nvPr/>
              </p:nvGrpSpPr>
              <p:grpSpPr>
                <a:xfrm>
                  <a:off x="12434113" y="17273312"/>
                  <a:ext cx="7439061" cy="4194534"/>
                  <a:chOff x="11712252" y="11651666"/>
                  <a:chExt cx="7439061" cy="4194534"/>
                </a:xfrm>
              </p:grpSpPr>
              <p:grpSp>
                <p:nvGrpSpPr>
                  <p:cNvPr id="118" name="Group 117">
                    <a:extLst>
                      <a:ext uri="{FF2B5EF4-FFF2-40B4-BE49-F238E27FC236}">
                        <a16:creationId xmlns:a16="http://schemas.microsoft.com/office/drawing/2014/main" id="{E8BDB26E-33AE-EC43-8232-AB138FA015E7}"/>
                      </a:ext>
                    </a:extLst>
                  </p:cNvPr>
                  <p:cNvGrpSpPr/>
                  <p:nvPr/>
                </p:nvGrpSpPr>
                <p:grpSpPr>
                  <a:xfrm>
                    <a:off x="11712252" y="11651666"/>
                    <a:ext cx="4172461" cy="4162216"/>
                    <a:chOff x="11712252" y="11651666"/>
                    <a:chExt cx="4172461" cy="4162216"/>
                  </a:xfrm>
                </p:grpSpPr>
                <p:sp>
                  <p:nvSpPr>
                    <p:cNvPr id="127" name="Oval 126">
                      <a:extLst>
                        <a:ext uri="{FF2B5EF4-FFF2-40B4-BE49-F238E27FC236}">
                          <a16:creationId xmlns:a16="http://schemas.microsoft.com/office/drawing/2014/main" id="{9F16182B-0739-794F-A85C-AB8DDF773ECF}"/>
                        </a:ext>
                      </a:extLst>
                    </p:cNvPr>
                    <p:cNvSpPr/>
                    <p:nvPr/>
                  </p:nvSpPr>
                  <p:spPr>
                    <a:xfrm>
                      <a:off x="14970313" y="13299819"/>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p>
                  </p:txBody>
                </p:sp>
                <p:sp>
                  <p:nvSpPr>
                    <p:cNvPr id="128" name="Oval 127">
                      <a:extLst>
                        <a:ext uri="{FF2B5EF4-FFF2-40B4-BE49-F238E27FC236}">
                          <a16:creationId xmlns:a16="http://schemas.microsoft.com/office/drawing/2014/main" id="{DBBCA0C2-E28D-6D49-B10A-A8512C0C6AA1}"/>
                        </a:ext>
                      </a:extLst>
                    </p:cNvPr>
                    <p:cNvSpPr/>
                    <p:nvPr/>
                  </p:nvSpPr>
                  <p:spPr>
                    <a:xfrm>
                      <a:off x="13328698" y="11651666"/>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p>
                  </p:txBody>
                </p:sp>
                <p:cxnSp>
                  <p:nvCxnSpPr>
                    <p:cNvPr id="129" name="Straight Connector 128">
                      <a:extLst>
                        <a:ext uri="{FF2B5EF4-FFF2-40B4-BE49-F238E27FC236}">
                          <a16:creationId xmlns:a16="http://schemas.microsoft.com/office/drawing/2014/main" id="{D636D184-2A1D-FA4A-BE0B-579F157F1A8D}"/>
                        </a:ext>
                      </a:extLst>
                    </p:cNvPr>
                    <p:cNvCxnSpPr>
                      <a:cxnSpLocks/>
                      <a:stCxn id="128" idx="5"/>
                      <a:endCxn id="127" idx="1"/>
                    </p:cNvCxnSpPr>
                    <p:nvPr/>
                  </p:nvCxnSpPr>
                  <p:spPr>
                    <a:xfrm>
                      <a:off x="14109187" y="12432155"/>
                      <a:ext cx="995037" cy="10015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Oval 129">
                      <a:extLst>
                        <a:ext uri="{FF2B5EF4-FFF2-40B4-BE49-F238E27FC236}">
                          <a16:creationId xmlns:a16="http://schemas.microsoft.com/office/drawing/2014/main" id="{91A8F3D5-A1F7-D944-A8FF-51EFB127B399}"/>
                        </a:ext>
                      </a:extLst>
                    </p:cNvPr>
                    <p:cNvSpPr/>
                    <p:nvPr/>
                  </p:nvSpPr>
                  <p:spPr>
                    <a:xfrm>
                      <a:off x="13370650" y="14899482"/>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p>
                  </p:txBody>
                </p:sp>
                <p:sp>
                  <p:nvSpPr>
                    <p:cNvPr id="131" name="Oval 130">
                      <a:extLst>
                        <a:ext uri="{FF2B5EF4-FFF2-40B4-BE49-F238E27FC236}">
                          <a16:creationId xmlns:a16="http://schemas.microsoft.com/office/drawing/2014/main" id="{F98435D9-0781-C048-A6B8-10DAAEC933EF}"/>
                        </a:ext>
                      </a:extLst>
                    </p:cNvPr>
                    <p:cNvSpPr/>
                    <p:nvPr/>
                  </p:nvSpPr>
                  <p:spPr>
                    <a:xfrm>
                      <a:off x="11712252" y="13268112"/>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cxnSp>
                  <p:nvCxnSpPr>
                    <p:cNvPr id="132" name="Straight Connector 131">
                      <a:extLst>
                        <a:ext uri="{FF2B5EF4-FFF2-40B4-BE49-F238E27FC236}">
                          <a16:creationId xmlns:a16="http://schemas.microsoft.com/office/drawing/2014/main" id="{F5882BFB-929D-4C48-A9DE-560DCF828127}"/>
                        </a:ext>
                      </a:extLst>
                    </p:cNvPr>
                    <p:cNvCxnSpPr>
                      <a:cxnSpLocks/>
                      <a:stCxn id="131" idx="5"/>
                      <a:endCxn id="130" idx="1"/>
                    </p:cNvCxnSpPr>
                    <p:nvPr/>
                  </p:nvCxnSpPr>
                  <p:spPr>
                    <a:xfrm>
                      <a:off x="12492741" y="14048601"/>
                      <a:ext cx="1011820" cy="984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91D2CDB-9FE7-324F-B332-51088518FB97}"/>
                        </a:ext>
                      </a:extLst>
                    </p:cNvPr>
                    <p:cNvCxnSpPr>
                      <a:cxnSpLocks/>
                      <a:stCxn id="128" idx="3"/>
                      <a:endCxn id="131" idx="7"/>
                    </p:cNvCxnSpPr>
                    <p:nvPr/>
                  </p:nvCxnSpPr>
                  <p:spPr>
                    <a:xfrm flipH="1">
                      <a:off x="12492741" y="12432155"/>
                      <a:ext cx="969868" cy="9698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FDE049C-221C-7041-BF84-7EBE3BFAA88F}"/>
                        </a:ext>
                      </a:extLst>
                    </p:cNvPr>
                    <p:cNvCxnSpPr>
                      <a:cxnSpLocks/>
                      <a:stCxn id="127" idx="3"/>
                      <a:endCxn id="130" idx="7"/>
                    </p:cNvCxnSpPr>
                    <p:nvPr/>
                  </p:nvCxnSpPr>
                  <p:spPr>
                    <a:xfrm flipH="1">
                      <a:off x="14151139" y="14080308"/>
                      <a:ext cx="953085" cy="9530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9" name="Group 118">
                    <a:extLst>
                      <a:ext uri="{FF2B5EF4-FFF2-40B4-BE49-F238E27FC236}">
                        <a16:creationId xmlns:a16="http://schemas.microsoft.com/office/drawing/2014/main" id="{D3C6067A-8B2B-9346-B058-EA928AF443CF}"/>
                      </a:ext>
                    </a:extLst>
                  </p:cNvPr>
                  <p:cNvGrpSpPr/>
                  <p:nvPr/>
                </p:nvGrpSpPr>
                <p:grpSpPr>
                  <a:xfrm>
                    <a:off x="15750802" y="11683984"/>
                    <a:ext cx="3400511" cy="4162216"/>
                    <a:chOff x="12484202" y="11651666"/>
                    <a:chExt cx="3400511" cy="4162216"/>
                  </a:xfrm>
                </p:grpSpPr>
                <p:sp>
                  <p:nvSpPr>
                    <p:cNvPr id="120" name="Oval 119">
                      <a:extLst>
                        <a:ext uri="{FF2B5EF4-FFF2-40B4-BE49-F238E27FC236}">
                          <a16:creationId xmlns:a16="http://schemas.microsoft.com/office/drawing/2014/main" id="{888445DE-863C-0A41-B125-FA97CEEA35CB}"/>
                        </a:ext>
                      </a:extLst>
                    </p:cNvPr>
                    <p:cNvSpPr/>
                    <p:nvPr/>
                  </p:nvSpPr>
                  <p:spPr>
                    <a:xfrm>
                      <a:off x="14970313" y="13299819"/>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p>
                  </p:txBody>
                </p:sp>
                <p:sp>
                  <p:nvSpPr>
                    <p:cNvPr id="121" name="Oval 120">
                      <a:extLst>
                        <a:ext uri="{FF2B5EF4-FFF2-40B4-BE49-F238E27FC236}">
                          <a16:creationId xmlns:a16="http://schemas.microsoft.com/office/drawing/2014/main" id="{1DF6B699-4174-AE4E-8964-F693AD59AD4A}"/>
                        </a:ext>
                      </a:extLst>
                    </p:cNvPr>
                    <p:cNvSpPr/>
                    <p:nvPr/>
                  </p:nvSpPr>
                  <p:spPr>
                    <a:xfrm>
                      <a:off x="13328698" y="11651666"/>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cxnSp>
                  <p:nvCxnSpPr>
                    <p:cNvPr id="122" name="Straight Connector 121">
                      <a:extLst>
                        <a:ext uri="{FF2B5EF4-FFF2-40B4-BE49-F238E27FC236}">
                          <a16:creationId xmlns:a16="http://schemas.microsoft.com/office/drawing/2014/main" id="{E44EB75C-FF13-A84A-AB35-F90FED6A43AB}"/>
                        </a:ext>
                      </a:extLst>
                    </p:cNvPr>
                    <p:cNvCxnSpPr>
                      <a:cxnSpLocks/>
                      <a:stCxn id="121" idx="5"/>
                      <a:endCxn id="120" idx="1"/>
                    </p:cNvCxnSpPr>
                    <p:nvPr/>
                  </p:nvCxnSpPr>
                  <p:spPr>
                    <a:xfrm>
                      <a:off x="14109187" y="12432155"/>
                      <a:ext cx="995037" cy="10015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Oval 122">
                      <a:extLst>
                        <a:ext uri="{FF2B5EF4-FFF2-40B4-BE49-F238E27FC236}">
                          <a16:creationId xmlns:a16="http://schemas.microsoft.com/office/drawing/2014/main" id="{5849AA31-625B-EE4D-9ABD-7AAB42D9945F}"/>
                        </a:ext>
                      </a:extLst>
                    </p:cNvPr>
                    <p:cNvSpPr/>
                    <p:nvPr/>
                  </p:nvSpPr>
                  <p:spPr>
                    <a:xfrm>
                      <a:off x="13370650" y="14899482"/>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p>
                  </p:txBody>
                </p:sp>
                <p:cxnSp>
                  <p:nvCxnSpPr>
                    <p:cNvPr id="124" name="Straight Connector 123">
                      <a:extLst>
                        <a:ext uri="{FF2B5EF4-FFF2-40B4-BE49-F238E27FC236}">
                          <a16:creationId xmlns:a16="http://schemas.microsoft.com/office/drawing/2014/main" id="{262DE562-BE3D-B142-A401-BFCDC18B86CF}"/>
                        </a:ext>
                      </a:extLst>
                    </p:cNvPr>
                    <p:cNvCxnSpPr>
                      <a:cxnSpLocks/>
                      <a:stCxn id="127" idx="5"/>
                      <a:endCxn id="123" idx="1"/>
                    </p:cNvCxnSpPr>
                    <p:nvPr/>
                  </p:nvCxnSpPr>
                  <p:spPr>
                    <a:xfrm>
                      <a:off x="12484202" y="14047990"/>
                      <a:ext cx="1020359" cy="9854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C722BD8-8AFE-DC45-A479-7CD2FAE55D54}"/>
                        </a:ext>
                      </a:extLst>
                    </p:cNvPr>
                    <p:cNvCxnSpPr>
                      <a:cxnSpLocks/>
                      <a:stCxn id="121" idx="3"/>
                      <a:endCxn id="127" idx="7"/>
                    </p:cNvCxnSpPr>
                    <p:nvPr/>
                  </p:nvCxnSpPr>
                  <p:spPr>
                    <a:xfrm flipH="1">
                      <a:off x="12484202" y="12432155"/>
                      <a:ext cx="978407" cy="9692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C480D04-30CB-3047-BFA5-B6C4FB590F26}"/>
                        </a:ext>
                      </a:extLst>
                    </p:cNvPr>
                    <p:cNvCxnSpPr>
                      <a:cxnSpLocks/>
                      <a:stCxn id="120" idx="3"/>
                      <a:endCxn id="123" idx="7"/>
                    </p:cNvCxnSpPr>
                    <p:nvPr/>
                  </p:nvCxnSpPr>
                  <p:spPr>
                    <a:xfrm flipH="1">
                      <a:off x="14151139" y="14080308"/>
                      <a:ext cx="953085" cy="9530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0" name="TextBox 139">
                  <a:extLst>
                    <a:ext uri="{FF2B5EF4-FFF2-40B4-BE49-F238E27FC236}">
                      <a16:creationId xmlns:a16="http://schemas.microsoft.com/office/drawing/2014/main" id="{DD0FE317-FEA5-1E49-A113-827F780A949D}"/>
                    </a:ext>
                  </a:extLst>
                </p:cNvPr>
                <p:cNvSpPr txBox="1"/>
                <p:nvPr/>
              </p:nvSpPr>
              <p:spPr>
                <a:xfrm>
                  <a:off x="14207713" y="19087941"/>
                  <a:ext cx="585417" cy="584775"/>
                </a:xfrm>
                <a:prstGeom prst="rect">
                  <a:avLst/>
                </a:prstGeom>
                <a:noFill/>
              </p:spPr>
              <p:txBody>
                <a:bodyPr wrap="none" rtlCol="0">
                  <a:spAutoFit/>
                </a:bodyPr>
                <a:lstStyle/>
                <a:p>
                  <a:pPr algn="ctr"/>
                  <a:r>
                    <a:rPr lang="en-US" sz="3200" b="1" dirty="0"/>
                    <a:t>G</a:t>
                  </a:r>
                  <a:r>
                    <a:rPr lang="en-US" sz="3200" baseline="-25000" dirty="0"/>
                    <a:t>1</a:t>
                  </a:r>
                  <a:endParaRPr lang="en-US" sz="3200" dirty="0"/>
                </a:p>
              </p:txBody>
            </p:sp>
            <p:sp>
              <p:nvSpPr>
                <p:cNvPr id="141" name="TextBox 140">
                  <a:extLst>
                    <a:ext uri="{FF2B5EF4-FFF2-40B4-BE49-F238E27FC236}">
                      <a16:creationId xmlns:a16="http://schemas.microsoft.com/office/drawing/2014/main" id="{41CA127F-8089-174C-BB22-B000C8CAB6E5}"/>
                    </a:ext>
                  </a:extLst>
                </p:cNvPr>
                <p:cNvSpPr txBox="1"/>
                <p:nvPr/>
              </p:nvSpPr>
              <p:spPr>
                <a:xfrm>
                  <a:off x="17525570" y="19087941"/>
                  <a:ext cx="585417" cy="584775"/>
                </a:xfrm>
                <a:prstGeom prst="rect">
                  <a:avLst/>
                </a:prstGeom>
                <a:noFill/>
              </p:spPr>
              <p:txBody>
                <a:bodyPr wrap="none" rtlCol="0">
                  <a:spAutoFit/>
                </a:bodyPr>
                <a:lstStyle/>
                <a:p>
                  <a:pPr algn="ctr"/>
                  <a:r>
                    <a:rPr lang="en-US" sz="3200" b="1" dirty="0"/>
                    <a:t>G</a:t>
                  </a:r>
                  <a:r>
                    <a:rPr lang="en-US" sz="3200" baseline="-25000" dirty="0"/>
                    <a:t>2</a:t>
                  </a:r>
                  <a:endParaRPr lang="en-US" sz="3200" dirty="0"/>
                </a:p>
              </p:txBody>
            </p:sp>
          </p:grpSp>
        </p:grpSp>
        <p:sp>
          <p:nvSpPr>
            <p:cNvPr id="137" name="TextBox 136">
              <a:extLst>
                <a:ext uri="{FF2B5EF4-FFF2-40B4-BE49-F238E27FC236}">
                  <a16:creationId xmlns:a16="http://schemas.microsoft.com/office/drawing/2014/main" id="{5DD7CB5F-9A93-B543-B4A5-3219B2D37657}"/>
                </a:ext>
              </a:extLst>
            </p:cNvPr>
            <p:cNvSpPr txBox="1"/>
            <p:nvPr/>
          </p:nvSpPr>
          <p:spPr>
            <a:xfrm>
              <a:off x="20966060" y="16099455"/>
              <a:ext cx="9488569" cy="1569660"/>
            </a:xfrm>
            <a:prstGeom prst="rect">
              <a:avLst/>
            </a:prstGeom>
            <a:noFill/>
          </p:spPr>
          <p:txBody>
            <a:bodyPr wrap="square" rtlCol="0">
              <a:spAutoFit/>
            </a:bodyPr>
            <a:lstStyle/>
            <a:p>
              <a:r>
                <a:rPr lang="en-US" sz="3200" dirty="0"/>
                <a:t>To remedy our total ordering problem, let’s change the labels of subgraph G</a:t>
              </a:r>
              <a:r>
                <a:rPr lang="en-US" sz="3200" baseline="-25000" dirty="0"/>
                <a:t>2 </a:t>
              </a:r>
              <a:r>
                <a:rPr lang="en-US" sz="3200" dirty="0"/>
                <a:t>such that G′ has a total order and the relative order of G</a:t>
              </a:r>
              <a:r>
                <a:rPr lang="en-US" sz="3200" baseline="-25000" dirty="0"/>
                <a:t>2  </a:t>
              </a:r>
              <a:r>
                <a:rPr lang="en-US" sz="3200" dirty="0"/>
                <a:t>is maintained.</a:t>
              </a:r>
            </a:p>
          </p:txBody>
        </p:sp>
        <p:sp>
          <p:nvSpPr>
            <p:cNvPr id="147" name="TextBox 146">
              <a:extLst>
                <a:ext uri="{FF2B5EF4-FFF2-40B4-BE49-F238E27FC236}">
                  <a16:creationId xmlns:a16="http://schemas.microsoft.com/office/drawing/2014/main" id="{48B828D2-BF68-674F-8644-C05B7D4B0C7D}"/>
                </a:ext>
              </a:extLst>
            </p:cNvPr>
            <p:cNvSpPr txBox="1"/>
            <p:nvPr/>
          </p:nvSpPr>
          <p:spPr>
            <a:xfrm>
              <a:off x="12937591" y="20779783"/>
              <a:ext cx="9400397" cy="1569660"/>
            </a:xfrm>
            <a:prstGeom prst="rect">
              <a:avLst/>
            </a:prstGeom>
            <a:noFill/>
          </p:spPr>
          <p:txBody>
            <a:bodyPr wrap="square" rtlCol="0">
              <a:spAutoFit/>
            </a:bodyPr>
            <a:lstStyle/>
            <a:p>
              <a:r>
                <a:rPr lang="en-US" sz="3200" dirty="0"/>
                <a:t>To check if G′  has a quasi-perfect order, gather all candidate paths. In this case, there are two of such paths (colored).</a:t>
              </a:r>
            </a:p>
          </p:txBody>
        </p:sp>
        <p:sp>
          <p:nvSpPr>
            <p:cNvPr id="175" name="TextBox 174">
              <a:extLst>
                <a:ext uri="{FF2B5EF4-FFF2-40B4-BE49-F238E27FC236}">
                  <a16:creationId xmlns:a16="http://schemas.microsoft.com/office/drawing/2014/main" id="{CB757029-4F0A-FB4C-91D9-DA1417BE735F}"/>
                </a:ext>
              </a:extLst>
            </p:cNvPr>
            <p:cNvSpPr txBox="1"/>
            <p:nvPr/>
          </p:nvSpPr>
          <p:spPr>
            <a:xfrm>
              <a:off x="21568926" y="25411153"/>
              <a:ext cx="8501623" cy="1077218"/>
            </a:xfrm>
            <a:prstGeom prst="rect">
              <a:avLst/>
            </a:prstGeom>
            <a:noFill/>
          </p:spPr>
          <p:txBody>
            <a:bodyPr wrap="square" rtlCol="0">
              <a:spAutoFit/>
            </a:bodyPr>
            <a:lstStyle/>
            <a:p>
              <a:r>
                <a:rPr lang="en-US" sz="3200" dirty="0"/>
                <a:t>Finally, test all candidate paths to confirm that the graph G′ has a quasi-perfect order. It does!</a:t>
              </a:r>
            </a:p>
          </p:txBody>
        </p:sp>
      </p:grpSp>
    </p:spTree>
    <p:extLst>
      <p:ext uri="{BB962C8B-B14F-4D97-AF65-F5344CB8AC3E}">
        <p14:creationId xmlns:p14="http://schemas.microsoft.com/office/powerpoint/2010/main" val="39656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4137</TotalTime>
  <Words>523</Words>
  <Application>Microsoft Macintosh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Hiragino Mincho Pro W3</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Mikol, Miliano</dc:creator>
  <cp:lastModifiedBy>Mikol, Miliano</cp:lastModifiedBy>
  <cp:revision>45</cp:revision>
  <dcterms:created xsi:type="dcterms:W3CDTF">2020-06-10T22:53:33Z</dcterms:created>
  <dcterms:modified xsi:type="dcterms:W3CDTF">2020-06-13T20:38:43Z</dcterms:modified>
</cp:coreProperties>
</file>