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353" r:id="rId4"/>
    <p:sldId id="389" r:id="rId5"/>
    <p:sldId id="439" r:id="rId6"/>
    <p:sldId id="455" r:id="rId7"/>
    <p:sldId id="580" r:id="rId8"/>
    <p:sldId id="454" r:id="rId9"/>
    <p:sldId id="396" r:id="rId10"/>
    <p:sldId id="610" r:id="rId11"/>
    <p:sldId id="611" r:id="rId12"/>
    <p:sldId id="432" r:id="rId13"/>
    <p:sldId id="399" r:id="rId14"/>
    <p:sldId id="400" r:id="rId15"/>
    <p:sldId id="612" r:id="rId16"/>
    <p:sldId id="401" r:id="rId17"/>
    <p:sldId id="493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608" r:id="rId31"/>
    <p:sldId id="609" r:id="rId32"/>
    <p:sldId id="598" r:id="rId33"/>
    <p:sldId id="600" r:id="rId34"/>
    <p:sldId id="601" r:id="rId35"/>
    <p:sldId id="602" r:id="rId36"/>
    <p:sldId id="607" r:id="rId37"/>
    <p:sldId id="32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4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7047B5-DD43-4A6F-B390-8D45A7C1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39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805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E5D079-8B5E-468B-9467-05B4A6FDE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461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61829-72E0-4736-BE1E-F46FE53B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351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4F91E0-F71C-474E-9112-093EDC0DBD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221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671D0B-0DC0-41E5-9994-E4381E4DF4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1804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5C650-934C-4CB7-93C0-628EB84F01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5060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0A54B-0CB2-441D-87A9-5AA15C7EE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3151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9B4C35-50EA-4FDE-8CEA-1755C84452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7078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E46C22-E89D-49AE-9F1A-103466649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802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CA4443-69EE-4FD3-BB1A-B4B7A64EB8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55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7B5DA9-DE3A-49A6-91F1-9A79762F02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0817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1BE73D-1DED-4DF4-8088-11C725D7E4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93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024D46-5F67-49DE-AEB1-4B53417DFF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0514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2D4957-2F82-4336-92DF-FEC5A25644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8236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778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2777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6060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FBDC0B-4D91-46BF-BA1C-4EDC0A44F7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594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6DFBDD-E181-4FD7-9EB3-4FEF85361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64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AC1429-2C0C-4A62-B8FA-6AAB3A3FD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38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B6343A-583F-4DE9-A962-9E833B4B5C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1538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09DC7DE-7386-42F6-B9C0-95E7ECD5B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88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6C626-8EEB-40E2-BB66-811924C9A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21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FD3815-C70A-475F-9463-8E407B3EE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72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0" y="440604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0" y="2584289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962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Python-PyCharm-2021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entry-module/Installation%20Guidelines/01.0%20PB-Python-PyCharm-Installation-Guideline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03338"/>
            <a:ext cx="11083636" cy="81430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3660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12168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PyCharm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New Project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ED5FD-08CB-40EC-BD30-F1AAC7559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"/>
          <a:stretch/>
        </p:blipFill>
        <p:spPr>
          <a:xfrm>
            <a:off x="3738259" y="4104000"/>
            <a:ext cx="6167741" cy="145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B3DFC4A7-7C6D-43CF-B373-43C53961CC52}"/>
              </a:ext>
            </a:extLst>
          </p:cNvPr>
          <p:cNvSpPr/>
          <p:nvPr/>
        </p:nvSpPr>
        <p:spPr bwMode="auto">
          <a:xfrm rot="5400000">
            <a:off x="5893500" y="2281500"/>
            <a:ext cx="1530000" cy="1305000"/>
          </a:xfrm>
          <a:prstGeom prst="bentArrow">
            <a:avLst>
              <a:gd name="adj1" fmla="val 18877"/>
              <a:gd name="adj2" fmla="val 25000"/>
              <a:gd name="adj3" fmla="val 29762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 (2)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552287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Въведете</a:t>
            </a:r>
            <a:r>
              <a:rPr lang="bg-BG" sz="3600" b="1" dirty="0"/>
              <a:t> подходящо име</a:t>
            </a:r>
            <a:r>
              <a:rPr lang="en-US" sz="3600" b="1" dirty="0"/>
              <a:t> </a:t>
            </a:r>
            <a:r>
              <a:rPr lang="bg-BG" sz="3600" b="1" dirty="0"/>
              <a:t>за проекта </a:t>
            </a:r>
            <a:r>
              <a:rPr lang="bg-BG" sz="3600" dirty="0"/>
              <a:t>и</a:t>
            </a:r>
            <a:r>
              <a:rPr lang="bg-BG" sz="3600" b="1" dirty="0"/>
              <a:t> директория, в която да се създаде</a:t>
            </a: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Проверете, че имате конфигуриран </a:t>
            </a:r>
            <a:r>
              <a:rPr lang="en-US" sz="3600" b="1" dirty="0"/>
              <a:t>Base Interpreter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Create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D0E6C-FCD4-4F4B-894B-D65267DA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47" y="1719000"/>
            <a:ext cx="5355000" cy="4046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5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51" y="1282912"/>
            <a:ext cx="11332750" cy="5224088"/>
          </a:xfrm>
        </p:spPr>
        <p:txBody>
          <a:bodyPr vert="horz" lIns="108000" tIns="36000" rIns="108000" bIns="36000" rtlCol="0">
            <a:normAutofit/>
          </a:bodyPr>
          <a:lstStyle/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Десен бутон върху папката на проекта</a:t>
            </a: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Изберете опцията </a:t>
            </a:r>
            <a:r>
              <a:rPr lang="en-US" sz="2800" b="1" dirty="0">
                <a:sym typeface="Wingdings" panose="05000000000000000000" pitchFamily="2" charset="2"/>
              </a:rPr>
              <a:t>New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от падащото меню</a:t>
            </a: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Изберете опцията </a:t>
            </a:r>
            <a:r>
              <a:rPr lang="en-US" sz="2800" b="1" dirty="0">
                <a:sym typeface="Wingdings" panose="05000000000000000000" pitchFamily="2" charset="2"/>
              </a:rPr>
              <a:t>Python File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от падащото меню</a:t>
            </a:r>
            <a:endParaRPr lang="en-US" sz="28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Задайте подходящо име на проекта си</a:t>
            </a:r>
          </a:p>
          <a:p>
            <a:pPr marL="342900" indent="-342900">
              <a:lnSpc>
                <a:spcPct val="110000"/>
              </a:lnSpc>
              <a:buSzPct val="100000"/>
            </a:pPr>
            <a:endParaRPr lang="bg-BG" sz="2800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r>
              <a:rPr lang="en-US" dirty="0"/>
              <a:t> (3)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BACE2-1A5E-4C66-ABDE-4FD79B8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971" y="4194407"/>
            <a:ext cx="3892814" cy="133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82CDE4F-E1B8-42F7-A673-539DBC438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04290-FC64-4A8B-9A76-4BFA926F11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8" r="2845"/>
          <a:stretch/>
        </p:blipFill>
        <p:spPr>
          <a:xfrm>
            <a:off x="471000" y="3834000"/>
            <a:ext cx="4590001" cy="228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45B06C4-5375-47F9-ABAF-B40338DCC010}"/>
              </a:ext>
            </a:extLst>
          </p:cNvPr>
          <p:cNvSpPr/>
          <p:nvPr/>
        </p:nvSpPr>
        <p:spPr bwMode="auto">
          <a:xfrm>
            <a:off x="5739755" y="4657576"/>
            <a:ext cx="94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7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A1E8404-7C7E-4C78-8DF2-2AA7AB0EE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291000" y="1226888"/>
            <a:ext cx="5580001" cy="5428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Кодът на програмата ще напишем във файла </a:t>
            </a:r>
            <a:r>
              <a:rPr lang="en-US" sz="3600" dirty="0"/>
              <a:t>"</a:t>
            </a:r>
            <a:r>
              <a:rPr lang="en-GB" sz="3600" dirty="0"/>
              <a:t>Hello-SoftUni.py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</a:p>
          <a:p>
            <a:r>
              <a:rPr lang="bg-BG" sz="3600" dirty="0"/>
              <a:t>Напишете следния код</a:t>
            </a:r>
          </a:p>
          <a:p>
            <a:pPr marL="0" indent="0">
              <a:buNone/>
            </a:pPr>
            <a:endParaRPr lang="en-US" sz="2800" b="1" noProof="1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4554000"/>
            <a:ext cx="4095000" cy="664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CAEA7-B6DB-42CA-8C8E-2D0ADD271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2"/>
          <a:stretch/>
        </p:blipFill>
        <p:spPr>
          <a:xfrm>
            <a:off x="5992615" y="1505423"/>
            <a:ext cx="5638800" cy="193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A812C-2483-4ECA-B123-1120EB481A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" t="3821"/>
          <a:stretch/>
        </p:blipFill>
        <p:spPr>
          <a:xfrm>
            <a:off x="5992615" y="4284000"/>
            <a:ext cx="5638799" cy="1848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2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568" y="1184681"/>
            <a:ext cx="11998472" cy="5439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стартиране на програмата: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клашивната комбинация: </a:t>
            </a:r>
            <a:r>
              <a:rPr lang="en-US" sz="3400" b="1" dirty="0">
                <a:solidFill>
                  <a:schemeClr val="bg1"/>
                </a:solidFill>
              </a:rPr>
              <a:t>Ctrl + Shift + F10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десен бутон -&gt; </a:t>
            </a:r>
            <a:r>
              <a:rPr lang="en-US" sz="3400" b="1" dirty="0"/>
              <a:t>Run</a:t>
            </a:r>
            <a:r>
              <a:rPr lang="en-US" sz="3400" dirty="0"/>
              <a:t> (</a:t>
            </a:r>
            <a:r>
              <a:rPr lang="bg-BG" sz="3400" dirty="0"/>
              <a:t>от падащото меню)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8F7742-3453-471C-A094-1A15EA2FA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3F751-D5F8-47F7-89B2-2BC67670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00" y="3159000"/>
            <a:ext cx="5400000" cy="30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0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36EC-985E-45CA-9052-17249E56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7FAC-2E32-4A95-B3EF-C4B8459F1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Резултатът ще се изпише на конзолата (отдолу):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9A47F2-5EB2-49B9-8FA5-1D40F520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B0A27-4016-42E4-9D93-CEAD147AA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"/>
          <a:stretch/>
        </p:blipFill>
        <p:spPr>
          <a:xfrm>
            <a:off x="2676000" y="2574000"/>
            <a:ext cx="7718812" cy="283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83405"/>
            <a:ext cx="10039236" cy="552359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Грешки на синтаксиса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sz="3000" dirty="0"/>
              <a:t>Липсват </a:t>
            </a:r>
            <a:r>
              <a:rPr lang="bg-BG" sz="3000" b="1" dirty="0">
                <a:solidFill>
                  <a:schemeClr val="bg1"/>
                </a:solidFill>
              </a:rPr>
              <a:t>затварящите кавички </a:t>
            </a:r>
            <a:r>
              <a:rPr lang="bg-BG" sz="3000" dirty="0"/>
              <a:t>в скобите</a:t>
            </a:r>
          </a:p>
          <a:p>
            <a:r>
              <a:rPr lang="bg-BG" sz="3600" dirty="0"/>
              <a:t>Грешки при индентацията</a:t>
            </a:r>
          </a:p>
          <a:p>
            <a:pPr marL="0" indent="0">
              <a:buNone/>
            </a:pPr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pPr lvl="1"/>
            <a:r>
              <a:rPr lang="bg-BG" sz="3000" dirty="0"/>
              <a:t>Има ненужна табулация пред командата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AD3C-74A6-4D37-95AB-8D09D7918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2766000" y="1809000"/>
            <a:ext cx="3946466" cy="81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2744B-E446-49E4-8DCB-231CEF5A4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2766000" y="4419000"/>
            <a:ext cx="3946466" cy="78712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EE446B0-7604-43EC-9CEC-6C8E8593E8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96997" y="1195930"/>
            <a:ext cx="5424004" cy="4843072"/>
          </a:xfrm>
        </p:spPr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999" y="1195931"/>
            <a:ext cx="5548407" cy="484307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</a:t>
            </a:r>
            <a:br>
              <a:rPr lang="bg-BG" sz="4000" dirty="0"/>
            </a:br>
            <a:r>
              <a:rPr lang="bg-BG" sz="4000" dirty="0"/>
              <a:t>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0C7378F-52C3-4533-834A-1741F0EDDE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89000"/>
            <a:ext cx="4095000" cy="268032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3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print(10)</a:t>
            </a:r>
          </a:p>
        </p:txBody>
      </p:sp>
    </p:spTree>
    <p:extLst>
      <p:ext uri="{BB962C8B-B14F-4D97-AF65-F5344CB8AC3E}">
        <p14:creationId xmlns:p14="http://schemas.microsoft.com/office/powerpoint/2010/main" val="16692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ECD603-1628-4203-8AD7-5936552D58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561089" cy="5357075"/>
          </a:xfrm>
        </p:spPr>
        <p:txBody>
          <a:bodyPr>
            <a:normAutofit/>
          </a:bodyPr>
          <a:lstStyle/>
          <a:p>
            <a:r>
              <a:rPr lang="bg-BG" sz="3200" dirty="0"/>
              <a:t>Компютрите са машини, които обработват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Дефиниране</a:t>
            </a:r>
            <a:r>
              <a:rPr lang="bg-BG" sz="3200" dirty="0"/>
              <a:t> на променлива и </a:t>
            </a:r>
            <a:r>
              <a:rPr lang="bg-BG" sz="3200" b="1" dirty="0">
                <a:solidFill>
                  <a:schemeClr val="bg1"/>
                </a:solidFill>
              </a:rPr>
              <a:t>присвояване</a:t>
            </a:r>
            <a:r>
              <a:rPr lang="bg-BG" sz="3200" dirty="0"/>
              <a:t> на стойност:</a:t>
            </a:r>
            <a:endParaRPr lang="en-US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86000" y="4869329"/>
            <a:ext cx="2742354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1236000" y="4155438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126622 w 3721979"/>
              <a:gd name="connsiteY18" fmla="*/ 570008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556000" y="5724000"/>
            <a:ext cx="4114800" cy="578882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-238206 w 4114800"/>
              <a:gd name="connsiteY18" fmla="*/ -5957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C43C91-FACB-4E2C-BC54-EC43774CA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666000" y="5049000"/>
            <a:ext cx="129197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83893" y="5044231"/>
            <a:ext cx="422723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28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  <p:bldP spid="560132" grpId="0" animBg="1"/>
      <p:bldP spid="560134" grpId="0" animBg="1"/>
      <p:bldP spid="560135" grpId="0" animBg="1"/>
      <p:bldP spid="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Python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noProof="1">
                <a:solidFill>
                  <a:schemeClr val="bg1"/>
                </a:solidFill>
              </a:rPr>
              <a:t>PyCharm</a:t>
            </a:r>
            <a:endParaRPr lang="en-US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200" dirty="0"/>
              <a:t>Променливи и типове данни</a:t>
            </a:r>
          </a:p>
          <a:p>
            <a:pPr marL="514350" indent="-514350"/>
            <a:r>
              <a:rPr lang="bg-BG" sz="3200" dirty="0"/>
              <a:t>Четене на потребителски вход</a:t>
            </a:r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3EAD07-8EE6-42BA-A0C1-B6333A286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1" y="1121144"/>
            <a:ext cx="9924440" cy="527604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/>
              <a:t>текст (низ)</a:t>
            </a:r>
            <a:r>
              <a:rPr lang="en-US" dirty="0"/>
              <a:t> </a:t>
            </a:r>
            <a:r>
              <a:rPr lang="bg-BG" dirty="0"/>
              <a:t>и символи</a:t>
            </a:r>
            <a:r>
              <a:rPr lang="en-US" dirty="0"/>
              <a:t>: </a:t>
            </a:r>
            <a:r>
              <a:rPr lang="en-US" b="1" dirty="0"/>
              <a:t>'a'</a:t>
            </a:r>
            <a:r>
              <a:rPr lang="en-US" dirty="0"/>
              <a:t>,</a:t>
            </a:r>
            <a:r>
              <a:rPr lang="en-US" b="1" dirty="0"/>
              <a:t> '</a:t>
            </a:r>
            <a:r>
              <a:rPr lang="bg-BG" b="1" dirty="0"/>
              <a:t>Здрасти'</a:t>
            </a:r>
            <a:r>
              <a:rPr lang="bg-BG" dirty="0"/>
              <a:t>,</a:t>
            </a:r>
            <a:r>
              <a:rPr lang="bg-BG" b="1" dirty="0"/>
              <a:t>'</a:t>
            </a:r>
            <a:r>
              <a:rPr lang="en-US" b="1" dirty="0"/>
              <a:t>Hi</a:t>
            </a:r>
            <a:r>
              <a:rPr lang="bg-BG" b="1"/>
              <a:t>'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r>
              <a:rPr lang="ru-RU" dirty="0"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cs typeface="Consolas" pitchFamily="49" charset="0"/>
              </a:rPr>
              <a:t> </a:t>
            </a:r>
            <a:r>
              <a:rPr lang="ru-RU" dirty="0">
                <a:cs typeface="Consolas" pitchFamily="49" charset="0"/>
              </a:rPr>
              <a:t>присвоява</a:t>
            </a:r>
            <a:endParaRPr lang="en-US" dirty="0"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5E9AF-A3F5-498A-B5BB-835D39F363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62D66-BE8B-4EA2-9677-43247A04A2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894ED95-6181-417A-A3D3-5FAE6C24F7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15309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962" y="1347002"/>
            <a:ext cx="9807038" cy="515999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r>
              <a:rPr lang="bg-BG" sz="3200" dirty="0"/>
              <a:t>идва под формата на</a:t>
            </a:r>
            <a:r>
              <a:rPr lang="bg-BG" sz="3200" b="1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 на 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 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  <a:endParaRPr lang="bg-BG" sz="3200" dirty="0"/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200" dirty="0"/>
              <a:t>Връща ни текстът, въведен от потребителя</a:t>
            </a:r>
            <a:r>
              <a:rPr lang="en-US" sz="32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6547" y="4329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E2007A-8B1E-49F8-AB56-5B5B30264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867350"/>
            <a:ext cx="2594584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00" y="3867350"/>
            <a:ext cx="4621913" cy="1517116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DB33EF0-BAA6-417B-A450-0AD02EEA3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81000" y="1982389"/>
            <a:ext cx="2819584" cy="100826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name = input()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print(name)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1" y="4402135"/>
            <a:ext cx="1300038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16040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uiExpand="1" build="p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6058" y="1044000"/>
            <a:ext cx="10039236" cy="5142137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b="1" dirty="0">
                <a:solidFill>
                  <a:schemeClr val="bg1"/>
                </a:solidFill>
              </a:rPr>
              <a:t>а</a:t>
            </a:r>
            <a:r>
              <a:rPr lang="ru-RU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06A05D04-5C1D-4F39-990D-220C1719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3912650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66170 w 3581400"/>
              <a:gd name="connsiteY18" fmla="*/ 419430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73CAE7-9E5D-40AB-B3F6-C462D7299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23842" y="3908065"/>
            <a:ext cx="3825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23842" y="1764000"/>
            <a:ext cx="371715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41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1139407"/>
            <a:ext cx="10087812" cy="4933024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13811" y="4014000"/>
            <a:ext cx="548219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898" y="1842737"/>
            <a:ext cx="4263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data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809BF8F-11AA-47D5-B130-B64AC954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55" y="401400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-954217 w 3691075"/>
              <a:gd name="connsiteY18" fmla="*/ 258059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195092 w 3886167"/>
              <a:gd name="connsiteY0" fmla="*/ 160956 h 965716"/>
              <a:gd name="connsiteX1" fmla="*/ 356048 w 3886167"/>
              <a:gd name="connsiteY1" fmla="*/ 0 h 965716"/>
              <a:gd name="connsiteX2" fmla="*/ 810271 w 3886167"/>
              <a:gd name="connsiteY2" fmla="*/ 0 h 965716"/>
              <a:gd name="connsiteX3" fmla="*/ 810271 w 3886167"/>
              <a:gd name="connsiteY3" fmla="*/ 0 h 965716"/>
              <a:gd name="connsiteX4" fmla="*/ 1733040 w 3886167"/>
              <a:gd name="connsiteY4" fmla="*/ 0 h 965716"/>
              <a:gd name="connsiteX5" fmla="*/ 3725211 w 3886167"/>
              <a:gd name="connsiteY5" fmla="*/ 0 h 965716"/>
              <a:gd name="connsiteX6" fmla="*/ 3886167 w 3886167"/>
              <a:gd name="connsiteY6" fmla="*/ 160956 h 965716"/>
              <a:gd name="connsiteX7" fmla="*/ 3886167 w 3886167"/>
              <a:gd name="connsiteY7" fmla="*/ 160953 h 965716"/>
              <a:gd name="connsiteX8" fmla="*/ 3886167 w 3886167"/>
              <a:gd name="connsiteY8" fmla="*/ 160953 h 965716"/>
              <a:gd name="connsiteX9" fmla="*/ 3886167 w 3886167"/>
              <a:gd name="connsiteY9" fmla="*/ 402382 h 965716"/>
              <a:gd name="connsiteX10" fmla="*/ 3886167 w 3886167"/>
              <a:gd name="connsiteY10" fmla="*/ 804760 h 965716"/>
              <a:gd name="connsiteX11" fmla="*/ 3725211 w 3886167"/>
              <a:gd name="connsiteY11" fmla="*/ 965716 h 965716"/>
              <a:gd name="connsiteX12" fmla="*/ 1733040 w 3886167"/>
              <a:gd name="connsiteY12" fmla="*/ 965716 h 965716"/>
              <a:gd name="connsiteX13" fmla="*/ 810271 w 3886167"/>
              <a:gd name="connsiteY13" fmla="*/ 965716 h 965716"/>
              <a:gd name="connsiteX14" fmla="*/ 810271 w 3886167"/>
              <a:gd name="connsiteY14" fmla="*/ 965716 h 965716"/>
              <a:gd name="connsiteX15" fmla="*/ 356048 w 3886167"/>
              <a:gd name="connsiteY15" fmla="*/ 965716 h 965716"/>
              <a:gd name="connsiteX16" fmla="*/ 195092 w 3886167"/>
              <a:gd name="connsiteY16" fmla="*/ 804760 h 965716"/>
              <a:gd name="connsiteX17" fmla="*/ 195092 w 3886167"/>
              <a:gd name="connsiteY17" fmla="*/ 402382 h 965716"/>
              <a:gd name="connsiteX18" fmla="*/ 0 w 3886167"/>
              <a:gd name="connsiteY18" fmla="*/ 309818 h 965716"/>
              <a:gd name="connsiteX19" fmla="*/ 195092 w 3886167"/>
              <a:gd name="connsiteY19" fmla="*/ 160953 h 965716"/>
              <a:gd name="connsiteX20" fmla="*/ 195092 w 3886167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615179" y="0"/>
                </a:lnTo>
                <a:lnTo>
                  <a:pt x="615179" y="0"/>
                </a:lnTo>
                <a:lnTo>
                  <a:pt x="1537948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1537948" y="965716"/>
                </a:lnTo>
                <a:lnTo>
                  <a:pt x="615179" y="965716"/>
                </a:lnTo>
                <a:lnTo>
                  <a:pt x="61517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77F3876-A5E3-408E-A5CF-29D30EF1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435E8-0B7B-44A3-815D-4818235759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D0C1855-6BEE-4A4F-AC4F-8D188CB155F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8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484059" cy="5076850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43D99B9D-31B0-4256-BD4F-8207DDCC7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94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54" y="1421139"/>
            <a:ext cx="6420146" cy="2121066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('Hello, ', </a:t>
            </a:r>
            <a:r>
              <a:rPr lang="en-US" sz="3200" dirty="0">
                <a:solidFill>
                  <a:schemeClr val="bg1"/>
                </a:solidFill>
              </a:rPr>
              <a:t>end=''</a:t>
            </a:r>
            <a:r>
              <a:rPr lang="en-US" sz="3200" dirty="0"/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72513" y="2032637"/>
            <a:ext cx="3342555" cy="898069"/>
          </a:xfrm>
          <a:custGeom>
            <a:avLst/>
            <a:gdLst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-286024 w 3657600"/>
              <a:gd name="connsiteY18" fmla="*/ 51258 h 1052531"/>
              <a:gd name="connsiteX19" fmla="*/ 0 w 3657600"/>
              <a:gd name="connsiteY19" fmla="*/ 175422 h 1052531"/>
              <a:gd name="connsiteX20" fmla="*/ 0 w 3657600"/>
              <a:gd name="connsiteY20" fmla="*/ 175425 h 1052531"/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0 w 3657600"/>
              <a:gd name="connsiteY18" fmla="*/ 175422 h 1052531"/>
              <a:gd name="connsiteX19" fmla="*/ 0 w 3657600"/>
              <a:gd name="connsiteY19" fmla="*/ 175425 h 10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57600" h="1052531">
                <a:moveTo>
                  <a:pt x="0" y="175425"/>
                </a:moveTo>
                <a:cubicBezTo>
                  <a:pt x="0" y="78540"/>
                  <a:pt x="78540" y="0"/>
                  <a:pt x="175425" y="0"/>
                </a:cubicBezTo>
                <a:lnTo>
                  <a:pt x="609600" y="0"/>
                </a:lnTo>
                <a:lnTo>
                  <a:pt x="609600" y="0"/>
                </a:lnTo>
                <a:lnTo>
                  <a:pt x="1524000" y="0"/>
                </a:lnTo>
                <a:lnTo>
                  <a:pt x="3482175" y="0"/>
                </a:lnTo>
                <a:cubicBezTo>
                  <a:pt x="3579060" y="0"/>
                  <a:pt x="3657600" y="78540"/>
                  <a:pt x="3657600" y="175425"/>
                </a:cubicBezTo>
                <a:lnTo>
                  <a:pt x="3657600" y="175422"/>
                </a:lnTo>
                <a:lnTo>
                  <a:pt x="3657600" y="175422"/>
                </a:lnTo>
                <a:lnTo>
                  <a:pt x="3657600" y="438555"/>
                </a:lnTo>
                <a:lnTo>
                  <a:pt x="3657600" y="877106"/>
                </a:lnTo>
                <a:cubicBezTo>
                  <a:pt x="3657600" y="973991"/>
                  <a:pt x="3579060" y="1052531"/>
                  <a:pt x="3482175" y="1052531"/>
                </a:cubicBezTo>
                <a:lnTo>
                  <a:pt x="1524000" y="1052531"/>
                </a:lnTo>
                <a:lnTo>
                  <a:pt x="609600" y="1052531"/>
                </a:lnTo>
                <a:lnTo>
                  <a:pt x="609600" y="1052531"/>
                </a:lnTo>
                <a:lnTo>
                  <a:pt x="175425" y="1052531"/>
                </a:lnTo>
                <a:cubicBezTo>
                  <a:pt x="78540" y="1052531"/>
                  <a:pt x="0" y="973991"/>
                  <a:pt x="0" y="877106"/>
                </a:cubicBezTo>
                <a:lnTo>
                  <a:pt x="0" y="438555"/>
                </a:lnTo>
                <a:lnTo>
                  <a:pt x="0" y="175422"/>
                </a:lnTo>
                <a:lnTo>
                  <a:pt x="0" y="175425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4468FC3-D78C-49B9-9889-3B470354683E}"/>
              </a:ext>
            </a:extLst>
          </p:cNvPr>
          <p:cNvSpPr txBox="1">
            <a:spLocks/>
          </p:cNvSpPr>
          <p:nvPr/>
        </p:nvSpPr>
        <p:spPr>
          <a:xfrm>
            <a:off x="485854" y="4184229"/>
            <a:ext cx="646514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>
                <a:solidFill>
                  <a:schemeClr val="tx1"/>
                </a:solidFill>
              </a:rPr>
              <a:t>('Hello, ' </a:t>
            </a:r>
            <a:r>
              <a:rPr lang="en-US" sz="3200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AF7B31-9894-4312-A4E7-6AB9A43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513" y="4878697"/>
            <a:ext cx="2156052" cy="551673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-126366 w 2156052"/>
              <a:gd name="connsiteY18" fmla="*/ -27960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A9220FA-C814-4688-8538-F49DE3D2F2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4071000" y="3107711"/>
            <a:ext cx="36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4148004" y="5596543"/>
            <a:ext cx="356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</a:t>
            </a:r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1.52.5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609114"/>
            <a:ext cx="4416600" cy="79827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7"/>
            <a:ext cx="4326600" cy="78560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96000" y="1719000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4852021" y="2396109"/>
            <a:ext cx="90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91510" y="3932989"/>
            <a:ext cx="32765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271759" y="3408489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1510" y="1736256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65999" y="2459531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78CD27C5-33A0-4BC2-B8D1-689A670B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8126" y="3219910"/>
            <a:ext cx="78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9120F9-D04F-4B0B-AE1E-73593334D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</a:t>
            </a:r>
            <a:r>
              <a:rPr lang="en-US" sz="3200" dirty="0"/>
              <a:t> </a:t>
            </a:r>
            <a:r>
              <a:rPr lang="bg-BG" sz="3200" dirty="0"/>
              <a:t>форматираме изхода чрез </a:t>
            </a:r>
            <a:r>
              <a:rPr lang="bg-BG" sz="3200" b="1" dirty="0">
                <a:solidFill>
                  <a:schemeClr val="bg1"/>
                </a:solidFill>
              </a:rPr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{first_name}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782" y="2934000"/>
            <a:ext cx="3178745" cy="1223513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  <a:gd name="connsiteX0" fmla="*/ 0 w 3138488"/>
              <a:gd name="connsiteY0" fmla="*/ 207517 h 1223513"/>
              <a:gd name="connsiteX1" fmla="*/ 203204 w 3138488"/>
              <a:gd name="connsiteY1" fmla="*/ 4313 h 1223513"/>
              <a:gd name="connsiteX2" fmla="*/ 523081 w 3138488"/>
              <a:gd name="connsiteY2" fmla="*/ 4313 h 1223513"/>
              <a:gd name="connsiteX3" fmla="*/ 523081 w 3138488"/>
              <a:gd name="connsiteY3" fmla="*/ 4313 h 1223513"/>
              <a:gd name="connsiteX4" fmla="*/ 674434 w 3138488"/>
              <a:gd name="connsiteY4" fmla="*/ 0 h 1223513"/>
              <a:gd name="connsiteX5" fmla="*/ 1307703 w 3138488"/>
              <a:gd name="connsiteY5" fmla="*/ 4313 h 1223513"/>
              <a:gd name="connsiteX6" fmla="*/ 2935284 w 3138488"/>
              <a:gd name="connsiteY6" fmla="*/ 4313 h 1223513"/>
              <a:gd name="connsiteX7" fmla="*/ 3138488 w 3138488"/>
              <a:gd name="connsiteY7" fmla="*/ 207517 h 1223513"/>
              <a:gd name="connsiteX8" fmla="*/ 3138488 w 3138488"/>
              <a:gd name="connsiteY8" fmla="*/ 715513 h 1223513"/>
              <a:gd name="connsiteX9" fmla="*/ 3138488 w 3138488"/>
              <a:gd name="connsiteY9" fmla="*/ 715513 h 1223513"/>
              <a:gd name="connsiteX10" fmla="*/ 3138488 w 3138488"/>
              <a:gd name="connsiteY10" fmla="*/ 1020313 h 1223513"/>
              <a:gd name="connsiteX11" fmla="*/ 3138488 w 3138488"/>
              <a:gd name="connsiteY11" fmla="*/ 1020309 h 1223513"/>
              <a:gd name="connsiteX12" fmla="*/ 2935284 w 3138488"/>
              <a:gd name="connsiteY12" fmla="*/ 1223513 h 1223513"/>
              <a:gd name="connsiteX13" fmla="*/ 1307703 w 3138488"/>
              <a:gd name="connsiteY13" fmla="*/ 1223513 h 1223513"/>
              <a:gd name="connsiteX14" fmla="*/ 523081 w 3138488"/>
              <a:gd name="connsiteY14" fmla="*/ 1223513 h 1223513"/>
              <a:gd name="connsiteX15" fmla="*/ 203204 w 3138488"/>
              <a:gd name="connsiteY15" fmla="*/ 1223513 h 1223513"/>
              <a:gd name="connsiteX16" fmla="*/ 0 w 3138488"/>
              <a:gd name="connsiteY16" fmla="*/ 1020309 h 1223513"/>
              <a:gd name="connsiteX17" fmla="*/ 0 w 3138488"/>
              <a:gd name="connsiteY17" fmla="*/ 1020313 h 1223513"/>
              <a:gd name="connsiteX18" fmla="*/ 0 w 3138488"/>
              <a:gd name="connsiteY18" fmla="*/ 715513 h 1223513"/>
              <a:gd name="connsiteX19" fmla="*/ 0 w 3138488"/>
              <a:gd name="connsiteY19" fmla="*/ 715513 h 1223513"/>
              <a:gd name="connsiteX20" fmla="*/ 0 w 3138488"/>
              <a:gd name="connsiteY20" fmla="*/ 207517 h 12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38488" h="1223513">
                <a:moveTo>
                  <a:pt x="0" y="207517"/>
                </a:moveTo>
                <a:cubicBezTo>
                  <a:pt x="0" y="95291"/>
                  <a:pt x="90978" y="4313"/>
                  <a:pt x="203204" y="4313"/>
                </a:cubicBezTo>
                <a:lnTo>
                  <a:pt x="523081" y="4313"/>
                </a:lnTo>
                <a:lnTo>
                  <a:pt x="523081" y="4313"/>
                </a:lnTo>
                <a:lnTo>
                  <a:pt x="674434" y="0"/>
                </a:lnTo>
                <a:lnTo>
                  <a:pt x="1307703" y="4313"/>
                </a:lnTo>
                <a:lnTo>
                  <a:pt x="2935284" y="4313"/>
                </a:lnTo>
                <a:cubicBezTo>
                  <a:pt x="3047510" y="4313"/>
                  <a:pt x="3138488" y="95291"/>
                  <a:pt x="3138488" y="207517"/>
                </a:cubicBezTo>
                <a:lnTo>
                  <a:pt x="3138488" y="715513"/>
                </a:lnTo>
                <a:lnTo>
                  <a:pt x="3138488" y="715513"/>
                </a:lnTo>
                <a:lnTo>
                  <a:pt x="3138488" y="1020313"/>
                </a:lnTo>
                <a:lnTo>
                  <a:pt x="3138488" y="1020309"/>
                </a:lnTo>
                <a:cubicBezTo>
                  <a:pt x="3138488" y="1132535"/>
                  <a:pt x="3047510" y="1223513"/>
                  <a:pt x="2935284" y="1223513"/>
                </a:cubicBezTo>
                <a:lnTo>
                  <a:pt x="1307703" y="1223513"/>
                </a:lnTo>
                <a:lnTo>
                  <a:pt x="523081" y="1223513"/>
                </a:lnTo>
                <a:lnTo>
                  <a:pt x="203204" y="1223513"/>
                </a:lnTo>
                <a:cubicBezTo>
                  <a:pt x="90978" y="1223513"/>
                  <a:pt x="0" y="1132535"/>
                  <a:pt x="0" y="1020309"/>
                </a:cubicBezTo>
                <a:lnTo>
                  <a:pt x="0" y="1020313"/>
                </a:lnTo>
                <a:lnTo>
                  <a:pt x="0" y="715513"/>
                </a:lnTo>
                <a:lnTo>
                  <a:pt x="0" y="715513"/>
                </a:lnTo>
                <a:lnTo>
                  <a:pt x="0" y="20751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AE9D8B-BD1E-4AF0-850B-3D2554FD4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9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</a:t>
            </a:r>
            <a:r>
              <a:rPr lang="en-US" dirty="0"/>
              <a:t> </a:t>
            </a:r>
            <a:r>
              <a:rPr lang="ru-RU" dirty="0"/>
              <a:t>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130AA09-D501-4145-AB32-F95614803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68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7417" y="1656688"/>
            <a:ext cx="7966575" cy="461350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en-US" sz="3000" dirty="0">
                <a:solidFill>
                  <a:schemeClr val="bg2"/>
                </a:solidFill>
              </a:rPr>
              <a:t>K</a:t>
            </a:r>
            <a:r>
              <a:rPr lang="bg-BG" sz="3000" dirty="0">
                <a:solidFill>
                  <a:schemeClr val="bg2"/>
                </a:solidFill>
              </a:rPr>
              <a:t>омандите се пишат в .</a:t>
            </a:r>
            <a:r>
              <a:rPr lang="en-US" sz="3000" dirty="0" err="1">
                <a:solidFill>
                  <a:schemeClr val="bg2"/>
                </a:solidFill>
              </a:rPr>
              <a:t>py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файловете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Печатаме с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print(…)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Въвеждане на текст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и числа</a:t>
            </a: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 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//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%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119FABC-D8B0-4519-9AFB-39D302516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6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873645" y="1541984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253062" y="327961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435686" y="327961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08634" y="3858525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567158" y="329866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735513" y="3306302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902809" y="3306302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10089597" y="3306302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327688" y="329104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435D556-8AA7-4C54-98C7-CEA08D7A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9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07E32F-3ADF-4097-AD75-F2E4B6ECB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Python, C#, JavaScript</a:t>
            </a:r>
            <a:r>
              <a:rPr lang="bg-BG" sz="4000" b="1" dirty="0"/>
              <a:t>,</a:t>
            </a:r>
            <a:r>
              <a:rPr lang="en-US" sz="4000" b="1" dirty="0"/>
              <a:t> Java,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PyCharm, IntelliJ IDEA, Visual Studio,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1" y="1143000"/>
            <a:ext cx="983443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cs typeface="Consolas" panose="020B0609020204030204" pitchFamily="49" charset="0"/>
              </a:rPr>
              <a:t>Един от </a:t>
            </a:r>
            <a:r>
              <a:rPr lang="bg-BG" sz="36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6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600" dirty="0">
                <a:cs typeface="Consolas" panose="020B0609020204030204" pitchFamily="49" charset="0"/>
              </a:rPr>
              <a:t> </a:t>
            </a:r>
            <a:r>
              <a:rPr lang="bg-BG" sz="36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ru-RU" sz="3500" dirty="0"/>
              <a:t>Един от </a:t>
            </a:r>
            <a:r>
              <a:rPr lang="ru-RU" sz="3500" b="1" dirty="0">
                <a:solidFill>
                  <a:schemeClr val="bg1"/>
                </a:solidFill>
              </a:rPr>
              <a:t>най-подходящите</a:t>
            </a:r>
            <a:r>
              <a:rPr lang="ru-RU" sz="3500" dirty="0"/>
              <a:t> за начинаещи</a:t>
            </a:r>
            <a:endParaRPr lang="bg-BG" sz="3500" dirty="0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3500" dirty="0">
                <a:latin typeface="+mj-lt"/>
                <a:cs typeface="Consolas" panose="020B0609020204030204" pitchFamily="49" charset="0"/>
              </a:rPr>
              <a:t>Синтаксис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ът е 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близък</a:t>
            </a:r>
            <a:r>
              <a:rPr lang="ru-RU" sz="3500" dirty="0">
                <a:latin typeface="+mj-lt"/>
                <a:cs typeface="Consolas" panose="020B0609020204030204" pitchFamily="49" charset="0"/>
              </a:rPr>
              <a:t> до обикновения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 </a:t>
            </a:r>
            <a:r>
              <a:rPr lang="ru-RU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английски език</a:t>
            </a:r>
          </a:p>
          <a:p>
            <a:pPr>
              <a:lnSpc>
                <a:spcPct val="100000"/>
              </a:lnSpc>
            </a:pPr>
            <a:r>
              <a:rPr lang="bg-BG" sz="3500" dirty="0">
                <a:cs typeface="Consolas" panose="020B0609020204030204" pitchFamily="49" charset="0"/>
              </a:rPr>
              <a:t>Създаден в </a:t>
            </a:r>
            <a:r>
              <a:rPr lang="bg-BG" sz="3500" b="1" dirty="0">
                <a:solidFill>
                  <a:schemeClr val="bg1"/>
                </a:solidFill>
                <a:cs typeface="Consolas" panose="020B0609020204030204" pitchFamily="49" charset="0"/>
              </a:rPr>
              <a:t>началото 90-те години</a:t>
            </a:r>
            <a:endParaRPr lang="bg-BG" sz="35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500" dirty="0">
                <a:latin typeface="+mj-lt"/>
                <a:cs typeface="Consolas" panose="020B0609020204030204" pitchFamily="49" charset="0"/>
              </a:rPr>
              <a:t>Поддържа се от </a:t>
            </a:r>
            <a:r>
              <a:rPr lang="bg-BG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голяма общност 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от хора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B741C3-E927-46A0-A0DD-E049E96545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20287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PyCharm </a:t>
            </a:r>
            <a:r>
              <a:rPr lang="bg-BG" sz="3200" dirty="0"/>
              <a:t>е среда за разработка на езика </a:t>
            </a:r>
            <a:r>
              <a:rPr lang="en-US" sz="3200" b="1" dirty="0"/>
              <a:t>Python</a:t>
            </a:r>
            <a:endParaRPr lang="bg-BG" sz="3200" b="1" dirty="0"/>
          </a:p>
          <a:p>
            <a:r>
              <a:rPr lang="bg-BG" dirty="0"/>
              <a:t>Инсталирайте си </a:t>
            </a:r>
            <a:r>
              <a:rPr lang="en-US" b="1" dirty="0"/>
              <a:t>PyCharm Community</a:t>
            </a:r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bg-BG" sz="3200" b="1" dirty="0"/>
          </a:p>
          <a:p>
            <a:pPr lvl="1"/>
            <a:r>
              <a:rPr lang="bg-BG" sz="3200" b="1" dirty="0">
                <a:hlinkClick r:id="rId4"/>
              </a:rPr>
              <a:t>Инструкции за инсталация </a:t>
            </a:r>
            <a:r>
              <a:rPr lang="bg-BG" sz="3200" b="1" dirty="0"/>
              <a:t>на по-стара версия</a:t>
            </a:r>
            <a:endParaRPr lang="en-US" b="1" dirty="0"/>
          </a:p>
          <a:p>
            <a:r>
              <a:rPr lang="bg-BG" dirty="0"/>
              <a:t>Приложението е </a:t>
            </a:r>
            <a:r>
              <a:rPr lang="bg-BG" b="1" dirty="0"/>
              <a:t>мултиплатформено</a:t>
            </a:r>
            <a:r>
              <a:rPr lang="bg-BG" dirty="0"/>
              <a:t> </a:t>
            </a: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1FA451E-C35E-4C26-874A-B9ED96289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0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</TotalTime>
  <Words>2146</Words>
  <Application>Microsoft Macintosh PowerPoint</Application>
  <PresentationFormat>Widescreen</PresentationFormat>
  <Paragraphs>355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Интересно за Python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 (2)</vt:lpstr>
      <vt:lpstr>Създаване на конзолна програма (3)</vt:lpstr>
      <vt:lpstr>Писане на програмен код</vt:lpstr>
      <vt:lpstr>Стартиране на програмата</vt:lpstr>
      <vt:lpstr>Резултат от стартиране на програмата</vt:lpstr>
      <vt:lpstr>Типични грешки в Python програмите</vt:lpstr>
      <vt:lpstr>Числата от 1 до 10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160</cp:revision>
  <dcterms:created xsi:type="dcterms:W3CDTF">2018-05-23T13:08:44Z</dcterms:created>
  <dcterms:modified xsi:type="dcterms:W3CDTF">2024-09-06T21:48:19Z</dcterms:modified>
  <cp:category>computer programming;programming;C#;програмиране;кодиране</cp:category>
</cp:coreProperties>
</file>