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44"/>
  </p:notesMasterIdLst>
  <p:handoutMasterIdLst>
    <p:handoutMasterId r:id="rId45"/>
  </p:handoutMasterIdLst>
  <p:sldIdLst>
    <p:sldId id="274" r:id="rId3"/>
    <p:sldId id="583" r:id="rId4"/>
    <p:sldId id="522" r:id="rId5"/>
    <p:sldId id="523" r:id="rId6"/>
    <p:sldId id="534" r:id="rId7"/>
    <p:sldId id="526" r:id="rId8"/>
    <p:sldId id="531" r:id="rId9"/>
    <p:sldId id="584" r:id="rId10"/>
    <p:sldId id="542" r:id="rId11"/>
    <p:sldId id="449" r:id="rId12"/>
    <p:sldId id="476" r:id="rId13"/>
    <p:sldId id="589" r:id="rId14"/>
    <p:sldId id="590" r:id="rId15"/>
    <p:sldId id="473" r:id="rId16"/>
    <p:sldId id="395" r:id="rId17"/>
    <p:sldId id="477" r:id="rId18"/>
    <p:sldId id="478" r:id="rId19"/>
    <p:sldId id="591" r:id="rId20"/>
    <p:sldId id="495" r:id="rId21"/>
    <p:sldId id="494" r:id="rId22"/>
    <p:sldId id="445" r:id="rId23"/>
    <p:sldId id="480" r:id="rId24"/>
    <p:sldId id="475" r:id="rId25"/>
    <p:sldId id="479" r:id="rId26"/>
    <p:sldId id="581" r:id="rId27"/>
    <p:sldId id="582" r:id="rId28"/>
    <p:sldId id="595" r:id="rId29"/>
    <p:sldId id="592" r:id="rId30"/>
    <p:sldId id="593" r:id="rId31"/>
    <p:sldId id="594" r:id="rId32"/>
    <p:sldId id="496" r:id="rId33"/>
    <p:sldId id="460" r:id="rId34"/>
    <p:sldId id="485" r:id="rId35"/>
    <p:sldId id="464" r:id="rId36"/>
    <p:sldId id="465" r:id="rId37"/>
    <p:sldId id="498" r:id="rId38"/>
    <p:sldId id="499" r:id="rId39"/>
    <p:sldId id="596" r:id="rId40"/>
    <p:sldId id="324" r:id="rId41"/>
    <p:sldId id="612" r:id="rId42"/>
    <p:sldId id="61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34298657-51AB-41AC-8479-B41D5E09D71C}">
          <p14:sldIdLst>
            <p14:sldId id="274"/>
            <p14:sldId id="583"/>
          </p14:sldIdLst>
        </p14:section>
        <p14:section name="Преговор" id="{C0257C9F-6AA4-4F4C-B2CE-DA948E92B968}">
          <p14:sldIdLst>
            <p14:sldId id="522"/>
            <p14:sldId id="523"/>
            <p14:sldId id="534"/>
            <p14:sldId id="526"/>
            <p14:sldId id="531"/>
          </p14:sldIdLst>
        </p14:section>
        <p14:section name="Логически изрази и проверки" id="{DE145E72-6F2E-4C7D-AB67-ED53E5ADFDA7}">
          <p14:sldIdLst>
            <p14:sldId id="584"/>
            <p14:sldId id="542"/>
            <p14:sldId id="449"/>
            <p14:sldId id="476"/>
            <p14:sldId id="589"/>
            <p14:sldId id="590"/>
          </p14:sldIdLst>
        </p14:section>
        <p14:section name="Прости проверки" id="{AE6B04AE-F808-4264-9AFC-F55F8793D5EE}">
          <p14:sldIdLst>
            <p14:sldId id="473"/>
            <p14:sldId id="395"/>
            <p14:sldId id="477"/>
            <p14:sldId id="478"/>
            <p14:sldId id="591"/>
            <p14:sldId id="495"/>
            <p14:sldId id="494"/>
            <p14:sldId id="445"/>
            <p14:sldId id="480"/>
            <p14:sldId id="475"/>
            <p14:sldId id="479"/>
          </p14:sldIdLst>
        </p14:section>
        <p14:section name="Закръгляне и форматиране" id="{3B557C15-90C7-4C6E-AD7B-305B9508159F}">
          <p14:sldIdLst>
            <p14:sldId id="581"/>
            <p14:sldId id="582"/>
            <p14:sldId id="595"/>
          </p14:sldIdLst>
        </p14:section>
        <p14:section name="Дебъгване" id="{840D3412-EC3C-4C77-9384-6969A0ADEA3F}">
          <p14:sldIdLst>
            <p14:sldId id="592"/>
            <p14:sldId id="593"/>
            <p14:sldId id="594"/>
          </p14:sldIdLst>
        </p14:section>
        <p14:section name="Серии от проверки" id="{E9EC52CD-E2F8-4F8F-A9BC-3481B32FD3A3}">
          <p14:sldIdLst>
            <p14:sldId id="496"/>
            <p14:sldId id="460"/>
            <p14:sldId id="485"/>
          </p14:sldIdLst>
        </p14:section>
        <p14:section name="Живот на променлива" id="{897C72FF-24CF-420C-A718-6EE71606EE1A}">
          <p14:sldIdLst>
            <p14:sldId id="464"/>
            <p14:sldId id="465"/>
          </p14:sldIdLst>
        </p14:section>
        <p14:section name="Условни конструкции" id="{B9119E0A-AD18-41FF-872C-536DA2C8F941}">
          <p14:sldIdLst>
            <p14:sldId id="498"/>
            <p14:sldId id="499"/>
          </p14:sldIdLst>
        </p14:section>
        <p14:section name="Задачи" id="{404568EE-C957-4972-8FF5-F398C2C614C3}">
          <p14:sldIdLst>
            <p14:sldId id="596"/>
            <p14:sldId id="324"/>
            <p14:sldId id="612"/>
            <p14:sldId id="6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5238" autoAdjust="0"/>
  </p:normalViewPr>
  <p:slideViewPr>
    <p:cSldViewPr showGuides="1">
      <p:cViewPr varScale="1">
        <p:scale>
          <a:sx n="122" d="100"/>
          <a:sy n="122" d="100"/>
        </p:scale>
        <p:origin x="968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7.09.24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9/7/24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BA4E685-1565-4FE7-928A-A65EAA6649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72199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B3B2866-2410-47F8-8FEB-B5BC8E945C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96837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6B83BAC-9843-40FA-9692-4522E2D049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1235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D3EA65-6F18-47C7-AC1C-2525AC43C0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469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39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5215836-AB2C-4ED3-A6CD-3F78C2C643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1755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B18B94-073B-4335-BBAA-F6685C21AF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6380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foundation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www.facebook.com/SoftwareUniversity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bg/" TargetMode="External"/><Relationship Id="rId5" Type="http://schemas.openxmlformats.org/officeDocument/2006/relationships/image" Target="../media/image17.png"/><Relationship Id="rId10" Type="http://schemas.openxmlformats.org/officeDocument/2006/relationships/image" Target="../media/image5.png"/><Relationship Id="rId4" Type="http://schemas.openxmlformats.org/officeDocument/2006/relationships/hyperlink" Target="https://softuni.org/" TargetMode="External"/><Relationship Id="rId9" Type="http://schemas.openxmlformats.org/officeDocument/2006/relationships/hyperlink" Target="https://forum.softuni.b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7" name="Picture Logo FB" descr="Facebook logo">
            <a:hlinkClick r:id="rId2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23832" y="464400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4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97" y="2584289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6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6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8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2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9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1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7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11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799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799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799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799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799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799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799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799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9869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1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7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11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799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799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799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799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799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799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799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799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5500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88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9/7/24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51474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  <p:sldLayoutId id="2147483693" r:id="rId14"/>
    <p:sldLayoutId id="2147483694" r:id="rId15"/>
    <p:sldLayoutId id="2147483695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sv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Логически изрази и проверки. Условна конструкция </a:t>
            </a:r>
            <a:r>
              <a:rPr lang="en-US" dirty="0"/>
              <a:t>if-else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01659"/>
            <a:ext cx="3213640" cy="444536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40922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F7F24-02DB-49BE-8061-8335A43E3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В програмирането можем да сравняваме стойности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bg-BG" dirty="0"/>
              <a:t>Резултатът от логическите изрази 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3C533D-090D-47AC-BE82-7A8FD9F69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6000" y="2709000"/>
            <a:ext cx="7239000" cy="3302736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int b = 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cout &lt;&lt; 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/>
              <a:t> b) &lt;&lt; 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cout &lt;&lt; 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/>
              <a:t> 0) &lt;&lt; 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cout &lt;&lt; 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/>
              <a:t> 100) &lt;&lt; 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cout &lt;&lt; 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/>
              <a:t> a) &lt;&lt; 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cout &lt;&lt; (a </a:t>
            </a:r>
            <a:r>
              <a:rPr lang="en-US" sz="2400" dirty="0">
                <a:solidFill>
                  <a:schemeClr val="bg1"/>
                </a:solidFill>
              </a:rPr>
              <a:t>&lt;=</a:t>
            </a:r>
            <a:r>
              <a:rPr lang="en-US" sz="2400" dirty="0"/>
              <a:t> 5) &lt;&lt; 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cout &lt;&lt; (b </a:t>
            </a:r>
            <a:r>
              <a:rPr lang="en-US" sz="2400" dirty="0">
                <a:solidFill>
                  <a:schemeClr val="bg1"/>
                </a:solidFill>
              </a:rPr>
              <a:t>==</a:t>
            </a:r>
            <a:r>
              <a:rPr lang="en-US" sz="2400" dirty="0"/>
              <a:t> 2 * a) &lt;&lt; endl;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 </a:t>
            </a:r>
            <a:r>
              <a:rPr lang="en-US" dirty="0"/>
              <a:t>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6416731" y="3496940"/>
            <a:ext cx="1633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6423625" y="3871043"/>
            <a:ext cx="1633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6423625" y="4716351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6423625" y="4301930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6423625" y="5147238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6416731" y="5578125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1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110" y="3723012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7">
            <a:extLst>
              <a:ext uri="{FF2B5EF4-FFF2-40B4-BE49-F238E27FC236}">
                <a16:creationId xmlns:a16="http://schemas.microsoft.com/office/drawing/2014/main" id="{C057EDA7-AF79-4A1E-8198-593F8C221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4873" y="3069589"/>
            <a:ext cx="1820253" cy="555982"/>
          </a:xfrm>
          <a:prstGeom prst="wedgeRoundRectCallout">
            <a:avLst>
              <a:gd name="adj1" fmla="val -61763"/>
              <a:gd name="adj2" fmla="val 41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 = true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A430D1D5-3CA0-4C6A-8EFF-D58875979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4872" y="3865280"/>
            <a:ext cx="1820253" cy="555982"/>
          </a:xfrm>
          <a:prstGeom prst="wedgeRoundRectCallout">
            <a:avLst>
              <a:gd name="adj1" fmla="val -61763"/>
              <a:gd name="adj2" fmla="val 41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0 = false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P spid="6" grpId="0"/>
      <p:bldP spid="7" grpId="0"/>
      <p:bldP spid="9" grpId="0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EC26F-700D-4331-BB98-0959B03F5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Сравняване</a:t>
            </a:r>
            <a:r>
              <a:rPr lang="en-US" dirty="0"/>
              <a:t> </a:t>
            </a:r>
            <a:r>
              <a:rPr lang="bg-BG" dirty="0"/>
              <a:t>на текст чрез оператор за равенство </a:t>
            </a:r>
            <a:r>
              <a:rPr lang="en-US" sz="3600" dirty="0"/>
              <a:t>(</a:t>
            </a:r>
            <a:r>
              <a:rPr lang="en-US" sz="3600" dirty="0">
                <a:solidFill>
                  <a:schemeClr val="bg1"/>
                </a:solidFill>
              </a:rPr>
              <a:t>==</a:t>
            </a:r>
            <a:r>
              <a:rPr lang="en-US" sz="3600" dirty="0"/>
              <a:t>)</a:t>
            </a:r>
            <a:endParaRPr lang="bg-BG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81F0D03-2DEE-45D7-9878-6400209601CB}"/>
              </a:ext>
            </a:extLst>
          </p:cNvPr>
          <p:cNvSpPr txBox="1">
            <a:spLocks/>
          </p:cNvSpPr>
          <p:nvPr/>
        </p:nvSpPr>
        <p:spPr>
          <a:xfrm>
            <a:off x="838201" y="4501959"/>
            <a:ext cx="6939293" cy="18970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defRPr lang="en-US" sz="27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string a, b;</a:t>
            </a:r>
          </a:p>
          <a:p>
            <a:r>
              <a:rPr lang="en-US" dirty="0"/>
              <a:t>cin &gt;&gt; a &gt;&gt; b; </a:t>
            </a:r>
          </a:p>
          <a:p>
            <a:r>
              <a:rPr lang="en-US" dirty="0"/>
              <a:t>cout &lt;&lt; (a == b) &lt;&lt; endl;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99F69D-BF88-4EF8-9AFD-B4FF68F668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1" y="2015885"/>
            <a:ext cx="6939293" cy="1564055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string a =</a:t>
            </a:r>
            <a:r>
              <a:rPr lang="bg-BG" sz="2700" dirty="0"/>
              <a:t> </a:t>
            </a:r>
            <a:r>
              <a:rPr lang="en-US" sz="2700" dirty="0"/>
              <a:t>"Exampl</a:t>
            </a:r>
            <a:r>
              <a:rPr lang="bg-BG" sz="2700" dirty="0"/>
              <a:t>е</a:t>
            </a:r>
            <a:r>
              <a:rPr lang="en-US" sz="2700" dirty="0"/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string b = 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cout &lt;&lt; (a</a:t>
            </a:r>
            <a:r>
              <a:rPr lang="bg-BG" sz="2700" dirty="0"/>
              <a:t> </a:t>
            </a:r>
            <a:r>
              <a:rPr lang="en-US" sz="2700" dirty="0">
                <a:solidFill>
                  <a:schemeClr val="bg1"/>
                </a:solidFill>
              </a:rPr>
              <a:t>==</a:t>
            </a:r>
            <a:r>
              <a:rPr lang="bg-BG" sz="2700" dirty="0"/>
              <a:t> </a:t>
            </a:r>
            <a:r>
              <a:rPr lang="en-US" sz="2700" dirty="0"/>
              <a:t>b) &lt;&lt; endl;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</a:t>
            </a:r>
            <a:r>
              <a:rPr lang="en-US" dirty="0"/>
              <a:t> (2)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5938507" y="3293527"/>
            <a:ext cx="1838986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>
                <a:solidFill>
                  <a:schemeClr val="accent2"/>
                </a:solidFill>
              </a:rPr>
              <a:t> // 1</a:t>
            </a:r>
            <a:endParaRPr lang="en-US" sz="2700" i="0" dirty="0">
              <a:solidFill>
                <a:schemeClr val="accent2"/>
              </a:solidFill>
            </a:endParaRP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BDDC5848-02C2-4BFE-BBAA-BF6EC8871B03}"/>
              </a:ext>
            </a:extLst>
          </p:cNvPr>
          <p:cNvSpPr txBox="1"/>
          <p:nvPr/>
        </p:nvSpPr>
        <p:spPr>
          <a:xfrm>
            <a:off x="6096001" y="5801998"/>
            <a:ext cx="1846769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>
                <a:solidFill>
                  <a:schemeClr val="accent2"/>
                </a:solidFill>
              </a:rPr>
              <a:t>// 1</a:t>
            </a:r>
            <a:endParaRPr lang="en-US" sz="2700" i="0" dirty="0">
              <a:solidFill>
                <a:schemeClr val="accent2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91BD126-273C-4B42-B4CC-C8C5BBD0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1202" y="4493116"/>
            <a:ext cx="3058183" cy="971546"/>
          </a:xfrm>
          <a:prstGeom prst="wedgeRoundRectCallout">
            <a:avLst>
              <a:gd name="adj1" fmla="val -57003"/>
              <a:gd name="adj2" fmla="val 42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Въвеждане на еднаква стойност</a:t>
            </a:r>
          </a:p>
        </p:txBody>
      </p:sp>
    </p:spTree>
    <p:extLst>
      <p:ext uri="{BB962C8B-B14F-4D97-AF65-F5344CB8AC3E}">
        <p14:creationId xmlns:p14="http://schemas.microsoft.com/office/powerpoint/2010/main" val="29556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DB5A2-FAC6-4958-9282-9A880AF0B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b="1" dirty="0"/>
              <a:t>bool</a:t>
            </a:r>
            <a:r>
              <a:rPr lang="en-US" dirty="0"/>
              <a:t> – </a:t>
            </a:r>
            <a:r>
              <a:rPr lang="bg-BG" dirty="0"/>
              <a:t>ключова дума, с която се инициализира булева </a:t>
            </a:r>
            <a:r>
              <a:rPr lang="en-US" dirty="0"/>
              <a:t>          </a:t>
            </a:r>
            <a:r>
              <a:rPr lang="bg-BG" dirty="0"/>
              <a:t>променлива </a:t>
            </a:r>
            <a:endParaRPr lang="en-US" dirty="0"/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bg-BG" dirty="0"/>
              <a:t>Има само следните две стойности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вярно)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false       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(грешно)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endParaRPr lang="en-US" dirty="0"/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bg-BG" dirty="0"/>
              <a:t>Може да се създаде и с условие, което се свежда до </a:t>
            </a:r>
            <a:r>
              <a:rPr lang="en-US" b="1" dirty="0">
                <a:solidFill>
                  <a:srgbClr val="FFA72A"/>
                </a:solidFill>
              </a:rPr>
              <a:t>true</a:t>
            </a:r>
            <a:r>
              <a:rPr lang="en-US" dirty="0"/>
              <a:t>     </a:t>
            </a:r>
            <a:r>
              <a:rPr lang="bg-BG" dirty="0"/>
              <a:t>или </a:t>
            </a:r>
            <a:r>
              <a:rPr lang="en-US" b="1" dirty="0">
                <a:solidFill>
                  <a:srgbClr val="FFA72A"/>
                </a:solidFill>
              </a:rPr>
              <a:t>false</a:t>
            </a:r>
            <a:endParaRPr lang="bg-BG" b="1" dirty="0">
              <a:solidFill>
                <a:srgbClr val="FFA72A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FE38-F864-4109-9E8E-02BDB0566A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89124" y="3429001"/>
            <a:ext cx="4813746" cy="649597"/>
          </a:xfrm>
        </p:spPr>
        <p:txBody>
          <a:bodyPr/>
          <a:lstStyle/>
          <a:p>
            <a:r>
              <a:rPr lang="en-US" sz="2799" dirty="0"/>
              <a:t>bool isValid = </a:t>
            </a:r>
            <a:r>
              <a:rPr lang="en-US" sz="2799" dirty="0">
                <a:solidFill>
                  <a:schemeClr val="bg1"/>
                </a:solidFill>
              </a:rPr>
              <a:t>true</a:t>
            </a:r>
            <a:r>
              <a:rPr lang="en-US" sz="2799" dirty="0"/>
              <a:t>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3265543" y="5498462"/>
            <a:ext cx="5660908" cy="6495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7397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 - Пример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2032060" y="1874776"/>
            <a:ext cx="8127883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int a = 5;</a:t>
            </a:r>
            <a:endParaRPr lang="bg-BG" sz="2799" dirty="0"/>
          </a:p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  <a:p>
            <a:r>
              <a:rPr lang="en-US" sz="2799" dirty="0" err="1"/>
              <a:t>cout</a:t>
            </a:r>
            <a:r>
              <a:rPr lang="en-US" sz="2799" dirty="0"/>
              <a:t> &lt;&lt; </a:t>
            </a:r>
            <a:r>
              <a:rPr lang="en-US" sz="2799" dirty="0" err="1"/>
              <a:t>isPositive</a:t>
            </a:r>
            <a:r>
              <a:rPr lang="en-US" sz="2799" dirty="0"/>
              <a:t> &lt;&lt; </a:t>
            </a:r>
            <a:r>
              <a:rPr lang="en-US" sz="2799" dirty="0" err="1"/>
              <a:t>endl</a:t>
            </a:r>
            <a:r>
              <a:rPr lang="en-US" sz="2799" dirty="0"/>
              <a:t>; </a:t>
            </a:r>
            <a:r>
              <a:rPr lang="en-US" sz="2799" i="1" dirty="0">
                <a:solidFill>
                  <a:schemeClr val="accent2"/>
                </a:solidFill>
              </a:rPr>
              <a:t>// 1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2032059" y="4114800"/>
            <a:ext cx="8127883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int a = -5;</a:t>
            </a:r>
            <a:endParaRPr lang="bg-BG" sz="2799" dirty="0"/>
          </a:p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  <a:p>
            <a:r>
              <a:rPr lang="en-US" sz="2799" dirty="0"/>
              <a:t>cout &lt;&lt; isPositive &lt;&lt; endl; </a:t>
            </a:r>
            <a:r>
              <a:rPr lang="en-US" sz="2799" i="1" dirty="0">
                <a:solidFill>
                  <a:schemeClr val="accent2"/>
                </a:solidFill>
              </a:rPr>
              <a:t>// 0</a:t>
            </a:r>
          </a:p>
        </p:txBody>
      </p:sp>
    </p:spTree>
    <p:extLst>
      <p:ext uri="{BB962C8B-B14F-4D97-AF65-F5344CB8AC3E}">
        <p14:creationId xmlns:p14="http://schemas.microsoft.com/office/powerpoint/2010/main" val="101333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035E-B828-4810-AE21-A2455E85C6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112" y="1600679"/>
            <a:ext cx="2973779" cy="1928311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F9FB296C-F877-497D-B743-552D25F87C9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148179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Често проверяваме условия и извършваме действия според резултата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true</a:t>
            </a:r>
            <a:r>
              <a:rPr lang="en-US" sz="3400" dirty="0"/>
              <a:t> </a:t>
            </a:r>
            <a:r>
              <a:rPr lang="bg-BG" sz="3400" dirty="0"/>
              <a:t>или </a:t>
            </a:r>
            <a:r>
              <a:rPr lang="en-US" sz="3400" b="1" dirty="0">
                <a:solidFill>
                  <a:schemeClr val="bg1"/>
                </a:solidFill>
              </a:rPr>
              <a:t>false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000" y="3654000"/>
            <a:ext cx="4866922" cy="19122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7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27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2758523" y="2629484"/>
            <a:ext cx="2590801" cy="967641"/>
          </a:xfrm>
          <a:prstGeom prst="wedgeRoundRectCallout">
            <a:avLst>
              <a:gd name="adj1" fmla="val 58384"/>
              <a:gd name="adj2" fmla="val 576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0310" y="3437942"/>
            <a:ext cx="4267200" cy="940051"/>
          </a:xfrm>
          <a:prstGeom prst="wedgeRoundRectCallout">
            <a:avLst>
              <a:gd name="adj1" fmla="val -55711"/>
              <a:gd name="adj2" fmla="val 52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вярност на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811941" cy="5199712"/>
          </a:xfrm>
        </p:spPr>
        <p:txBody>
          <a:bodyPr/>
          <a:lstStyle/>
          <a:p>
            <a:r>
              <a:rPr lang="bg-BG" sz="3399" dirty="0"/>
              <a:t>Напишете </a:t>
            </a:r>
            <a:r>
              <a:rPr lang="bg-BG" sz="3399" b="1" dirty="0">
                <a:solidFill>
                  <a:schemeClr val="bg1"/>
                </a:solidFill>
              </a:rPr>
              <a:t>програма</a:t>
            </a:r>
            <a:r>
              <a:rPr lang="bg-BG" sz="3399" dirty="0"/>
              <a:t>, която:</a:t>
            </a:r>
          </a:p>
          <a:p>
            <a:pPr lvl="1"/>
            <a:r>
              <a:rPr lang="bg-BG" sz="29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199" b="1" dirty="0">
                <a:solidFill>
                  <a:schemeClr val="bg1"/>
                </a:solidFill>
              </a:rPr>
              <a:t>Чете</a:t>
            </a:r>
            <a:r>
              <a:rPr lang="bg-BG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199" dirty="0"/>
              <a:t>оценка</a:t>
            </a:r>
            <a:r>
              <a:rPr lang="bg-BG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99" dirty="0"/>
              <a:t>(</a:t>
            </a:r>
            <a:r>
              <a:rPr lang="bg-BG" sz="3199" b="1" dirty="0">
                <a:solidFill>
                  <a:schemeClr val="bg1"/>
                </a:solidFill>
              </a:rPr>
              <a:t>число</a:t>
            </a:r>
            <a:r>
              <a:rPr lang="en-US" sz="3199" dirty="0"/>
              <a:t>)</a:t>
            </a:r>
            <a:r>
              <a:rPr lang="bg-BG" sz="3199" dirty="0"/>
              <a:t>, въведена от потребителя</a:t>
            </a:r>
          </a:p>
          <a:p>
            <a:pPr lvl="1"/>
            <a:r>
              <a:rPr lang="bg-BG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199" b="1" dirty="0">
                <a:solidFill>
                  <a:schemeClr val="bg1"/>
                </a:solidFill>
              </a:rPr>
              <a:t>Проверява</a:t>
            </a:r>
            <a:r>
              <a:rPr lang="bg-BG" sz="3199" dirty="0"/>
              <a:t> дали е отлична</a:t>
            </a:r>
            <a:endParaRPr lang="en-US" sz="3199" dirty="0"/>
          </a:p>
          <a:p>
            <a:pPr lvl="1"/>
            <a:r>
              <a:rPr lang="bg-BG" sz="3199" dirty="0"/>
              <a:t> </a:t>
            </a:r>
            <a:r>
              <a:rPr lang="bg-BG" sz="3199" b="1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199" dirty="0"/>
              <a:t>"</a:t>
            </a:r>
            <a:r>
              <a:rPr lang="en-US" sz="2999" b="1" dirty="0">
                <a:latin typeface="Consolas" panose="020B0609020204030204" pitchFamily="49" charset="0"/>
              </a:rPr>
              <a:t>Excellent</a:t>
            </a:r>
            <a:r>
              <a:rPr lang="en-US" sz="3199" dirty="0"/>
              <a:t>"</a:t>
            </a:r>
            <a:r>
              <a:rPr lang="bg-BG" sz="3199" dirty="0"/>
              <a:t>, ако оценката е по-голяма или равна на 5</a:t>
            </a:r>
          </a:p>
          <a:p>
            <a:pPr lvl="1"/>
            <a:r>
              <a:rPr lang="bg-BG" sz="3399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-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227" y="5943915"/>
            <a:ext cx="102305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5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000" y="5983916"/>
            <a:ext cx="230721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Excellent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227" y="5154973"/>
            <a:ext cx="102305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4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2723211" y="5274709"/>
            <a:ext cx="380901" cy="314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000" y="5154973"/>
            <a:ext cx="230721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няма изход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2723211" y="6048387"/>
            <a:ext cx="380901" cy="314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8CDBBC0-4A11-474C-B7DC-01647E0A6F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484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 bwMode="auto">
          <a:xfrm>
            <a:off x="4031939" y="954646"/>
            <a:ext cx="2513945" cy="6697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264505" y="1654427"/>
            <a:ext cx="24569" cy="5332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987523" y="2176278"/>
            <a:ext cx="2567503" cy="2162315"/>
            <a:chOff x="4673401" y="1526424"/>
            <a:chExt cx="2568172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799" b="1" dirty="0">
                  <a:solidFill>
                    <a:schemeClr val="bg2"/>
                  </a:solidFill>
                </a:rPr>
                <a:t>grade &gt;</a:t>
              </a:r>
              <a:r>
                <a:rPr lang="bg-BG" sz="2799" b="1" dirty="0">
                  <a:solidFill>
                    <a:schemeClr val="bg2"/>
                  </a:solidFill>
                </a:rPr>
                <a:t>=</a:t>
              </a:r>
              <a:r>
                <a:rPr lang="it-IT" sz="2799" b="1" dirty="0">
                  <a:solidFill>
                    <a:schemeClr val="bg2"/>
                  </a:solidFill>
                </a:rPr>
                <a:t> 5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282047" y="4367327"/>
            <a:ext cx="24569" cy="5332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594508" y="3274977"/>
            <a:ext cx="759235" cy="52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76788" y="4193801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6324" y="3271444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4005320" y="4923706"/>
            <a:ext cx="2630540" cy="66473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7271095" y="2934130"/>
            <a:ext cx="2513945" cy="6697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0D0F3797-0492-4D8D-824E-CBE9F3B57ACB}"/>
              </a:ext>
            </a:extLst>
          </p:cNvPr>
          <p:cNvSpPr txBox="1">
            <a:spLocks/>
          </p:cNvSpPr>
          <p:nvPr/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3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329906"/>
            <a:ext cx="10072875" cy="5294094"/>
          </a:xfrm>
        </p:spPr>
        <p:txBody>
          <a:bodyPr>
            <a:normAutofit/>
          </a:bodyPr>
          <a:lstStyle/>
          <a:p>
            <a:r>
              <a:rPr lang="bg-BG" sz="3200" dirty="0"/>
              <a:t>При </a:t>
            </a:r>
            <a:r>
              <a:rPr lang="bg-BG" sz="3200" b="1" dirty="0">
                <a:solidFill>
                  <a:schemeClr val="bg1"/>
                </a:solidFill>
              </a:rPr>
              <a:t>невярност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200" dirty="0"/>
              <a:t>)</a:t>
            </a:r>
            <a:r>
              <a:rPr lang="bg-BG" sz="3200" dirty="0"/>
              <a:t> на условието, можем да изпълним други действия - чрез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200" dirty="0"/>
              <a:t> </a:t>
            </a:r>
            <a:r>
              <a:rPr lang="bg-BG" sz="3200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- </a:t>
            </a:r>
            <a:r>
              <a:rPr lang="en-US" dirty="0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1" y="2554412"/>
            <a:ext cx="5533559" cy="39517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3199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31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199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it-IT" sz="31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1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199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3199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31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570357" y="3833896"/>
            <a:ext cx="3374121" cy="1531935"/>
          </a:xfrm>
          <a:prstGeom prst="wedgeRoundRectCallout">
            <a:avLst>
              <a:gd name="adj1" fmla="val -58059"/>
              <a:gd name="adj2" fmla="val 195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невярност на условието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3BD843A-B0E2-4E55-8BFC-999890967239}"/>
              </a:ext>
            </a:extLst>
          </p:cNvPr>
          <p:cNvSpPr txBox="1">
            <a:spLocks/>
          </p:cNvSpPr>
          <p:nvPr/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588" y="1196125"/>
            <a:ext cx="11815018" cy="5201066"/>
          </a:xfrm>
        </p:spPr>
        <p:txBody>
          <a:bodyPr/>
          <a:lstStyle/>
          <a:p>
            <a:r>
              <a:rPr lang="bg-BG" sz="3600" dirty="0"/>
              <a:t>Къдравите скоби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bg-BG" sz="3600" dirty="0"/>
              <a:t> въвеждат блок</a:t>
            </a:r>
            <a:r>
              <a:rPr lang="en-US" sz="3600" dirty="0"/>
              <a:t> (</a:t>
            </a:r>
            <a:r>
              <a:rPr lang="bg-BG" sz="3600" dirty="0"/>
              <a:t>група команди</a:t>
            </a:r>
            <a:r>
              <a:rPr lang="en-US" sz="3600" dirty="0"/>
              <a:t>)</a:t>
            </a:r>
            <a:endParaRPr lang="bg-BG" sz="36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65780" y="2286001"/>
            <a:ext cx="5360913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</a:rPr>
              <a:t>color</a:t>
            </a:r>
            <a:r>
              <a:rPr lang="it-IT" sz="2400" b="1" noProof="1">
                <a:latin typeface="Consolas" pitchFamily="49" charset="0"/>
              </a:rPr>
              <a:t> = "</a:t>
            </a:r>
            <a:r>
              <a:rPr lang="en-US" sz="2400" b="1" noProof="1">
                <a:latin typeface="Consolas" pitchFamily="49" charset="0"/>
              </a:rPr>
              <a:t>red</a:t>
            </a:r>
            <a:r>
              <a:rPr lang="it-IT" sz="2400" b="1" noProof="1">
                <a:latin typeface="Consolas" pitchFamily="49" charset="0"/>
              </a:rPr>
              <a:t>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</a:t>
            </a:r>
            <a:r>
              <a:rPr lang="en-US" sz="2400" b="1" noProof="1">
                <a:latin typeface="Consolas" pitchFamily="49" charset="0"/>
              </a:rPr>
              <a:t>color == </a:t>
            </a:r>
            <a:r>
              <a:rPr lang="it-IT" sz="2400" b="1" noProof="1">
                <a:latin typeface="Consolas" pitchFamily="49" charset="0"/>
              </a:rPr>
              <a:t>"red")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cout &lt;&lt; "tomato" &lt;&lt; endl;</a:t>
            </a:r>
            <a:endParaRPr lang="bg-BG" sz="2400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else </a:t>
            </a:r>
            <a:r>
              <a:rPr lang="it-IT" sz="2400" b="1" noProof="1">
                <a:latin typeface="Consolas" pitchFamily="49" charset="0"/>
              </a:rPr>
              <a:t>if (</a:t>
            </a:r>
            <a:r>
              <a:rPr lang="en-US" sz="2400" b="1" noProof="1">
                <a:latin typeface="Consolas" pitchFamily="49" charset="0"/>
              </a:rPr>
              <a:t>color == </a:t>
            </a:r>
            <a:r>
              <a:rPr lang="it-IT" sz="2400" b="1" noProof="1">
                <a:latin typeface="Consolas" pitchFamily="49" charset="0"/>
              </a:rPr>
              <a:t>"yellow")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cout &lt;&lt; "banana" &lt;&lt; endl;</a:t>
            </a:r>
            <a:endParaRPr lang="bg-BG" sz="2400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cout &lt;&lt; </a:t>
            </a:r>
            <a:r>
              <a:rPr lang="en-US" sz="2400" b="1" noProof="1">
                <a:latin typeface="Consolas" pitchFamily="49" charset="0"/>
              </a:rPr>
              <a:t>"bye" &lt;&lt; endl;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A9C38-2DBC-4980-BEF0-48867A082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2614504"/>
            <a:ext cx="3570876" cy="177487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8" name="Speech Bubble: Rectangle with Corners Rounded 4">
            <a:extLst>
              <a:ext uri="{FF2B5EF4-FFF2-40B4-BE49-F238E27FC236}">
                <a16:creationId xmlns:a16="http://schemas.microsoft.com/office/drawing/2014/main" id="{1F5747C0-91EB-46A4-95CB-6B12C2531C8B}"/>
              </a:ext>
            </a:extLst>
          </p:cNvPr>
          <p:cNvSpPr/>
          <p:nvPr/>
        </p:nvSpPr>
        <p:spPr bwMode="auto">
          <a:xfrm>
            <a:off x="4343400" y="4867903"/>
            <a:ext cx="4751786" cy="1043326"/>
          </a:xfrm>
          <a:prstGeom prst="wedgeRoundRectCallout">
            <a:avLst>
              <a:gd name="adj1" fmla="val -58888"/>
              <a:gd name="adj2" fmla="val -547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b="1" dirty="0">
                <a:solidFill>
                  <a:srgbClr val="FFFFFF"/>
                </a:solidFill>
              </a:rPr>
              <a:t>Изпълнява се </a:t>
            </a:r>
            <a:r>
              <a:rPr lang="bg-BG" sz="2700" b="1" dirty="0">
                <a:solidFill>
                  <a:schemeClr val="bg2"/>
                </a:solidFill>
              </a:rPr>
              <a:t>винаги – не е част от </a:t>
            </a:r>
            <a:r>
              <a:rPr lang="en-US" sz="2700" b="1" dirty="0">
                <a:solidFill>
                  <a:schemeClr val="bg2"/>
                </a:solidFill>
              </a:rPr>
              <a:t>if/else</a:t>
            </a:r>
            <a:r>
              <a:rPr lang="bg-BG" sz="2700" b="1" dirty="0">
                <a:solidFill>
                  <a:schemeClr val="bg2"/>
                </a:solidFill>
              </a:rPr>
              <a:t> конструкцията</a:t>
            </a:r>
          </a:p>
        </p:txBody>
      </p:sp>
    </p:spTree>
    <p:extLst>
      <p:ext uri="{BB962C8B-B14F-4D97-AF65-F5344CB8AC3E}">
        <p14:creationId xmlns:p14="http://schemas.microsoft.com/office/powerpoint/2010/main" val="415983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8302" y="1282960"/>
            <a:ext cx="9181842" cy="5206040"/>
          </a:xfrm>
        </p:spPr>
        <p:txBody>
          <a:bodyPr>
            <a:noAutofit/>
          </a:bodyPr>
          <a:lstStyle/>
          <a:p>
            <a:pPr marL="514196" indent="-514196"/>
            <a:r>
              <a:rPr lang="bg-BG" sz="3400" dirty="0"/>
              <a:t>Преговор</a:t>
            </a:r>
            <a:endParaRPr lang="en-US" sz="3400" dirty="0"/>
          </a:p>
          <a:p>
            <a:pPr marL="514196" indent="-514196"/>
            <a:r>
              <a:rPr lang="bg-BG" sz="3400" dirty="0"/>
              <a:t>Логически изрази и проверки</a:t>
            </a:r>
          </a:p>
          <a:p>
            <a:pPr marL="712574" lvl="1" indent="-409452"/>
            <a:r>
              <a:rPr lang="bg-BG" sz="3200" dirty="0"/>
              <a:t>Оператори за сравнение</a:t>
            </a:r>
            <a:endParaRPr lang="en-US" sz="3200" dirty="0"/>
          </a:p>
          <a:p>
            <a:pPr marL="514196" indent="-514196"/>
            <a:r>
              <a:rPr lang="bg-BG" sz="3400" dirty="0"/>
              <a:t>Условни</a:t>
            </a:r>
            <a:r>
              <a:rPr lang="en-US" sz="3400" dirty="0"/>
              <a:t> </a:t>
            </a:r>
            <a:r>
              <a:rPr lang="bg-BG" sz="3400" dirty="0"/>
              <a:t>конструкции</a:t>
            </a:r>
            <a:endParaRPr lang="en-US" sz="3400" dirty="0"/>
          </a:p>
          <a:p>
            <a:pPr marL="514196" indent="-514196"/>
            <a:r>
              <a:rPr lang="bg-BG" sz="3400" dirty="0"/>
              <a:t>Закръгляне и форматиране</a:t>
            </a:r>
          </a:p>
          <a:p>
            <a:pPr marL="514196" indent="-514196"/>
            <a:r>
              <a:rPr lang="bg-BG" sz="3400" dirty="0"/>
              <a:t>Дебъгване</a:t>
            </a:r>
          </a:p>
          <a:p>
            <a:pPr marL="514196" indent="-514196"/>
            <a:r>
              <a:rPr lang="bg-BG" sz="3400" dirty="0"/>
              <a:t>Серия от проверки</a:t>
            </a:r>
            <a:endParaRPr lang="bg-BG" sz="3400" b="1" dirty="0">
              <a:latin typeface="Consolas" panose="020B0609020204030204" pitchFamily="49" charset="0"/>
            </a:endParaRPr>
          </a:p>
          <a:p>
            <a:pPr marL="514196" indent="-514196"/>
            <a:r>
              <a:rPr lang="bg-BG" sz="3400" dirty="0"/>
              <a:t>Живот на променлива</a:t>
            </a:r>
            <a:endParaRPr lang="en-US" sz="3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49D61E5-C152-41D5-BF95-942CBEFEC5C2}"/>
              </a:ext>
            </a:extLst>
          </p:cNvPr>
          <p:cNvSpPr txBox="1">
            <a:spLocks/>
          </p:cNvSpPr>
          <p:nvPr/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70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8D18E21E-A5D0-E747-335C-79E4F27ADF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Ако включим скоби, се изпълнява съответния блок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2314E-255C-4069-96BC-C7524ACD7B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088" y="2312045"/>
            <a:ext cx="6004327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</a:rPr>
              <a:t>color</a:t>
            </a:r>
            <a:r>
              <a:rPr lang="it-IT" sz="2400" b="1" noProof="1">
                <a:latin typeface="Consolas" pitchFamily="49" charset="0"/>
              </a:rPr>
              <a:t> = "red";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</a:t>
            </a:r>
            <a:r>
              <a:rPr lang="en-US" sz="2400" b="1" noProof="1">
                <a:latin typeface="Consolas" pitchFamily="49" charset="0"/>
              </a:rPr>
              <a:t>color == </a:t>
            </a:r>
            <a:r>
              <a:rPr lang="it-IT" sz="2400" b="1" noProof="1">
                <a:latin typeface="Consolas" pitchFamily="49" charset="0"/>
              </a:rPr>
              <a:t>"red") 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 </a:t>
            </a:r>
            <a:r>
              <a:rPr lang="it-IT" sz="2400" b="1" noProof="1">
                <a:latin typeface="Consolas" pitchFamily="49" charset="0"/>
              </a:rPr>
              <a:t>cout &lt;&lt; "</a:t>
            </a:r>
            <a:r>
              <a:rPr lang="en-US" sz="2400" b="1" noProof="1">
                <a:latin typeface="Consolas" pitchFamily="49" charset="0"/>
              </a:rPr>
              <a:t>tomato</a:t>
            </a:r>
            <a:r>
              <a:rPr lang="it-IT" sz="2400" b="1" noProof="1">
                <a:latin typeface="Consolas" pitchFamily="49" charset="0"/>
              </a:rPr>
              <a:t>" &lt;&lt; endl;</a:t>
            </a:r>
            <a:endParaRPr lang="bg-BG" sz="2400" b="1" noProof="1"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cout &lt;&lt; "strawberry</a:t>
            </a:r>
            <a:r>
              <a:rPr lang="it-IT" sz="2400" b="1" noProof="1">
                <a:latin typeface="Consolas" pitchFamily="49" charset="0"/>
              </a:rPr>
              <a:t>"</a:t>
            </a:r>
            <a:r>
              <a:rPr lang="en-US" sz="2400" b="1" dirty="0">
                <a:latin typeface="Consolas" pitchFamily="49" charset="0"/>
              </a:rPr>
              <a:t> &lt;&lt; </a:t>
            </a:r>
            <a:r>
              <a:rPr lang="en-US" sz="2400" b="1" dirty="0" err="1">
                <a:latin typeface="Consolas" pitchFamily="49" charset="0"/>
              </a:rPr>
              <a:t>endl</a:t>
            </a:r>
            <a:r>
              <a:rPr lang="en-US" sz="2400" b="1" dirty="0">
                <a:latin typeface="Consolas" pitchFamily="49" charset="0"/>
              </a:rPr>
              <a:t>;</a:t>
            </a:r>
            <a:r>
              <a:rPr lang="it-IT" sz="2400" b="1" noProof="1">
                <a:latin typeface="Consolas" pitchFamily="49" charset="0"/>
              </a:rPr>
              <a:t>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} </a:t>
            </a:r>
            <a:r>
              <a:rPr lang="en-US" sz="2400" b="1" noProof="1">
                <a:latin typeface="Consolas" pitchFamily="49" charset="0"/>
              </a:rPr>
              <a:t>else </a:t>
            </a:r>
            <a:r>
              <a:rPr lang="it-IT" sz="2400" b="1" noProof="1">
                <a:latin typeface="Consolas" pitchFamily="49" charset="0"/>
              </a:rPr>
              <a:t>if (color == "yellow")</a:t>
            </a:r>
            <a:r>
              <a:rPr lang="en-US" sz="2400" b="1" noProof="1">
                <a:latin typeface="Consolas" pitchFamily="49" charset="0"/>
              </a:rPr>
              <a:t> {</a:t>
            </a:r>
            <a:endParaRPr lang="it-IT" sz="2400" b="1" noProof="1"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</a:rPr>
              <a:t> </a:t>
            </a:r>
            <a:r>
              <a:rPr lang="it-IT" sz="2400" b="1" noProof="1">
                <a:latin typeface="Consolas" pitchFamily="49" charset="0"/>
              </a:rPr>
              <a:t> cout &lt;&lt; "banana" &lt;&lt; endl;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</a:rPr>
              <a:t>cout &lt;&lt; "bye</a:t>
            </a:r>
            <a:r>
              <a:rPr lang="it-IT" sz="2400" b="1" noProof="1">
                <a:latin typeface="Consolas" pitchFamily="49" charset="0"/>
              </a:rPr>
              <a:t>"</a:t>
            </a:r>
            <a:r>
              <a:rPr lang="en-US" sz="2400" b="1" noProof="1">
                <a:latin typeface="Consolas" pitchFamily="49" charset="0"/>
              </a:rPr>
              <a:t> &lt;&lt; endl;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5418290" y="2082506"/>
            <a:ext cx="3552482" cy="1189629"/>
          </a:xfrm>
          <a:prstGeom prst="wedgeRoundRectCallout">
            <a:avLst>
              <a:gd name="adj1" fmla="val -60280"/>
              <a:gd name="adj2" fmla="val 439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accent6">
                <a:lumMod val="5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Изпълняват се редовете в съответния блок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421054-DD94-4F19-9E8F-AF09F2601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690" y="3907260"/>
            <a:ext cx="3725710" cy="180774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188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399" dirty="0"/>
              <a:t>Чете две </a:t>
            </a:r>
            <a:r>
              <a:rPr lang="bg-BG" sz="3399" b="1" dirty="0">
                <a:solidFill>
                  <a:schemeClr val="bg1"/>
                </a:solidFill>
              </a:rPr>
              <a:t>цели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399" dirty="0"/>
              <a:t>числа</a:t>
            </a:r>
          </a:p>
          <a:p>
            <a:pPr lvl="1"/>
            <a:r>
              <a:rPr lang="bg-BG" sz="3399" dirty="0"/>
              <a:t>Извежда </a:t>
            </a:r>
            <a:r>
              <a:rPr lang="en-US" sz="3399" dirty="0"/>
              <a:t>"</a:t>
            </a:r>
            <a:r>
              <a:rPr lang="en-US" sz="3199" b="1" dirty="0">
                <a:latin typeface="Consolas" panose="020B0609020204030204" pitchFamily="49" charset="0"/>
              </a:rPr>
              <a:t>Greater number: </a:t>
            </a:r>
            <a:r>
              <a:rPr lang="en-US" sz="3399" dirty="0"/>
              <a:t>"</a:t>
            </a:r>
            <a:endParaRPr lang="bg-BG" sz="3399" dirty="0"/>
          </a:p>
          <a:p>
            <a:pPr lvl="1"/>
            <a:r>
              <a:rPr lang="bg-BG" sz="3399" dirty="0"/>
              <a:t>Отпечатва на конзолата </a:t>
            </a:r>
            <a:r>
              <a:rPr lang="bg-BG" sz="3399" b="1" dirty="0">
                <a:solidFill>
                  <a:schemeClr val="bg1"/>
                </a:solidFill>
              </a:rPr>
              <a:t>по-голямото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399" dirty="0"/>
              <a:t>от тях</a:t>
            </a:r>
            <a:endParaRPr lang="en-US" sz="3399" dirty="0"/>
          </a:p>
          <a:p>
            <a:r>
              <a:rPr lang="bg-BG" sz="3599" dirty="0"/>
              <a:t>Пример</a:t>
            </a:r>
            <a:r>
              <a:rPr lang="en-US" sz="3599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8936E0C-B891-4D44-BBC0-99D830BE54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21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DA18B-75A6-43C0-BE1F-B879AE5A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566" y="5034810"/>
            <a:ext cx="444486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anose="020B0609020204030204" pitchFamily="49" charset="0"/>
              </a:rPr>
              <a:t>8</a:t>
            </a:r>
            <a:endParaRPr lang="it-IT" sz="3399" b="1" noProof="1">
              <a:latin typeface="Consolas" panose="020B0609020204030204" pitchFamily="49" charset="0"/>
            </a:endParaRPr>
          </a:p>
        </p:txBody>
      </p:sp>
      <p:sp>
        <p:nvSpPr>
          <p:cNvPr id="6" name="Right Arrow 11">
            <a:extLst>
              <a:ext uri="{FF2B5EF4-FFF2-40B4-BE49-F238E27FC236}">
                <a16:creationId xmlns:a16="http://schemas.microsoft.com/office/drawing/2014/main" id="{91BA3807-E394-4F37-B52A-BB877C5ED1E1}"/>
              </a:ext>
            </a:extLst>
          </p:cNvPr>
          <p:cNvSpPr/>
          <p:nvPr/>
        </p:nvSpPr>
        <p:spPr>
          <a:xfrm>
            <a:off x="2567913" y="5429228"/>
            <a:ext cx="444486" cy="349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5B51C-2ECB-4B8F-9DFF-BECC38526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702" y="5357439"/>
            <a:ext cx="444486" cy="4932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anose="020B0609020204030204" pitchFamily="49" charset="0"/>
              </a:rPr>
              <a:t>8</a:t>
            </a:r>
            <a:endParaRPr lang="en-US" sz="3199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AAB06-2565-401E-98EB-780E7636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2014" y="5065577"/>
            <a:ext cx="444486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7</a:t>
            </a:r>
            <a:endParaRPr lang="bg-BG" sz="3199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anose="020B0609020204030204" pitchFamily="49" charset="0"/>
              </a:rPr>
              <a:t>3</a:t>
            </a:r>
            <a:endParaRPr lang="it-IT" sz="3399" b="1" noProof="1">
              <a:latin typeface="Consolas" panose="020B0609020204030204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27F55289-FEFF-4505-A449-8AABEE27C818}"/>
              </a:ext>
            </a:extLst>
          </p:cNvPr>
          <p:cNvSpPr/>
          <p:nvPr/>
        </p:nvSpPr>
        <p:spPr>
          <a:xfrm>
            <a:off x="6236362" y="5429227"/>
            <a:ext cx="444486" cy="349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B4AACC-5302-466A-86FB-25619E328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151" y="5357438"/>
            <a:ext cx="444486" cy="4932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anose="020B0609020204030204" pitchFamily="49" charset="0"/>
              </a:rPr>
              <a:t>7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82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FF3658FF-AC4B-4D8E-AA49-A18281FD3A99}"/>
              </a:ext>
            </a:extLst>
          </p:cNvPr>
          <p:cNvSpPr txBox="1">
            <a:spLocks/>
          </p:cNvSpPr>
          <p:nvPr/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19" name="Parallelogram 18"/>
          <p:cNvSpPr/>
          <p:nvPr/>
        </p:nvSpPr>
        <p:spPr bwMode="auto">
          <a:xfrm>
            <a:off x="4211892" y="909658"/>
            <a:ext cx="2513945" cy="6697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44458" y="1609439"/>
            <a:ext cx="24569" cy="5332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67476" y="2131290"/>
            <a:ext cx="2567503" cy="2162315"/>
            <a:chOff x="4673401" y="1526424"/>
            <a:chExt cx="2568172" cy="2099999"/>
          </a:xfrm>
        </p:grpSpPr>
        <p:sp>
          <p:nvSpPr>
            <p:cNvPr id="22" name="Diamond 21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799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462000" y="4322338"/>
            <a:ext cx="24569" cy="5332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74461" y="3229989"/>
            <a:ext cx="759235" cy="52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56741" y="4148813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6277" y="3226456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false</a:t>
            </a:r>
          </a:p>
        </p:txBody>
      </p:sp>
      <p:sp>
        <p:nvSpPr>
          <p:cNvPr id="28" name="Parallelogram 27"/>
          <p:cNvSpPr/>
          <p:nvPr/>
        </p:nvSpPr>
        <p:spPr bwMode="auto">
          <a:xfrm>
            <a:off x="4185273" y="4878718"/>
            <a:ext cx="2630540" cy="66473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29" name="Parallelogram 28"/>
          <p:cNvSpPr/>
          <p:nvPr/>
        </p:nvSpPr>
        <p:spPr bwMode="auto">
          <a:xfrm>
            <a:off x="7451048" y="2891670"/>
            <a:ext cx="2738887" cy="66473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</p:spTree>
    <p:extLst>
      <p:ext uri="{BB962C8B-B14F-4D97-AF65-F5344CB8AC3E}">
        <p14:creationId xmlns:p14="http://schemas.microsoft.com/office/powerpoint/2010/main" val="367977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която: </a:t>
            </a:r>
          </a:p>
          <a:p>
            <a:pPr lvl="1"/>
            <a:r>
              <a:rPr lang="bg-BG" sz="3399" dirty="0"/>
              <a:t>Проверява дали едно число е </a:t>
            </a:r>
            <a:r>
              <a:rPr lang="bg-BG" sz="3399" b="1" dirty="0">
                <a:solidFill>
                  <a:schemeClr val="bg1"/>
                </a:solidFill>
              </a:rPr>
              <a:t>четно</a:t>
            </a:r>
            <a:r>
              <a:rPr lang="bg-BG" sz="3399" dirty="0"/>
              <a:t> или </a:t>
            </a:r>
            <a:r>
              <a:rPr lang="bg-BG" sz="3399" b="1" dirty="0">
                <a:solidFill>
                  <a:schemeClr val="bg1"/>
                </a:solidFill>
              </a:rPr>
              <a:t>нечетно</a:t>
            </a:r>
            <a:endParaRPr lang="bg-BG" sz="3399" dirty="0">
              <a:solidFill>
                <a:schemeClr val="bg1"/>
              </a:solidFill>
            </a:endParaRPr>
          </a:p>
          <a:p>
            <a:pPr lvl="1"/>
            <a:r>
              <a:rPr lang="bg-BG" sz="3399" dirty="0"/>
              <a:t>Ако е четно отпечатва на конзолата </a:t>
            </a:r>
            <a:r>
              <a:rPr lang="en-US" sz="3399" dirty="0">
                <a:solidFill>
                  <a:schemeClr val="bg1"/>
                </a:solidFill>
              </a:rPr>
              <a:t>"</a:t>
            </a:r>
            <a:r>
              <a:rPr lang="en-US" sz="3199" b="1" dirty="0">
                <a:solidFill>
                  <a:schemeClr val="bg1"/>
                </a:solidFill>
              </a:rPr>
              <a:t>even</a:t>
            </a:r>
            <a:r>
              <a:rPr lang="en-US" sz="3399" dirty="0">
                <a:solidFill>
                  <a:schemeClr val="bg1"/>
                </a:solidFill>
              </a:rPr>
              <a:t>"</a:t>
            </a:r>
          </a:p>
          <a:p>
            <a:pPr lvl="1"/>
            <a:r>
              <a:rPr lang="bg-BG" sz="3399" dirty="0"/>
              <a:t>Ако е нечетно отпечатва на конзолата </a:t>
            </a:r>
            <a:r>
              <a:rPr lang="en-US" sz="3399" dirty="0">
                <a:solidFill>
                  <a:schemeClr val="bg1"/>
                </a:solidFill>
              </a:rPr>
              <a:t>"</a:t>
            </a:r>
            <a:r>
              <a:rPr lang="en-US" sz="3199" b="1" dirty="0">
                <a:solidFill>
                  <a:schemeClr val="bg1"/>
                </a:solidFill>
              </a:rPr>
              <a:t>odd</a:t>
            </a:r>
            <a:r>
              <a:rPr lang="en-US" sz="3399" dirty="0">
                <a:solidFill>
                  <a:schemeClr val="bg1"/>
                </a:solidFill>
              </a:rPr>
              <a:t>"</a:t>
            </a:r>
            <a:endParaRPr lang="bg-BG" sz="3399" dirty="0">
              <a:solidFill>
                <a:schemeClr val="bg1"/>
              </a:solidFill>
            </a:endParaRPr>
          </a:p>
          <a:p>
            <a:r>
              <a:rPr lang="bg-BG" sz="3599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-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083" y="4805403"/>
            <a:ext cx="696901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4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2163912" y="4952675"/>
            <a:ext cx="308757" cy="228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004" y="4805403"/>
            <a:ext cx="1281161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е</a:t>
            </a:r>
            <a:r>
              <a:rPr lang="en-US" sz="2799" b="1" noProof="1">
                <a:latin typeface="Consolas" panose="020B0609020204030204" pitchFamily="49" charset="0"/>
              </a:rPr>
              <a:t>ven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080" y="5749190"/>
            <a:ext cx="69690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7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2163912" y="5909981"/>
            <a:ext cx="308757" cy="228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000" y="5762709"/>
            <a:ext cx="1281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о</a:t>
            </a:r>
            <a:r>
              <a:rPr lang="en-US" sz="2799" b="1" noProof="1">
                <a:latin typeface="Consolas" panose="020B0609020204030204" pitchFamily="49" charset="0"/>
              </a:rPr>
              <a:t>dd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2F411EC-F63A-4830-8842-BA049ADFE5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231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29000" y="1574237"/>
            <a:ext cx="5334000" cy="3688290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/>
              <a:t>int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/>
              <a:t>cin &gt;&gt;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/>
              <a:t>if (num</a:t>
            </a:r>
            <a:r>
              <a:rPr lang="it-IT" sz="2700" dirty="0">
                <a:solidFill>
                  <a:schemeClr val="bg1"/>
                </a:solidFill>
              </a:rPr>
              <a:t> </a:t>
            </a:r>
            <a:r>
              <a:rPr lang="en-US" sz="2700" dirty="0">
                <a:solidFill>
                  <a:schemeClr val="bg1"/>
                </a:solidFill>
              </a:rPr>
              <a:t>% </a:t>
            </a:r>
            <a:r>
              <a:rPr lang="en-US" sz="2700" dirty="0"/>
              <a:t>2</a:t>
            </a:r>
            <a:r>
              <a:rPr lang="en-US" sz="2700" dirty="0">
                <a:solidFill>
                  <a:schemeClr val="bg1"/>
                </a:solidFill>
              </a:rPr>
              <a:t> ==</a:t>
            </a:r>
            <a:r>
              <a:rPr lang="it-IT" sz="2700" dirty="0">
                <a:solidFill>
                  <a:schemeClr val="bg1"/>
                </a:solidFill>
              </a:rPr>
              <a:t> </a:t>
            </a:r>
            <a:r>
              <a:rPr lang="it-IT" sz="2700" dirty="0"/>
              <a:t>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/>
              <a:t>  cout &lt;&lt; "even" &lt;&lt; 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/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/>
              <a:t>  cout &lt;&lt; "odd" &lt;&lt; 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}</a:t>
            </a:r>
            <a:endParaRPr lang="bg-BG" sz="27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70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748DF9-D2DC-4077-852C-25FE8100809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Закръгляне и Форматиране</a:t>
            </a:r>
          </a:p>
        </p:txBody>
      </p:sp>
      <p:pic>
        <p:nvPicPr>
          <p:cNvPr id="1026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185" y="1448316"/>
            <a:ext cx="3391632" cy="24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04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309492"/>
          </a:xfrm>
        </p:spPr>
        <p:txBody>
          <a:bodyPr/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(по-голямо)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(по-малко) цяло число:</a:t>
            </a:r>
            <a:endParaRPr lang="en-US" dirty="0"/>
          </a:p>
          <a:p>
            <a:pPr marL="442779" lvl="1" indent="0">
              <a:buNone/>
            </a:pPr>
            <a:endParaRPr lang="en-US" dirty="0"/>
          </a:p>
          <a:p>
            <a:r>
              <a:rPr lang="bg-BG" dirty="0"/>
              <a:t>Намиране на абсолютна стойност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02302" y="2529234"/>
            <a:ext cx="8608359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double up = ceil(23.45);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24.0</a:t>
            </a:r>
            <a:endParaRPr lang="nn-NO" sz="2799" b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301" y="3861762"/>
            <a:ext cx="8613364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double down = floor(45.67);    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45.0</a:t>
            </a:r>
            <a:endParaRPr lang="nn-NO" sz="2799" b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pic>
        <p:nvPicPr>
          <p:cNvPr id="12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EAFC8B12-288E-4B2F-82C8-3C6888155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528" y="3968859"/>
            <a:ext cx="2031945" cy="186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334A6C81-6A76-4A97-AF8D-096238609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301" y="5155186"/>
            <a:ext cx="8613364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example1 = abs(-50);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nn-NO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example2 = abs(50);  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nn-NO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en-US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EAA2E88-881E-4796-BDB7-EC7159A23A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23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Фиксиране на изходния поток при извеждане на </a:t>
            </a:r>
            <a:br>
              <a:rPr lang="bg-BG" dirty="0"/>
            </a:br>
            <a:r>
              <a:rPr lang="bg-BG" dirty="0"/>
              <a:t>дробни числа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Форматиране на изхода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749" y="2514839"/>
            <a:ext cx="8684538" cy="5240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99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en-GB" sz="2699" b="1" noProof="1">
                <a:latin typeface="Consolas" pitchFamily="49" charset="0"/>
                <a:cs typeface="Consolas" pitchFamily="49" charset="0"/>
              </a:rPr>
              <a:t>out.</a:t>
            </a:r>
            <a:r>
              <a:rPr lang="en-GB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setf</a:t>
            </a:r>
            <a:r>
              <a:rPr lang="en-GB" sz="26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GB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ios::fixed</a:t>
            </a:r>
            <a:r>
              <a:rPr lang="en-GB" sz="2699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6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фиксиран формат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712068" y="3063794"/>
            <a:ext cx="3656648" cy="914162"/>
          </a:xfrm>
          <a:prstGeom prst="wedgeRoundRectCallout">
            <a:avLst>
              <a:gd name="adj1" fmla="val -57325"/>
              <a:gd name="adj2" fmla="val -52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 специфичен формат на потока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5749" y="4128096"/>
            <a:ext cx="8684538" cy="5240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99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en-GB" sz="2699" b="1" noProof="1">
                <a:latin typeface="Consolas" pitchFamily="49" charset="0"/>
                <a:cs typeface="Consolas" pitchFamily="49" charset="0"/>
              </a:rPr>
              <a:t>out.</a:t>
            </a:r>
            <a:r>
              <a:rPr lang="en-GB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precision</a:t>
            </a:r>
            <a:r>
              <a:rPr lang="en-GB" sz="26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GB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GB" sz="2699" b="1" noProof="1">
                <a:latin typeface="Consolas" pitchFamily="49" charset="0"/>
                <a:cs typeface="Consolas" pitchFamily="49" charset="0"/>
              </a:rPr>
              <a:t>);</a:t>
            </a:r>
            <a:endParaRPr lang="it-IT" sz="26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267677" y="4677336"/>
            <a:ext cx="3819199" cy="980949"/>
          </a:xfrm>
          <a:prstGeom prst="wedgeRoundRectCallout">
            <a:avLst>
              <a:gd name="adj1" fmla="val -58211"/>
              <a:gd name="adj2" fmla="val -507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Брой на цифрите в дробната част</a:t>
            </a:r>
          </a:p>
        </p:txBody>
      </p:sp>
    </p:spTree>
    <p:extLst>
      <p:ext uri="{BB962C8B-B14F-4D97-AF65-F5344CB8AC3E}">
        <p14:creationId xmlns:p14="http://schemas.microsoft.com/office/powerpoint/2010/main" val="192916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9A811-D91A-4A90-948E-8F7272ECD8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D0F5-6E2C-4A4E-939F-CBD48F771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6535" y="5562601"/>
            <a:ext cx="10958928" cy="499819"/>
          </a:xfrm>
        </p:spPr>
        <p:txBody>
          <a:bodyPr/>
          <a:lstStyle/>
          <a:p>
            <a:r>
              <a:rPr lang="bg-BG" dirty="0"/>
              <a:t>Прости операции с дебъгер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08" y="1524001"/>
            <a:ext cx="2220185" cy="222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3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1000" y="1210661"/>
            <a:ext cx="10129234" cy="5546589"/>
          </a:xfrm>
        </p:spPr>
        <p:txBody>
          <a:bodyPr/>
          <a:lstStyle/>
          <a:p>
            <a:r>
              <a:rPr lang="bg-BG" dirty="0"/>
              <a:t>Процес на проследяване на изпълнението на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bg-BG" dirty="0"/>
              <a:t>програмата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801" y="4968250"/>
            <a:ext cx="2095597" cy="662392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150ABE-CE99-4378-94B7-2ADAE2406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000" y="3429000"/>
            <a:ext cx="3986616" cy="31394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050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087B-A9C3-4750-A5E2-A0B2ECF662E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020" y="1385625"/>
            <a:ext cx="2285404" cy="228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63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Натискане на </a:t>
            </a:r>
            <a:r>
              <a:rPr lang="en-US" sz="3000" b="1" dirty="0">
                <a:solidFill>
                  <a:schemeClr val="bg1"/>
                </a:solidFill>
              </a:rPr>
              <a:t>[F5]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ще стартира програмата в </a:t>
            </a:r>
            <a:br>
              <a:rPr lang="bg-BG" sz="3000" dirty="0"/>
            </a:b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bg-BG" sz="3000" dirty="0"/>
              <a:t> режим</a:t>
            </a:r>
          </a:p>
          <a:p>
            <a:r>
              <a:rPr lang="bg-BG" sz="3000" dirty="0"/>
              <a:t>Можем да преминем към следващата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3000" dirty="0"/>
              <a:t> с </a:t>
            </a:r>
            <a:r>
              <a:rPr lang="en-US" sz="3000" b="1" dirty="0">
                <a:solidFill>
                  <a:schemeClr val="bg1"/>
                </a:solidFill>
              </a:rPr>
              <a:t>[</a:t>
            </a:r>
            <a:r>
              <a:rPr lang="bg-BG" sz="3000" b="1" dirty="0">
                <a:solidFill>
                  <a:schemeClr val="bg1"/>
                </a:solidFill>
              </a:rPr>
              <a:t>F</a:t>
            </a:r>
            <a:r>
              <a:rPr lang="en-US" sz="3000" b="1" dirty="0">
                <a:solidFill>
                  <a:schemeClr val="bg1"/>
                </a:solidFill>
              </a:rPr>
              <a:t>10]</a:t>
            </a:r>
          </a:p>
          <a:p>
            <a:r>
              <a:rPr lang="bg-BG" sz="3000" dirty="0"/>
              <a:t>Можем да създаваме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[F9]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стопери –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/>
            <a:r>
              <a:rPr lang="bg-BG" sz="2800" dirty="0"/>
              <a:t>До тях можем директно да стигнем използвайки </a:t>
            </a:r>
            <a:r>
              <a:rPr lang="en-US" sz="2800" b="1" dirty="0">
                <a:solidFill>
                  <a:schemeClr val="bg1"/>
                </a:solidFill>
              </a:rPr>
              <a:t>[F</a:t>
            </a:r>
            <a:r>
              <a:rPr lang="bg-BG" sz="2800" b="1" dirty="0">
                <a:solidFill>
                  <a:schemeClr val="bg1"/>
                </a:solidFill>
              </a:rPr>
              <a:t>9</a:t>
            </a:r>
            <a:r>
              <a:rPr lang="en-US" sz="2800" b="1" dirty="0">
                <a:solidFill>
                  <a:schemeClr val="bg1"/>
                </a:solidFill>
              </a:rPr>
              <a:t>]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906E5B-F555-4025-BBAE-5903EA492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139182"/>
            <a:ext cx="3352800" cy="26309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239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787A7-33BC-4652-8405-54CCE13559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Серия от проверки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272" y="1219201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2958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927138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000" dirty="0"/>
              <a:t>Конструкцията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if/else-if/else…</a:t>
            </a:r>
            <a:r>
              <a:rPr lang="en-US" sz="3000" dirty="0"/>
              <a:t> </a:t>
            </a:r>
            <a:r>
              <a:rPr lang="bg-BG" sz="3000" dirty="0"/>
              <a:t>може да е в серия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457200" indent="-457200">
              <a:lnSpc>
                <a:spcPct val="100000"/>
              </a:lnSpc>
            </a:pPr>
            <a:r>
              <a:rPr lang="bg-BG" sz="3000" dirty="0"/>
              <a:t>При истинност на едно условие, </a:t>
            </a:r>
            <a:r>
              <a:rPr lang="bg-BG" sz="3000" b="1" dirty="0">
                <a:solidFill>
                  <a:schemeClr val="bg1"/>
                </a:solidFill>
              </a:rPr>
              <a:t>не се продължава </a:t>
            </a:r>
            <a:r>
              <a:rPr lang="bg-BG" sz="3000" dirty="0"/>
              <a:t>към </a:t>
            </a:r>
            <a:br>
              <a:rPr lang="en-US" sz="3000" dirty="0"/>
            </a:br>
            <a:r>
              <a:rPr lang="bg-BG" sz="3000" dirty="0"/>
              <a:t>проверяване на следващите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718" y="1809000"/>
            <a:ext cx="3868964" cy="340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...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400" b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за изпъленение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(...)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810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0052" y="2529000"/>
            <a:ext cx="6019800" cy="39629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int a = 7;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(a &gt; 4)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cout &lt;&lt; "Bigger than 4" &lt;&lt; endl;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else if (a &gt; 5)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cout &lt;&lt; "Bigger than 5" &lt;&lt; endl;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else </a:t>
            </a:r>
            <a:r>
              <a:rPr lang="en-US" sz="2400" b="1" noProof="1">
                <a:latin typeface="Consolas" pitchFamily="49" charset="0"/>
              </a:rPr>
              <a:t>if (a == 7)</a:t>
            </a:r>
            <a:endParaRPr lang="it-IT" sz="2400" b="1" noProof="1"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cout &lt;&lt; "Equal to 7" &lt;&lt; endl;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31000" y="1217593"/>
            <a:ext cx="1000863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/>
              <a:t>Програмата проверява първото условие, установява, 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че е вярно и приключва</a:t>
            </a:r>
            <a:endParaRPr lang="en-US" sz="3200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303FA91-00F3-4991-B2F4-CC72411CE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7755" y="3989189"/>
            <a:ext cx="3345625" cy="1219200"/>
          </a:xfrm>
          <a:prstGeom prst="wedgeRoundRectCallout">
            <a:avLst>
              <a:gd name="adj1" fmla="val -60402"/>
              <a:gd name="adj2" fmla="val -377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8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DC9EF-4125-4554-BBA3-D0B114A031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36AB2-7B88-48B0-BF2C-8EC0F93F69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6537" y="5562601"/>
            <a:ext cx="10958928" cy="499819"/>
          </a:xfrm>
        </p:spPr>
        <p:txBody>
          <a:bodyPr/>
          <a:lstStyle/>
          <a:p>
            <a:r>
              <a:rPr lang="bg-BG" dirty="0"/>
              <a:t>Диапазон на използване</a:t>
            </a:r>
            <a:endParaRPr lang="en-US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95" y="1400332"/>
            <a:ext cx="2593411" cy="247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3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Обхват, в който може да бъде използвана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bg-BG" dirty="0"/>
              <a:t>Пример: Променливата </a:t>
            </a:r>
            <a:r>
              <a:rPr lang="en-US" b="1" dirty="0">
                <a:latin typeface="Consolas" panose="020B0609020204030204" pitchFamily="49" charset="0"/>
              </a:rPr>
              <a:t>salary</a:t>
            </a:r>
            <a:r>
              <a:rPr lang="en-US" dirty="0"/>
              <a:t> </a:t>
            </a:r>
            <a:r>
              <a:rPr lang="bg-BG" dirty="0"/>
              <a:t>съществува само в блока </a:t>
            </a:r>
            <a:br>
              <a:rPr lang="bg-BG" dirty="0"/>
            </a:br>
            <a:r>
              <a:rPr lang="bg-BG" dirty="0"/>
              <a:t>от код на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bg-BG" dirty="0"/>
              <a:t>конструкцията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881248-902E-4CD3-8362-E0C481902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71000" y="3134735"/>
            <a:ext cx="7020000" cy="252713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dirty="0"/>
              <a:t>s</a:t>
            </a:r>
            <a:r>
              <a:rPr lang="bg-BG" sz="2400" dirty="0"/>
              <a:t>tring currentDay = </a:t>
            </a:r>
            <a:r>
              <a:rPr lang="en-US" sz="2400" dirty="0"/>
              <a:t>"Monday";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if (</a:t>
            </a:r>
            <a:r>
              <a:rPr lang="bg-BG" sz="2400" dirty="0"/>
              <a:t>cur</a:t>
            </a:r>
            <a:r>
              <a:rPr lang="en-US" sz="2400" dirty="0"/>
              <a:t>r</a:t>
            </a:r>
            <a:r>
              <a:rPr lang="bg-BG" sz="2400" dirty="0"/>
              <a:t>entDay</a:t>
            </a:r>
            <a:r>
              <a:rPr lang="en-US" sz="2400" dirty="0"/>
              <a:t> ==</a:t>
            </a:r>
            <a:r>
              <a:rPr lang="bg-BG" sz="2400" dirty="0"/>
              <a:t> </a:t>
            </a:r>
            <a:r>
              <a:rPr lang="en-US" sz="2400" dirty="0"/>
              <a:t>"Monday")</a:t>
            </a:r>
            <a:r>
              <a:rPr lang="bg-BG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double </a:t>
            </a:r>
            <a:r>
              <a:rPr lang="en-US" sz="2400" dirty="0">
                <a:solidFill>
                  <a:schemeClr val="bg1"/>
                </a:solidFill>
              </a:rPr>
              <a:t>salary</a:t>
            </a:r>
            <a:r>
              <a:rPr lang="en-US" sz="2400" dirty="0"/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bg1"/>
                </a:solidFill>
              </a:rPr>
              <a:t>    </a:t>
            </a:r>
            <a:r>
              <a:rPr lang="en-US" sz="2400" dirty="0"/>
              <a:t>cin &gt;&gt; </a:t>
            </a:r>
            <a:r>
              <a:rPr lang="en-US" sz="2400" dirty="0">
                <a:solidFill>
                  <a:schemeClr val="bg1"/>
                </a:solidFill>
              </a:rPr>
              <a:t>salary</a:t>
            </a:r>
            <a:r>
              <a:rPr lang="en-US" sz="2400" dirty="0"/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cout &lt;&lt; </a:t>
            </a:r>
            <a:r>
              <a:rPr lang="en-US" sz="2400" dirty="0">
                <a:solidFill>
                  <a:schemeClr val="bg1"/>
                </a:solidFill>
              </a:rPr>
              <a:t>salary </a:t>
            </a:r>
            <a:r>
              <a:rPr lang="en-US" sz="2400" dirty="0"/>
              <a:t>&lt;&lt; endl;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5331000" y="5101309"/>
            <a:ext cx="18293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Error!</a:t>
            </a:r>
            <a:endParaRPr lang="en-US" sz="2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36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Напишете програма, която:</a:t>
            </a:r>
          </a:p>
          <a:p>
            <a:pPr lvl="1"/>
            <a:r>
              <a:rPr lang="bg-BG" sz="3200" dirty="0"/>
              <a:t>Прочита </a:t>
            </a:r>
            <a:r>
              <a:rPr lang="bg-BG" sz="3200" b="1" dirty="0">
                <a:solidFill>
                  <a:schemeClr val="bg1"/>
                </a:solidFill>
              </a:rPr>
              <a:t>вид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геометрична фигура</a:t>
            </a:r>
            <a:br>
              <a:rPr lang="en-US" sz="3200" dirty="0"/>
            </a:br>
            <a:r>
              <a:rPr lang="en-US" sz="3200" dirty="0"/>
              <a:t>("</a:t>
            </a:r>
            <a:r>
              <a:rPr lang="en-US" sz="3200" b="1" dirty="0">
                <a:latin typeface="Consolas" panose="020B0609020204030204" pitchFamily="49" charset="0"/>
              </a:rPr>
              <a:t>square</a:t>
            </a:r>
            <a:r>
              <a:rPr lang="en-US" sz="3200" dirty="0"/>
              <a:t>"</a:t>
            </a:r>
            <a:r>
              <a:rPr lang="bg-BG" sz="3200" dirty="0"/>
              <a:t>, </a:t>
            </a:r>
            <a:r>
              <a:rPr lang="en-US" sz="32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rectangle</a:t>
            </a:r>
            <a:r>
              <a:rPr lang="en-US" sz="3200" dirty="0"/>
              <a:t>"</a:t>
            </a:r>
            <a:r>
              <a:rPr lang="bg-BG" sz="3200" dirty="0"/>
              <a:t>, </a:t>
            </a:r>
            <a:r>
              <a:rPr lang="en-US" sz="32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circle</a:t>
            </a:r>
            <a:r>
              <a:rPr lang="en-US" sz="3200" dirty="0"/>
              <a:t>" </a:t>
            </a:r>
            <a:r>
              <a:rPr lang="bg-BG" sz="3200" dirty="0"/>
              <a:t>или </a:t>
            </a:r>
            <a:r>
              <a:rPr lang="en-US" sz="32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triangle</a:t>
            </a:r>
            <a:r>
              <a:rPr lang="en-US" sz="3200" dirty="0"/>
              <a:t>")</a:t>
            </a:r>
            <a:endParaRPr lang="bg-BG" sz="3200" dirty="0"/>
          </a:p>
          <a:p>
            <a:pPr lvl="1"/>
            <a:r>
              <a:rPr lang="bg-BG" sz="3200" dirty="0"/>
              <a:t>Пресмята </a:t>
            </a:r>
            <a:r>
              <a:rPr lang="bg-BG" sz="3200" b="1" dirty="0">
                <a:solidFill>
                  <a:schemeClr val="bg1"/>
                </a:solidFill>
              </a:rPr>
              <a:t>лицето</a:t>
            </a:r>
            <a:r>
              <a:rPr lang="bg-BG" sz="3200" dirty="0"/>
              <a:t> спрямо вида на фигурата</a:t>
            </a:r>
          </a:p>
          <a:p>
            <a:r>
              <a:rPr lang="bg-BG" sz="3400" dirty="0"/>
              <a:t>Примерен вход и изход: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6746" y="3901260"/>
            <a:ext cx="2034814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square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ED98D4F7-CBBA-4143-A1B3-38D2411D7411}"/>
              </a:ext>
            </a:extLst>
          </p:cNvPr>
          <p:cNvSpPr/>
          <p:nvPr/>
        </p:nvSpPr>
        <p:spPr>
          <a:xfrm>
            <a:off x="7830193" y="4263917"/>
            <a:ext cx="380901" cy="228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000" y="4116645"/>
            <a:ext cx="102843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6748" y="5061323"/>
            <a:ext cx="2034815" cy="13846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anose="020B0609020204030204" pitchFamily="49" charset="0"/>
              </a:rPr>
              <a:t>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anose="020B0609020204030204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anose="020B0609020204030204" pitchFamily="49" charset="0"/>
              </a:rPr>
              <a:t>2.5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50A3F34F-F326-4D95-8EE0-5BC4B7D5EEC5}"/>
              </a:ext>
            </a:extLst>
          </p:cNvPr>
          <p:cNvSpPr/>
          <p:nvPr/>
        </p:nvSpPr>
        <p:spPr>
          <a:xfrm>
            <a:off x="7830193" y="5639369"/>
            <a:ext cx="380901" cy="228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000" y="5492097"/>
            <a:ext cx="102843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17.5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B4B4094-1259-4DA0-A6A8-1170B3E61E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842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19300" y="1371601"/>
            <a:ext cx="8153400" cy="4820075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dirty="0">
                <a:solidFill>
                  <a:schemeClr val="bg1"/>
                </a:solidFill>
              </a:rPr>
              <a:t>if</a:t>
            </a:r>
            <a:r>
              <a:rPr lang="it-IT" sz="2600" dirty="0"/>
              <a:t> (figureName</a:t>
            </a:r>
            <a:r>
              <a:rPr lang="it-IT" sz="2600" dirty="0">
                <a:solidFill>
                  <a:srgbClr val="FF0000"/>
                </a:solidFill>
              </a:rPr>
              <a:t> </a:t>
            </a:r>
            <a:r>
              <a:rPr lang="it-IT" sz="2600" dirty="0">
                <a:solidFill>
                  <a:schemeClr val="bg1"/>
                </a:solidFill>
              </a:rPr>
              <a:t>==</a:t>
            </a:r>
            <a:r>
              <a:rPr lang="it-IT" sz="2600" dirty="0">
                <a:solidFill>
                  <a:srgbClr val="FF0000"/>
                </a:solidFill>
              </a:rPr>
              <a:t> </a:t>
            </a:r>
            <a:r>
              <a:rPr lang="it-IT" sz="2600" dirty="0"/>
              <a:t>"square"){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dirty="0">
                <a:solidFill>
                  <a:srgbClr val="FF0000"/>
                </a:solidFill>
              </a:rPr>
              <a:t>  </a:t>
            </a:r>
            <a:r>
              <a:rPr lang="it-IT" sz="2600" dirty="0"/>
              <a:t>double squareSide;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dirty="0"/>
              <a:t>  cin &gt;&gt; squareSide;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dirty="0"/>
              <a:t>  cout &lt;&lt; squareSide * squareSide &lt;&lt; endl;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dirty="0"/>
              <a:t>}</a:t>
            </a:r>
            <a:r>
              <a:rPr lang="it-IT" sz="2600" dirty="0">
                <a:solidFill>
                  <a:schemeClr val="bg1"/>
                </a:solidFill>
              </a:rPr>
              <a:t>else if </a:t>
            </a:r>
            <a:r>
              <a:rPr lang="it-IT" sz="2600" dirty="0"/>
              <a:t>(figureName </a:t>
            </a:r>
            <a:r>
              <a:rPr lang="it-IT" sz="2600" dirty="0">
                <a:solidFill>
                  <a:schemeClr val="bg1"/>
                </a:solidFill>
              </a:rPr>
              <a:t>==</a:t>
            </a:r>
            <a:r>
              <a:rPr lang="it-IT" sz="2600" dirty="0"/>
              <a:t> "rectangle"){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dirty="0"/>
              <a:t>  double sideA, sideB;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dirty="0"/>
              <a:t>  cin &gt;&gt; sideA &gt;&gt; sideB;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dirty="0"/>
              <a:t>  cout &lt;&lt; sideA * sideB &lt;&lt; endl;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dirty="0"/>
              <a:t>}</a:t>
            </a:r>
            <a:r>
              <a:rPr lang="it-IT" sz="2600" dirty="0">
                <a:solidFill>
                  <a:schemeClr val="bg1"/>
                </a:solidFill>
              </a:rPr>
              <a:t>else if </a:t>
            </a:r>
            <a:r>
              <a:rPr lang="it-IT" sz="2600" dirty="0"/>
              <a:t>(...){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dirty="0">
                <a:solidFill>
                  <a:srgbClr val="FF0000"/>
                </a:solidFill>
              </a:rPr>
              <a:t>  </a:t>
            </a:r>
            <a:r>
              <a:rPr lang="it-IT" sz="2600" dirty="0">
                <a:solidFill>
                  <a:schemeClr val="accent2"/>
                </a:solidFill>
              </a:rPr>
              <a:t>//TODO: </a:t>
            </a:r>
            <a:r>
              <a:rPr lang="en-US" sz="2600" dirty="0">
                <a:solidFill>
                  <a:schemeClr val="accent2"/>
                </a:solidFill>
              </a:rPr>
              <a:t>Add more conditional statements</a:t>
            </a:r>
            <a:endParaRPr lang="it-IT" sz="2600" dirty="0">
              <a:solidFill>
                <a:schemeClr val="accent2"/>
              </a:solidFill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8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37" y="1402656"/>
            <a:ext cx="8630747" cy="5298959"/>
            <a:chOff x="472011" y="1517863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17863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0689" y="1624965"/>
            <a:ext cx="7824678" cy="48345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599" dirty="0">
                <a:solidFill>
                  <a:schemeClr val="bg2"/>
                </a:solidFill>
              </a:rPr>
              <a:t>Оператори за сравнение</a:t>
            </a:r>
          </a:p>
          <a:p>
            <a:pPr latinLnBrk="0"/>
            <a:r>
              <a:rPr lang="bg-BG" sz="3599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599" dirty="0">
                <a:solidFill>
                  <a:schemeClr val="bg2"/>
                </a:solidFill>
              </a:rPr>
              <a:t> </a:t>
            </a:r>
            <a:r>
              <a:rPr lang="en-US" sz="3399" b="1" dirty="0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3599" dirty="0">
                <a:solidFill>
                  <a:schemeClr val="bg2"/>
                </a:solidFill>
              </a:rPr>
              <a:t> </a:t>
            </a:r>
            <a:r>
              <a:rPr lang="bg-BG" sz="3599" dirty="0">
                <a:solidFill>
                  <a:schemeClr val="bg2"/>
                </a:solidFill>
              </a:rPr>
              <a:t>и </a:t>
            </a:r>
            <a:r>
              <a:rPr lang="en-US" sz="3399" b="1" dirty="0">
                <a:solidFill>
                  <a:schemeClr val="bg1"/>
                </a:solidFill>
                <a:latin typeface="Consolas" pitchFamily="49" charset="0"/>
              </a:rPr>
              <a:t>if-else</a:t>
            </a:r>
            <a:endParaRPr lang="bg-BG" sz="3399" b="1" dirty="0">
              <a:solidFill>
                <a:schemeClr val="bg1"/>
              </a:solidFill>
              <a:latin typeface="Consolas" pitchFamily="49" charset="0"/>
            </a:endParaRPr>
          </a:p>
          <a:p>
            <a:pPr latinLnBrk="0"/>
            <a:r>
              <a:rPr lang="bg-BG" sz="3399" dirty="0">
                <a:solidFill>
                  <a:schemeClr val="bg2"/>
                </a:solidFill>
              </a:rPr>
              <a:t>Закръгляне и форматиране</a:t>
            </a:r>
            <a:endParaRPr lang="en-US" sz="3399" dirty="0">
              <a:solidFill>
                <a:schemeClr val="bg2"/>
              </a:solidFill>
            </a:endParaRPr>
          </a:p>
          <a:p>
            <a:pPr latinLnBrk="0"/>
            <a:r>
              <a:rPr lang="bg-BG" sz="3399" dirty="0">
                <a:solidFill>
                  <a:schemeClr val="bg2"/>
                </a:solidFill>
                <a:latin typeface="Calibri (Body)"/>
              </a:rPr>
              <a:t>Серии от проверки</a:t>
            </a:r>
            <a:endParaRPr lang="bg-BG" sz="3399" dirty="0">
              <a:solidFill>
                <a:schemeClr val="bg2"/>
              </a:solidFill>
            </a:endParaRPr>
          </a:p>
          <a:p>
            <a:pPr latinLnBrk="0"/>
            <a:r>
              <a:rPr lang="bg-BG" sz="3599" dirty="0">
                <a:solidFill>
                  <a:schemeClr val="bg2"/>
                </a:solidFill>
              </a:rPr>
              <a:t>Дебъгване</a:t>
            </a:r>
            <a:endParaRPr lang="en-US" sz="3599" dirty="0">
              <a:solidFill>
                <a:schemeClr val="bg2"/>
              </a:solidFill>
            </a:endParaRPr>
          </a:p>
          <a:p>
            <a:pPr latinLnBrk="0"/>
            <a:r>
              <a:rPr lang="bg-BG" sz="3599" dirty="0">
                <a:solidFill>
                  <a:schemeClr val="bg2"/>
                </a:solidFill>
              </a:rPr>
              <a:t>Живот на променливата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EC55EA69-5A91-4183-89D8-DE91FB97C8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889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374" y="1219778"/>
            <a:ext cx="11804946" cy="5184275"/>
          </a:xfrm>
        </p:spPr>
        <p:txBody>
          <a:bodyPr>
            <a:normAutofit/>
          </a:bodyPr>
          <a:lstStyle/>
          <a:p>
            <a:pPr marL="514196" indent="-514196">
              <a:buFont typeface="+mj-lt"/>
              <a:buAutoNum type="arabicPeriod"/>
            </a:pPr>
            <a:r>
              <a:rPr lang="en-US" sz="3599" dirty="0"/>
              <a:t>Какъв е типът на променливата: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8111" y="4356031"/>
            <a:ext cx="3164592" cy="1126233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599" dirty="0"/>
                <a:t>string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91089" y="2591020"/>
            <a:ext cx="2738489" cy="2113382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732137" y="5102983"/>
              <a:ext cx="2132937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999" b="1" dirty="0">
                  <a:solidFill>
                    <a:schemeClr val="bg2"/>
                  </a:solidFill>
                </a:rPr>
                <a:t>char</a:t>
              </a:r>
              <a:endParaRPr lang="en-US" sz="35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40768" y="2670888"/>
            <a:ext cx="2672654" cy="2068215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4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999" b="1" dirty="0">
                  <a:solidFill>
                    <a:schemeClr val="bg2"/>
                  </a:solidFill>
                </a:rPr>
                <a:t>int</a:t>
              </a:r>
              <a:endParaRPr lang="en-US" sz="17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8153" y="4539313"/>
            <a:ext cx="3195707" cy="1172363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599" dirty="0"/>
                <a:t>double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366A6D25-D214-454E-B76F-3A9FE340EF7E}"/>
              </a:ext>
            </a:extLst>
          </p:cNvPr>
          <p:cNvSpPr txBox="1">
            <a:spLocks/>
          </p:cNvSpPr>
          <p:nvPr/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DABDB273-600A-4F9D-903D-283409E09333}"/>
              </a:ext>
            </a:extLst>
          </p:cNvPr>
          <p:cNvSpPr txBox="1">
            <a:spLocks/>
          </p:cNvSpPr>
          <p:nvPr/>
        </p:nvSpPr>
        <p:spPr>
          <a:xfrm>
            <a:off x="7445649" y="1269563"/>
            <a:ext cx="3958969" cy="5869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7" dirty="0"/>
              <a:t>... number = "1000";</a:t>
            </a:r>
          </a:p>
        </p:txBody>
      </p:sp>
    </p:spTree>
    <p:extLst>
      <p:ext uri="{BB962C8B-B14F-4D97-AF65-F5344CB8AC3E}">
        <p14:creationId xmlns:p14="http://schemas.microsoft.com/office/powerpoint/2010/main" val="350639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2F9A8A7-0CF6-4655-AC28-9C1554526C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813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B866B88-F234-4DD7-83E7-F46FF22C53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90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374" y="1219778"/>
            <a:ext cx="11804946" cy="5184275"/>
          </a:xfrm>
        </p:spPr>
        <p:txBody>
          <a:bodyPr>
            <a:normAutofit/>
          </a:bodyPr>
          <a:lstStyle/>
          <a:p>
            <a:pPr marL="514196" indent="-514196">
              <a:buFont typeface="+mj-lt"/>
              <a:buAutoNum type="arabicPeriod" startAt="2"/>
            </a:pPr>
            <a:r>
              <a:rPr lang="en-US" sz="3599" dirty="0"/>
              <a:t>Какъв е типът на променливата: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4811" y="1269563"/>
            <a:ext cx="3669876" cy="586968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r>
              <a:rPr lang="en-US" dirty="0"/>
              <a:t>... number = 1000;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8111" y="4356030"/>
            <a:ext cx="3164592" cy="1126233"/>
            <a:chOff x="1022647" y="3317411"/>
            <a:chExt cx="4114800" cy="1493676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1"/>
              <a:ext cx="4114800" cy="1493676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1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599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91089" y="2591019"/>
            <a:ext cx="2738489" cy="2113382"/>
            <a:chOff x="5324029" y="4364465"/>
            <a:chExt cx="3048000" cy="2438817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5"/>
              <a:ext cx="3048000" cy="2438817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842164" y="5092054"/>
              <a:ext cx="1905577" cy="96178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999" b="1" dirty="0">
                  <a:solidFill>
                    <a:schemeClr val="bg2"/>
                  </a:solidFill>
                </a:rPr>
                <a:t>int</a:t>
              </a:r>
              <a:endParaRPr lang="en-US" sz="35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40768" y="2670888"/>
            <a:ext cx="2672654" cy="2068215"/>
            <a:chOff x="8009996" y="2415488"/>
            <a:chExt cx="3048000" cy="2133603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8"/>
              <a:ext cx="3048000" cy="2133603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645161" y="2969245"/>
              <a:ext cx="1777668" cy="8883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999" b="1" dirty="0">
                  <a:solidFill>
                    <a:schemeClr val="bg2"/>
                  </a:solidFill>
                </a:rPr>
                <a:t>string</a:t>
              </a:r>
              <a:endParaRPr lang="en-US" sz="17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8153" y="4539314"/>
            <a:ext cx="3195707" cy="1172363"/>
            <a:chOff x="1051483" y="4124628"/>
            <a:chExt cx="4114800" cy="1493673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28"/>
              <a:ext cx="4114800" cy="1493673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29"/>
              <a:ext cx="3515717" cy="10152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599" dirty="0"/>
                <a:t>double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33809F1A-1866-4878-B3EE-1034BDD25BCA}"/>
              </a:ext>
            </a:extLst>
          </p:cNvPr>
          <p:cNvSpPr txBox="1">
            <a:spLocks/>
          </p:cNvSpPr>
          <p:nvPr/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22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599" dirty="0"/>
              <a:t>3. </a:t>
            </a:r>
            <a:r>
              <a:rPr lang="en-US" sz="3599" dirty="0" err="1"/>
              <a:t>Какво</a:t>
            </a:r>
            <a:r>
              <a:rPr lang="en-US" sz="3599" dirty="0"/>
              <a:t> ще се отпечата на конзолата, </a:t>
            </a:r>
            <a:r>
              <a:rPr lang="en-US" sz="3599" dirty="0" err="1"/>
              <a:t>ако</a:t>
            </a:r>
            <a:r>
              <a:rPr lang="en-US" sz="3599" dirty="0"/>
              <a:t> </a:t>
            </a:r>
            <a:r>
              <a:rPr lang="en-US" sz="3599" dirty="0" err="1"/>
              <a:t>изпълним</a:t>
            </a:r>
            <a:r>
              <a:rPr lang="bg-BG" sz="3599" dirty="0"/>
              <a:t> с</a:t>
            </a:r>
            <a:r>
              <a:rPr lang="en-US" sz="3599" dirty="0" err="1"/>
              <a:t>ледната</a:t>
            </a:r>
            <a:r>
              <a:rPr lang="bg-BG" sz="3599" dirty="0"/>
              <a:t> </a:t>
            </a:r>
            <a:r>
              <a:rPr lang="en-US" sz="3599" dirty="0"/>
              <a:t>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40859" y="1970810"/>
            <a:ext cx="4951710" cy="586968"/>
          </a:xfrm>
        </p:spPr>
        <p:txBody>
          <a:bodyPr/>
          <a:lstStyle/>
          <a:p>
            <a:r>
              <a:rPr lang="en-US" dirty="0" err="1"/>
              <a:t>cout</a:t>
            </a:r>
            <a:r>
              <a:rPr lang="en-US" dirty="0"/>
              <a:t> &lt;&lt; 10 % 3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7124" y="3348146"/>
            <a:ext cx="2618607" cy="1475858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8715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999" dirty="0"/>
                <a:t>10</a:t>
              </a:r>
              <a:endParaRPr lang="en-US" sz="3999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8861" y="2744800"/>
            <a:ext cx="2386033" cy="1971290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11072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399" b="1" dirty="0">
                  <a:solidFill>
                    <a:schemeClr val="bg2"/>
                  </a:solidFill>
                </a:rPr>
                <a:t>1</a:t>
              </a:r>
              <a:endParaRPr lang="en-US" sz="35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7347" y="4858418"/>
            <a:ext cx="2618608" cy="138023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9319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999" dirty="0"/>
                <a:t>3</a:t>
              </a:r>
              <a:endParaRPr lang="en-US" sz="3999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3267" y="4679722"/>
            <a:ext cx="2310719" cy="1822097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108364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399" b="1" dirty="0">
                  <a:solidFill>
                    <a:schemeClr val="bg2"/>
                  </a:solidFill>
                </a:rPr>
                <a:t>0</a:t>
              </a:r>
              <a:endParaRPr lang="en-US" sz="1799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400FD7C3-66C2-440E-88B1-D535C4ADB870}"/>
              </a:ext>
            </a:extLst>
          </p:cNvPr>
          <p:cNvSpPr txBox="1">
            <a:spLocks/>
          </p:cNvSpPr>
          <p:nvPr/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55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800" y="1190819"/>
            <a:ext cx="11804946" cy="5184275"/>
          </a:xfrm>
        </p:spPr>
        <p:txBody>
          <a:bodyPr>
            <a:normAutofit/>
          </a:bodyPr>
          <a:lstStyle/>
          <a:p>
            <a:pPr marL="514196" indent="-514196">
              <a:buFont typeface="+mj-lt"/>
              <a:buAutoNum type="arabicPeriod" startAt="5"/>
            </a:pPr>
            <a:r>
              <a:rPr lang="en-US" sz="3599" dirty="0"/>
              <a:t>Каква стойност държи променливата </a:t>
            </a:r>
            <a:r>
              <a:rPr lang="en-US" sz="3399" b="1" dirty="0">
                <a:latin typeface="Consolas" pitchFamily="49" charset="0"/>
              </a:rPr>
              <a:t>result</a:t>
            </a:r>
            <a:r>
              <a:rPr lang="en-US" sz="3599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2371" y="2786248"/>
            <a:ext cx="4084502" cy="1362846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r>
              <a:rPr lang="en-US" dirty="0"/>
              <a:t>int a = 5;</a:t>
            </a:r>
          </a:p>
          <a:p>
            <a:r>
              <a:rPr lang="en-US" dirty="0"/>
              <a:t>int b = 2;</a:t>
            </a:r>
          </a:p>
          <a:p>
            <a:r>
              <a:rPr lang="en-US" dirty="0"/>
              <a:t>double result = a / b;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2309" y="3800149"/>
            <a:ext cx="2459852" cy="126665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8" y="4607138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199" dirty="0"/>
                <a:t>1</a:t>
              </a:r>
              <a:endParaRPr lang="en-US" sz="3999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7803" y="4190661"/>
            <a:ext cx="2259405" cy="1752287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952645" y="5252631"/>
              <a:ext cx="1823440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599" b="1" dirty="0">
                  <a:solidFill>
                    <a:schemeClr val="bg2"/>
                  </a:solidFill>
                </a:rPr>
                <a:t>2.0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7453" y="2735763"/>
            <a:ext cx="2541474" cy="1216317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78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599" dirty="0"/>
                <a:t>2.5</a:t>
              </a:r>
              <a:endParaRPr lang="en-US" sz="3999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4287" y="2071054"/>
            <a:ext cx="2619547" cy="126665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199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0E47E9AA-D1C8-4160-9F77-23424335B45B}"/>
              </a:ext>
            </a:extLst>
          </p:cNvPr>
          <p:cNvSpPr txBox="1">
            <a:spLocks/>
          </p:cNvSpPr>
          <p:nvPr/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8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43EF-0714-4E35-8FE6-DFB8503AAE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4063" y="1532550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595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DBCDB28-6C0F-4CF0-B531-23A2270BC50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188642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64216708"/>
              </p:ext>
            </p:extLst>
          </p:nvPr>
        </p:nvGraphicFramePr>
        <p:xfrm>
          <a:off x="2274183" y="1503829"/>
          <a:ext cx="9503572" cy="4876799"/>
        </p:xfrm>
        <a:graphic>
          <a:graphicData uri="http://schemas.openxmlformats.org/drawingml/2006/table">
            <a:tbl>
              <a:tblPr/>
              <a:tblGrid>
                <a:gridCol w="367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3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5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71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D80FCFDE-7E2E-475C-96CE-B6AD00B8365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4448</TotalTime>
  <Words>1693</Words>
  <Application>Microsoft Macintosh PowerPoint</Application>
  <PresentationFormat>Widescreen</PresentationFormat>
  <Paragraphs>367</Paragraphs>
  <Slides>41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(Body)</vt:lpstr>
      <vt:lpstr>Consolas</vt:lpstr>
      <vt:lpstr>Wingdings</vt:lpstr>
      <vt:lpstr>Wingdings 2</vt:lpstr>
      <vt:lpstr>SoftUni</vt:lpstr>
      <vt:lpstr>Условни конструкции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Логически изрази и проверки</vt:lpstr>
      <vt:lpstr>Оператори за сравнение</vt:lpstr>
      <vt:lpstr>Сравняване на стойности (1)</vt:lpstr>
      <vt:lpstr>Сравняване на стойности (2) </vt:lpstr>
      <vt:lpstr>Булева променлива</vt:lpstr>
      <vt:lpstr>Булева променлива - Пример</vt:lpstr>
      <vt:lpstr>Условни конструкции</vt:lpstr>
      <vt:lpstr>Прости проверки</vt:lpstr>
      <vt:lpstr>Отлична оценка - условие</vt:lpstr>
      <vt:lpstr>PowerPoint Presentation</vt:lpstr>
      <vt:lpstr>Прости проверки - if-else</vt:lpstr>
      <vt:lpstr>Блок от код (1)</vt:lpstr>
      <vt:lpstr>Блок от код (2)</vt:lpstr>
      <vt:lpstr>По-голямото число - условие</vt:lpstr>
      <vt:lpstr>PowerPoint Presentation</vt:lpstr>
      <vt:lpstr>Четно или нечетно число - условие</vt:lpstr>
      <vt:lpstr>Четно или нечетно – решение</vt:lpstr>
      <vt:lpstr>Закръгляне и Форматиране</vt:lpstr>
      <vt:lpstr>Работа с числа</vt:lpstr>
      <vt:lpstr>Форматиране на изхода</vt:lpstr>
      <vt:lpstr>PowerPoint Presentation</vt:lpstr>
      <vt:lpstr>Дебъгване</vt:lpstr>
      <vt:lpstr>Дебъгване във Visual Studio</vt:lpstr>
      <vt:lpstr>PowerPoint Presentation</vt:lpstr>
      <vt:lpstr>Серия от проверки</vt:lpstr>
      <vt:lpstr>Серия от проверки - пример</vt:lpstr>
      <vt:lpstr>PowerPoint Presentation</vt:lpstr>
      <vt:lpstr>Живот на променлива</vt:lpstr>
      <vt:lpstr>Лица на фигури - условие</vt:lpstr>
      <vt:lpstr>Лица на фигури – решение</vt:lpstr>
      <vt:lpstr>Какво научихме днес?</vt:lpstr>
      <vt:lpstr>PowerPoint Presentation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програмирането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118</cp:revision>
  <dcterms:created xsi:type="dcterms:W3CDTF">2018-05-23T13:08:44Z</dcterms:created>
  <dcterms:modified xsi:type="dcterms:W3CDTF">2024-09-06T22:06:31Z</dcterms:modified>
  <cp:category>computer programming;programming;C#;програмиране;кодиране</cp:category>
</cp:coreProperties>
</file>