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82" r:id="rId5"/>
    <p:sldId id="260" r:id="rId6"/>
    <p:sldId id="275" r:id="rId7"/>
    <p:sldId id="270" r:id="rId8"/>
    <p:sldId id="283" r:id="rId9"/>
    <p:sldId id="268" r:id="rId10"/>
    <p:sldId id="269" r:id="rId11"/>
    <p:sldId id="271" r:id="rId12"/>
    <p:sldId id="278" r:id="rId13"/>
    <p:sldId id="284" r:id="rId14"/>
    <p:sldId id="272" r:id="rId15"/>
    <p:sldId id="279" r:id="rId16"/>
    <p:sldId id="277" r:id="rId17"/>
    <p:sldId id="281" r:id="rId18"/>
    <p:sldId id="287" r:id="rId19"/>
    <p:sldId id="28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rdo Sanchez, Margarita" initials="SSM" lastIdx="1" clrIdx="0">
    <p:extLst>
      <p:ext uri="{19B8F6BF-5375-455C-9EA6-DF929625EA0E}">
        <p15:presenceInfo xmlns:p15="http://schemas.microsoft.com/office/powerpoint/2012/main" userId="S::msordo@rics.bwh.harvard.edu::18f9e3b0-030f-4b73-b53a-e2b4f43c334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5236"/>
    <a:srgbClr val="7C3C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0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ushirahatti/mit/blob/master/covid_inpatient_cases_updated.ipynb" TargetMode="External"/><Relationship Id="rId2" Type="http://schemas.openxmlformats.org/officeDocument/2006/relationships/hyperlink" Target="https://public.tableau.com/profile/aniruddha.shirahatti#!/vizhome/EpidemiologyofCOVID-19ProtectiveFactorsResearch/EpidemiologyofCOVID-19?publish=y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ushirahatti/mit/blob/master/covid_inpatient_cases.ipynb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mensions.figshare.com/articles/Dimensions_COVID-19_publications_datasets_and_clinical_trials/11961063" TargetMode="External"/><Relationship Id="rId2" Type="http://schemas.openxmlformats.org/officeDocument/2006/relationships/hyperlink" Target="https://github.com/CSSEGISandData/COVID-19/blob/master/csse_covid_19_data/csse_covid_19_time_series/time_series_covid19_recovered_global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humdata.org/dataset/world-global-database-of-public-health-and-social-measures-applied-during-the-covid-19-pandemi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5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3918-481F-F646-A928-2FCE7D6B6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800" b="1" dirty="0">
                <a:latin typeface="Calibri" panose="020F0502020204030204" pitchFamily="34" charset="0"/>
                <a:cs typeface="Calibri" panose="020F0502020204030204" pitchFamily="34" charset="0"/>
              </a:rPr>
              <a:t>MIT COVID-19 DATATHON</a:t>
            </a:r>
            <a:br>
              <a:rPr lang="en-US" dirty="0"/>
            </a:b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MAY 10-16,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3686C-72C4-3B45-9F19-83723D97C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1" y="4394039"/>
            <a:ext cx="9031715" cy="1882070"/>
          </a:xfrm>
        </p:spPr>
        <p:txBody>
          <a:bodyPr>
            <a:normAutofit fontScale="92500" lnSpcReduction="10000"/>
          </a:bodyPr>
          <a:lstStyle/>
          <a:p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Presented by Track #D (Epidemiology), Team #9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Ayemya (Mina) Moe, Peter Mager, Aniruddha Shirahatti,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Karlen Shahinyan, Jason Yang, Beth Cox, Caroline Rocha</a:t>
            </a:r>
          </a:p>
          <a:p>
            <a:endParaRPr lang="en-US" sz="39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1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5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46BE-3AC9-204B-A180-5D4AF82E4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40225"/>
            <a:ext cx="9715704" cy="9489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Results: Top 3 Protective Factors that Reduce Comorbidities Risks and Increase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537C5-5E64-5C4A-A071-9999520F8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15067"/>
            <a:ext cx="9613861" cy="392112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Based on Data Analysis Result (Average, 4/1/20 – 5/11/20):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915DD6-0AF2-2742-8167-0B41199A1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48601"/>
              </p:ext>
            </p:extLst>
          </p:nvPr>
        </p:nvGraphicFramePr>
        <p:xfrm>
          <a:off x="113934" y="2515199"/>
          <a:ext cx="11535508" cy="3997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820">
                  <a:extLst>
                    <a:ext uri="{9D8B030D-6E8A-4147-A177-3AD203B41FA5}">
                      <a16:colId xmlns:a16="http://schemas.microsoft.com/office/drawing/2014/main" val="1609003343"/>
                    </a:ext>
                  </a:extLst>
                </a:gridCol>
                <a:gridCol w="2242606">
                  <a:extLst>
                    <a:ext uri="{9D8B030D-6E8A-4147-A177-3AD203B41FA5}">
                      <a16:colId xmlns:a16="http://schemas.microsoft.com/office/drawing/2014/main" val="2727996379"/>
                    </a:ext>
                  </a:extLst>
                </a:gridCol>
                <a:gridCol w="2625309">
                  <a:extLst>
                    <a:ext uri="{9D8B030D-6E8A-4147-A177-3AD203B41FA5}">
                      <a16:colId xmlns:a16="http://schemas.microsoft.com/office/drawing/2014/main" val="2874168329"/>
                    </a:ext>
                  </a:extLst>
                </a:gridCol>
                <a:gridCol w="1712188">
                  <a:extLst>
                    <a:ext uri="{9D8B030D-6E8A-4147-A177-3AD203B41FA5}">
                      <a16:colId xmlns:a16="http://schemas.microsoft.com/office/drawing/2014/main" val="2597962012"/>
                    </a:ext>
                  </a:extLst>
                </a:gridCol>
                <a:gridCol w="1625129">
                  <a:extLst>
                    <a:ext uri="{9D8B030D-6E8A-4147-A177-3AD203B41FA5}">
                      <a16:colId xmlns:a16="http://schemas.microsoft.com/office/drawing/2014/main" val="292340136"/>
                    </a:ext>
                  </a:extLst>
                </a:gridCol>
                <a:gridCol w="1378456">
                  <a:extLst>
                    <a:ext uri="{9D8B030D-6E8A-4147-A177-3AD203B41FA5}">
                      <a16:colId xmlns:a16="http://schemas.microsoft.com/office/drawing/2014/main" val="2969504651"/>
                    </a:ext>
                  </a:extLst>
                </a:gridCol>
              </a:tblGrid>
              <a:tr h="1166817">
                <a:tc>
                  <a:txBody>
                    <a:bodyPr/>
                    <a:lstStyle/>
                    <a:p>
                      <a:r>
                        <a:rPr lang="en-US" dirty="0"/>
                        <a:t>Comorbidities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Hospitalization/</a:t>
                      </a:r>
                    </a:p>
                    <a:p>
                      <a:r>
                        <a:rPr lang="en-US" dirty="0"/>
                        <a:t>ICU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Recovery </a:t>
                      </a:r>
                    </a:p>
                    <a:p>
                      <a:r>
                        <a:rPr lang="en-US" dirty="0"/>
                        <a:t>(No Protective Factors)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Recovery </a:t>
                      </a:r>
                    </a:p>
                    <a:p>
                      <a:r>
                        <a:rPr lang="en-US" dirty="0"/>
                        <a:t>(Special Populations target)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Recovery</a:t>
                      </a:r>
                    </a:p>
                    <a:p>
                      <a:r>
                        <a:rPr lang="en-US" dirty="0"/>
                        <a:t>(Travel Restrictions)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Recovery</a:t>
                      </a:r>
                    </a:p>
                    <a:p>
                      <a:r>
                        <a:rPr lang="en-US" dirty="0"/>
                        <a:t>(Public Health Measures)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791798"/>
                  </a:ext>
                </a:extLst>
              </a:tr>
              <a:tr h="605310"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Improved/</a:t>
                      </a:r>
                    </a:p>
                    <a:p>
                      <a:r>
                        <a:rPr lang="en-US" b="1" dirty="0"/>
                        <a:t>Discharged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3,886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6,436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6,206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5,602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82941"/>
                  </a:ext>
                </a:extLst>
              </a:tr>
              <a:tr h="783958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Patients’ Lives Saved w/ Protective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+2,550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+2,320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+1,716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656288"/>
                  </a:ext>
                </a:extLst>
              </a:tr>
              <a:tr h="345891"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Transfer to ICU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2,521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3,024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2,878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2,784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795115"/>
                  </a:ext>
                </a:extLst>
              </a:tr>
              <a:tr h="101914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Patients’ Lives Saved w/ Protective Factors</a:t>
                      </a:r>
                    </a:p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+503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+357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+263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02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873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5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DC7D-78FF-0C4F-936F-645D4548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Results: Positive Impacts of Protective Factors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81B9A-2330-2A43-AB90-CCCFF15A0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64267"/>
            <a:ext cx="10681946" cy="3971922"/>
          </a:xfrm>
        </p:spPr>
        <p:txBody>
          <a:bodyPr/>
          <a:lstStyle/>
          <a:p>
            <a:pPr marL="0" indent="0">
              <a:buNone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Recap from previous slide:</a:t>
            </a:r>
          </a:p>
          <a:p>
            <a:pPr marL="0" indent="0">
              <a:buNone/>
            </a:pPr>
            <a:r>
              <a:rPr lang="en-US" b="1" dirty="0"/>
              <a:t>Protective Factors Positive Impacts </a:t>
            </a:r>
            <a:r>
              <a:rPr lang="en-US" sz="3400" b="1" dirty="0"/>
              <a:t>&gt;</a:t>
            </a:r>
            <a:r>
              <a:rPr lang="en-US" b="1" dirty="0"/>
              <a:t> Comorbidities Negative Impacts</a:t>
            </a:r>
            <a:endParaRPr lang="en-US" b="1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cs typeface="Calibri" panose="020F0502020204030204" pitchFamily="34" charset="0"/>
              </a:rPr>
              <a:t>How many more Patients’ Lives Saved with Protective Factors, Per Day?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E220DF-C035-3C44-8DA5-7292EC2EC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910260"/>
              </p:ext>
            </p:extLst>
          </p:nvPr>
        </p:nvGraphicFramePr>
        <p:xfrm>
          <a:off x="312876" y="3579021"/>
          <a:ext cx="10348750" cy="2782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750">
                  <a:extLst>
                    <a:ext uri="{9D8B030D-6E8A-4147-A177-3AD203B41FA5}">
                      <a16:colId xmlns:a16="http://schemas.microsoft.com/office/drawing/2014/main" val="2813558704"/>
                    </a:ext>
                  </a:extLst>
                </a:gridCol>
                <a:gridCol w="2069750">
                  <a:extLst>
                    <a:ext uri="{9D8B030D-6E8A-4147-A177-3AD203B41FA5}">
                      <a16:colId xmlns:a16="http://schemas.microsoft.com/office/drawing/2014/main" val="2398784713"/>
                    </a:ext>
                  </a:extLst>
                </a:gridCol>
                <a:gridCol w="2069750">
                  <a:extLst>
                    <a:ext uri="{9D8B030D-6E8A-4147-A177-3AD203B41FA5}">
                      <a16:colId xmlns:a16="http://schemas.microsoft.com/office/drawing/2014/main" val="928944604"/>
                    </a:ext>
                  </a:extLst>
                </a:gridCol>
                <a:gridCol w="2069750">
                  <a:extLst>
                    <a:ext uri="{9D8B030D-6E8A-4147-A177-3AD203B41FA5}">
                      <a16:colId xmlns:a16="http://schemas.microsoft.com/office/drawing/2014/main" val="1028388007"/>
                    </a:ext>
                  </a:extLst>
                </a:gridCol>
                <a:gridCol w="2069750">
                  <a:extLst>
                    <a:ext uri="{9D8B030D-6E8A-4147-A177-3AD203B41FA5}">
                      <a16:colId xmlns:a16="http://schemas.microsoft.com/office/drawing/2014/main" val="150217656"/>
                    </a:ext>
                  </a:extLst>
                </a:gridCol>
              </a:tblGrid>
              <a:tr h="1060630">
                <a:tc>
                  <a:txBody>
                    <a:bodyPr/>
                    <a:lstStyle/>
                    <a:p>
                      <a:r>
                        <a:rPr lang="en-US" sz="2000" dirty="0"/>
                        <a:t>Comorbidities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Hospitalization/</a:t>
                      </a:r>
                    </a:p>
                    <a:p>
                      <a:r>
                        <a:rPr lang="en-US" sz="2000" dirty="0"/>
                        <a:t>ICU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Increase in Recovery </a:t>
                      </a:r>
                    </a:p>
                    <a:p>
                      <a:r>
                        <a:rPr lang="en-US" sz="2000" dirty="0"/>
                        <a:t>(Special Populations target)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Increase in Recovery</a:t>
                      </a:r>
                    </a:p>
                    <a:p>
                      <a:r>
                        <a:rPr lang="en-US" sz="2000" dirty="0"/>
                        <a:t>(Travel Restrictions)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Increase in Recovery</a:t>
                      </a:r>
                    </a:p>
                    <a:p>
                      <a:r>
                        <a:rPr lang="en-US" sz="2000" dirty="0"/>
                        <a:t>(Public Health Measures)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62291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Improved/</a:t>
                      </a:r>
                    </a:p>
                    <a:p>
                      <a:r>
                        <a:rPr lang="en-US" b="1" dirty="0"/>
                        <a:t>Discharged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+2,550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+2,320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+1,716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19294"/>
                  </a:ext>
                </a:extLst>
              </a:tr>
              <a:tr h="526734"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+503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+357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+263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97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417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5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E596-5D8F-D84A-900A-52800455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Results: Positive Impacts of Protective Factors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0685F-631E-D04B-941E-B10FEB40C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6086"/>
            <a:ext cx="9613861" cy="3840103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terms of Recovery Rate:</a:t>
            </a:r>
          </a:p>
          <a:p>
            <a:pPr marL="0" indent="0">
              <a:buNone/>
            </a:pPr>
            <a:r>
              <a:rPr lang="en-US" sz="2600" b="1" dirty="0">
                <a:cs typeface="Calibri" panose="020F0502020204030204" pitchFamily="34" charset="0"/>
              </a:rPr>
              <a:t>How much increase in Recovery Rate, Per Day?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A47BE1-E083-F84E-A5D5-4D4EB2922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408313"/>
              </p:ext>
            </p:extLst>
          </p:nvPr>
        </p:nvGraphicFramePr>
        <p:xfrm>
          <a:off x="680321" y="3317833"/>
          <a:ext cx="10478078" cy="2786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891">
                  <a:extLst>
                    <a:ext uri="{9D8B030D-6E8A-4147-A177-3AD203B41FA5}">
                      <a16:colId xmlns:a16="http://schemas.microsoft.com/office/drawing/2014/main" val="2469526052"/>
                    </a:ext>
                  </a:extLst>
                </a:gridCol>
                <a:gridCol w="2252133">
                  <a:extLst>
                    <a:ext uri="{9D8B030D-6E8A-4147-A177-3AD203B41FA5}">
                      <a16:colId xmlns:a16="http://schemas.microsoft.com/office/drawing/2014/main" val="2668306206"/>
                    </a:ext>
                  </a:extLst>
                </a:gridCol>
                <a:gridCol w="2099733">
                  <a:extLst>
                    <a:ext uri="{9D8B030D-6E8A-4147-A177-3AD203B41FA5}">
                      <a16:colId xmlns:a16="http://schemas.microsoft.com/office/drawing/2014/main" val="2465716792"/>
                    </a:ext>
                  </a:extLst>
                </a:gridCol>
                <a:gridCol w="2150534">
                  <a:extLst>
                    <a:ext uri="{9D8B030D-6E8A-4147-A177-3AD203B41FA5}">
                      <a16:colId xmlns:a16="http://schemas.microsoft.com/office/drawing/2014/main" val="826223239"/>
                    </a:ext>
                  </a:extLst>
                </a:gridCol>
                <a:gridCol w="2085787">
                  <a:extLst>
                    <a:ext uri="{9D8B030D-6E8A-4147-A177-3AD203B41FA5}">
                      <a16:colId xmlns:a16="http://schemas.microsoft.com/office/drawing/2014/main" val="3724946923"/>
                    </a:ext>
                  </a:extLst>
                </a:gridCol>
              </a:tblGrid>
              <a:tr h="1584124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Comorbidities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Hospitalization/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ICU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Rise in Recovery Rate 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(Special Populations target)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Rise in 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Recovery Rate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(Travel Restrictions)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Rise in Recovery Rate 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(Public Health Measures)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72651"/>
                  </a:ext>
                </a:extLst>
              </a:tr>
              <a:tr h="609721"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Improved/</a:t>
                      </a:r>
                    </a:p>
                    <a:p>
                      <a:r>
                        <a:rPr lang="en-US" b="1" dirty="0"/>
                        <a:t>Discharged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80836"/>
                  </a:ext>
                </a:extLst>
              </a:tr>
              <a:tr h="531419"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829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384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5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86B2-2D69-C644-9F57-DD29E9A3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 (P-Value)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F7358-E0DC-664F-A362-FAA294510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48933"/>
            <a:ext cx="10521079" cy="4223280"/>
          </a:xfrm>
        </p:spPr>
        <p:txBody>
          <a:bodyPr>
            <a:normAutofit/>
          </a:bodyPr>
          <a:lstStyle/>
          <a:p>
            <a:r>
              <a:rPr lang="en-US" sz="2600" b="1" dirty="0"/>
              <a:t>P-Value (Top 3 Protective Factors) </a:t>
            </a:r>
            <a:r>
              <a:rPr lang="en-US" sz="3600" b="1" dirty="0"/>
              <a:t>&lt;</a:t>
            </a:r>
            <a:r>
              <a:rPr lang="en-US" sz="2600" b="1" dirty="0"/>
              <a:t> 0.05</a:t>
            </a:r>
          </a:p>
          <a:p>
            <a:r>
              <a:rPr lang="en-US" sz="2600" b="1" dirty="0"/>
              <a:t>Proves Significance of Positive Impacts on Recovery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D01624-DF85-CA48-AA4F-35662BE5E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674475"/>
              </p:ext>
            </p:extLst>
          </p:nvPr>
        </p:nvGraphicFramePr>
        <p:xfrm>
          <a:off x="437433" y="3366543"/>
          <a:ext cx="10763967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767">
                  <a:extLst>
                    <a:ext uri="{9D8B030D-6E8A-4147-A177-3AD203B41FA5}">
                      <a16:colId xmlns:a16="http://schemas.microsoft.com/office/drawing/2014/main" val="46882220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492628827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356225033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346753345"/>
                    </a:ext>
                  </a:extLst>
                </a:gridCol>
              </a:tblGrid>
              <a:tr h="148327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Statistical Analysis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dirty="0">
                          <a:effectLst/>
                        </a:rPr>
                        <a:t>Public Health Measures</a:t>
                      </a:r>
                    </a:p>
                    <a:p>
                      <a:pPr algn="l" fontAlgn="ctr"/>
                      <a:r>
                        <a:rPr lang="en-US" sz="2400" b="1" dirty="0">
                          <a:effectLst/>
                        </a:rPr>
                        <a:t>(P-Value)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dirty="0">
                          <a:effectLst/>
                        </a:rPr>
                        <a:t>Special Populations Target</a:t>
                      </a:r>
                    </a:p>
                    <a:p>
                      <a:pPr algn="l" fontAlgn="ctr"/>
                      <a:r>
                        <a:rPr lang="en-US" sz="2400" b="1" dirty="0">
                          <a:effectLst/>
                        </a:rPr>
                        <a:t>(P-Value)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dirty="0">
                          <a:effectLst/>
                        </a:rPr>
                        <a:t>Travel Restrictions </a:t>
                      </a:r>
                    </a:p>
                    <a:p>
                      <a:pPr algn="l" fontAlgn="ctr"/>
                      <a:r>
                        <a:rPr lang="en-US" sz="2400" b="1" dirty="0">
                          <a:effectLst/>
                        </a:rPr>
                        <a:t>(P-Value)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61630"/>
                  </a:ext>
                </a:extLst>
              </a:tr>
              <a:tr h="673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1" dirty="0">
                          <a:effectLst/>
                        </a:rPr>
                        <a:t>Average Recovery</a:t>
                      </a:r>
                    </a:p>
                    <a:p>
                      <a:pPr algn="l" fontAlgn="ctr"/>
                      <a:r>
                        <a:rPr lang="en-US" sz="2200" b="1" dirty="0">
                          <a:effectLst/>
                        </a:rPr>
                        <a:t>(4/1-5/11)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b="1" dirty="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b="1">
                          <a:effectLst/>
                        </a:rPr>
                        <a:t>3.511157e-101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b="1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250264"/>
                  </a:ext>
                </a:extLst>
              </a:tr>
              <a:tr h="6773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1" dirty="0">
                          <a:effectLst/>
                        </a:rPr>
                        <a:t>Average Recovery</a:t>
                      </a:r>
                    </a:p>
                    <a:p>
                      <a:pPr algn="l" fontAlgn="ctr"/>
                      <a:r>
                        <a:rPr lang="en-US" sz="2200" b="1" dirty="0">
                          <a:effectLst/>
                        </a:rPr>
                        <a:t>(5/1-5/11)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b="1" dirty="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b="1" dirty="0">
                          <a:effectLst/>
                        </a:rPr>
                        <a:t>1.323424e-161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b="1" dirty="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649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031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5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4B55B-27A4-DD47-9E06-942D2F12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Surprising Findings from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5C28-FED0-094D-85E6-A22973444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92805"/>
            <a:ext cx="11324492" cy="3811967"/>
          </a:xfrm>
          <a:solidFill>
            <a:srgbClr val="002060"/>
          </a:solidFill>
        </p:spPr>
        <p:txBody>
          <a:bodyPr/>
          <a:lstStyle/>
          <a:p>
            <a:endParaRPr lang="en-US" dirty="0"/>
          </a:p>
          <a:p>
            <a:r>
              <a:rPr lang="en-US" dirty="0"/>
              <a:t>Research, Drugs and Vaccine Advancement does not seem to have huge positive impact on Recovery (after Hospitalization/ICU)</a:t>
            </a:r>
          </a:p>
          <a:p>
            <a:r>
              <a:rPr lang="en-US" dirty="0"/>
              <a:t>Possible Reasons: still on-going process</a:t>
            </a:r>
          </a:p>
          <a:p>
            <a:r>
              <a:rPr lang="en-US" dirty="0"/>
              <a:t>However, as time goes by and with further accomplishments, Research, Drugs and Vaccine Development + other effective protective measures will help fight against COVID-19 all together</a:t>
            </a:r>
          </a:p>
        </p:txBody>
      </p:sp>
    </p:spTree>
    <p:extLst>
      <p:ext uri="{BB962C8B-B14F-4D97-AF65-F5344CB8AC3E}">
        <p14:creationId xmlns:p14="http://schemas.microsoft.com/office/powerpoint/2010/main" val="1328600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5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807E-5DEB-B24E-B318-C8DBF3FD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40584-740F-EB45-AE33-96ABDB94E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03" y="2138290"/>
            <a:ext cx="11136783" cy="4304714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/>
              <a:t>As severity gets higher, Comorbidities rise up</a:t>
            </a:r>
          </a:p>
          <a:p>
            <a:r>
              <a:rPr lang="en-US" dirty="0"/>
              <a:t>Huge decline in daily recovery after ICU admission</a:t>
            </a:r>
          </a:p>
          <a:p>
            <a:pPr marL="0" indent="0">
              <a:buNone/>
            </a:pPr>
            <a:r>
              <a:rPr lang="en-US" dirty="0"/>
              <a:t>          (vs after hospitalization cases)</a:t>
            </a:r>
          </a:p>
          <a:p>
            <a:r>
              <a:rPr lang="en-US" dirty="0"/>
              <a:t>To lower Negative impacts of Comorbidities </a:t>
            </a:r>
            <a:r>
              <a:rPr lang="en-US" sz="2800" dirty="0"/>
              <a:t>-&gt;</a:t>
            </a:r>
            <a:r>
              <a:rPr lang="en-US" dirty="0"/>
              <a:t> Protective Factors</a:t>
            </a:r>
          </a:p>
          <a:p>
            <a:endParaRPr lang="en-US" dirty="0"/>
          </a:p>
          <a:p>
            <a:r>
              <a:rPr lang="en-US" dirty="0"/>
              <a:t>With Best Protective Factors, </a:t>
            </a:r>
          </a:p>
          <a:p>
            <a:pPr marL="0" indent="0">
              <a:buNone/>
            </a:pPr>
            <a:r>
              <a:rPr lang="en-US" dirty="0"/>
              <a:t>     a) 44%-66% rise in Recovery after hospitalization, per day</a:t>
            </a:r>
          </a:p>
          <a:p>
            <a:pPr marL="0" indent="0">
              <a:buNone/>
            </a:pPr>
            <a:r>
              <a:rPr lang="en-US" dirty="0"/>
              <a:t>    b) 10%-20% rise in Recovery after ICU admission, per day</a:t>
            </a:r>
          </a:p>
        </p:txBody>
      </p:sp>
    </p:spTree>
    <p:extLst>
      <p:ext uri="{BB962C8B-B14F-4D97-AF65-F5344CB8AC3E}">
        <p14:creationId xmlns:p14="http://schemas.microsoft.com/office/powerpoint/2010/main" val="3190865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5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D8E4-09BB-B744-AD03-B21CA2ECF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1CD69-7521-D94D-AB80-845F689A7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49" y="2125858"/>
            <a:ext cx="11009931" cy="3978914"/>
          </a:xfrm>
          <a:solidFill>
            <a:srgbClr val="002060"/>
          </a:solidFill>
        </p:spPr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MIT COVID-19 Datathon allows us to work on diverse medical datasets and apply data science skills to help fight against COVID-19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experience gives us to further explore and implement advanced Artificial Intelligence techniques to contribute to scientific and medical community.</a:t>
            </a:r>
          </a:p>
        </p:txBody>
      </p:sp>
    </p:spTree>
    <p:extLst>
      <p:ext uri="{BB962C8B-B14F-4D97-AF65-F5344CB8AC3E}">
        <p14:creationId xmlns:p14="http://schemas.microsoft.com/office/powerpoint/2010/main" val="3346127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5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D0B61-C202-6945-8405-9FE15A4D6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to Analysis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E8ED4-6A70-984B-9E36-210CE031F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96086"/>
            <a:ext cx="11324492" cy="4459459"/>
          </a:xfrm>
          <a:solidFill>
            <a:srgbClr val="002060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Our end-to-end process can be found at:</a:t>
            </a:r>
          </a:p>
          <a:p>
            <a:r>
              <a:rPr lang="en-US" dirty="0">
                <a:hlinkClick r:id="rId2"/>
              </a:rPr>
              <a:t>https://github.com/mminamina/MIT-Covid19-Datathon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https://public.tableau.com/profile/aniruddha.shirahatti#!/vizhome/EpidemiologyofCOVID-19ProtectiveFactorsResearch/EpidemiologyofCOVID-19?publish=yes</a:t>
            </a:r>
            <a:endParaRPr lang="en-US" dirty="0"/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https://github.com/anushirahatti/mit/blob/master/covid_inpatient_cases_updated.ipynb</a:t>
            </a:r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https://github.com/anushirahatti/mit/blob/master/covid_inpatient_cases.ipynb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24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5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681168-6ABE-9249-8247-858F1E0C9144}"/>
              </a:ext>
            </a:extLst>
          </p:cNvPr>
          <p:cNvSpPr txBox="1"/>
          <p:nvPr/>
        </p:nvSpPr>
        <p:spPr>
          <a:xfrm>
            <a:off x="118534" y="1862667"/>
            <a:ext cx="1187026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Special Thanks to Mentor:</a:t>
            </a:r>
          </a:p>
          <a:p>
            <a:endParaRPr lang="en-US" sz="2600" b="1" dirty="0"/>
          </a:p>
          <a:p>
            <a:r>
              <a:rPr lang="en-US" sz="2600" b="1" dirty="0"/>
              <a:t>Margarita Sordo [Brigham and Women's Hospital | Harvard Medical School],</a:t>
            </a:r>
          </a:p>
          <a:p>
            <a:endParaRPr lang="en-US" sz="2600" b="1" dirty="0"/>
          </a:p>
          <a:p>
            <a:r>
              <a:rPr lang="en-US" sz="2600" b="1" dirty="0"/>
              <a:t>Dan Ofer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3400" b="1" dirty="0"/>
              <a:t>Thank you very much for amazing guidance!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959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5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ED37B0-C541-1947-8F9C-EAB4E9A2377C}"/>
              </a:ext>
            </a:extLst>
          </p:cNvPr>
          <p:cNvSpPr txBox="1"/>
          <p:nvPr/>
        </p:nvSpPr>
        <p:spPr>
          <a:xfrm>
            <a:off x="3318934" y="2709335"/>
            <a:ext cx="44967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01238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5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ACC1-E66B-2B45-80BB-2DF86C9C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Intro &amp;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CEA6D-844C-AE40-BE05-753E9815A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17797"/>
            <a:ext cx="9613861" cy="4082977"/>
          </a:xfrm>
          <a:solidFill>
            <a:srgbClr val="002060"/>
          </a:solidFill>
        </p:spPr>
        <p:txBody>
          <a:bodyPr/>
          <a:lstStyle/>
          <a:p>
            <a:pPr marL="0" indent="0">
              <a:buNone/>
            </a:pP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What are the protective factors that increase the chance of recovery:</a:t>
            </a:r>
          </a:p>
          <a:p>
            <a:pPr marL="514350" indent="-514350">
              <a:spcBef>
                <a:spcPts val="1800"/>
              </a:spcBef>
              <a:buAutoNum type="alphaLcParenR"/>
            </a:pP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from asymptomatic COVID-19</a:t>
            </a:r>
          </a:p>
          <a:p>
            <a:pPr marL="514350" indent="-514350">
              <a:spcBef>
                <a:spcPts val="1800"/>
              </a:spcBef>
              <a:buAutoNum type="alphaLcParenR"/>
            </a:pP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after hospital admission due to COVID-19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c)  and survival after admission to ICU and/or mechanical ventilator?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96E1-1750-8F42-BB7C-5B2E9FFD1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6D5EA-0284-9941-8374-791432F5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74" y="2025748"/>
            <a:ext cx="11338559" cy="4628270"/>
          </a:xfrm>
          <a:solidFill>
            <a:srgbClr val="002060"/>
          </a:solidFill>
        </p:spPr>
        <p:txBody>
          <a:bodyPr>
            <a:normAutofit/>
          </a:bodyPr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https://github.com/CSSEGISandData/COVID-19/blob/master/csse_covid_19_data/csse_covid_19_time_series/time_series_covid19_recovered_global.csv</a:t>
            </a:r>
            <a:endParaRPr lang="en-US" dirty="0"/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https://dimensions.figshare.com/articles/Dimensions_COVID-19_publications_datasets_and_clinical_trials/11961063</a:t>
            </a:r>
            <a:endParaRPr lang="en-US" dirty="0"/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https://data.humdata.org/dataset/world-global-database-of-public-health-and-social-measures-applied-during-the-covid-19-pandemic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6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5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2E3AF-809D-2D44-9AD7-4C93AA28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C204B-7474-E841-A377-E91D73B7C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43" y="2110154"/>
            <a:ext cx="11633980" cy="4190634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To find insights; to build feature connections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Worldwide dataset; however, we look at Patient Population in general</a:t>
            </a: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Our goal: To examine Correlations/Impacts among</a:t>
            </a:r>
          </a:p>
          <a:p>
            <a:pPr marL="0" indent="0">
              <a:buNone/>
            </a:pP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Comorbidities vs Protective Factors vs Recovery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6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5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0D48-31E7-4BBD-9801-A29CE1A4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789822"/>
          </a:xfrm>
        </p:spPr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AF66-A533-4C0F-8BBF-C02ABCAD7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42869"/>
            <a:ext cx="11591777" cy="4586066"/>
          </a:xfrm>
          <a:solidFill>
            <a:srgbClr val="002060"/>
          </a:solidFill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endParaRPr lang="en-US" sz="2800" dirty="0"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cs typeface="Calibri" panose="020F0502020204030204" pitchFamily="34" charset="0"/>
              </a:rPr>
              <a:t>Define Comorbidities’ Impacts on Recovery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cs typeface="Calibri" panose="020F0502020204030204" pitchFamily="34" charset="0"/>
              </a:rPr>
              <a:t>Test Significance of Negative Impacts on Recovery (P-value)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cs typeface="Calibri" panose="020F0502020204030204" pitchFamily="34" charset="0"/>
              </a:rPr>
              <a:t>Why Absence of Comorbidities Increases Average Recovery (Data Analysis Aggregation Method)</a:t>
            </a:r>
          </a:p>
          <a:p>
            <a:pPr marL="0" indent="0">
              <a:buNone/>
            </a:pPr>
            <a:endParaRPr lang="en-US" dirty="0"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cs typeface="Calibri" panose="020F0502020204030204" pitchFamily="34" charset="0"/>
              </a:rPr>
              <a:t>Define Top 3 Protective Factors to Resolve Risks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cs typeface="Calibri" panose="020F0502020204030204" pitchFamily="34" charset="0"/>
              </a:rPr>
              <a:t>Test Significance of Positive Impacts on Recovery (P-value)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cs typeface="Calibri" panose="020F0502020204030204" pitchFamily="34" charset="0"/>
              </a:rPr>
              <a:t>Given the Risks, how Protective Measures Increase Average Recovery (Data Analysis Aggregation Method)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1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5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5D99-96A9-904A-A556-AD5BAA70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7F4B9-8A3E-8140-A3CE-27FDD6983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83545"/>
            <a:ext cx="12056011" cy="4726743"/>
          </a:xfrm>
          <a:solidFill>
            <a:srgbClr val="002060"/>
          </a:solidFill>
        </p:spPr>
        <p:txBody>
          <a:bodyPr>
            <a:normAutofit/>
          </a:bodyPr>
          <a:lstStyle/>
          <a:p>
            <a:endParaRPr lang="en-US" sz="2700" dirty="0"/>
          </a:p>
          <a:p>
            <a:r>
              <a:rPr lang="en-US" sz="2700" dirty="0"/>
              <a:t>Rename columns for readability</a:t>
            </a:r>
          </a:p>
          <a:p>
            <a:r>
              <a:rPr lang="en-US" sz="2700" dirty="0"/>
              <a:t>Transform Numerical Features into Categorical </a:t>
            </a:r>
          </a:p>
          <a:p>
            <a:r>
              <a:rPr lang="en-US" sz="2700" dirty="0"/>
              <a:t>Feature Mapping</a:t>
            </a:r>
          </a:p>
          <a:p>
            <a:r>
              <a:rPr lang="en-US" sz="2700" dirty="0"/>
              <a:t>Calculate Average Recovery cases (4/1/20 – 5/11/20)</a:t>
            </a:r>
          </a:p>
          <a:p>
            <a:r>
              <a:rPr lang="en-US" sz="2700" dirty="0"/>
              <a:t>Why Average? To reduce Bias and increase Consistency</a:t>
            </a:r>
          </a:p>
          <a:p>
            <a:r>
              <a:rPr lang="en-US" sz="2700" dirty="0"/>
              <a:t>Statistical Testing </a:t>
            </a:r>
          </a:p>
          <a:p>
            <a:r>
              <a:rPr lang="en-US" sz="2700" dirty="0"/>
              <a:t>Data Analysis: Aggregation of Risk/Protective Factors’ impacts on Recovery after hospitalization/ICU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8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5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D1D5-A128-3F47-A21D-DCCC8402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Comorbidities such a Major Risk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2239E-6549-A64F-97F1-E7005D905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7612"/>
            <a:ext cx="9613861" cy="3938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b="1" dirty="0"/>
              <a:t>From Data Analysis Results: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B71116-BF1C-7740-ADF6-FC8533C6E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094440"/>
              </p:ext>
            </p:extLst>
          </p:nvPr>
        </p:nvGraphicFramePr>
        <p:xfrm>
          <a:off x="151722" y="2540130"/>
          <a:ext cx="11359957" cy="3776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718">
                  <a:extLst>
                    <a:ext uri="{9D8B030D-6E8A-4147-A177-3AD203B41FA5}">
                      <a16:colId xmlns:a16="http://schemas.microsoft.com/office/drawing/2014/main" val="2338054599"/>
                    </a:ext>
                  </a:extLst>
                </a:gridCol>
                <a:gridCol w="2928331">
                  <a:extLst>
                    <a:ext uri="{9D8B030D-6E8A-4147-A177-3AD203B41FA5}">
                      <a16:colId xmlns:a16="http://schemas.microsoft.com/office/drawing/2014/main" val="4031579503"/>
                    </a:ext>
                  </a:extLst>
                </a:gridCol>
                <a:gridCol w="1603609">
                  <a:extLst>
                    <a:ext uri="{9D8B030D-6E8A-4147-A177-3AD203B41FA5}">
                      <a16:colId xmlns:a16="http://schemas.microsoft.com/office/drawing/2014/main" val="1553870852"/>
                    </a:ext>
                  </a:extLst>
                </a:gridCol>
                <a:gridCol w="2353123">
                  <a:extLst>
                    <a:ext uri="{9D8B030D-6E8A-4147-A177-3AD203B41FA5}">
                      <a16:colId xmlns:a16="http://schemas.microsoft.com/office/drawing/2014/main" val="2169593098"/>
                    </a:ext>
                  </a:extLst>
                </a:gridCol>
                <a:gridCol w="2368176">
                  <a:extLst>
                    <a:ext uri="{9D8B030D-6E8A-4147-A177-3AD203B41FA5}">
                      <a16:colId xmlns:a16="http://schemas.microsoft.com/office/drawing/2014/main" val="1742328485"/>
                    </a:ext>
                  </a:extLst>
                </a:gridCol>
              </a:tblGrid>
              <a:tr h="1219070">
                <a:tc>
                  <a:txBody>
                    <a:bodyPr/>
                    <a:lstStyle/>
                    <a:p>
                      <a:r>
                        <a:rPr lang="en-US" sz="2200" dirty="0"/>
                        <a:t>Comorbidities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Hospitalization/</a:t>
                      </a:r>
                    </a:p>
                    <a:p>
                      <a:r>
                        <a:rPr lang="en-US" sz="2200" dirty="0"/>
                        <a:t>ICU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Average Recovery </a:t>
                      </a:r>
                      <a:r>
                        <a:rPr lang="en-US" sz="2000" dirty="0"/>
                        <a:t>(April)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Average Recovery </a:t>
                      </a:r>
                    </a:p>
                    <a:p>
                      <a:r>
                        <a:rPr lang="en-US" sz="2200" dirty="0"/>
                        <a:t>(</a:t>
                      </a:r>
                      <a:r>
                        <a:rPr lang="en-US" sz="2000" dirty="0"/>
                        <a:t>4/1/20 -5/11/20)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Average Recovery </a:t>
                      </a:r>
                    </a:p>
                    <a:p>
                      <a:r>
                        <a:rPr lang="en-US" sz="2000" dirty="0"/>
                        <a:t>(5/1/20 -5/11/20)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353703"/>
                  </a:ext>
                </a:extLst>
              </a:tr>
              <a:tr h="724747"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Improved/</a:t>
                      </a:r>
                    </a:p>
                    <a:p>
                      <a:r>
                        <a:rPr lang="en-US" b="1" dirty="0"/>
                        <a:t>Discharged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3,382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3,886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5,261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004393"/>
                  </a:ext>
                </a:extLst>
              </a:tr>
              <a:tr h="643466"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Transfer to ICU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2,240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2,521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2,743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41720"/>
                  </a:ext>
                </a:extLst>
              </a:tr>
              <a:tr h="1002323">
                <a:tc>
                  <a:txBody>
                    <a:bodyPr/>
                    <a:lstStyle/>
                    <a:p>
                      <a:r>
                        <a:rPr lang="en-US" b="1" dirty="0"/>
                        <a:t>With Comorbidities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Huge Difference between Recovery after Hospitalization &amp; after ICU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1,365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2,518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155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43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5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4CBE-15D4-F84E-9DE4-B7065434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 (P-Value)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207F7-B800-8F4A-9C2E-92A84A228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P-Value (Comorbidities) </a:t>
            </a:r>
            <a:r>
              <a:rPr lang="en-US" sz="3600" b="1" dirty="0"/>
              <a:t>&lt;</a:t>
            </a:r>
            <a:r>
              <a:rPr lang="en-US" sz="2800" b="1" dirty="0"/>
              <a:t> 0.05</a:t>
            </a:r>
          </a:p>
          <a:p>
            <a:r>
              <a:rPr lang="en-US" sz="2800" b="1" dirty="0"/>
              <a:t>Proves its Significant Negative Impacts on Recovery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91CB98-2F12-1647-8BC7-3DDBB5B82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744599"/>
              </p:ext>
            </p:extLst>
          </p:nvPr>
        </p:nvGraphicFramePr>
        <p:xfrm>
          <a:off x="946150" y="3571875"/>
          <a:ext cx="9348032" cy="2564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2408">
                  <a:extLst>
                    <a:ext uri="{9D8B030D-6E8A-4147-A177-3AD203B41FA5}">
                      <a16:colId xmlns:a16="http://schemas.microsoft.com/office/drawing/2014/main" val="3488012962"/>
                    </a:ext>
                  </a:extLst>
                </a:gridCol>
                <a:gridCol w="4405624">
                  <a:extLst>
                    <a:ext uri="{9D8B030D-6E8A-4147-A177-3AD203B41FA5}">
                      <a16:colId xmlns:a16="http://schemas.microsoft.com/office/drawing/2014/main" val="1528994056"/>
                    </a:ext>
                  </a:extLst>
                </a:gridCol>
              </a:tblGrid>
              <a:tr h="785813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+mn-lt"/>
                          <a:cs typeface="Calibri" panose="020F0502020204030204" pitchFamily="34" charset="0"/>
                        </a:rPr>
                        <a:t>Statistical Analysis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Comorbidities P-Value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462998"/>
                  </a:ext>
                </a:extLst>
              </a:tr>
              <a:tr h="8577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1" dirty="0">
                          <a:effectLst/>
                        </a:rPr>
                        <a:t>Average Recovery (4/1-5/11)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1" dirty="0">
                          <a:effectLst/>
                        </a:rPr>
                        <a:t>1.562571e-06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075262"/>
                  </a:ext>
                </a:extLst>
              </a:tr>
              <a:tr h="9207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1" dirty="0">
                          <a:effectLst/>
                        </a:rPr>
                        <a:t>Average Recovery (5/1-5/11)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1" dirty="0">
                          <a:effectLst/>
                        </a:rPr>
                        <a:t>1.830849e-11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1919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846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5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D7EC-94C0-3847-92DE-24C24A60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1874"/>
            <a:ext cx="9613861" cy="1080938"/>
          </a:xfrm>
        </p:spPr>
        <p:txBody>
          <a:bodyPr/>
          <a:lstStyle/>
          <a:p>
            <a:r>
              <a:rPr lang="en-US" dirty="0"/>
              <a:t>How to Reduce Comorbidities?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0C51F-B83A-A544-A429-7B9398D46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2812"/>
            <a:ext cx="11619914" cy="5305188"/>
          </a:xfrm>
          <a:solidFill>
            <a:srgbClr val="002060"/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b="1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b="1" dirty="0">
                <a:cs typeface="Calibri" panose="020F0502020204030204" pitchFamily="34" charset="0"/>
              </a:rPr>
              <a:t>Apply Protective Factors to Reduce Comorbidities</a:t>
            </a:r>
          </a:p>
          <a:p>
            <a:pPr marL="0" indent="0">
              <a:buNone/>
            </a:pPr>
            <a:endParaRPr lang="en-US" sz="2800" b="1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 pitchFamily="34" charset="0"/>
              </a:rPr>
              <a:t>1. Public Health Measures (Increase Testing Capacity, Preventive Healthcare, Psychological Assistance, etc.)</a:t>
            </a:r>
          </a:p>
          <a:p>
            <a:pPr marL="0" indent="0">
              <a:buNone/>
            </a:pPr>
            <a:r>
              <a:rPr lang="en-US" dirty="0">
                <a:cs typeface="Calibri" panose="020F0502020204030204" pitchFamily="34" charset="0"/>
              </a:rPr>
              <a:t>2. Special Populations Target (Major Disease/Risk Prevalence, Gender, Age)</a:t>
            </a:r>
          </a:p>
          <a:p>
            <a:pPr marL="0" indent="0">
              <a:buNone/>
            </a:pPr>
            <a:r>
              <a:rPr lang="en-US" dirty="0">
                <a:cs typeface="Calibri" panose="020F0502020204030204" pitchFamily="34" charset="0"/>
              </a:rPr>
              <a:t>3. Travel Restrictions </a:t>
            </a:r>
          </a:p>
          <a:p>
            <a:pPr marL="0" indent="0">
              <a:buNone/>
            </a:pPr>
            <a:r>
              <a:rPr lang="en-US" dirty="0">
                <a:cs typeface="Calibri" panose="020F0502020204030204" pitchFamily="34" charset="0"/>
              </a:rPr>
              <a:t>4. Quarantine/Monitoring Health Conditions</a:t>
            </a:r>
          </a:p>
          <a:p>
            <a:pPr marL="0" indent="0">
              <a:buNone/>
            </a:pPr>
            <a:r>
              <a:rPr lang="en-US" dirty="0">
                <a:cs typeface="Calibri" panose="020F0502020204030204" pitchFamily="34" charset="0"/>
              </a:rPr>
              <a:t>5. Research and Vaccine Advancement and so on</a:t>
            </a:r>
          </a:p>
          <a:p>
            <a:pPr marL="0" indent="0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dirty="0">
                <a:cs typeface="Calibri" panose="020F0502020204030204" pitchFamily="34" charset="0"/>
              </a:rPr>
              <a:t>From Analysis results, #1, #2, #3 each brings Highest Recovery Rise among all</a:t>
            </a:r>
          </a:p>
          <a:p>
            <a:pPr marL="0" indent="0">
              <a:buNone/>
            </a:pP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36134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1164</TotalTime>
  <Words>1090</Words>
  <Application>Microsoft Macintosh PowerPoint</Application>
  <PresentationFormat>Widescreen</PresentationFormat>
  <Paragraphs>232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</vt:lpstr>
      <vt:lpstr>Berlin</vt:lpstr>
      <vt:lpstr>MIT COVID-19 DATATHON MAY 10-16, 2020</vt:lpstr>
      <vt:lpstr>Intro &amp; Problem Statement</vt:lpstr>
      <vt:lpstr>Data Sources </vt:lpstr>
      <vt:lpstr>Our Objective</vt:lpstr>
      <vt:lpstr>Our Approach</vt:lpstr>
      <vt:lpstr>Data Pre-processing</vt:lpstr>
      <vt:lpstr>Why Comorbidities such a Major Risk Factor</vt:lpstr>
      <vt:lpstr>Statistical Test (P-Value)</vt:lpstr>
      <vt:lpstr>How to Reduce Comorbidities?</vt:lpstr>
      <vt:lpstr>Results: Top 3 Protective Factors that Reduce Comorbidities Risks and Increase Recovery</vt:lpstr>
      <vt:lpstr>Results: Positive Impacts of Protective Factors </vt:lpstr>
      <vt:lpstr>Results: Positive Impacts of Protective Factors </vt:lpstr>
      <vt:lpstr>Statistical Test (P-Value)</vt:lpstr>
      <vt:lpstr>Surprising Findings from Data Analysis</vt:lpstr>
      <vt:lpstr>Conclusions</vt:lpstr>
      <vt:lpstr>Future Work</vt:lpstr>
      <vt:lpstr>Links to Analysis Files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 COVID-19 DATATHON MAY 10-16, 2020</dc:title>
  <dc:creator>mina</dc:creator>
  <cp:lastModifiedBy>mina</cp:lastModifiedBy>
  <cp:revision>83</cp:revision>
  <dcterms:created xsi:type="dcterms:W3CDTF">2020-05-13T04:00:07Z</dcterms:created>
  <dcterms:modified xsi:type="dcterms:W3CDTF">2020-06-13T15:17:07Z</dcterms:modified>
</cp:coreProperties>
</file>