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e113e977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e113e977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ru" sz="900"/>
              <a:t>данные о бурении поступают раз в сутки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ru" sz="900"/>
              <a:t>данные о содержаниях в пробах поступают раз в сутки. К моменту их поступления гарантированно имеются соответствующие </a:t>
            </a:r>
            <a:endParaRPr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данные по по бурению. Можно выполнять JOIN</a:t>
            </a:r>
            <a:endParaRPr sz="9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5758eb5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5758eb5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5758eb5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5758eb5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c424469a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c424469a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e113e97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e113e97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e113e97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e113e97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c424469a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c424469a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c424469a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c424469a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e113e977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e113e977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e113e977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e113e977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070ada1d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070ada1d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0" y="-2"/>
            <a:ext cx="9143999" cy="357245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263050" y="3669925"/>
            <a:ext cx="8520600" cy="12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200">
                <a:solidFill>
                  <a:srgbClr val="434343"/>
                </a:solidFill>
              </a:rPr>
              <a:t>КОМПОЗИТИРОВАНИЕ ГЕОЛОГОРАЗВЕДОЧНЫХ СКВАЖИН </a:t>
            </a:r>
            <a:endParaRPr b="1" sz="22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200">
                <a:solidFill>
                  <a:srgbClr val="434343"/>
                </a:solidFill>
              </a:rPr>
              <a:t>ПРИ ПОСТРОЕНИИ МОДЕЛИ МЕСТОРОЖДЕНИЯ РУДНОГО ЗОЛОТА</a:t>
            </a:r>
            <a:endParaRPr b="1"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8050" y="3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20">
                <a:solidFill>
                  <a:srgbClr val="434343"/>
                </a:solidFill>
              </a:rPr>
              <a:t>АРХИТЕКТУРА</a:t>
            </a:r>
            <a:endParaRPr b="1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700" y="849737"/>
            <a:ext cx="921300" cy="479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7525" y="888463"/>
            <a:ext cx="1055700" cy="4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/>
          <p:nvPr/>
        </p:nvSpPr>
        <p:spPr>
          <a:xfrm>
            <a:off x="1317525" y="1596050"/>
            <a:ext cx="1055700" cy="10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HDFS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(партиции в разбивке по дням)</a:t>
            </a:r>
            <a:endParaRPr sz="1000"/>
          </a:p>
        </p:txBody>
      </p:sp>
      <p:sp>
        <p:nvSpPr>
          <p:cNvPr id="126" name="Google Shape;126;p22"/>
          <p:cNvSpPr/>
          <p:nvPr/>
        </p:nvSpPr>
        <p:spPr>
          <a:xfrm>
            <a:off x="1317400" y="3122400"/>
            <a:ext cx="1055700" cy="10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HDFS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</a:rPr>
              <a:t>(партиции в разбивке по дням)</a:t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156025" y="1737350"/>
            <a:ext cx="883200" cy="70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CSV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(данные о бурении)</a:t>
            </a:r>
            <a:endParaRPr sz="1000"/>
          </a:p>
        </p:txBody>
      </p:sp>
      <p:cxnSp>
        <p:nvCxnSpPr>
          <p:cNvPr id="128" name="Google Shape;128;p22"/>
          <p:cNvCxnSpPr>
            <a:stCxn id="127" idx="3"/>
            <a:endCxn id="125" idx="1"/>
          </p:cNvCxnSpPr>
          <p:nvPr/>
        </p:nvCxnSpPr>
        <p:spPr>
          <a:xfrm>
            <a:off x="1039225" y="2091350"/>
            <a:ext cx="2784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2"/>
          <p:cNvCxnSpPr>
            <a:stCxn id="130" idx="3"/>
            <a:endCxn id="126" idx="1"/>
          </p:cNvCxnSpPr>
          <p:nvPr/>
        </p:nvCxnSpPr>
        <p:spPr>
          <a:xfrm>
            <a:off x="1039050" y="3494550"/>
            <a:ext cx="278400" cy="1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2"/>
          <p:cNvSpPr txBox="1"/>
          <p:nvPr/>
        </p:nvSpPr>
        <p:spPr>
          <a:xfrm>
            <a:off x="155850" y="3140550"/>
            <a:ext cx="883200" cy="70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CSV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(данные</a:t>
            </a:r>
            <a:r>
              <a:rPr lang="ru" sz="1000"/>
              <a:t> о содерж-ях)</a:t>
            </a:r>
            <a:endParaRPr sz="1000"/>
          </a:p>
        </p:txBody>
      </p:sp>
      <p:sp>
        <p:nvSpPr>
          <p:cNvPr id="131" name="Google Shape;131;p22"/>
          <p:cNvSpPr/>
          <p:nvPr/>
        </p:nvSpPr>
        <p:spPr>
          <a:xfrm>
            <a:off x="2622450" y="1571200"/>
            <a:ext cx="1222200" cy="1029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/>
              <a:t>таблица</a:t>
            </a:r>
            <a:r>
              <a:rPr lang="ru" sz="1000"/>
              <a:t> с накопленными данными по всем партициям</a:t>
            </a:r>
            <a:endParaRPr sz="1000"/>
          </a:p>
        </p:txBody>
      </p:sp>
      <p:cxnSp>
        <p:nvCxnSpPr>
          <p:cNvPr id="132" name="Google Shape;132;p22"/>
          <p:cNvCxnSpPr>
            <a:stCxn id="125" idx="3"/>
            <a:endCxn id="131" idx="1"/>
          </p:cNvCxnSpPr>
          <p:nvPr/>
        </p:nvCxnSpPr>
        <p:spPr>
          <a:xfrm flipH="1" rot="10800000">
            <a:off x="2373225" y="2085650"/>
            <a:ext cx="2493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2"/>
          <p:cNvSpPr/>
          <p:nvPr/>
        </p:nvSpPr>
        <p:spPr>
          <a:xfrm>
            <a:off x="2686950" y="3122400"/>
            <a:ext cx="1199400" cy="1029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/>
              <a:t>таблица</a:t>
            </a:r>
            <a:r>
              <a:rPr lang="ru" sz="1000"/>
              <a:t> с накопленными данными по всем партициям</a:t>
            </a:r>
            <a:endParaRPr sz="1000"/>
          </a:p>
        </p:txBody>
      </p:sp>
      <p:cxnSp>
        <p:nvCxnSpPr>
          <p:cNvPr id="134" name="Google Shape;134;p22"/>
          <p:cNvCxnSpPr>
            <a:stCxn id="126" idx="3"/>
            <a:endCxn id="133" idx="1"/>
          </p:cNvCxnSpPr>
          <p:nvPr/>
        </p:nvCxnSpPr>
        <p:spPr>
          <a:xfrm>
            <a:off x="2373100" y="3636900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2"/>
          <p:cNvSpPr/>
          <p:nvPr/>
        </p:nvSpPr>
        <p:spPr>
          <a:xfrm>
            <a:off x="4035150" y="2556450"/>
            <a:ext cx="921300" cy="765600"/>
          </a:xfrm>
          <a:prstGeom prst="flowChartAlternateProcess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/>
              <a:t>JOIN </a:t>
            </a:r>
            <a:r>
              <a:rPr lang="ru" sz="900"/>
              <a:t>hive-таблиц по полю Sample</a:t>
            </a:r>
            <a:endParaRPr sz="900"/>
          </a:p>
        </p:txBody>
      </p:sp>
      <p:cxnSp>
        <p:nvCxnSpPr>
          <p:cNvPr id="136" name="Google Shape;136;p22"/>
          <p:cNvCxnSpPr>
            <a:stCxn id="131" idx="3"/>
            <a:endCxn id="135" idx="0"/>
          </p:cNvCxnSpPr>
          <p:nvPr/>
        </p:nvCxnSpPr>
        <p:spPr>
          <a:xfrm>
            <a:off x="3844650" y="2085700"/>
            <a:ext cx="651300" cy="4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2"/>
          <p:cNvCxnSpPr>
            <a:stCxn id="133" idx="3"/>
            <a:endCxn id="135" idx="2"/>
          </p:cNvCxnSpPr>
          <p:nvPr/>
        </p:nvCxnSpPr>
        <p:spPr>
          <a:xfrm flipH="1" rot="10800000">
            <a:off x="3886350" y="3322200"/>
            <a:ext cx="6096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22"/>
          <p:cNvSpPr/>
          <p:nvPr/>
        </p:nvSpPr>
        <p:spPr>
          <a:xfrm>
            <a:off x="6220925" y="2424750"/>
            <a:ext cx="787200" cy="1029000"/>
          </a:xfrm>
          <a:prstGeom prst="flowChartAlternateProcess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/>
              <a:t>РАСЧЕТ </a:t>
            </a:r>
            <a:endParaRPr sz="900"/>
          </a:p>
        </p:txBody>
      </p:sp>
      <p:cxnSp>
        <p:nvCxnSpPr>
          <p:cNvPr id="139" name="Google Shape;139;p22"/>
          <p:cNvCxnSpPr>
            <a:stCxn id="135" idx="3"/>
            <a:endCxn id="140" idx="1"/>
          </p:cNvCxnSpPr>
          <p:nvPr/>
        </p:nvCxnSpPr>
        <p:spPr>
          <a:xfrm>
            <a:off x="4956450" y="2939250"/>
            <a:ext cx="28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2"/>
          <p:cNvSpPr txBox="1"/>
          <p:nvPr/>
        </p:nvSpPr>
        <p:spPr>
          <a:xfrm>
            <a:off x="1451650" y="4432675"/>
            <a:ext cx="78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/>
              <a:t>CSV</a:t>
            </a:r>
            <a:endParaRPr b="1" sz="900"/>
          </a:p>
        </p:txBody>
      </p:sp>
      <p:sp>
        <p:nvSpPr>
          <p:cNvPr id="142" name="Google Shape;142;p22"/>
          <p:cNvSpPr txBox="1"/>
          <p:nvPr/>
        </p:nvSpPr>
        <p:spPr>
          <a:xfrm>
            <a:off x="7069325" y="4432675"/>
            <a:ext cx="1222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900">
                <a:solidFill>
                  <a:schemeClr val="dk1"/>
                </a:solidFill>
              </a:rPr>
              <a:t>Spark DF</a:t>
            </a:r>
            <a:endParaRPr b="1" sz="900">
              <a:solidFill>
                <a:srgbClr val="CC0000"/>
              </a:solidFill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5239650" y="2424750"/>
            <a:ext cx="787200" cy="1029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/>
              <a:t>таблица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готовая для расчета</a:t>
            </a:r>
            <a:endParaRPr sz="900"/>
          </a:p>
        </p:txBody>
      </p:sp>
      <p:sp>
        <p:nvSpPr>
          <p:cNvPr id="143" name="Google Shape;143;p22"/>
          <p:cNvSpPr txBox="1"/>
          <p:nvPr/>
        </p:nvSpPr>
        <p:spPr>
          <a:xfrm>
            <a:off x="203850" y="4432675"/>
            <a:ext cx="78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/>
              <a:t>CSV</a:t>
            </a:r>
            <a:endParaRPr b="1" sz="900"/>
          </a:p>
        </p:txBody>
      </p:sp>
      <p:sp>
        <p:nvSpPr>
          <p:cNvPr id="144" name="Google Shape;144;p22"/>
          <p:cNvSpPr txBox="1"/>
          <p:nvPr/>
        </p:nvSpPr>
        <p:spPr>
          <a:xfrm>
            <a:off x="2839950" y="4432675"/>
            <a:ext cx="78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/>
              <a:t>Spark DF</a:t>
            </a:r>
            <a:endParaRPr b="1" sz="900"/>
          </a:p>
        </p:txBody>
      </p:sp>
      <p:sp>
        <p:nvSpPr>
          <p:cNvPr id="145" name="Google Shape;145;p22"/>
          <p:cNvSpPr txBox="1"/>
          <p:nvPr/>
        </p:nvSpPr>
        <p:spPr>
          <a:xfrm>
            <a:off x="5261163" y="4432675"/>
            <a:ext cx="78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900">
                <a:solidFill>
                  <a:schemeClr val="dk1"/>
                </a:solidFill>
              </a:rPr>
              <a:t>Spark DF</a:t>
            </a:r>
            <a:endParaRPr b="1" sz="900"/>
          </a:p>
        </p:txBody>
      </p:sp>
      <p:cxnSp>
        <p:nvCxnSpPr>
          <p:cNvPr id="146" name="Google Shape;146;p22"/>
          <p:cNvCxnSpPr>
            <a:stCxn id="140" idx="3"/>
            <a:endCxn id="138" idx="1"/>
          </p:cNvCxnSpPr>
          <p:nvPr/>
        </p:nvCxnSpPr>
        <p:spPr>
          <a:xfrm>
            <a:off x="6026850" y="2939250"/>
            <a:ext cx="19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2"/>
          <p:cNvSpPr txBox="1"/>
          <p:nvPr/>
        </p:nvSpPr>
        <p:spPr>
          <a:xfrm>
            <a:off x="8170925" y="2585250"/>
            <a:ext cx="921300" cy="70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CSV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(данные о композитах)</a:t>
            </a:r>
            <a:endParaRPr sz="1000"/>
          </a:p>
        </p:txBody>
      </p:sp>
      <p:cxnSp>
        <p:nvCxnSpPr>
          <p:cNvPr id="148" name="Google Shape;148;p22"/>
          <p:cNvCxnSpPr>
            <a:stCxn id="138" idx="3"/>
            <a:endCxn id="149" idx="1"/>
          </p:cNvCxnSpPr>
          <p:nvPr/>
        </p:nvCxnSpPr>
        <p:spPr>
          <a:xfrm>
            <a:off x="7008125" y="2939250"/>
            <a:ext cx="20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2"/>
          <p:cNvSpPr txBox="1"/>
          <p:nvPr/>
        </p:nvSpPr>
        <p:spPr>
          <a:xfrm>
            <a:off x="8237975" y="4432675"/>
            <a:ext cx="78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/>
              <a:t>CSV</a:t>
            </a:r>
            <a:endParaRPr b="1" sz="900"/>
          </a:p>
        </p:txBody>
      </p:sp>
      <p:sp>
        <p:nvSpPr>
          <p:cNvPr id="149" name="Google Shape;149;p22"/>
          <p:cNvSpPr/>
          <p:nvPr/>
        </p:nvSpPr>
        <p:spPr>
          <a:xfrm>
            <a:off x="7217675" y="2424738"/>
            <a:ext cx="787200" cy="1029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/>
              <a:t>Итоговая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/>
              <a:t>таблица</a:t>
            </a:r>
            <a:endParaRPr b="1" sz="900"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7825" y="1533762"/>
            <a:ext cx="921300" cy="479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2"/>
          <p:cNvCxnSpPr>
            <a:stCxn id="149" idx="3"/>
            <a:endCxn id="147" idx="1"/>
          </p:cNvCxnSpPr>
          <p:nvPr/>
        </p:nvCxnSpPr>
        <p:spPr>
          <a:xfrm>
            <a:off x="8004875" y="2939238"/>
            <a:ext cx="16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72500" y="26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66666"/>
                </a:solidFill>
              </a:rPr>
              <a:t>Стоимость разработки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На реализацию задачи силами одного специалиста отведем 15 рабочих дней. Сюда войдут этапы: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продумывание архитектуры, настройка источников данных (3 дня)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тестирование процесса сбора данных (5 дней)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программирование (2 дня)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функциональное тестирование и отладка решения (5 дней)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При условии работы в режиме 8-ми часового рабочего дня по ставке 10 долларов США в час, оплата труда вместе с налоговыми отчислениями составит:</a:t>
            </a:r>
            <a:endParaRPr sz="1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15 * 8 * 10$ * 1.43 = 1716$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700"/>
              <a:t>Эквивалентно 128 700 рублей (по курсу 1USD = 75рублей)</a:t>
            </a:r>
            <a:endParaRPr b="1"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72500" y="3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66666"/>
                </a:solidFill>
              </a:rPr>
              <a:t>Экономический эффект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72500" y="612425"/>
            <a:ext cx="8520600" cy="43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84"/>
              <a:t>До решения задачи процесс расчета композитов осуществлялся в полуавтоматическом режиме, когда специалист был вынужден вручную собирать ежедневные данные из файлов, стыковать их в конечный реестр и производить расчет композитов в Excel.</a:t>
            </a:r>
            <a:endParaRPr sz="228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284"/>
              <a:t>Из-за ручных операций тратилось дополнительное время геолога, которое могло быть направлено на решение других задач.</a:t>
            </a:r>
            <a:endParaRPr sz="228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284"/>
              <a:t>На данную работу геолог тратил до 30 часов в месяц.</a:t>
            </a:r>
            <a:endParaRPr sz="228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284"/>
              <a:t>Разработка нашего решения заняла 120 часов (см. предыдущий слайд).</a:t>
            </a:r>
            <a:endParaRPr sz="228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284"/>
              <a:t>При примерно одинаковых ставках оплаты труда у разработчика и геолога, приходим к выводу, что окупаемость разработки наступает уже на 5-й месяц.</a:t>
            </a:r>
            <a:endParaRPr sz="228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284"/>
              <a:t>Далее мы имеем следующий экономический эффект от внедрения:</a:t>
            </a:r>
            <a:endParaRPr sz="2284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742"/>
              <a:t>30ч * 10$ * 1.43 = 429$ = 32 175 руб (в месяц)</a:t>
            </a:r>
            <a:endParaRPr b="1" sz="1742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742"/>
              <a:t>5148$ = 386 100 руб (в год)</a:t>
            </a:r>
            <a:endParaRPr b="1" sz="174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26575" y="21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Общая информация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26575" y="785513"/>
            <a:ext cx="6870300" cy="18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765"/>
              <a:t>Разработке месторождений твердых полезных ископаемых (ТПИ) предшествует создание трехмерной модели месторождения. </a:t>
            </a:r>
            <a:endParaRPr sz="176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765"/>
              <a:t>В случае рудного золота это блочная модель рудного тела (золото находится в руде).</a:t>
            </a:r>
            <a:endParaRPr sz="176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765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3750" y="840225"/>
            <a:ext cx="196215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 amt="69000"/>
          </a:blip>
          <a:stretch>
            <a:fillRect/>
          </a:stretch>
        </p:blipFill>
        <p:spPr>
          <a:xfrm>
            <a:off x="5603150" y="2865338"/>
            <a:ext cx="3540850" cy="20659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48175" y="2870825"/>
            <a:ext cx="47685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Модель месторождения позволяет получить информацию о запасах ТПИ. А также помогает провести ТЭО (технико-экономическое обоснование), выбрать те или иные способы разработки этого месторождения.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14425" y="10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ПОСТАНОВКА ЗАДАЧИ</a:t>
            </a:r>
            <a:endParaRPr b="1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214425" y="677250"/>
            <a:ext cx="7492200" cy="24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1595"/>
              <a:t>М</a:t>
            </a:r>
            <a:r>
              <a:rPr lang="ru" sz="1595"/>
              <a:t>одель месторождения строится по заданным параметрам в специализированном ПО -- горно-геологических информационных системах.</a:t>
            </a:r>
            <a:endParaRPr sz="15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ru" sz="1595"/>
              <a:t>Для создания модели месторождения необходимо подготовить базу данных. которая описывает следующие ключевые сущности:</a:t>
            </a:r>
            <a:endParaRPr sz="1595"/>
          </a:p>
          <a:p>
            <a:pPr indent="-32988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95"/>
              <a:buChar char="-"/>
            </a:pPr>
            <a:r>
              <a:rPr lang="ru" sz="1595"/>
              <a:t>координаты устьев скважин (устье -- это точка бурения на поверхности);</a:t>
            </a:r>
            <a:endParaRPr sz="1595"/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-"/>
            </a:pPr>
            <a:r>
              <a:rPr lang="ru" sz="1595"/>
              <a:t>данные о кривизне скважин в виде замеров Угла наклона и Азимута в точках вдоль траектории скважины;</a:t>
            </a:r>
            <a:endParaRPr sz="1595"/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-"/>
            </a:pPr>
            <a:r>
              <a:rPr lang="ru" sz="1595"/>
              <a:t>данные о содержаниях в отобранных пробах по скважинам.</a:t>
            </a:r>
            <a:endParaRPr sz="159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595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603150" y="3077525"/>
            <a:ext cx="3540850" cy="20659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15925" y="3447650"/>
            <a:ext cx="52197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В рамках данного проекта мы рассмотрим задачу, непосредственно относящуюся к подготовке </a:t>
            </a:r>
            <a:r>
              <a:rPr b="1" lang="ru" sz="1800">
                <a:solidFill>
                  <a:schemeClr val="dk2"/>
                </a:solidFill>
              </a:rPr>
              <a:t>базе данных скважин (далее)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178225" y="352625"/>
            <a:ext cx="61506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На месторождении п</a:t>
            </a:r>
            <a:r>
              <a:rPr lang="ru" sz="1600">
                <a:solidFill>
                  <a:schemeClr val="dk2"/>
                </a:solidFill>
              </a:rPr>
              <a:t>роизводится бурение геологоразведочных скважин с отбором керновых проб.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Данные процессы отданы на аутсорсинг.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Ежедневно файлы утвержденного формата поступают к нам с разных участков месторождений (пример файла будет добавлен..)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78225" y="2571750"/>
            <a:ext cx="84651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600">
                <a:solidFill>
                  <a:srgbClr val="3C40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ПРОБЛЕМА</a:t>
            </a:r>
            <a:br>
              <a:rPr lang="ru" sz="1600">
                <a:solidFill>
                  <a:srgbClr val="3C40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ru" sz="1600">
                <a:solidFill>
                  <a:srgbClr val="3C40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в поступающих файлах могут быть ошибки в данных: </a:t>
            </a:r>
            <a:r>
              <a:rPr lang="ru" sz="1600">
                <a:solidFill>
                  <a:srgbClr val="3C40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возможные пересечения интервалов и пр.</a:t>
            </a:r>
            <a:endParaRPr sz="16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8872" y="352625"/>
            <a:ext cx="2636903" cy="18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178225" y="3633475"/>
            <a:ext cx="8643300" cy="1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3C40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ПОДЗАДАЧА 1</a:t>
            </a:r>
            <a:endParaRPr b="1" sz="1600">
              <a:solidFill>
                <a:srgbClr val="3C404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rgbClr val="3C40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При поступлении данных необходимо выполнять их проверку на наличие ошибок, а затем автоматически выпо</a:t>
            </a:r>
            <a:r>
              <a:rPr lang="ru" sz="1600">
                <a:solidFill>
                  <a:srgbClr val="3C40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лнять их исправление. Тем самым мы повышаем качество информации, по которой будет строиться наша модель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104950" y="289000"/>
            <a:ext cx="8319000" cy="3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Керн, извлеченный из скважин, размечается на пробы и </a:t>
            </a:r>
            <a:r>
              <a:rPr lang="ru" sz="160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направляется</a:t>
            </a:r>
            <a:r>
              <a:rPr lang="ru" sz="160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(аутсорсерами) на анализ в лабораторию.</a:t>
            </a:r>
            <a:endParaRPr sz="160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От лаборатории нам приходят файлы-протоколы о содержаниях в пробах (пример будет добавлен…)</a:t>
            </a:r>
            <a:endParaRPr sz="160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ПОДЗАДАЧА 2</a:t>
            </a:r>
            <a:endParaRPr b="1" sz="160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Нам необходимо агрегировать поступающие данные в отдельную таблицу, после чего</a:t>
            </a:r>
            <a:r>
              <a:rPr lang="ru" sz="160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выполнить задачу </a:t>
            </a:r>
            <a:r>
              <a:rPr b="1" lang="ru" sz="160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композитирования</a:t>
            </a:r>
            <a:r>
              <a:rPr lang="ru" sz="160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ru" sz="160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объединение рядовых проб в более крупные интервалы на основании заданных критериев: минимальное содержание полезного компонента, минимальная длина нового рудного интервала и т.д.).</a:t>
            </a:r>
            <a:endParaRPr sz="160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76750" y="4007275"/>
            <a:ext cx="8375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rgbClr val="3C40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Использование композитов поможет правильно сформировать 3d-каркас золоторудного тела, поможет в построении модели.</a:t>
            </a:r>
            <a:endParaRPr sz="1600">
              <a:solidFill>
                <a:srgbClr val="3C404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320">
                <a:solidFill>
                  <a:srgbClr val="434343"/>
                </a:solidFill>
              </a:rPr>
              <a:t>РЕШЕНИЕ</a:t>
            </a:r>
            <a:endParaRPr b="1" sz="2320">
              <a:solidFill>
                <a:srgbClr val="434343"/>
              </a:solidFill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Наша разработка позволяет решить следующие задачи: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валидация интервалов опробования с автоматическим исправлением ошибок в интервалах;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построение композитов по геологоразведочным скважинам как этап создания базы данных скважин для последующего моделирования в специализированном ПО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ссылка на github: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https://github.com/mmingalov/geekbrains-final-project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152400" y="8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2672"/>
              <a:buFont typeface="Arial"/>
              <a:buNone/>
            </a:pPr>
            <a:r>
              <a:rPr b="1" lang="ru" sz="2320">
                <a:solidFill>
                  <a:srgbClr val="434343"/>
                </a:solidFill>
              </a:rPr>
              <a:t>Исходные файлы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7850" y="458450"/>
            <a:ext cx="273752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3559775" y="458450"/>
            <a:ext cx="2652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Номера геологических проб, отобранных при бурении и отправленных в лабораторию на анализ содержания золота.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13325"/>
            <a:ext cx="1151700" cy="23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1304100" y="2513325"/>
            <a:ext cx="2652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Номера геологических проб с выявленным лабораторией содержанием золота.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Приходят через несколько дней по факту анализа.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152400" y="8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20">
                <a:solidFill>
                  <a:srgbClr val="434343"/>
                </a:solidFill>
              </a:rPr>
              <a:t>Слияние исходных ф</a:t>
            </a:r>
            <a:r>
              <a:rPr b="1" lang="ru" sz="2320">
                <a:solidFill>
                  <a:srgbClr val="434343"/>
                </a:solidFill>
              </a:rPr>
              <a:t>айлов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245875" y="1036050"/>
            <a:ext cx="5100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расчета композитов необходимо объединить файлы через операцию INNER JOIN используя поле Sample (идентификатор пробы)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 объединения на картинке справа: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925" y="1036050"/>
            <a:ext cx="3162075" cy="27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152400" y="8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20">
                <a:solidFill>
                  <a:srgbClr val="434343"/>
                </a:solidFill>
              </a:rPr>
              <a:t>Пример итогового расчета композитов</a:t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152400" y="765600"/>
            <a:ext cx="4568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Рудный интервал (композит) – это интервал по линии геологического опробования, состоящий из элементарных рядовых проб и удовлетворяющий определенным условиям выделения.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152400" y="1916000"/>
            <a:ext cx="4287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расчета и выделения рудных интервалов на стадии подсчета запасов обычно применяются следующие </a:t>
            </a:r>
            <a:r>
              <a:rPr b="1" lang="ru"/>
              <a:t>параметры кондиций</a:t>
            </a:r>
            <a:r>
              <a:rPr lang="ru"/>
              <a:t>: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бортовое содержание полезного компонента Сб;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минимальная мощность рудного тела Мр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292650" y="3497200"/>
            <a:ext cx="4287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 кондиций в примере справа</a:t>
            </a:r>
            <a:r>
              <a:rPr lang="ru"/>
              <a:t>: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Сб = 0.37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Мр =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00FF00"/>
                </a:highlight>
              </a:rPr>
              <a:t>К </a:t>
            </a:r>
            <a:r>
              <a:rPr lang="ru"/>
              <a:t>-- композит</a:t>
            </a:r>
            <a:br>
              <a:rPr lang="ru"/>
            </a:b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200" y="814300"/>
            <a:ext cx="4092187" cy="417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