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73" autoAdjust="0"/>
  </p:normalViewPr>
  <p:slideViewPr>
    <p:cSldViewPr snapToGrid="0">
      <p:cViewPr varScale="1">
        <p:scale>
          <a:sx n="104" d="100"/>
          <a:sy n="104" d="100"/>
        </p:scale>
        <p:origin x="1017"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e113e977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e113e977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Char char="●"/>
            </a:pPr>
            <a:r>
              <a:rPr lang="en-US" sz="900" dirty="0"/>
              <a:t>drilling data are received once a day</a:t>
            </a:r>
          </a:p>
          <a:p>
            <a:pPr marL="457200" lvl="0" indent="-285750" algn="l" rtl="0">
              <a:spcBef>
                <a:spcPts val="0"/>
              </a:spcBef>
              <a:spcAft>
                <a:spcPts val="0"/>
              </a:spcAft>
              <a:buSzPts val="900"/>
              <a:buChar char="●"/>
            </a:pPr>
            <a:r>
              <a:rPr lang="en-US" sz="900" dirty="0"/>
              <a:t>assay data are received once a day. By the time they arrive, there are guaranteed to have the appropriated </a:t>
            </a:r>
            <a:r>
              <a:rPr lang="en-US" sz="900" dirty="0" err="1"/>
              <a:t>rilling</a:t>
            </a:r>
            <a:r>
              <a:rPr lang="en-US" sz="900" dirty="0"/>
              <a:t> data. You can do JOIN</a:t>
            </a:r>
            <a:endParaRPr sz="9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5758eb5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5758eb5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5758eb5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5758eb5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c424469a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c424469a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113e97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113e97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e113e97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e113e97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c424469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c424469a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c424469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c424469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e113e97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e113e97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e113e977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e113e97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070ada1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070ada1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55000"/>
          </a:blip>
          <a:stretch>
            <a:fillRect/>
          </a:stretch>
        </p:blipFill>
        <p:spPr>
          <a:xfrm>
            <a:off x="0" y="-2"/>
            <a:ext cx="9143999" cy="3572453"/>
          </a:xfrm>
          <a:prstGeom prst="rect">
            <a:avLst/>
          </a:prstGeom>
          <a:noFill/>
          <a:ln>
            <a:noFill/>
          </a:ln>
        </p:spPr>
      </p:pic>
      <p:sp>
        <p:nvSpPr>
          <p:cNvPr id="55" name="Google Shape;55;p13"/>
          <p:cNvSpPr txBox="1">
            <a:spLocks noGrp="1"/>
          </p:cNvSpPr>
          <p:nvPr>
            <p:ph type="ctrTitle"/>
          </p:nvPr>
        </p:nvSpPr>
        <p:spPr>
          <a:xfrm>
            <a:off x="263050" y="4004937"/>
            <a:ext cx="8520600" cy="807416"/>
          </a:xfrm>
          <a:prstGeom prst="rect">
            <a:avLst/>
          </a:prstGeom>
        </p:spPr>
        <p:txBody>
          <a:bodyPr spcFirstLastPara="1" wrap="square" lIns="91425" tIns="91425" rIns="91425" bIns="91425" anchor="b" anchorCtr="0">
            <a:noAutofit/>
          </a:bodyPr>
          <a:lstStyle/>
          <a:p>
            <a:pPr lvl="0">
              <a:buSzPts val="990"/>
            </a:pPr>
            <a:r>
              <a:rPr lang="en-US" sz="2000" b="1" dirty="0">
                <a:solidFill>
                  <a:srgbClr val="434343"/>
                </a:solidFill>
              </a:rPr>
              <a:t>COMPOSITION OF EXPLORATION WELLS FOR RESOURCE MODELLING (ORE GOLD DEPOSIT)</a:t>
            </a:r>
            <a:endParaRPr sz="2000" b="1" dirty="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8050" y="355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Data flow</a:t>
            </a:r>
            <a:endParaRPr b="1" dirty="0"/>
          </a:p>
        </p:txBody>
      </p:sp>
      <p:pic>
        <p:nvPicPr>
          <p:cNvPr id="123" name="Google Shape;123;p22"/>
          <p:cNvPicPr preferRelativeResize="0"/>
          <p:nvPr/>
        </p:nvPicPr>
        <p:blipFill>
          <a:blip r:embed="rId3">
            <a:alphaModFix/>
          </a:blip>
          <a:stretch>
            <a:fillRect/>
          </a:stretch>
        </p:blipFill>
        <p:spPr>
          <a:xfrm>
            <a:off x="3847700" y="849737"/>
            <a:ext cx="921300" cy="479936"/>
          </a:xfrm>
          <a:prstGeom prst="rect">
            <a:avLst/>
          </a:prstGeom>
          <a:noFill/>
          <a:ln>
            <a:noFill/>
          </a:ln>
        </p:spPr>
      </p:pic>
      <p:pic>
        <p:nvPicPr>
          <p:cNvPr id="124" name="Google Shape;124;p22"/>
          <p:cNvPicPr preferRelativeResize="0"/>
          <p:nvPr/>
        </p:nvPicPr>
        <p:blipFill>
          <a:blip r:embed="rId4">
            <a:alphaModFix/>
          </a:blip>
          <a:stretch>
            <a:fillRect/>
          </a:stretch>
        </p:blipFill>
        <p:spPr>
          <a:xfrm>
            <a:off x="1317525" y="888463"/>
            <a:ext cx="1055700" cy="427325"/>
          </a:xfrm>
          <a:prstGeom prst="rect">
            <a:avLst/>
          </a:prstGeom>
          <a:noFill/>
          <a:ln>
            <a:noFill/>
          </a:ln>
        </p:spPr>
      </p:pic>
      <p:sp>
        <p:nvSpPr>
          <p:cNvPr id="125" name="Google Shape;125;p22"/>
          <p:cNvSpPr/>
          <p:nvPr/>
        </p:nvSpPr>
        <p:spPr>
          <a:xfrm>
            <a:off x="1317525" y="1596050"/>
            <a:ext cx="1055700" cy="10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u" b="1" dirty="0"/>
              <a:t>HDFS</a:t>
            </a:r>
            <a:endParaRPr b="1" dirty="0"/>
          </a:p>
          <a:p>
            <a:pPr marL="0" lvl="0" indent="0" algn="l" rtl="0">
              <a:spcBef>
                <a:spcPts val="0"/>
              </a:spcBef>
              <a:spcAft>
                <a:spcPts val="0"/>
              </a:spcAft>
              <a:buNone/>
            </a:pPr>
            <a:r>
              <a:rPr lang="ru" sz="1000" dirty="0"/>
              <a:t>(</a:t>
            </a:r>
            <a:r>
              <a:rPr lang="en-US" sz="1000" dirty="0"/>
              <a:t>partitions by days</a:t>
            </a:r>
            <a:r>
              <a:rPr lang="ru" sz="1000" dirty="0"/>
              <a:t>)</a:t>
            </a:r>
            <a:endParaRPr sz="1000" dirty="0"/>
          </a:p>
        </p:txBody>
      </p:sp>
      <p:sp>
        <p:nvSpPr>
          <p:cNvPr id="126" name="Google Shape;126;p22"/>
          <p:cNvSpPr/>
          <p:nvPr/>
        </p:nvSpPr>
        <p:spPr>
          <a:xfrm>
            <a:off x="1317400" y="3122400"/>
            <a:ext cx="1055700" cy="102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b="1" dirty="0">
                <a:solidFill>
                  <a:schemeClr val="dk1"/>
                </a:solidFill>
              </a:rPr>
              <a:t>HDFS</a:t>
            </a:r>
            <a:endParaRPr b="1" dirty="0">
              <a:solidFill>
                <a:schemeClr val="dk1"/>
              </a:solidFill>
            </a:endParaRPr>
          </a:p>
          <a:p>
            <a:pPr marL="0" lvl="0" indent="0" algn="l" rtl="0">
              <a:spcBef>
                <a:spcPts val="0"/>
              </a:spcBef>
              <a:spcAft>
                <a:spcPts val="0"/>
              </a:spcAft>
              <a:buClr>
                <a:schemeClr val="dk1"/>
              </a:buClr>
              <a:buSzPts val="1100"/>
              <a:buFont typeface="Arial"/>
              <a:buNone/>
            </a:pPr>
            <a:r>
              <a:rPr lang="ru" sz="1000" dirty="0">
                <a:solidFill>
                  <a:schemeClr val="dk1"/>
                </a:solidFill>
              </a:rPr>
              <a:t>(</a:t>
            </a:r>
            <a:r>
              <a:rPr lang="en-US" sz="1000" dirty="0"/>
              <a:t>partitions by days</a:t>
            </a:r>
            <a:r>
              <a:rPr lang="ru" sz="1000" dirty="0">
                <a:solidFill>
                  <a:schemeClr val="dk1"/>
                </a:solidFill>
              </a:rPr>
              <a:t>)</a:t>
            </a:r>
            <a:endParaRPr dirty="0"/>
          </a:p>
        </p:txBody>
      </p:sp>
      <p:sp>
        <p:nvSpPr>
          <p:cNvPr id="127" name="Google Shape;127;p22"/>
          <p:cNvSpPr txBox="1"/>
          <p:nvPr/>
        </p:nvSpPr>
        <p:spPr>
          <a:xfrm>
            <a:off x="156025" y="1737350"/>
            <a:ext cx="883200" cy="707856"/>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lvl="0" indent="0" algn="l" rtl="0">
              <a:spcBef>
                <a:spcPts val="0"/>
              </a:spcBef>
              <a:spcAft>
                <a:spcPts val="0"/>
              </a:spcAft>
              <a:buNone/>
            </a:pPr>
            <a:r>
              <a:rPr lang="ru" sz="1000" dirty="0"/>
              <a:t>(</a:t>
            </a:r>
            <a:r>
              <a:rPr lang="en-US" sz="1000" dirty="0"/>
              <a:t>drilling data</a:t>
            </a:r>
            <a:r>
              <a:rPr lang="ru" sz="1000" dirty="0"/>
              <a:t>)</a:t>
            </a:r>
            <a:endParaRPr sz="1000" dirty="0"/>
          </a:p>
        </p:txBody>
      </p:sp>
      <p:cxnSp>
        <p:nvCxnSpPr>
          <p:cNvPr id="128" name="Google Shape;128;p22"/>
          <p:cNvCxnSpPr>
            <a:stCxn id="127" idx="3"/>
            <a:endCxn id="125" idx="1"/>
          </p:cNvCxnSpPr>
          <p:nvPr/>
        </p:nvCxnSpPr>
        <p:spPr>
          <a:xfrm>
            <a:off x="1039225" y="2091278"/>
            <a:ext cx="278300" cy="19272"/>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22"/>
          <p:cNvCxnSpPr>
            <a:stCxn id="130" idx="3"/>
            <a:endCxn id="126" idx="1"/>
          </p:cNvCxnSpPr>
          <p:nvPr/>
        </p:nvCxnSpPr>
        <p:spPr>
          <a:xfrm>
            <a:off x="1039050" y="3417534"/>
            <a:ext cx="278350" cy="219366"/>
          </a:xfrm>
          <a:prstGeom prst="straightConnector1">
            <a:avLst/>
          </a:prstGeom>
          <a:noFill/>
          <a:ln w="9525" cap="flat" cmpd="sng">
            <a:solidFill>
              <a:schemeClr val="dk2"/>
            </a:solidFill>
            <a:prstDash val="solid"/>
            <a:round/>
            <a:headEnd type="none" w="med" len="med"/>
            <a:tailEnd type="triangle" w="med" len="med"/>
          </a:ln>
        </p:spPr>
      </p:cxnSp>
      <p:sp>
        <p:nvSpPr>
          <p:cNvPr id="130" name="Google Shape;130;p22"/>
          <p:cNvSpPr txBox="1"/>
          <p:nvPr/>
        </p:nvSpPr>
        <p:spPr>
          <a:xfrm>
            <a:off x="155850" y="3140550"/>
            <a:ext cx="883200" cy="553968"/>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marR="0" lvl="0" indent="0" algn="l" rtl="0">
              <a:lnSpc>
                <a:spcPct val="100000"/>
              </a:lnSpc>
              <a:spcBef>
                <a:spcPts val="0"/>
              </a:spcBef>
              <a:spcAft>
                <a:spcPts val="0"/>
              </a:spcAft>
              <a:buNone/>
            </a:pPr>
            <a:r>
              <a:rPr lang="ru" sz="1000" dirty="0"/>
              <a:t>(</a:t>
            </a:r>
            <a:r>
              <a:rPr lang="en-US" sz="1000" dirty="0"/>
              <a:t>assay data</a:t>
            </a:r>
            <a:r>
              <a:rPr lang="ru" sz="1000" dirty="0"/>
              <a:t>)</a:t>
            </a:r>
            <a:endParaRPr sz="1000" dirty="0"/>
          </a:p>
        </p:txBody>
      </p:sp>
      <p:sp>
        <p:nvSpPr>
          <p:cNvPr id="131" name="Google Shape;131;p22"/>
          <p:cNvSpPr/>
          <p:nvPr/>
        </p:nvSpPr>
        <p:spPr>
          <a:xfrm>
            <a:off x="2622450" y="1571200"/>
            <a:ext cx="12031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t>table </a:t>
            </a:r>
            <a:r>
              <a:rPr lang="en-US" sz="1000" dirty="0"/>
              <a:t>with accumulated data for all partitions</a:t>
            </a:r>
            <a:endParaRPr sz="1000" dirty="0"/>
          </a:p>
        </p:txBody>
      </p:sp>
      <p:cxnSp>
        <p:nvCxnSpPr>
          <p:cNvPr id="132" name="Google Shape;132;p22"/>
          <p:cNvCxnSpPr>
            <a:cxnSpLocks/>
            <a:stCxn id="125" idx="3"/>
            <a:endCxn id="131" idx="1"/>
          </p:cNvCxnSpPr>
          <p:nvPr/>
        </p:nvCxnSpPr>
        <p:spPr>
          <a:xfrm flipV="1">
            <a:off x="2373225" y="2085700"/>
            <a:ext cx="249225" cy="24850"/>
          </a:xfrm>
          <a:prstGeom prst="straightConnector1">
            <a:avLst/>
          </a:prstGeom>
          <a:noFill/>
          <a:ln w="9525" cap="flat" cmpd="sng">
            <a:solidFill>
              <a:schemeClr val="dk2"/>
            </a:solidFill>
            <a:prstDash val="solid"/>
            <a:round/>
            <a:headEnd type="none" w="med" len="med"/>
            <a:tailEnd type="triangle" w="med" len="med"/>
          </a:ln>
        </p:spPr>
      </p:cxnSp>
      <p:sp>
        <p:nvSpPr>
          <p:cNvPr id="133" name="Google Shape;133;p22"/>
          <p:cNvSpPr/>
          <p:nvPr/>
        </p:nvSpPr>
        <p:spPr>
          <a:xfrm>
            <a:off x="2686950" y="3122400"/>
            <a:ext cx="11386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t>table </a:t>
            </a:r>
            <a:r>
              <a:rPr lang="en-US" sz="1000" dirty="0"/>
              <a:t>with accumulated data for all partitions</a:t>
            </a:r>
          </a:p>
        </p:txBody>
      </p:sp>
      <p:cxnSp>
        <p:nvCxnSpPr>
          <p:cNvPr id="134" name="Google Shape;134;p22"/>
          <p:cNvCxnSpPr>
            <a:cxnSpLocks/>
            <a:stCxn id="126" idx="3"/>
            <a:endCxn id="133" idx="1"/>
          </p:cNvCxnSpPr>
          <p:nvPr/>
        </p:nvCxnSpPr>
        <p:spPr>
          <a:xfrm>
            <a:off x="2373100" y="3636900"/>
            <a:ext cx="313850" cy="0"/>
          </a:xfrm>
          <a:prstGeom prst="straightConnector1">
            <a:avLst/>
          </a:prstGeom>
          <a:noFill/>
          <a:ln w="9525" cap="flat" cmpd="sng">
            <a:solidFill>
              <a:schemeClr val="dk2"/>
            </a:solidFill>
            <a:prstDash val="solid"/>
            <a:round/>
            <a:headEnd type="none" w="med" len="med"/>
            <a:tailEnd type="triangle" w="med" len="med"/>
          </a:ln>
        </p:spPr>
      </p:cxnSp>
      <p:sp>
        <p:nvSpPr>
          <p:cNvPr id="135" name="Google Shape;135;p22"/>
          <p:cNvSpPr/>
          <p:nvPr/>
        </p:nvSpPr>
        <p:spPr>
          <a:xfrm>
            <a:off x="3943006" y="2556450"/>
            <a:ext cx="921300" cy="765600"/>
          </a:xfrm>
          <a:prstGeom prst="flowChartAlternateProcess">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u" sz="900" b="1" dirty="0"/>
              <a:t>JOIN </a:t>
            </a:r>
            <a:r>
              <a:rPr lang="ru" sz="900" dirty="0"/>
              <a:t>hive-</a:t>
            </a:r>
            <a:r>
              <a:rPr lang="en-US" sz="900" dirty="0"/>
              <a:t>tables</a:t>
            </a:r>
            <a:r>
              <a:rPr lang="ru" sz="900" dirty="0"/>
              <a:t> </a:t>
            </a:r>
            <a:r>
              <a:rPr lang="en-US" sz="900" dirty="0"/>
              <a:t>by </a:t>
            </a:r>
            <a:r>
              <a:rPr lang="ru" sz="900" dirty="0"/>
              <a:t>Sample</a:t>
            </a:r>
            <a:endParaRPr sz="900" dirty="0"/>
          </a:p>
        </p:txBody>
      </p:sp>
      <p:cxnSp>
        <p:nvCxnSpPr>
          <p:cNvPr id="136" name="Google Shape;136;p22"/>
          <p:cNvCxnSpPr>
            <a:cxnSpLocks/>
            <a:stCxn id="131" idx="3"/>
            <a:endCxn id="135" idx="0"/>
          </p:cNvCxnSpPr>
          <p:nvPr/>
        </p:nvCxnSpPr>
        <p:spPr>
          <a:xfrm>
            <a:off x="3825600" y="2085700"/>
            <a:ext cx="578056" cy="47075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22"/>
          <p:cNvCxnSpPr>
            <a:cxnSpLocks/>
            <a:stCxn id="133" idx="3"/>
            <a:endCxn id="135" idx="2"/>
          </p:cNvCxnSpPr>
          <p:nvPr/>
        </p:nvCxnSpPr>
        <p:spPr>
          <a:xfrm flipV="1">
            <a:off x="3825600" y="3322050"/>
            <a:ext cx="578056" cy="31485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22"/>
          <p:cNvSpPr/>
          <p:nvPr/>
        </p:nvSpPr>
        <p:spPr>
          <a:xfrm>
            <a:off x="6065318" y="2424750"/>
            <a:ext cx="1116830" cy="1029000"/>
          </a:xfrm>
          <a:prstGeom prst="flowChartAlternateProcess">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COMPOSITING CALCULATION </a:t>
            </a:r>
            <a:endParaRPr lang="en-US" sz="900" dirty="0"/>
          </a:p>
        </p:txBody>
      </p:sp>
      <p:cxnSp>
        <p:nvCxnSpPr>
          <p:cNvPr id="139" name="Google Shape;139;p22"/>
          <p:cNvCxnSpPr>
            <a:cxnSpLocks/>
            <a:stCxn id="135" idx="3"/>
            <a:endCxn id="140" idx="1"/>
          </p:cNvCxnSpPr>
          <p:nvPr/>
        </p:nvCxnSpPr>
        <p:spPr>
          <a:xfrm>
            <a:off x="4864306" y="2939250"/>
            <a:ext cx="174110" cy="0"/>
          </a:xfrm>
          <a:prstGeom prst="straightConnector1">
            <a:avLst/>
          </a:prstGeom>
          <a:noFill/>
          <a:ln w="9525" cap="flat" cmpd="sng">
            <a:solidFill>
              <a:schemeClr val="dk2"/>
            </a:solidFill>
            <a:prstDash val="solid"/>
            <a:round/>
            <a:headEnd type="none" w="med" len="med"/>
            <a:tailEnd type="triangle" w="med" len="med"/>
          </a:ln>
        </p:spPr>
      </p:cxnSp>
      <p:sp>
        <p:nvSpPr>
          <p:cNvPr id="141" name="Google Shape;141;p22"/>
          <p:cNvSpPr txBox="1"/>
          <p:nvPr/>
        </p:nvSpPr>
        <p:spPr>
          <a:xfrm>
            <a:off x="1451650" y="4432675"/>
            <a:ext cx="787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900" b="1"/>
              <a:t>CSV</a:t>
            </a:r>
            <a:endParaRPr sz="900" b="1"/>
          </a:p>
        </p:txBody>
      </p:sp>
      <p:sp>
        <p:nvSpPr>
          <p:cNvPr id="142" name="Google Shape;142;p22"/>
          <p:cNvSpPr txBox="1"/>
          <p:nvPr/>
        </p:nvSpPr>
        <p:spPr>
          <a:xfrm>
            <a:off x="7069325" y="4432675"/>
            <a:ext cx="1222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ru" sz="900" b="1">
                <a:solidFill>
                  <a:schemeClr val="dk1"/>
                </a:solidFill>
              </a:rPr>
              <a:t>Spark DF</a:t>
            </a:r>
            <a:endParaRPr sz="900" b="1">
              <a:solidFill>
                <a:srgbClr val="CC0000"/>
              </a:solidFill>
            </a:endParaRPr>
          </a:p>
        </p:txBody>
      </p:sp>
      <p:sp>
        <p:nvSpPr>
          <p:cNvPr id="140" name="Google Shape;140;p22"/>
          <p:cNvSpPr/>
          <p:nvPr/>
        </p:nvSpPr>
        <p:spPr>
          <a:xfrm>
            <a:off x="5038416" y="2424750"/>
            <a:ext cx="860850"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final table</a:t>
            </a:r>
            <a:endParaRPr sz="900" b="1" dirty="0"/>
          </a:p>
          <a:p>
            <a:pPr marL="0" lvl="0" indent="0" algn="l" rtl="0">
              <a:spcBef>
                <a:spcPts val="0"/>
              </a:spcBef>
              <a:spcAft>
                <a:spcPts val="0"/>
              </a:spcAft>
              <a:buNone/>
            </a:pPr>
            <a:r>
              <a:rPr lang="en-US" sz="900" dirty="0"/>
              <a:t>for compositing</a:t>
            </a:r>
            <a:endParaRPr sz="900" dirty="0"/>
          </a:p>
        </p:txBody>
      </p:sp>
      <p:sp>
        <p:nvSpPr>
          <p:cNvPr id="143" name="Google Shape;143;p22"/>
          <p:cNvSpPr txBox="1"/>
          <p:nvPr/>
        </p:nvSpPr>
        <p:spPr>
          <a:xfrm>
            <a:off x="203850"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CSV</a:t>
            </a:r>
            <a:endParaRPr sz="900" b="1"/>
          </a:p>
        </p:txBody>
      </p:sp>
      <p:sp>
        <p:nvSpPr>
          <p:cNvPr id="144" name="Google Shape;144;p22"/>
          <p:cNvSpPr txBox="1"/>
          <p:nvPr/>
        </p:nvSpPr>
        <p:spPr>
          <a:xfrm>
            <a:off x="2839950"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Spark DF</a:t>
            </a:r>
            <a:endParaRPr sz="900" b="1"/>
          </a:p>
        </p:txBody>
      </p:sp>
      <p:sp>
        <p:nvSpPr>
          <p:cNvPr id="145" name="Google Shape;145;p22"/>
          <p:cNvSpPr txBox="1"/>
          <p:nvPr/>
        </p:nvSpPr>
        <p:spPr>
          <a:xfrm>
            <a:off x="5261163"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ru" sz="900" b="1">
                <a:solidFill>
                  <a:schemeClr val="dk1"/>
                </a:solidFill>
              </a:rPr>
              <a:t>Spark DF</a:t>
            </a:r>
            <a:endParaRPr sz="900" b="1"/>
          </a:p>
        </p:txBody>
      </p:sp>
      <p:cxnSp>
        <p:nvCxnSpPr>
          <p:cNvPr id="146" name="Google Shape;146;p22"/>
          <p:cNvCxnSpPr>
            <a:cxnSpLocks/>
            <a:stCxn id="140" idx="3"/>
            <a:endCxn id="138" idx="1"/>
          </p:cNvCxnSpPr>
          <p:nvPr/>
        </p:nvCxnSpPr>
        <p:spPr>
          <a:xfrm>
            <a:off x="5899266" y="2939250"/>
            <a:ext cx="166052" cy="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22"/>
          <p:cNvSpPr txBox="1"/>
          <p:nvPr/>
        </p:nvSpPr>
        <p:spPr>
          <a:xfrm>
            <a:off x="8170925" y="2585250"/>
            <a:ext cx="921300" cy="553968"/>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ru" b="1" dirty="0"/>
              <a:t>CSV</a:t>
            </a:r>
            <a:endParaRPr b="1" dirty="0"/>
          </a:p>
          <a:p>
            <a:pPr marL="0" lvl="0" indent="0" algn="l" rtl="0">
              <a:spcBef>
                <a:spcPts val="0"/>
              </a:spcBef>
              <a:spcAft>
                <a:spcPts val="0"/>
              </a:spcAft>
              <a:buNone/>
            </a:pPr>
            <a:r>
              <a:rPr lang="ru" sz="1000" dirty="0"/>
              <a:t>(</a:t>
            </a:r>
            <a:r>
              <a:rPr lang="en-US" sz="1000" dirty="0"/>
              <a:t>composites</a:t>
            </a:r>
            <a:r>
              <a:rPr lang="ru" sz="1000" dirty="0"/>
              <a:t>)</a:t>
            </a:r>
            <a:endParaRPr sz="1000" dirty="0"/>
          </a:p>
        </p:txBody>
      </p:sp>
      <p:cxnSp>
        <p:nvCxnSpPr>
          <p:cNvPr id="148" name="Google Shape;148;p22"/>
          <p:cNvCxnSpPr>
            <a:cxnSpLocks/>
            <a:stCxn id="138" idx="3"/>
            <a:endCxn id="149" idx="1"/>
          </p:cNvCxnSpPr>
          <p:nvPr/>
        </p:nvCxnSpPr>
        <p:spPr>
          <a:xfrm flipV="1">
            <a:off x="7182148" y="2939238"/>
            <a:ext cx="166051" cy="12"/>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22"/>
          <p:cNvSpPr txBox="1"/>
          <p:nvPr/>
        </p:nvSpPr>
        <p:spPr>
          <a:xfrm>
            <a:off x="8237975" y="4432675"/>
            <a:ext cx="7872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sz="900" b="1"/>
              <a:t>CSV</a:t>
            </a:r>
            <a:endParaRPr sz="900" b="1"/>
          </a:p>
        </p:txBody>
      </p:sp>
      <p:sp>
        <p:nvSpPr>
          <p:cNvPr id="149" name="Google Shape;149;p22"/>
          <p:cNvSpPr/>
          <p:nvPr/>
        </p:nvSpPr>
        <p:spPr>
          <a:xfrm>
            <a:off x="7348199" y="2424738"/>
            <a:ext cx="656675" cy="10290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t>Result </a:t>
            </a:r>
            <a:r>
              <a:rPr lang="en-US" sz="900" dirty="0"/>
              <a:t>table</a:t>
            </a:r>
            <a:endParaRPr sz="900" dirty="0"/>
          </a:p>
        </p:txBody>
      </p:sp>
      <p:pic>
        <p:nvPicPr>
          <p:cNvPr id="151" name="Google Shape;151;p22"/>
          <p:cNvPicPr preferRelativeResize="0"/>
          <p:nvPr/>
        </p:nvPicPr>
        <p:blipFill>
          <a:blip r:embed="rId3">
            <a:alphaModFix/>
          </a:blip>
          <a:stretch>
            <a:fillRect/>
          </a:stretch>
        </p:blipFill>
        <p:spPr>
          <a:xfrm>
            <a:off x="7217825" y="1533762"/>
            <a:ext cx="921300" cy="479936"/>
          </a:xfrm>
          <a:prstGeom prst="rect">
            <a:avLst/>
          </a:prstGeom>
          <a:noFill/>
          <a:ln>
            <a:noFill/>
          </a:ln>
        </p:spPr>
      </p:pic>
      <p:cxnSp>
        <p:nvCxnSpPr>
          <p:cNvPr id="152" name="Google Shape;152;p22"/>
          <p:cNvCxnSpPr>
            <a:cxnSpLocks/>
            <a:stCxn id="149" idx="3"/>
            <a:endCxn id="147" idx="1"/>
          </p:cNvCxnSpPr>
          <p:nvPr/>
        </p:nvCxnSpPr>
        <p:spPr>
          <a:xfrm flipV="1">
            <a:off x="8004874" y="2862234"/>
            <a:ext cx="166051" cy="77004"/>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72500" y="268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rgbClr val="666666"/>
                </a:solidFill>
              </a:rPr>
              <a:t>Development cost</a:t>
            </a:r>
            <a:endParaRPr b="1" dirty="0">
              <a:solidFill>
                <a:srgbClr val="666666"/>
              </a:solidFill>
            </a:endParaRPr>
          </a:p>
        </p:txBody>
      </p:sp>
      <p:sp>
        <p:nvSpPr>
          <p:cNvPr id="158" name="Google Shape;15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sz="1600" dirty="0"/>
              <a:t>We will take 15 working days to complete the task by one specialist. This will include the steps:</a:t>
            </a:r>
          </a:p>
          <a:p>
            <a:pPr marL="0" lvl="0" indent="0" algn="l" rtl="0">
              <a:spcBef>
                <a:spcPts val="0"/>
              </a:spcBef>
              <a:spcAft>
                <a:spcPts val="0"/>
              </a:spcAft>
              <a:buNone/>
            </a:pPr>
            <a:endParaRPr lang="en-US" sz="1600" dirty="0"/>
          </a:p>
          <a:p>
            <a:pPr marL="457200" lvl="0" indent="-330200" algn="l" rtl="0">
              <a:spcBef>
                <a:spcPts val="0"/>
              </a:spcBef>
              <a:spcAft>
                <a:spcPts val="0"/>
              </a:spcAft>
              <a:buSzPts val="1600"/>
              <a:buChar char="●"/>
            </a:pPr>
            <a:r>
              <a:rPr lang="en-US" sz="1600" dirty="0"/>
              <a:t>architecture design, setting up data sources (3 days)</a:t>
            </a:r>
          </a:p>
          <a:p>
            <a:pPr marL="457200" lvl="0" indent="-330200" algn="l" rtl="0">
              <a:spcBef>
                <a:spcPts val="0"/>
              </a:spcBef>
              <a:spcAft>
                <a:spcPts val="0"/>
              </a:spcAft>
              <a:buSzPts val="1600"/>
              <a:buChar char="●"/>
            </a:pPr>
            <a:r>
              <a:rPr lang="en-US" sz="1600" dirty="0"/>
              <a:t>testing the data collection process (5 days)</a:t>
            </a:r>
          </a:p>
          <a:p>
            <a:pPr marL="457200" lvl="0" indent="-330200" algn="l" rtl="0">
              <a:spcBef>
                <a:spcPts val="0"/>
              </a:spcBef>
              <a:spcAft>
                <a:spcPts val="0"/>
              </a:spcAft>
              <a:buSzPts val="1600"/>
              <a:buChar char="●"/>
            </a:pPr>
            <a:r>
              <a:rPr lang="en-US" sz="1600" dirty="0"/>
              <a:t>programming (2 days)</a:t>
            </a:r>
          </a:p>
          <a:p>
            <a:pPr marL="457200" lvl="0" indent="-330200" algn="l" rtl="0">
              <a:spcBef>
                <a:spcPts val="0"/>
              </a:spcBef>
              <a:spcAft>
                <a:spcPts val="0"/>
              </a:spcAft>
              <a:buSzPts val="1600"/>
              <a:buChar char="●"/>
            </a:pPr>
            <a:r>
              <a:rPr lang="en-US" sz="1600" dirty="0"/>
              <a:t>functional testing and debugging of the solution (5 days)</a:t>
            </a:r>
            <a:endParaRPr sz="1600" dirty="0"/>
          </a:p>
          <a:p>
            <a:pPr marL="0" lvl="0" indent="0" algn="l" rtl="0">
              <a:spcBef>
                <a:spcPts val="1200"/>
              </a:spcBef>
              <a:spcAft>
                <a:spcPts val="0"/>
              </a:spcAft>
              <a:buNone/>
            </a:pPr>
            <a:r>
              <a:rPr lang="en-US" sz="1600" dirty="0"/>
              <a:t>If you work in the 8-hour working day at a rate of 10 US dollars per hour, wages, together with tax deductions, will be:</a:t>
            </a:r>
            <a:r>
              <a:rPr lang="ru" dirty="0"/>
              <a:t>15 * 8 * 10$ * 1.43 = 1716$</a:t>
            </a:r>
            <a:endParaRPr dirty="0"/>
          </a:p>
          <a:p>
            <a:pPr marL="0" lvl="0" indent="0" algn="l" rtl="0">
              <a:spcBef>
                <a:spcPts val="1200"/>
              </a:spcBef>
              <a:spcAft>
                <a:spcPts val="1200"/>
              </a:spcAft>
              <a:buNone/>
            </a:pPr>
            <a:r>
              <a:rPr lang="en-US" sz="1700" b="1" dirty="0"/>
              <a:t>Equals to</a:t>
            </a:r>
            <a:r>
              <a:rPr lang="ru" sz="1700" b="1" dirty="0"/>
              <a:t> 128 700 </a:t>
            </a:r>
            <a:r>
              <a:rPr lang="en-US" sz="1700" b="1" dirty="0"/>
              <a:t>RUR</a:t>
            </a:r>
            <a:r>
              <a:rPr lang="ru" sz="1700" b="1" dirty="0"/>
              <a:t> (1USD = 75</a:t>
            </a:r>
            <a:r>
              <a:rPr lang="en-US" sz="1700" b="1" dirty="0"/>
              <a:t>RUR</a:t>
            </a:r>
            <a:r>
              <a:rPr lang="ru" sz="1700" b="1" dirty="0"/>
              <a:t>)</a:t>
            </a:r>
            <a:endParaRPr sz="17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72500" y="39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rgbClr val="666666"/>
                </a:solidFill>
              </a:rPr>
              <a:t>Economical effect</a:t>
            </a:r>
            <a:endParaRPr b="1" dirty="0">
              <a:solidFill>
                <a:srgbClr val="666666"/>
              </a:solidFill>
            </a:endParaRPr>
          </a:p>
        </p:txBody>
      </p:sp>
      <p:sp>
        <p:nvSpPr>
          <p:cNvPr id="164" name="Google Shape;164;p24"/>
          <p:cNvSpPr txBox="1">
            <a:spLocks noGrp="1"/>
          </p:cNvSpPr>
          <p:nvPr>
            <p:ph type="body" idx="1"/>
          </p:nvPr>
        </p:nvSpPr>
        <p:spPr>
          <a:xfrm>
            <a:off x="372500" y="612425"/>
            <a:ext cx="8520600" cy="4374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sz="1900" dirty="0"/>
              <a:t>Prior to solving the problem, the process of calculating composites was carried out in a semi-automatic mode, when the specialist was forced to manually collect daily data from files, join them into the final register and calculate composites in Excel.</a:t>
            </a:r>
          </a:p>
          <a:p>
            <a:pPr marL="0" lvl="0" indent="0" algn="l" rtl="0">
              <a:spcBef>
                <a:spcPts val="0"/>
              </a:spcBef>
              <a:spcAft>
                <a:spcPts val="0"/>
              </a:spcAft>
              <a:buNone/>
            </a:pPr>
            <a:r>
              <a:rPr lang="en-US" sz="1900" dirty="0"/>
              <a:t>Due to manual operations, additional geologist time was wasted, which could be directed to other tasks.</a:t>
            </a:r>
          </a:p>
          <a:p>
            <a:pPr marL="0" lvl="0" indent="0" algn="l" rtl="0">
              <a:spcBef>
                <a:spcPts val="0"/>
              </a:spcBef>
              <a:spcAft>
                <a:spcPts val="0"/>
              </a:spcAft>
              <a:buNone/>
            </a:pPr>
            <a:r>
              <a:rPr lang="en-US" sz="1900" dirty="0"/>
              <a:t>The geologist spent up to 30 hours a month on this work.</a:t>
            </a:r>
          </a:p>
          <a:p>
            <a:pPr marL="0" lvl="0" indent="0" algn="l" rtl="0">
              <a:spcBef>
                <a:spcPts val="0"/>
              </a:spcBef>
              <a:spcAft>
                <a:spcPts val="0"/>
              </a:spcAft>
              <a:buNone/>
            </a:pPr>
            <a:r>
              <a:rPr lang="en-US" sz="1900" dirty="0"/>
              <a:t>The development of our solution took 120 hours (see previous slide).With approximately the same wage rates for the developer and the geologist, we come to the conclusion that the payback of the development comes already in the 5th month.</a:t>
            </a:r>
          </a:p>
          <a:p>
            <a:pPr marL="0" lvl="0" indent="0" algn="l" rtl="0">
              <a:spcBef>
                <a:spcPts val="0"/>
              </a:spcBef>
              <a:spcAft>
                <a:spcPts val="0"/>
              </a:spcAft>
              <a:buNone/>
            </a:pPr>
            <a:r>
              <a:rPr lang="en-US" sz="1900" dirty="0"/>
              <a:t>Further, we have the following economic effect from the implementation:</a:t>
            </a:r>
            <a:endParaRPr lang="ru-RU" sz="1900" dirty="0"/>
          </a:p>
          <a:p>
            <a:pPr marL="0" lvl="0" indent="457200" algn="l" rtl="0">
              <a:spcBef>
                <a:spcPts val="1200"/>
              </a:spcBef>
              <a:spcAft>
                <a:spcPts val="0"/>
              </a:spcAft>
              <a:buNone/>
            </a:pPr>
            <a:r>
              <a:rPr lang="ru" sz="1742" b="1" dirty="0"/>
              <a:t>30ч * 10$ * 1.43 = 429$ = 32 175 </a:t>
            </a:r>
            <a:r>
              <a:rPr lang="en-US" sz="1742" b="1" dirty="0"/>
              <a:t>RUR</a:t>
            </a:r>
            <a:r>
              <a:rPr lang="ru" sz="1742" b="1" dirty="0"/>
              <a:t> (</a:t>
            </a:r>
            <a:r>
              <a:rPr lang="en-US" sz="1742" b="1" dirty="0"/>
              <a:t>monthly</a:t>
            </a:r>
            <a:r>
              <a:rPr lang="ru" sz="1742" b="1" dirty="0"/>
              <a:t>)</a:t>
            </a:r>
            <a:endParaRPr sz="1742" b="1" dirty="0"/>
          </a:p>
          <a:p>
            <a:pPr marL="0" lvl="0" indent="457200" algn="l" rtl="0">
              <a:spcBef>
                <a:spcPts val="1200"/>
              </a:spcBef>
              <a:spcAft>
                <a:spcPts val="1200"/>
              </a:spcAft>
              <a:buNone/>
            </a:pPr>
            <a:r>
              <a:rPr lang="ru" sz="1742" b="1" dirty="0"/>
              <a:t>5148$ = 386 100 </a:t>
            </a:r>
            <a:r>
              <a:rPr lang="en-US" sz="1742" b="1" dirty="0"/>
              <a:t>RUR</a:t>
            </a:r>
            <a:r>
              <a:rPr lang="ru" sz="1742" b="1" dirty="0"/>
              <a:t> (</a:t>
            </a:r>
            <a:r>
              <a:rPr lang="en-US" sz="1742" b="1" dirty="0"/>
              <a:t>yearly</a:t>
            </a:r>
            <a:r>
              <a:rPr lang="ru" sz="1742" b="1" dirty="0"/>
              <a:t>)</a:t>
            </a:r>
            <a:endParaRPr sz="1742"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575" y="212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Summary</a:t>
            </a:r>
            <a:endParaRPr b="1" dirty="0"/>
          </a:p>
        </p:txBody>
      </p:sp>
      <p:sp>
        <p:nvSpPr>
          <p:cNvPr id="61" name="Google Shape;61;p14"/>
          <p:cNvSpPr txBox="1">
            <a:spLocks noGrp="1"/>
          </p:cNvSpPr>
          <p:nvPr>
            <p:ph type="body" idx="1"/>
          </p:nvPr>
        </p:nvSpPr>
        <p:spPr>
          <a:xfrm>
            <a:off x="226575" y="785513"/>
            <a:ext cx="6705853" cy="1404794"/>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US" sz="1765" dirty="0"/>
              <a:t>The development of mineral deposits (MPI) is preceded by the creation of a three-dimensional model of the deposit. In the case of ore gold, this is a block model of the ore body (gold is in the ore).</a:t>
            </a:r>
            <a:endParaRPr sz="1765" dirty="0"/>
          </a:p>
        </p:txBody>
      </p:sp>
      <p:pic>
        <p:nvPicPr>
          <p:cNvPr id="62" name="Google Shape;62;p14"/>
          <p:cNvPicPr preferRelativeResize="0"/>
          <p:nvPr/>
        </p:nvPicPr>
        <p:blipFill>
          <a:blip r:embed="rId3">
            <a:alphaModFix/>
          </a:blip>
          <a:stretch>
            <a:fillRect/>
          </a:stretch>
        </p:blipFill>
        <p:spPr>
          <a:xfrm>
            <a:off x="7023750" y="840225"/>
            <a:ext cx="1962150" cy="1781175"/>
          </a:xfrm>
          <a:prstGeom prst="rect">
            <a:avLst/>
          </a:prstGeom>
          <a:noFill/>
          <a:ln>
            <a:noFill/>
          </a:ln>
        </p:spPr>
      </p:pic>
      <p:pic>
        <p:nvPicPr>
          <p:cNvPr id="63" name="Google Shape;63;p14"/>
          <p:cNvPicPr preferRelativeResize="0"/>
          <p:nvPr/>
        </p:nvPicPr>
        <p:blipFill>
          <a:blip r:embed="rId4">
            <a:alphaModFix amt="69000"/>
          </a:blip>
          <a:stretch>
            <a:fillRect/>
          </a:stretch>
        </p:blipFill>
        <p:spPr>
          <a:xfrm>
            <a:off x="5603150" y="2865338"/>
            <a:ext cx="3540850" cy="2065975"/>
          </a:xfrm>
          <a:prstGeom prst="rect">
            <a:avLst/>
          </a:prstGeom>
          <a:noFill/>
          <a:ln>
            <a:noFill/>
          </a:ln>
        </p:spPr>
      </p:pic>
      <p:sp>
        <p:nvSpPr>
          <p:cNvPr id="64" name="Google Shape;64;p14"/>
          <p:cNvSpPr txBox="1"/>
          <p:nvPr/>
        </p:nvSpPr>
        <p:spPr>
          <a:xfrm>
            <a:off x="348175" y="2870825"/>
            <a:ext cx="4768500" cy="16127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800" dirty="0">
                <a:solidFill>
                  <a:schemeClr val="dk2"/>
                </a:solidFill>
              </a:rPr>
              <a:t>This model allows obtaining information about solid minerals reserves. It also helps us to choose one or another way to develop this mine.</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14425" y="104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Problem Statement</a:t>
            </a:r>
            <a:endParaRPr b="1" dirty="0"/>
          </a:p>
        </p:txBody>
      </p:sp>
      <p:sp>
        <p:nvSpPr>
          <p:cNvPr id="70" name="Google Shape;70;p15"/>
          <p:cNvSpPr txBox="1">
            <a:spLocks noGrp="1"/>
          </p:cNvSpPr>
          <p:nvPr>
            <p:ph type="body" idx="1"/>
          </p:nvPr>
        </p:nvSpPr>
        <p:spPr>
          <a:xfrm>
            <a:off x="214425" y="677250"/>
            <a:ext cx="7492200" cy="246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852"/>
              <a:buFont typeface="Arial"/>
              <a:buNone/>
            </a:pPr>
            <a:r>
              <a:rPr lang="en-US" sz="1595" dirty="0"/>
              <a:t>The deposit model is built according to the specified parameters in specialized software - mining and geological information systems. To create a field model, it is necessary to prepare a database. which describes the following key entities:</a:t>
            </a:r>
          </a:p>
          <a:p>
            <a:pPr marL="285750" lvl="0" indent="-285750" algn="l" rtl="0">
              <a:lnSpc>
                <a:spcPct val="95000"/>
              </a:lnSpc>
              <a:spcBef>
                <a:spcPts val="0"/>
              </a:spcBef>
              <a:spcAft>
                <a:spcPts val="0"/>
              </a:spcAft>
              <a:buClr>
                <a:schemeClr val="dk1"/>
              </a:buClr>
              <a:buSzPts val="852"/>
              <a:buFontTx/>
              <a:buChar char="-"/>
            </a:pPr>
            <a:r>
              <a:rPr lang="en-US" sz="1595" dirty="0"/>
              <a:t>coordinates of wellheads (the wellhead is the drilling point on the surface);</a:t>
            </a:r>
          </a:p>
          <a:p>
            <a:pPr marL="285750" lvl="0" indent="-285750" algn="l" rtl="0">
              <a:lnSpc>
                <a:spcPct val="95000"/>
              </a:lnSpc>
              <a:spcBef>
                <a:spcPts val="0"/>
              </a:spcBef>
              <a:spcAft>
                <a:spcPts val="0"/>
              </a:spcAft>
              <a:buClr>
                <a:schemeClr val="dk1"/>
              </a:buClr>
              <a:buSzPts val="852"/>
              <a:buFontTx/>
              <a:buChar char="-"/>
            </a:pPr>
            <a:r>
              <a:rPr lang="en-US" sz="1595" dirty="0"/>
              <a:t>data on the curvature of wells in the form of measurements of the angle of inclination and Azimuth at points along the well trajectory;</a:t>
            </a:r>
          </a:p>
          <a:p>
            <a:pPr marL="285750" lvl="0" indent="-285750" algn="l" rtl="0">
              <a:lnSpc>
                <a:spcPct val="95000"/>
              </a:lnSpc>
              <a:spcBef>
                <a:spcPts val="0"/>
              </a:spcBef>
              <a:spcAft>
                <a:spcPts val="0"/>
              </a:spcAft>
              <a:buClr>
                <a:schemeClr val="dk1"/>
              </a:buClr>
              <a:buSzPts val="852"/>
              <a:buFontTx/>
              <a:buChar char="-"/>
            </a:pPr>
            <a:r>
              <a:rPr lang="en-US" sz="1595" dirty="0"/>
              <a:t>assay data in the selected samples from wells.</a:t>
            </a:r>
            <a:endParaRPr sz="1595" dirty="0"/>
          </a:p>
        </p:txBody>
      </p:sp>
      <p:pic>
        <p:nvPicPr>
          <p:cNvPr id="71" name="Google Shape;71;p15"/>
          <p:cNvPicPr preferRelativeResize="0"/>
          <p:nvPr/>
        </p:nvPicPr>
        <p:blipFill>
          <a:blip r:embed="rId3">
            <a:alphaModFix amt="55000"/>
          </a:blip>
          <a:stretch>
            <a:fillRect/>
          </a:stretch>
        </p:blipFill>
        <p:spPr>
          <a:xfrm>
            <a:off x="5603150" y="3077525"/>
            <a:ext cx="3540850" cy="2065975"/>
          </a:xfrm>
          <a:prstGeom prst="rect">
            <a:avLst/>
          </a:prstGeom>
          <a:noFill/>
          <a:ln>
            <a:noFill/>
          </a:ln>
        </p:spPr>
      </p:pic>
      <p:sp>
        <p:nvSpPr>
          <p:cNvPr id="72" name="Google Shape;72;p15"/>
          <p:cNvSpPr txBox="1"/>
          <p:nvPr/>
        </p:nvSpPr>
        <p:spPr>
          <a:xfrm>
            <a:off x="115925" y="3447650"/>
            <a:ext cx="5219700" cy="129417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800" dirty="0">
                <a:solidFill>
                  <a:schemeClr val="dk2"/>
                </a:solidFill>
              </a:rPr>
              <a:t>Within the framework of this project, we will consider a task directly related to the preparation of a well database (further)</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78225" y="352625"/>
            <a:ext cx="6150600" cy="131725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dirty="0">
                <a:solidFill>
                  <a:schemeClr val="dk2"/>
                </a:solidFill>
              </a:rPr>
              <a:t>Exploration wells are drilled at the field with core </a:t>
            </a:r>
            <a:r>
              <a:rPr lang="en-US" sz="1600" dirty="0" err="1">
                <a:solidFill>
                  <a:schemeClr val="dk2"/>
                </a:solidFill>
              </a:rPr>
              <a:t>sampling.These</a:t>
            </a:r>
            <a:r>
              <a:rPr lang="en-US" sz="1600" dirty="0">
                <a:solidFill>
                  <a:schemeClr val="dk2"/>
                </a:solidFill>
              </a:rPr>
              <a:t> processes are </a:t>
            </a:r>
            <a:r>
              <a:rPr lang="en-US" sz="1600" dirty="0" err="1">
                <a:solidFill>
                  <a:schemeClr val="dk2"/>
                </a:solidFill>
              </a:rPr>
              <a:t>outsourced.Every</a:t>
            </a:r>
            <a:r>
              <a:rPr lang="en-US" sz="1600" dirty="0">
                <a:solidFill>
                  <a:schemeClr val="dk2"/>
                </a:solidFill>
              </a:rPr>
              <a:t> day, files of the approved format come to us from different areas of the fields (an example of the file will be added ..)</a:t>
            </a:r>
            <a:endParaRPr sz="1600" dirty="0">
              <a:solidFill>
                <a:schemeClr val="dk2"/>
              </a:solidFill>
            </a:endParaRPr>
          </a:p>
        </p:txBody>
      </p:sp>
      <p:sp>
        <p:nvSpPr>
          <p:cNvPr id="78" name="Google Shape;78;p16"/>
          <p:cNvSpPr txBox="1"/>
          <p:nvPr/>
        </p:nvSpPr>
        <p:spPr>
          <a:xfrm>
            <a:off x="178225" y="2330758"/>
            <a:ext cx="8465100" cy="10587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600" b="1" dirty="0">
                <a:solidFill>
                  <a:srgbClr val="3C4043"/>
                </a:solidFill>
                <a:highlight>
                  <a:schemeClr val="lt1"/>
                </a:highlight>
                <a:latin typeface="Roboto"/>
                <a:ea typeface="Roboto"/>
                <a:cs typeface="Roboto"/>
                <a:sym typeface="Roboto"/>
              </a:rPr>
              <a:t>Problem</a:t>
            </a:r>
          </a:p>
          <a:p>
            <a:pPr marL="0" lvl="0" indent="0" algn="l" rtl="0">
              <a:lnSpc>
                <a:spcPct val="115000"/>
              </a:lnSpc>
              <a:spcBef>
                <a:spcPts val="0"/>
              </a:spcBef>
              <a:spcAft>
                <a:spcPts val="1200"/>
              </a:spcAft>
              <a:buNone/>
            </a:pPr>
            <a:r>
              <a:rPr lang="en-US" sz="1600" dirty="0">
                <a:solidFill>
                  <a:srgbClr val="3C4043"/>
                </a:solidFill>
                <a:highlight>
                  <a:schemeClr val="lt1"/>
                </a:highlight>
                <a:latin typeface="Roboto"/>
                <a:ea typeface="Roboto"/>
                <a:cs typeface="Roboto"/>
                <a:sym typeface="Roboto"/>
              </a:rPr>
              <a:t>incoming files may contain errors in the data: possible intersections of intervals, etc.</a:t>
            </a:r>
            <a:endParaRPr sz="1600" dirty="0"/>
          </a:p>
        </p:txBody>
      </p:sp>
      <p:pic>
        <p:nvPicPr>
          <p:cNvPr id="79" name="Google Shape;79;p16"/>
          <p:cNvPicPr preferRelativeResize="0"/>
          <p:nvPr/>
        </p:nvPicPr>
        <p:blipFill>
          <a:blip r:embed="rId3">
            <a:alphaModFix/>
          </a:blip>
          <a:stretch>
            <a:fillRect/>
          </a:stretch>
        </p:blipFill>
        <p:spPr>
          <a:xfrm>
            <a:off x="6328872" y="352625"/>
            <a:ext cx="2636903" cy="1871700"/>
          </a:xfrm>
          <a:prstGeom prst="rect">
            <a:avLst/>
          </a:prstGeom>
          <a:noFill/>
          <a:ln>
            <a:noFill/>
          </a:ln>
        </p:spPr>
      </p:pic>
      <p:sp>
        <p:nvSpPr>
          <p:cNvPr id="80" name="Google Shape;80;p16"/>
          <p:cNvSpPr txBox="1"/>
          <p:nvPr/>
        </p:nvSpPr>
        <p:spPr>
          <a:xfrm>
            <a:off x="178225" y="3633475"/>
            <a:ext cx="8643300" cy="126800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b="1" dirty="0">
                <a:solidFill>
                  <a:srgbClr val="3C4043"/>
                </a:solidFill>
                <a:highlight>
                  <a:schemeClr val="lt1"/>
                </a:highlight>
                <a:latin typeface="Roboto"/>
                <a:ea typeface="Roboto"/>
                <a:cs typeface="Roboto"/>
                <a:sym typeface="Roboto"/>
              </a:rPr>
              <a:t>Sub-task 1</a:t>
            </a:r>
            <a:endParaRPr sz="1600" b="1" dirty="0">
              <a:solidFill>
                <a:srgbClr val="3C4043"/>
              </a:solidFill>
              <a:highlight>
                <a:schemeClr val="lt1"/>
              </a:highlight>
              <a:latin typeface="Roboto"/>
              <a:ea typeface="Roboto"/>
              <a:cs typeface="Roboto"/>
              <a:sym typeface="Roboto"/>
            </a:endParaRPr>
          </a:p>
          <a:p>
            <a:pPr marL="0" lvl="0" indent="0" algn="l" rtl="0">
              <a:lnSpc>
                <a:spcPct val="100000"/>
              </a:lnSpc>
              <a:spcBef>
                <a:spcPts val="1200"/>
              </a:spcBef>
              <a:spcAft>
                <a:spcPts val="1200"/>
              </a:spcAft>
              <a:buNone/>
            </a:pPr>
            <a:r>
              <a:rPr lang="en-US" sz="1600" dirty="0">
                <a:solidFill>
                  <a:schemeClr val="dk1"/>
                </a:solidFill>
              </a:rPr>
              <a:t>When data arrives, it must be checked for errors and then automatically corrected. Thus, we improve the quality of the information on which our model will be built.</a:t>
            </a:r>
            <a:endParaRPr sz="16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104950" y="289000"/>
            <a:ext cx="8319000" cy="332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solidFill>
                  <a:srgbClr val="3C4043"/>
                </a:solidFill>
                <a:highlight>
                  <a:srgbClr val="FFFFFF"/>
                </a:highlight>
                <a:latin typeface="Roboto"/>
                <a:ea typeface="Roboto"/>
                <a:cs typeface="Roboto"/>
                <a:sym typeface="Roboto"/>
              </a:rPr>
              <a:t>The core extracted from the wells is marked for samples and sent (by outsourcers) to the laboratory for </a:t>
            </a:r>
            <a:r>
              <a:rPr lang="en-US" sz="1600" dirty="0" err="1">
                <a:solidFill>
                  <a:srgbClr val="3C4043"/>
                </a:solidFill>
                <a:highlight>
                  <a:srgbClr val="FFFFFF"/>
                </a:highlight>
                <a:latin typeface="Roboto"/>
                <a:ea typeface="Roboto"/>
                <a:cs typeface="Roboto"/>
                <a:sym typeface="Roboto"/>
              </a:rPr>
              <a:t>analysis.From</a:t>
            </a:r>
            <a:r>
              <a:rPr lang="en-US" sz="1600" dirty="0">
                <a:solidFill>
                  <a:srgbClr val="3C4043"/>
                </a:solidFill>
                <a:highlight>
                  <a:srgbClr val="FFFFFF"/>
                </a:highlight>
                <a:latin typeface="Roboto"/>
                <a:ea typeface="Roboto"/>
                <a:cs typeface="Roboto"/>
                <a:sym typeface="Roboto"/>
              </a:rPr>
              <a:t> the laboratory, we receive protocol files on the contents in the samples (an example will be added ...)</a:t>
            </a:r>
          </a:p>
          <a:p>
            <a:pPr marL="0" lvl="0" indent="0" algn="l" rtl="0">
              <a:lnSpc>
                <a:spcPct val="100000"/>
              </a:lnSpc>
              <a:spcBef>
                <a:spcPts val="0"/>
              </a:spcBef>
              <a:spcAft>
                <a:spcPts val="0"/>
              </a:spcAft>
              <a:buNone/>
            </a:pPr>
            <a:endParaRPr sz="1600" b="1" dirty="0">
              <a:solidFill>
                <a:srgbClr val="3C4043"/>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None/>
            </a:pPr>
            <a:r>
              <a:rPr lang="en-US" sz="1600" b="1" dirty="0">
                <a:solidFill>
                  <a:srgbClr val="3C4043"/>
                </a:solidFill>
                <a:highlight>
                  <a:srgbClr val="FFFFFF"/>
                </a:highlight>
                <a:latin typeface="Roboto"/>
                <a:ea typeface="Roboto"/>
                <a:cs typeface="Roboto"/>
                <a:sym typeface="Roboto"/>
              </a:rPr>
              <a:t>Sub-task 2</a:t>
            </a:r>
            <a:endParaRPr sz="1600" b="1" dirty="0">
              <a:solidFill>
                <a:srgbClr val="3C404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600" dirty="0">
                <a:solidFill>
                  <a:srgbClr val="3C4043"/>
                </a:solidFill>
                <a:highlight>
                  <a:srgbClr val="FFFFFF"/>
                </a:highlight>
                <a:latin typeface="Roboto"/>
                <a:ea typeface="Roboto"/>
                <a:cs typeface="Roboto"/>
                <a:sym typeface="Roboto"/>
              </a:rPr>
              <a:t>We need to aggregate the incoming data into a separate table, and then perform the task of </a:t>
            </a:r>
            <a:r>
              <a:rPr lang="en-US" sz="1600" b="1" dirty="0">
                <a:solidFill>
                  <a:srgbClr val="3C4043"/>
                </a:solidFill>
                <a:highlight>
                  <a:srgbClr val="FFFFFF"/>
                </a:highlight>
                <a:latin typeface="Roboto"/>
                <a:ea typeface="Roboto"/>
                <a:cs typeface="Roboto"/>
                <a:sym typeface="Roboto"/>
              </a:rPr>
              <a:t>compositing</a:t>
            </a:r>
            <a:r>
              <a:rPr lang="en-US" sz="1600" dirty="0">
                <a:solidFill>
                  <a:srgbClr val="3C4043"/>
                </a:solidFill>
                <a:highlight>
                  <a:srgbClr val="FFFFFF"/>
                </a:highlight>
                <a:latin typeface="Roboto"/>
                <a:ea typeface="Roboto"/>
                <a:cs typeface="Roboto"/>
                <a:sym typeface="Roboto"/>
              </a:rPr>
              <a:t> (combining ordinary samples into larger intervals based on specified criteria: the minimum content of a useful component, the minimum length of a new ore interval, etc.).</a:t>
            </a:r>
            <a:endParaRPr sz="1600" dirty="0">
              <a:solidFill>
                <a:srgbClr val="3C4043"/>
              </a:solidFill>
              <a:highlight>
                <a:srgbClr val="FFFFFF"/>
              </a:highlight>
              <a:latin typeface="Roboto"/>
              <a:ea typeface="Roboto"/>
              <a:cs typeface="Roboto"/>
              <a:sym typeface="Roboto"/>
            </a:endParaRPr>
          </a:p>
        </p:txBody>
      </p:sp>
      <p:sp>
        <p:nvSpPr>
          <p:cNvPr id="86" name="Google Shape;86;p17"/>
          <p:cNvSpPr txBox="1"/>
          <p:nvPr/>
        </p:nvSpPr>
        <p:spPr>
          <a:xfrm>
            <a:off x="76750" y="3759195"/>
            <a:ext cx="8375400" cy="9048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600" dirty="0">
                <a:solidFill>
                  <a:srgbClr val="3C4043"/>
                </a:solidFill>
                <a:highlight>
                  <a:schemeClr val="lt1"/>
                </a:highlight>
                <a:latin typeface="Roboto"/>
                <a:ea typeface="Roboto"/>
                <a:cs typeface="Roboto"/>
                <a:sym typeface="Roboto"/>
              </a:rPr>
              <a:t>The use of composites will help to correctly form the gold ore body in 3D and help in building the model.</a:t>
            </a:r>
            <a:endParaRPr sz="1600" dirty="0">
              <a:solidFill>
                <a:srgbClr val="3C4043"/>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320" b="1" dirty="0">
                <a:solidFill>
                  <a:srgbClr val="434343"/>
                </a:solidFill>
              </a:rPr>
              <a:t>SOLUTION</a:t>
            </a:r>
            <a:endParaRPr sz="2320" b="1" dirty="0">
              <a:solidFill>
                <a:srgbClr val="434343"/>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Our development allows us to solve the following tasks:</a:t>
            </a:r>
          </a:p>
          <a:p>
            <a:pPr marL="285750" lvl="0" indent="-285750" algn="l" rtl="0">
              <a:spcBef>
                <a:spcPts val="0"/>
              </a:spcBef>
              <a:spcAft>
                <a:spcPts val="0"/>
              </a:spcAft>
              <a:buFontTx/>
              <a:buChar char="-"/>
            </a:pPr>
            <a:r>
              <a:rPr lang="en-US" dirty="0"/>
              <a:t>validation of sampling intervals with automatic correction of errors in the intervals;</a:t>
            </a:r>
          </a:p>
          <a:p>
            <a:pPr marL="285750" lvl="0" indent="-285750" algn="l" rtl="0">
              <a:spcBef>
                <a:spcPts val="0"/>
              </a:spcBef>
              <a:spcAft>
                <a:spcPts val="0"/>
              </a:spcAft>
              <a:buFontTx/>
              <a:buChar char="-"/>
            </a:pPr>
            <a:r>
              <a:rPr lang="en-US" dirty="0"/>
              <a:t>- building composites for exploration wells as a stage of creating a database of wells for subsequent modeling in specialized software</a:t>
            </a:r>
          </a:p>
          <a:p>
            <a:pPr marL="0" lvl="0" indent="0" algn="l" rtl="0">
              <a:spcBef>
                <a:spcPts val="0"/>
              </a:spcBef>
              <a:spcAft>
                <a:spcPts val="0"/>
              </a:spcAft>
              <a:buNone/>
            </a:pPr>
            <a:endParaRPr lang="en-US" b="1" dirty="0"/>
          </a:p>
          <a:p>
            <a:pPr marL="0" lvl="0" indent="0" algn="l" rtl="0">
              <a:spcBef>
                <a:spcPts val="0"/>
              </a:spcBef>
              <a:spcAft>
                <a:spcPts val="0"/>
              </a:spcAft>
              <a:buNone/>
            </a:pPr>
            <a:r>
              <a:rPr lang="ru" b="1" dirty="0"/>
              <a:t>https://github.com/mmingalov/geekbrains-final-project</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ct val="42672"/>
              <a:buFont typeface="Arial"/>
              <a:buNone/>
            </a:pPr>
            <a:r>
              <a:rPr lang="en-US" sz="2320" b="1" dirty="0">
                <a:solidFill>
                  <a:srgbClr val="434343"/>
                </a:solidFill>
              </a:rPr>
              <a:t>Source files</a:t>
            </a:r>
            <a:endParaRPr dirty="0"/>
          </a:p>
        </p:txBody>
      </p:sp>
      <p:pic>
        <p:nvPicPr>
          <p:cNvPr id="98" name="Google Shape;98;p19"/>
          <p:cNvPicPr preferRelativeResize="0"/>
          <p:nvPr/>
        </p:nvPicPr>
        <p:blipFill>
          <a:blip r:embed="rId3">
            <a:alphaModFix/>
          </a:blip>
          <a:stretch>
            <a:fillRect/>
          </a:stretch>
        </p:blipFill>
        <p:spPr>
          <a:xfrm>
            <a:off x="6287850" y="458450"/>
            <a:ext cx="2737523" cy="3820975"/>
          </a:xfrm>
          <a:prstGeom prst="rect">
            <a:avLst/>
          </a:prstGeom>
          <a:noFill/>
          <a:ln>
            <a:noFill/>
          </a:ln>
        </p:spPr>
      </p:pic>
      <p:sp>
        <p:nvSpPr>
          <p:cNvPr id="99" name="Google Shape;99;p19"/>
          <p:cNvSpPr txBox="1"/>
          <p:nvPr/>
        </p:nvSpPr>
        <p:spPr>
          <a:xfrm>
            <a:off x="3559775" y="458450"/>
            <a:ext cx="2652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Numbers of geological samples taken during drilling and sent to the laboratory for analysis of the gold content.</a:t>
            </a:r>
            <a:endParaRPr dirty="0"/>
          </a:p>
        </p:txBody>
      </p:sp>
      <p:pic>
        <p:nvPicPr>
          <p:cNvPr id="100" name="Google Shape;100;p19"/>
          <p:cNvPicPr preferRelativeResize="0"/>
          <p:nvPr/>
        </p:nvPicPr>
        <p:blipFill>
          <a:blip r:embed="rId4">
            <a:alphaModFix/>
          </a:blip>
          <a:stretch>
            <a:fillRect/>
          </a:stretch>
        </p:blipFill>
        <p:spPr>
          <a:xfrm>
            <a:off x="152400" y="2513325"/>
            <a:ext cx="1151700" cy="2395225"/>
          </a:xfrm>
          <a:prstGeom prst="rect">
            <a:avLst/>
          </a:prstGeom>
          <a:noFill/>
          <a:ln>
            <a:noFill/>
          </a:ln>
        </p:spPr>
      </p:pic>
      <p:sp>
        <p:nvSpPr>
          <p:cNvPr id="101" name="Google Shape;101;p19"/>
          <p:cNvSpPr txBox="1"/>
          <p:nvPr/>
        </p:nvSpPr>
        <p:spPr>
          <a:xfrm>
            <a:off x="1304100" y="2513325"/>
            <a:ext cx="26526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Numbers of geological samples with gold content identified by the laboratory. Come in a few days after the analysis.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Merging of source files</a:t>
            </a:r>
            <a:endParaRPr dirty="0"/>
          </a:p>
        </p:txBody>
      </p:sp>
      <p:sp>
        <p:nvSpPr>
          <p:cNvPr id="107" name="Google Shape;107;p20"/>
          <p:cNvSpPr txBox="1"/>
          <p:nvPr/>
        </p:nvSpPr>
        <p:spPr>
          <a:xfrm>
            <a:off x="245875" y="1036050"/>
            <a:ext cx="51003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To calculate composites, it is necessary to combine files through the INNER JOIN operation using the Sample field (sample identifier)The result of the combination in the picture on the right:</a:t>
            </a:r>
            <a:endParaRPr dirty="0"/>
          </a:p>
        </p:txBody>
      </p:sp>
      <p:pic>
        <p:nvPicPr>
          <p:cNvPr id="108" name="Google Shape;108;p20"/>
          <p:cNvPicPr preferRelativeResize="0"/>
          <p:nvPr/>
        </p:nvPicPr>
        <p:blipFill>
          <a:blip r:embed="rId3">
            <a:alphaModFix/>
          </a:blip>
          <a:stretch>
            <a:fillRect/>
          </a:stretch>
        </p:blipFill>
        <p:spPr>
          <a:xfrm>
            <a:off x="5510925" y="1036050"/>
            <a:ext cx="3162075" cy="279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52400" y="89200"/>
            <a:ext cx="8520600" cy="572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US" sz="2320" b="1" dirty="0">
                <a:solidFill>
                  <a:srgbClr val="434343"/>
                </a:solidFill>
              </a:rPr>
              <a:t>Compositing example</a:t>
            </a:r>
            <a:endParaRPr dirty="0"/>
          </a:p>
        </p:txBody>
      </p:sp>
      <p:sp>
        <p:nvSpPr>
          <p:cNvPr id="114" name="Google Shape;114;p21"/>
          <p:cNvSpPr txBox="1"/>
          <p:nvPr/>
        </p:nvSpPr>
        <p:spPr>
          <a:xfrm>
            <a:off x="152400" y="765600"/>
            <a:ext cx="4568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An ore interval (composite) is an interval along the line of geological sampling, consisting of elementary ordinary samples and satisfying certain conditions for selection.</a:t>
            </a:r>
            <a:endParaRPr dirty="0"/>
          </a:p>
        </p:txBody>
      </p:sp>
      <p:sp>
        <p:nvSpPr>
          <p:cNvPr id="115" name="Google Shape;115;p21"/>
          <p:cNvSpPr txBox="1"/>
          <p:nvPr/>
        </p:nvSpPr>
        <p:spPr>
          <a:xfrm>
            <a:off x="152400" y="1916000"/>
            <a:ext cx="42879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The following </a:t>
            </a:r>
            <a:r>
              <a:rPr lang="en-US" b="1" dirty="0"/>
              <a:t>condition parameters</a:t>
            </a:r>
            <a:r>
              <a:rPr lang="en-US" dirty="0"/>
              <a:t> are usually used to calculate and identify ore intervals at the stage of reserves calculation:</a:t>
            </a:r>
          </a:p>
          <a:p>
            <a:pPr marL="285750" lvl="0" indent="-285750" algn="l" rtl="0">
              <a:spcBef>
                <a:spcPts val="0"/>
              </a:spcBef>
              <a:spcAft>
                <a:spcPts val="0"/>
              </a:spcAft>
              <a:buFontTx/>
              <a:buChar char="-"/>
            </a:pPr>
            <a:r>
              <a:rPr lang="en-US" dirty="0"/>
              <a:t>onboard content of the useful component </a:t>
            </a:r>
            <a:r>
              <a:rPr lang="ru-RU" b="1" dirty="0" err="1"/>
              <a:t>Сб</a:t>
            </a:r>
            <a:r>
              <a:rPr lang="en-US" dirty="0"/>
              <a:t>;</a:t>
            </a:r>
          </a:p>
          <a:p>
            <a:pPr marL="285750" lvl="0" indent="-285750" algn="l" rtl="0">
              <a:spcBef>
                <a:spcPts val="0"/>
              </a:spcBef>
              <a:spcAft>
                <a:spcPts val="0"/>
              </a:spcAft>
              <a:buFontTx/>
              <a:buChar char="-"/>
            </a:pPr>
            <a:r>
              <a:rPr lang="en-US" dirty="0"/>
              <a:t>minimum thickness of the ore body </a:t>
            </a:r>
            <a:r>
              <a:rPr lang="ru-RU" b="1" dirty="0" err="1"/>
              <a:t>Мр</a:t>
            </a:r>
            <a:endParaRPr b="1" dirty="0"/>
          </a:p>
        </p:txBody>
      </p:sp>
      <p:sp>
        <p:nvSpPr>
          <p:cNvPr id="116" name="Google Shape;116;p21"/>
          <p:cNvSpPr txBox="1"/>
          <p:nvPr/>
        </p:nvSpPr>
        <p:spPr>
          <a:xfrm>
            <a:off x="292650" y="3497200"/>
            <a:ext cx="428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Condition parameters in the example on the right:</a:t>
            </a:r>
          </a:p>
          <a:p>
            <a:pPr marL="0" lvl="0" indent="0" algn="l" rtl="0">
              <a:spcBef>
                <a:spcPts val="0"/>
              </a:spcBef>
              <a:spcAft>
                <a:spcPts val="0"/>
              </a:spcAft>
              <a:buNone/>
            </a:pPr>
            <a:r>
              <a:rPr lang="ru" dirty="0"/>
              <a:t> </a:t>
            </a:r>
            <a:endParaRPr dirty="0"/>
          </a:p>
          <a:p>
            <a:pPr marL="457200" lvl="0" indent="-317500" algn="l" rtl="0">
              <a:spcBef>
                <a:spcPts val="0"/>
              </a:spcBef>
              <a:spcAft>
                <a:spcPts val="0"/>
              </a:spcAft>
              <a:buSzPts val="1400"/>
              <a:buChar char="●"/>
            </a:pPr>
            <a:r>
              <a:rPr lang="ru" dirty="0"/>
              <a:t>Сб = 0.37  </a:t>
            </a:r>
            <a:endParaRPr dirty="0"/>
          </a:p>
          <a:p>
            <a:pPr marL="457200" lvl="0" indent="-317500" algn="l" rtl="0">
              <a:spcBef>
                <a:spcPts val="0"/>
              </a:spcBef>
              <a:spcAft>
                <a:spcPts val="0"/>
              </a:spcAft>
              <a:buSzPts val="1400"/>
              <a:buChar char="●"/>
            </a:pPr>
            <a:r>
              <a:rPr lang="ru" dirty="0"/>
              <a:t>Мр = 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ru" dirty="0">
                <a:solidFill>
                  <a:schemeClr val="dk1"/>
                </a:solidFill>
                <a:highlight>
                  <a:srgbClr val="00FF00"/>
                </a:highlight>
              </a:rPr>
              <a:t>К </a:t>
            </a:r>
            <a:r>
              <a:rPr lang="ru" dirty="0"/>
              <a:t>-- </a:t>
            </a:r>
            <a:r>
              <a:rPr lang="en-US" dirty="0"/>
              <a:t>composite</a:t>
            </a:r>
            <a:endParaRPr dirty="0"/>
          </a:p>
        </p:txBody>
      </p:sp>
      <p:pic>
        <p:nvPicPr>
          <p:cNvPr id="117" name="Google Shape;117;p21"/>
          <p:cNvPicPr preferRelativeResize="0"/>
          <p:nvPr/>
        </p:nvPicPr>
        <p:blipFill>
          <a:blip r:embed="rId3">
            <a:alphaModFix/>
          </a:blip>
          <a:stretch>
            <a:fillRect/>
          </a:stretch>
        </p:blipFill>
        <p:spPr>
          <a:xfrm>
            <a:off x="4873200" y="814300"/>
            <a:ext cx="4092187" cy="41767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993</Words>
  <Application>Microsoft Office PowerPoint</Application>
  <PresentationFormat>Экран (16:9)</PresentationFormat>
  <Paragraphs>85</Paragraphs>
  <Slides>12</Slides>
  <Notes>12</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12</vt:i4>
      </vt:variant>
    </vt:vector>
  </HeadingPairs>
  <TitlesOfParts>
    <vt:vector size="15" baseType="lpstr">
      <vt:lpstr>Arial</vt:lpstr>
      <vt:lpstr>Roboto</vt:lpstr>
      <vt:lpstr>Simple Light</vt:lpstr>
      <vt:lpstr>COMPOSITION OF EXPLORATION WELLS FOR RESOURCE MODELLING (ORE GOLD DEPOSIT)</vt:lpstr>
      <vt:lpstr>Summary</vt:lpstr>
      <vt:lpstr>Problem Statement</vt:lpstr>
      <vt:lpstr>Презентация PowerPoint</vt:lpstr>
      <vt:lpstr>Презентация PowerPoint</vt:lpstr>
      <vt:lpstr>SOLUTION</vt:lpstr>
      <vt:lpstr>Source files</vt:lpstr>
      <vt:lpstr>Merging of source files</vt:lpstr>
      <vt:lpstr>Compositing example</vt:lpstr>
      <vt:lpstr>Data flow</vt:lpstr>
      <vt:lpstr>Development cost</vt:lpstr>
      <vt:lpstr>Economical 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 OF EXPLORATION WELLS FOR RESOURCE MODELLING (ORE GOLD DEPOSIT)</dc:title>
  <cp:lastModifiedBy>Maxim Mingalov</cp:lastModifiedBy>
  <cp:revision>3</cp:revision>
  <dcterms:modified xsi:type="dcterms:W3CDTF">2022-06-01T01:27:08Z</dcterms:modified>
</cp:coreProperties>
</file>