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handoutMasterIdLst>
    <p:handoutMasterId r:id="rId10"/>
  </p:handoutMasterIdLst>
  <p:sldIdLst>
    <p:sldId id="336" r:id="rId2"/>
    <p:sldId id="337" r:id="rId3"/>
    <p:sldId id="344" r:id="rId4"/>
    <p:sldId id="338" r:id="rId5"/>
    <p:sldId id="339" r:id="rId6"/>
    <p:sldId id="342" r:id="rId7"/>
    <p:sldId id="34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6"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7F24"/>
    <a:srgbClr val="009900"/>
    <a:srgbClr val="000000"/>
    <a:srgbClr val="C3260C"/>
    <a:srgbClr val="F14124"/>
    <a:srgbClr val="FDBFBF"/>
    <a:srgbClr val="EFE0D1"/>
    <a:srgbClr val="D1E5C9"/>
    <a:srgbClr val="FEECEC"/>
    <a:srgbClr val="C6FE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02" autoAdjust="0"/>
    <p:restoredTop sz="87448" autoAdjust="0"/>
  </p:normalViewPr>
  <p:slideViewPr>
    <p:cSldViewPr snapToGrid="0">
      <p:cViewPr varScale="1">
        <p:scale>
          <a:sx n="65" d="100"/>
          <a:sy n="65" d="100"/>
        </p:scale>
        <p:origin x="1533" y="39"/>
      </p:cViewPr>
      <p:guideLst>
        <p:guide orient="horz" pos="56"/>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50718E-13A5-4CEE-A4AA-96B6B686EFEC}" type="datetimeFigureOut">
              <a:rPr lang="en-US" smtClean="0"/>
              <a:pPr/>
              <a:t>12/10/2016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B1D9B-B658-4667-8719-8186DDA300BA}" type="slidenum">
              <a:rPr lang="en-US" smtClean="0"/>
              <a:pPr/>
              <a:t>‹#›</a:t>
            </a:fld>
            <a:endParaRPr lang="en-US"/>
          </a:p>
        </p:txBody>
      </p:sp>
    </p:spTree>
    <p:extLst>
      <p:ext uri="{BB962C8B-B14F-4D97-AF65-F5344CB8AC3E}">
        <p14:creationId xmlns:p14="http://schemas.microsoft.com/office/powerpoint/2010/main" val="3624710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3A8806-3C2A-4DED-9903-65E466AF4F5A}" type="datetimeFigureOut">
              <a:rPr lang="en-US" smtClean="0"/>
              <a:pPr/>
              <a:t>12/10/2016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FA0D51-808F-4DA1-833F-DBB988D49E7B}" type="slidenum">
              <a:rPr lang="en-US" smtClean="0"/>
              <a:pPr/>
              <a:t>‹#›</a:t>
            </a:fld>
            <a:endParaRPr lang="en-US"/>
          </a:p>
        </p:txBody>
      </p:sp>
    </p:spTree>
    <p:extLst>
      <p:ext uri="{BB962C8B-B14F-4D97-AF65-F5344CB8AC3E}">
        <p14:creationId xmlns:p14="http://schemas.microsoft.com/office/powerpoint/2010/main" val="313091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6353" t="32496" r="10095" b="15208"/>
          <a:stretch/>
        </p:blipFill>
        <p:spPr>
          <a:xfrm>
            <a:off x="0" y="0"/>
            <a:ext cx="6557554" cy="1972491"/>
          </a:xfrm>
          <a:prstGeom prst="rect">
            <a:avLst/>
          </a:prstGeom>
        </p:spPr>
      </p:pic>
      <p:grpSp>
        <p:nvGrpSpPr>
          <p:cNvPr id="4" name="Group 3"/>
          <p:cNvGrpSpPr/>
          <p:nvPr userDrawn="1"/>
        </p:nvGrpSpPr>
        <p:grpSpPr>
          <a:xfrm>
            <a:off x="0" y="1975665"/>
            <a:ext cx="9144001" cy="446090"/>
            <a:chOff x="0" y="2289177"/>
            <a:chExt cx="9144001" cy="446090"/>
          </a:xfrm>
        </p:grpSpPr>
        <p:sp>
          <p:nvSpPr>
            <p:cNvPr id="5" name="Rectangle 4"/>
            <p:cNvSpPr/>
            <p:nvPr/>
          </p:nvSpPr>
          <p:spPr>
            <a:xfrm flipV="1">
              <a:off x="5410200" y="2289177"/>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defRPr/>
              </a:pPr>
              <a:endParaRPr lang="en-US" sz="1800" dirty="0">
                <a:solidFill>
                  <a:prstClr val="white"/>
                </a:solidFill>
                <a:latin typeface="Georgia"/>
              </a:endParaRPr>
            </a:p>
          </p:txBody>
        </p:sp>
        <p:sp>
          <p:nvSpPr>
            <p:cNvPr id="6" name="Rectangle 5"/>
            <p:cNvSpPr/>
            <p:nvPr/>
          </p:nvSpPr>
          <p:spPr>
            <a:xfrm flipV="1">
              <a:off x="4978401" y="2533654"/>
              <a:ext cx="4165600" cy="20161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defRPr/>
              </a:pPr>
              <a:endParaRPr lang="en-US" sz="1800" dirty="0">
                <a:solidFill>
                  <a:prstClr val="white"/>
                </a:solidFill>
                <a:latin typeface="Georgia"/>
              </a:endParaRPr>
            </a:p>
          </p:txBody>
        </p:sp>
        <p:sp>
          <p:nvSpPr>
            <p:cNvPr id="7" name="Rectangle 6"/>
            <p:cNvSpPr/>
            <p:nvPr/>
          </p:nvSpPr>
          <p:spPr>
            <a:xfrm>
              <a:off x="0" y="2289179"/>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defRPr/>
              </a:pPr>
              <a:endParaRPr lang="en-US" sz="1800" dirty="0">
                <a:solidFill>
                  <a:prstClr val="white"/>
                </a:solidFill>
                <a:latin typeface="Georgia"/>
              </a:endParaRPr>
            </a:p>
          </p:txBody>
        </p:sp>
        <p:sp>
          <p:nvSpPr>
            <p:cNvPr id="8" name="Rectangle 7"/>
            <p:cNvSpPr/>
            <p:nvPr/>
          </p:nvSpPr>
          <p:spPr>
            <a:xfrm>
              <a:off x="0" y="2289177"/>
              <a:ext cx="9144000" cy="14128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defRPr/>
              </a:pPr>
              <a:endParaRPr lang="en-US" sz="1800" dirty="0">
                <a:solidFill>
                  <a:prstClr val="white"/>
                </a:solidFill>
                <a:latin typeface="Georgia"/>
              </a:endParaRPr>
            </a:p>
          </p:txBody>
        </p:sp>
        <p:sp>
          <p:nvSpPr>
            <p:cNvPr id="9" name="Rectangle 8"/>
            <p:cNvSpPr/>
            <p:nvPr/>
          </p:nvSpPr>
          <p:spPr>
            <a:xfrm flipV="1">
              <a:off x="6413500" y="2289177"/>
              <a:ext cx="2730500" cy="24923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defRPr/>
              </a:pPr>
              <a:endParaRPr lang="en-US" sz="1800" dirty="0">
                <a:solidFill>
                  <a:prstClr val="white"/>
                </a:solidFill>
                <a:latin typeface="Georgia"/>
              </a:endParaRPr>
            </a:p>
          </p:txBody>
        </p:sp>
      </p:grpSp>
      <p:pic>
        <p:nvPicPr>
          <p:cNvPr id="11" name="Picture 41" descr="IBC_logo.png"/>
          <p:cNvPicPr>
            <a:picLocks noChangeAspect="1"/>
          </p:cNvPicPr>
          <p:nvPr userDrawn="1"/>
        </p:nvPicPr>
        <p:blipFill>
          <a:blip r:embed="rId3" cstate="print"/>
          <a:srcRect/>
          <a:stretch>
            <a:fillRect/>
          </a:stretch>
        </p:blipFill>
        <p:spPr bwMode="auto">
          <a:xfrm>
            <a:off x="6864474" y="507575"/>
            <a:ext cx="2073650" cy="889655"/>
          </a:xfrm>
          <a:prstGeom prst="rect">
            <a:avLst/>
          </a:prstGeom>
          <a:noFill/>
          <a:ln w="9525">
            <a:noFill/>
            <a:miter lim="800000"/>
            <a:headEnd/>
            <a:tailEnd/>
          </a:ln>
        </p:spPr>
      </p:pic>
      <p:sp>
        <p:nvSpPr>
          <p:cNvPr id="16" name="Title 1"/>
          <p:cNvSpPr>
            <a:spLocks noGrp="1"/>
          </p:cNvSpPr>
          <p:nvPr>
            <p:ph type="title" hasCustomPrompt="1"/>
          </p:nvPr>
        </p:nvSpPr>
        <p:spPr>
          <a:xfrm>
            <a:off x="730137" y="2663580"/>
            <a:ext cx="7683726" cy="790820"/>
          </a:xfrm>
        </p:spPr>
        <p:txBody>
          <a:bodyPr/>
          <a:lstStyle>
            <a:lvl1pPr marL="0" marR="0" indent="0" algn="ctr" defTabSz="457200" rtl="0" eaLnBrk="1" fontAlgn="auto" latinLnBrk="0" hangingPunct="1">
              <a:lnSpc>
                <a:spcPct val="100000"/>
              </a:lnSpc>
              <a:spcBef>
                <a:spcPts val="0"/>
              </a:spcBef>
              <a:spcAft>
                <a:spcPts val="0"/>
              </a:spcAft>
              <a:buClrTx/>
              <a:buSzTx/>
              <a:buFontTx/>
              <a:buNone/>
              <a:tabLst/>
              <a:defRPr sz="4400">
                <a:solidFill>
                  <a:srgbClr val="475F97"/>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475F97"/>
                </a:solidFill>
                <a:effectLst/>
                <a:uLnTx/>
                <a:uFillTx/>
                <a:latin typeface="+mj-lt"/>
              </a:rPr>
              <a:t>Company Name:</a:t>
            </a:r>
            <a:endParaRPr kumimoji="0" lang="en-US" sz="2800" b="0" i="0" u="none" strike="noStrike" kern="1200" cap="none" spc="0" normalizeH="0" baseline="0" noProof="0" dirty="0" smtClean="0">
              <a:ln>
                <a:noFill/>
              </a:ln>
              <a:solidFill>
                <a:srgbClr val="475F97"/>
              </a:solidFill>
              <a:effectLst/>
              <a:uLnTx/>
              <a:uFillTx/>
              <a:latin typeface="+mj-lt"/>
            </a:endParaRPr>
          </a:p>
        </p:txBody>
      </p:sp>
      <p:sp>
        <p:nvSpPr>
          <p:cNvPr id="23" name="Text Placeholder 22"/>
          <p:cNvSpPr>
            <a:spLocks noGrp="1"/>
          </p:cNvSpPr>
          <p:nvPr>
            <p:ph type="body" sz="quarter" idx="10" hasCustomPrompt="1"/>
          </p:nvPr>
        </p:nvSpPr>
        <p:spPr>
          <a:xfrm>
            <a:off x="2624138" y="4187687"/>
            <a:ext cx="3895725" cy="1007165"/>
          </a:xfrm>
        </p:spPr>
        <p:txBody>
          <a:bodyPr/>
          <a:lstStyle>
            <a:lvl1pPr marL="0" indent="0" algn="ctr">
              <a:spcBef>
                <a:spcPts val="0"/>
              </a:spcBef>
              <a:buNone/>
              <a:defRPr/>
            </a:lvl1pPr>
          </a:lstStyle>
          <a:p>
            <a:r>
              <a:rPr lang="en-US" dirty="0" smtClean="0">
                <a:solidFill>
                  <a:srgbClr val="475F97"/>
                </a:solidFill>
              </a:rPr>
              <a:t>Month XX, 201X</a:t>
            </a:r>
            <a:br>
              <a:rPr lang="en-US" dirty="0" smtClean="0">
                <a:solidFill>
                  <a:srgbClr val="475F97"/>
                </a:solidFill>
              </a:rPr>
            </a:br>
            <a:r>
              <a:rPr lang="en-US" dirty="0" err="1" smtClean="0">
                <a:solidFill>
                  <a:srgbClr val="475F97"/>
                </a:solidFill>
              </a:rPr>
              <a:t>XX:00</a:t>
            </a:r>
            <a:r>
              <a:rPr lang="en-US" dirty="0" smtClean="0">
                <a:solidFill>
                  <a:srgbClr val="475F97"/>
                </a:solidFill>
              </a:rPr>
              <a:t> to </a:t>
            </a:r>
            <a:r>
              <a:rPr lang="en-US" dirty="0" err="1" smtClean="0">
                <a:solidFill>
                  <a:srgbClr val="475F97"/>
                </a:solidFill>
              </a:rPr>
              <a:t>XX:00</a:t>
            </a:r>
            <a:r>
              <a:rPr lang="en-US" dirty="0" smtClean="0">
                <a:solidFill>
                  <a:srgbClr val="475F97"/>
                </a:solidFill>
              </a:rPr>
              <a:t> am (CST)</a:t>
            </a:r>
            <a:br>
              <a:rPr lang="en-US" dirty="0" smtClean="0">
                <a:solidFill>
                  <a:srgbClr val="475F97"/>
                </a:solidFill>
              </a:rPr>
            </a:br>
            <a:r>
              <a:rPr lang="en-US" dirty="0" smtClean="0">
                <a:solidFill>
                  <a:srgbClr val="475F97"/>
                </a:solidFill>
              </a:rPr>
              <a:t>Meeting Location</a:t>
            </a:r>
            <a:endParaRPr lang="en-US" dirty="0">
              <a:solidFill>
                <a:srgbClr val="475F97"/>
              </a:solidFill>
            </a:endParaRPr>
          </a:p>
        </p:txBody>
      </p:sp>
      <p:sp>
        <p:nvSpPr>
          <p:cNvPr id="25" name="Text Placeholder 24"/>
          <p:cNvSpPr>
            <a:spLocks noGrp="1"/>
          </p:cNvSpPr>
          <p:nvPr>
            <p:ph type="body" sz="quarter" idx="11" hasCustomPrompt="1"/>
          </p:nvPr>
        </p:nvSpPr>
        <p:spPr>
          <a:xfrm>
            <a:off x="1815306" y="5486400"/>
            <a:ext cx="5513388" cy="1020763"/>
          </a:xfrm>
          <a:ln>
            <a:solidFill>
              <a:srgbClr val="033266"/>
            </a:solidFill>
          </a:ln>
        </p:spPr>
        <p:txBody>
          <a:bodyPr/>
          <a:lstStyle>
            <a:lvl1pPr marL="0" indent="0" algn="ctr">
              <a:buNone/>
              <a:defRPr sz="5400" baseline="0">
                <a:solidFill>
                  <a:schemeClr val="accent5"/>
                </a:solidFill>
              </a:defRPr>
            </a:lvl1pPr>
          </a:lstStyle>
          <a:p>
            <a:pPr lvl="0"/>
            <a:r>
              <a:rPr lang="en-US" dirty="0" smtClean="0"/>
              <a:t>Company Logo</a:t>
            </a:r>
            <a:endParaRPr lang="en-US" dirty="0"/>
          </a:p>
        </p:txBody>
      </p:sp>
      <p:sp>
        <p:nvSpPr>
          <p:cNvPr id="10" name="Text Placeholder 9"/>
          <p:cNvSpPr>
            <a:spLocks noGrp="1"/>
          </p:cNvSpPr>
          <p:nvPr>
            <p:ph type="body" sz="quarter" idx="12" hasCustomPrompt="1"/>
          </p:nvPr>
        </p:nvSpPr>
        <p:spPr>
          <a:xfrm>
            <a:off x="2298700" y="3513953"/>
            <a:ext cx="4546600" cy="584200"/>
          </a:xfrm>
        </p:spPr>
        <p:txBody>
          <a:bodyPr/>
          <a:lstStyle>
            <a:lvl1pPr marL="0" indent="0" algn="ctr">
              <a:buNone/>
              <a:defRPr sz="2800" baseline="0">
                <a:solidFill>
                  <a:srgbClr val="475F97"/>
                </a:solidFill>
              </a:defRPr>
            </a:lvl1pPr>
          </a:lstStyle>
          <a:p>
            <a:pPr lvl="0"/>
            <a:r>
              <a:rPr lang="en-US" dirty="0" smtClean="0"/>
              <a:t>Presentation Topic</a:t>
            </a:r>
            <a:endParaRPr lang="en-US" dirty="0"/>
          </a:p>
        </p:txBody>
      </p:sp>
    </p:spTree>
    <p:extLst>
      <p:ext uri="{BB962C8B-B14F-4D97-AF65-F5344CB8AC3E}">
        <p14:creationId xmlns:p14="http://schemas.microsoft.com/office/powerpoint/2010/main" val="1228948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6" y="228600"/>
            <a:ext cx="3451225" cy="6345238"/>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380555" y="2571750"/>
            <a:ext cx="3255264" cy="1162050"/>
          </a:xfrm>
          <a:prstGeom prst="rect">
            <a:avLst/>
          </a:prstGeom>
        </p:spPr>
        <p:txBody>
          <a:bodyPr anchor="b">
            <a:normAutofit/>
          </a:bodyPr>
          <a:lstStyle>
            <a:lvl1pPr algn="l">
              <a:defRPr sz="2600" b="0">
                <a:solidFill>
                  <a:schemeClr val="bg1"/>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4168776" y="273052"/>
            <a:ext cx="4597399" cy="5853113"/>
          </a:xfrm>
          <a:prstGeom prst="rect">
            <a:avLst/>
          </a:prstGeo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Text Placeholder 3"/>
          <p:cNvSpPr>
            <a:spLocks noGrp="1"/>
          </p:cNvSpPr>
          <p:nvPr>
            <p:ph type="body" sz="half" idx="2"/>
          </p:nvPr>
        </p:nvSpPr>
        <p:spPr>
          <a:xfrm>
            <a:off x="381093" y="3733802"/>
            <a:ext cx="3255264" cy="2392363"/>
          </a:xfrm>
          <a:prstGeom prst="rect">
            <a:avLst/>
          </a:prstGeo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Box 5"/>
          <p:cNvSpPr txBox="1">
            <a:spLocks noChangeArrowheads="1"/>
          </p:cNvSpPr>
          <p:nvPr userDrawn="1"/>
        </p:nvSpPr>
        <p:spPr bwMode="auto">
          <a:xfrm>
            <a:off x="8686800" y="6492240"/>
            <a:ext cx="274320" cy="182880"/>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fld id="{631917FE-5882-4E89-9F6B-2EC72AFD9429}" type="slidenum">
              <a:rPr lang="en-US" sz="1200" smtClean="0">
                <a:solidFill>
                  <a:srgbClr val="000000"/>
                </a:solidFill>
                <a:latin typeface="+mj-lt"/>
                <a:cs typeface="Arial" panose="020B0604020202020204" pitchFamily="34"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endParaRPr lang="en-US" sz="1200" dirty="0">
              <a:solidFill>
                <a:srgbClr val="000000"/>
              </a:solidFill>
              <a:latin typeface="+mj-lt"/>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12/10/2016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599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ption 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6353" t="32496" r="10095" b="15208"/>
          <a:stretch/>
        </p:blipFill>
        <p:spPr>
          <a:xfrm>
            <a:off x="0" y="0"/>
            <a:ext cx="9144000" cy="2756452"/>
          </a:xfrm>
          <a:prstGeom prst="rect">
            <a:avLst/>
          </a:prstGeom>
        </p:spPr>
      </p:pic>
      <p:grpSp>
        <p:nvGrpSpPr>
          <p:cNvPr id="5" name="Group 4"/>
          <p:cNvGrpSpPr/>
          <p:nvPr userDrawn="1"/>
        </p:nvGrpSpPr>
        <p:grpSpPr>
          <a:xfrm>
            <a:off x="0" y="2715236"/>
            <a:ext cx="9144001" cy="446090"/>
            <a:chOff x="0" y="2289177"/>
            <a:chExt cx="9144001" cy="446090"/>
          </a:xfrm>
        </p:grpSpPr>
        <p:sp>
          <p:nvSpPr>
            <p:cNvPr id="6" name="Rectangle 5"/>
            <p:cNvSpPr/>
            <p:nvPr/>
          </p:nvSpPr>
          <p:spPr>
            <a:xfrm flipV="1">
              <a:off x="5410200" y="2289177"/>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defRPr/>
              </a:pPr>
              <a:endParaRPr lang="en-US" sz="1800" dirty="0">
                <a:solidFill>
                  <a:prstClr val="white"/>
                </a:solidFill>
                <a:latin typeface="Georgia"/>
              </a:endParaRPr>
            </a:p>
          </p:txBody>
        </p:sp>
        <p:sp>
          <p:nvSpPr>
            <p:cNvPr id="7" name="Rectangle 6"/>
            <p:cNvSpPr/>
            <p:nvPr/>
          </p:nvSpPr>
          <p:spPr>
            <a:xfrm flipV="1">
              <a:off x="4978401" y="2533654"/>
              <a:ext cx="4165600" cy="20161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defRPr/>
              </a:pPr>
              <a:endParaRPr lang="en-US" sz="1800" dirty="0">
                <a:solidFill>
                  <a:prstClr val="white"/>
                </a:solidFill>
                <a:latin typeface="Georgia"/>
              </a:endParaRPr>
            </a:p>
          </p:txBody>
        </p:sp>
        <p:sp>
          <p:nvSpPr>
            <p:cNvPr id="8" name="Rectangle 7"/>
            <p:cNvSpPr/>
            <p:nvPr/>
          </p:nvSpPr>
          <p:spPr>
            <a:xfrm>
              <a:off x="0" y="2289179"/>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defRPr/>
              </a:pPr>
              <a:endParaRPr lang="en-US" sz="1800" dirty="0">
                <a:solidFill>
                  <a:prstClr val="white"/>
                </a:solidFill>
                <a:latin typeface="Georgia"/>
              </a:endParaRPr>
            </a:p>
          </p:txBody>
        </p:sp>
        <p:sp>
          <p:nvSpPr>
            <p:cNvPr id="9" name="Rectangle 8"/>
            <p:cNvSpPr/>
            <p:nvPr/>
          </p:nvSpPr>
          <p:spPr>
            <a:xfrm>
              <a:off x="0" y="2289177"/>
              <a:ext cx="9144000" cy="14128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defRPr/>
              </a:pPr>
              <a:endParaRPr lang="en-US" sz="1800" dirty="0">
                <a:solidFill>
                  <a:prstClr val="white"/>
                </a:solidFill>
                <a:latin typeface="Georgia"/>
              </a:endParaRPr>
            </a:p>
          </p:txBody>
        </p:sp>
        <p:sp>
          <p:nvSpPr>
            <p:cNvPr id="10" name="Rectangle 9"/>
            <p:cNvSpPr/>
            <p:nvPr/>
          </p:nvSpPr>
          <p:spPr>
            <a:xfrm flipV="1">
              <a:off x="6413500" y="2289177"/>
              <a:ext cx="2730500" cy="24923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defRPr/>
              </a:pPr>
              <a:endParaRPr lang="en-US" sz="1800" dirty="0">
                <a:solidFill>
                  <a:prstClr val="white"/>
                </a:solidFill>
                <a:latin typeface="Georgia"/>
              </a:endParaRPr>
            </a:p>
          </p:txBody>
        </p:sp>
      </p:grpSp>
      <p:pic>
        <p:nvPicPr>
          <p:cNvPr id="13" name="Picture 41" descr="IBC_logo.png"/>
          <p:cNvPicPr>
            <a:picLocks noChangeAspect="1"/>
          </p:cNvPicPr>
          <p:nvPr userDrawn="1"/>
        </p:nvPicPr>
        <p:blipFill>
          <a:blip r:embed="rId3" cstate="print"/>
          <a:srcRect/>
          <a:stretch>
            <a:fillRect/>
          </a:stretch>
        </p:blipFill>
        <p:spPr bwMode="auto">
          <a:xfrm>
            <a:off x="6921501" y="5797320"/>
            <a:ext cx="2073650" cy="889655"/>
          </a:xfrm>
          <a:prstGeom prst="rect">
            <a:avLst/>
          </a:prstGeom>
          <a:noFill/>
          <a:ln w="9525">
            <a:noFill/>
            <a:miter lim="800000"/>
            <a:headEnd/>
            <a:tailEnd/>
          </a:ln>
        </p:spPr>
      </p:pic>
      <p:sp>
        <p:nvSpPr>
          <p:cNvPr id="15" name="Text Placeholder 24"/>
          <p:cNvSpPr>
            <a:spLocks noGrp="1"/>
          </p:cNvSpPr>
          <p:nvPr>
            <p:ph type="body" sz="quarter" idx="11" hasCustomPrompt="1"/>
          </p:nvPr>
        </p:nvSpPr>
        <p:spPr>
          <a:xfrm>
            <a:off x="5623418" y="3348466"/>
            <a:ext cx="3371733" cy="2111940"/>
          </a:xfrm>
          <a:ln>
            <a:solidFill>
              <a:srgbClr val="033266"/>
            </a:solidFill>
          </a:ln>
        </p:spPr>
        <p:txBody>
          <a:bodyPr>
            <a:normAutofit/>
          </a:bodyPr>
          <a:lstStyle>
            <a:lvl1pPr marL="0" indent="0" algn="ctr">
              <a:buNone/>
              <a:defRPr sz="4800" baseline="0">
                <a:solidFill>
                  <a:schemeClr val="accent5"/>
                </a:solidFill>
              </a:defRPr>
            </a:lvl1pPr>
          </a:lstStyle>
          <a:p>
            <a:pPr lvl="0"/>
            <a:r>
              <a:rPr lang="en-US" dirty="0" smtClean="0"/>
              <a:t>Company Logo</a:t>
            </a:r>
            <a:endParaRPr lang="en-US" dirty="0"/>
          </a:p>
        </p:txBody>
      </p:sp>
      <p:sp>
        <p:nvSpPr>
          <p:cNvPr id="16" name="Title 1"/>
          <p:cNvSpPr>
            <a:spLocks noGrp="1"/>
          </p:cNvSpPr>
          <p:nvPr>
            <p:ph type="title" hasCustomPrompt="1"/>
          </p:nvPr>
        </p:nvSpPr>
        <p:spPr>
          <a:xfrm>
            <a:off x="272937" y="3348466"/>
            <a:ext cx="4546600" cy="1377351"/>
          </a:xfrm>
        </p:spPr>
        <p:txBody>
          <a:bodyPr/>
          <a:lstStyle>
            <a:lvl1pPr marL="0" marR="0" indent="0" algn="l" defTabSz="457200" rtl="0" eaLnBrk="1" fontAlgn="auto" latinLnBrk="0" hangingPunct="1">
              <a:lnSpc>
                <a:spcPct val="100000"/>
              </a:lnSpc>
              <a:spcBef>
                <a:spcPts val="0"/>
              </a:spcBef>
              <a:spcAft>
                <a:spcPts val="0"/>
              </a:spcAft>
              <a:buClrTx/>
              <a:buSzTx/>
              <a:buFontTx/>
              <a:buNone/>
              <a:tabLst/>
              <a:defRPr sz="4400" b="0">
                <a:solidFill>
                  <a:srgbClr val="475F97"/>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475F97"/>
                </a:solidFill>
                <a:effectLst/>
                <a:uLnTx/>
                <a:uFillTx/>
                <a:latin typeface="+mj-lt"/>
              </a:rPr>
              <a:t>Company Name:</a:t>
            </a:r>
            <a:endParaRPr kumimoji="0" lang="en-US" sz="2800" b="0" i="0" u="none" strike="noStrike" kern="1200" cap="none" spc="0" normalizeH="0" baseline="0" noProof="0" dirty="0" smtClean="0">
              <a:ln>
                <a:noFill/>
              </a:ln>
              <a:solidFill>
                <a:srgbClr val="475F97"/>
              </a:solidFill>
              <a:effectLst/>
              <a:uLnTx/>
              <a:uFillTx/>
              <a:latin typeface="+mj-lt"/>
            </a:endParaRPr>
          </a:p>
        </p:txBody>
      </p:sp>
      <p:sp>
        <p:nvSpPr>
          <p:cNvPr id="17" name="Text Placeholder 22"/>
          <p:cNvSpPr>
            <a:spLocks noGrp="1"/>
          </p:cNvSpPr>
          <p:nvPr>
            <p:ph type="body" sz="quarter" idx="10" hasCustomPrompt="1"/>
          </p:nvPr>
        </p:nvSpPr>
        <p:spPr>
          <a:xfrm>
            <a:off x="272937" y="5679810"/>
            <a:ext cx="3895725" cy="1007165"/>
          </a:xfrm>
        </p:spPr>
        <p:txBody>
          <a:bodyPr/>
          <a:lstStyle>
            <a:lvl1pPr marL="0" indent="0" algn="l">
              <a:spcBef>
                <a:spcPts val="0"/>
              </a:spcBef>
              <a:buNone/>
              <a:defRPr/>
            </a:lvl1pPr>
          </a:lstStyle>
          <a:p>
            <a:r>
              <a:rPr lang="en-US" dirty="0" smtClean="0">
                <a:solidFill>
                  <a:srgbClr val="475F97"/>
                </a:solidFill>
              </a:rPr>
              <a:t>Month XX, 201X</a:t>
            </a:r>
            <a:br>
              <a:rPr lang="en-US" dirty="0" smtClean="0">
                <a:solidFill>
                  <a:srgbClr val="475F97"/>
                </a:solidFill>
              </a:rPr>
            </a:br>
            <a:r>
              <a:rPr lang="en-US" dirty="0" err="1" smtClean="0">
                <a:solidFill>
                  <a:srgbClr val="475F97"/>
                </a:solidFill>
              </a:rPr>
              <a:t>XX:00</a:t>
            </a:r>
            <a:r>
              <a:rPr lang="en-US" dirty="0" smtClean="0">
                <a:solidFill>
                  <a:srgbClr val="475F97"/>
                </a:solidFill>
              </a:rPr>
              <a:t> to </a:t>
            </a:r>
            <a:r>
              <a:rPr lang="en-US" dirty="0" err="1" smtClean="0">
                <a:solidFill>
                  <a:srgbClr val="475F97"/>
                </a:solidFill>
              </a:rPr>
              <a:t>XX:00</a:t>
            </a:r>
            <a:r>
              <a:rPr lang="en-US" dirty="0" smtClean="0">
                <a:solidFill>
                  <a:srgbClr val="475F97"/>
                </a:solidFill>
              </a:rPr>
              <a:t> am (CST)</a:t>
            </a:r>
            <a:br>
              <a:rPr lang="en-US" dirty="0" smtClean="0">
                <a:solidFill>
                  <a:srgbClr val="475F97"/>
                </a:solidFill>
              </a:rPr>
            </a:br>
            <a:r>
              <a:rPr lang="en-US" dirty="0" smtClean="0">
                <a:solidFill>
                  <a:srgbClr val="475F97"/>
                </a:solidFill>
              </a:rPr>
              <a:t>Meeting Location</a:t>
            </a:r>
            <a:endParaRPr lang="en-US" dirty="0">
              <a:solidFill>
                <a:srgbClr val="475F97"/>
              </a:solidFill>
            </a:endParaRPr>
          </a:p>
        </p:txBody>
      </p:sp>
      <p:sp>
        <p:nvSpPr>
          <p:cNvPr id="18" name="Text Placeholder 9"/>
          <p:cNvSpPr>
            <a:spLocks noGrp="1"/>
          </p:cNvSpPr>
          <p:nvPr>
            <p:ph type="body" sz="quarter" idx="12" hasCustomPrompt="1"/>
          </p:nvPr>
        </p:nvSpPr>
        <p:spPr>
          <a:xfrm>
            <a:off x="272937" y="4876206"/>
            <a:ext cx="4546600" cy="584200"/>
          </a:xfrm>
        </p:spPr>
        <p:txBody>
          <a:bodyPr/>
          <a:lstStyle>
            <a:lvl1pPr marL="0" indent="0" algn="l">
              <a:buNone/>
              <a:defRPr sz="2800" baseline="0">
                <a:solidFill>
                  <a:srgbClr val="475F97"/>
                </a:solidFill>
              </a:defRPr>
            </a:lvl1pPr>
          </a:lstStyle>
          <a:p>
            <a:pPr lvl="0"/>
            <a:r>
              <a:rPr lang="en-US" dirty="0" smtClean="0"/>
              <a:t>Presentation Topic</a:t>
            </a:r>
            <a:endParaRPr lang="en-US" dirty="0"/>
          </a:p>
        </p:txBody>
      </p:sp>
    </p:spTree>
    <p:extLst>
      <p:ext uri="{BB962C8B-B14F-4D97-AF65-F5344CB8AC3E}">
        <p14:creationId xmlns:p14="http://schemas.microsoft.com/office/powerpoint/2010/main" val="2785331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BC Overview">
    <p:spTree>
      <p:nvGrpSpPr>
        <p:cNvPr id="1" name=""/>
        <p:cNvGrpSpPr/>
        <p:nvPr/>
      </p:nvGrpSpPr>
      <p:grpSpPr>
        <a:xfrm>
          <a:off x="0" y="0"/>
          <a:ext cx="0" cy="0"/>
          <a:chOff x="0" y="0"/>
          <a:chExt cx="0" cy="0"/>
        </a:xfrm>
      </p:grpSpPr>
      <p:sp>
        <p:nvSpPr>
          <p:cNvPr id="2" name="TextBox 7"/>
          <p:cNvSpPr txBox="1">
            <a:spLocks noChangeArrowheads="1"/>
          </p:cNvSpPr>
          <p:nvPr userDrawn="1"/>
        </p:nvSpPr>
        <p:spPr bwMode="auto">
          <a:xfrm>
            <a:off x="239409" y="3704814"/>
            <a:ext cx="8620241" cy="300082"/>
          </a:xfrm>
          <a:prstGeom prst="rect">
            <a:avLst/>
          </a:prstGeom>
          <a:solidFill>
            <a:srgbClr val="033266"/>
          </a:solidFill>
          <a:ln w="9525">
            <a:noFill/>
            <a:miter lim="800000"/>
            <a:headEnd/>
            <a:tailEnd/>
          </a:ln>
        </p:spPr>
        <p:txBody>
          <a:bodyPr wrap="square">
            <a:spAutoFit/>
          </a:bodyPr>
          <a:lstStyle/>
          <a:p>
            <a:pPr fontAlgn="base">
              <a:spcBef>
                <a:spcPct val="0"/>
              </a:spcBef>
              <a:spcAft>
                <a:spcPct val="0"/>
              </a:spcAft>
            </a:pPr>
            <a:r>
              <a:rPr lang="en-US" sz="1350" b="1" dirty="0" smtClean="0">
                <a:solidFill>
                  <a:srgbClr val="FF9900"/>
                </a:solidFill>
              </a:rPr>
              <a:t>   Student Run       </a:t>
            </a:r>
            <a:r>
              <a:rPr lang="en-US" sz="1350" b="1" dirty="0" smtClean="0">
                <a:solidFill>
                  <a:schemeClr val="bg1"/>
                </a:solidFill>
                <a:sym typeface="Wingdings"/>
              </a:rPr>
              <a:t>      </a:t>
            </a:r>
            <a:r>
              <a:rPr lang="en-US" sz="1350" b="1" dirty="0" smtClean="0">
                <a:solidFill>
                  <a:srgbClr val="FF9900"/>
                </a:solidFill>
              </a:rPr>
              <a:t>Project Based       </a:t>
            </a:r>
            <a:r>
              <a:rPr lang="en-US" sz="1350" b="1" dirty="0" smtClean="0">
                <a:solidFill>
                  <a:prstClr val="white"/>
                </a:solidFill>
                <a:sym typeface="Wingdings"/>
              </a:rPr>
              <a:t> </a:t>
            </a:r>
            <a:r>
              <a:rPr lang="en-US" sz="1350" b="1" dirty="0" smtClean="0">
                <a:solidFill>
                  <a:srgbClr val="FF9900"/>
                </a:solidFill>
                <a:sym typeface="Wingdings"/>
              </a:rPr>
              <a:t> </a:t>
            </a:r>
            <a:r>
              <a:rPr lang="en-US" sz="1350" b="1" dirty="0" smtClean="0">
                <a:solidFill>
                  <a:srgbClr val="FF9900"/>
                </a:solidFill>
              </a:rPr>
              <a:t>Company Focused  </a:t>
            </a:r>
            <a:r>
              <a:rPr lang="en-US" sz="1350" b="1" dirty="0" smtClean="0">
                <a:solidFill>
                  <a:prstClr val="white"/>
                </a:solidFill>
                <a:sym typeface="Wingdings"/>
              </a:rPr>
              <a:t>  </a:t>
            </a:r>
            <a:r>
              <a:rPr lang="en-US" sz="1350" b="1" dirty="0" smtClean="0">
                <a:solidFill>
                  <a:srgbClr val="FF9900"/>
                </a:solidFill>
              </a:rPr>
              <a:t>University Sponsored</a:t>
            </a:r>
            <a:endParaRPr lang="en-US" sz="1350" b="1" i="1" dirty="0">
              <a:solidFill>
                <a:schemeClr val="bg1"/>
              </a:solidFill>
            </a:endParaRPr>
          </a:p>
        </p:txBody>
      </p:sp>
      <p:sp>
        <p:nvSpPr>
          <p:cNvPr id="3" name="TextBox 15"/>
          <p:cNvSpPr txBox="1">
            <a:spLocks noChangeArrowheads="1"/>
          </p:cNvSpPr>
          <p:nvPr userDrawn="1"/>
        </p:nvSpPr>
        <p:spPr bwMode="auto">
          <a:xfrm>
            <a:off x="239409" y="4046133"/>
            <a:ext cx="1974967" cy="2046714"/>
          </a:xfrm>
          <a:prstGeom prst="rect">
            <a:avLst/>
          </a:prstGeom>
          <a:noFill/>
          <a:ln w="9525">
            <a:noFill/>
            <a:miter lim="800000"/>
            <a:headEnd/>
            <a:tailEnd/>
          </a:ln>
        </p:spPr>
        <p:txBody>
          <a:bodyPr wrap="square">
            <a:spAutoFit/>
          </a:bodyPr>
          <a:lstStyle/>
          <a:p>
            <a:pPr marL="114300" indent="-114300" fontAlgn="base">
              <a:spcBef>
                <a:spcPct val="0"/>
              </a:spcBef>
              <a:spcAft>
                <a:spcPts val="600"/>
              </a:spcAft>
              <a:buFont typeface="Wingdings" pitchFamily="2" charset="2"/>
              <a:buChar char="§"/>
            </a:pPr>
            <a:r>
              <a:rPr lang="en-US" sz="1400" dirty="0">
                <a:solidFill>
                  <a:srgbClr val="000000"/>
                </a:solidFill>
                <a:cs typeface="Times New Roman" pitchFamily="18" charset="0"/>
              </a:rPr>
              <a:t>250 to 300 students per-year</a:t>
            </a:r>
          </a:p>
          <a:p>
            <a:pPr marL="114300" indent="-114300" fontAlgn="base">
              <a:spcBef>
                <a:spcPct val="0"/>
              </a:spcBef>
              <a:spcAft>
                <a:spcPts val="600"/>
              </a:spcAft>
              <a:buFont typeface="Wingdings" pitchFamily="2" charset="2"/>
              <a:buChar char="§"/>
            </a:pPr>
            <a:r>
              <a:rPr lang="en-US" sz="1400" dirty="0">
                <a:solidFill>
                  <a:srgbClr val="000000"/>
                </a:solidFill>
                <a:cs typeface="Times New Roman" pitchFamily="18" charset="0"/>
              </a:rPr>
              <a:t>Students are peer-selected</a:t>
            </a:r>
          </a:p>
          <a:p>
            <a:pPr marL="114300" indent="-114300" fontAlgn="base">
              <a:spcBef>
                <a:spcPct val="0"/>
              </a:spcBef>
              <a:spcAft>
                <a:spcPts val="600"/>
              </a:spcAft>
              <a:buFont typeface="Wingdings" pitchFamily="2" charset="2"/>
              <a:buChar char="§"/>
            </a:pPr>
            <a:r>
              <a:rPr lang="en-US" sz="1400" dirty="0" smtClean="0">
                <a:solidFill>
                  <a:srgbClr val="000000"/>
                </a:solidFill>
                <a:cs typeface="Times New Roman" pitchFamily="18" charset="0"/>
              </a:rPr>
              <a:t>1 in 5</a:t>
            </a:r>
            <a:r>
              <a:rPr lang="en-US" sz="1400" baseline="0" dirty="0" smtClean="0">
                <a:solidFill>
                  <a:srgbClr val="000000"/>
                </a:solidFill>
                <a:cs typeface="Times New Roman" pitchFamily="18" charset="0"/>
              </a:rPr>
              <a:t> acceptance rate</a:t>
            </a:r>
            <a:endParaRPr lang="en-US" sz="1400" dirty="0">
              <a:solidFill>
                <a:srgbClr val="000000"/>
              </a:solidFill>
              <a:cs typeface="Times New Roman" pitchFamily="18" charset="0"/>
            </a:endParaRPr>
          </a:p>
          <a:p>
            <a:pPr marL="114300" indent="-114300" fontAlgn="base">
              <a:spcBef>
                <a:spcPct val="0"/>
              </a:spcBef>
              <a:spcAft>
                <a:spcPts val="600"/>
              </a:spcAft>
              <a:buFont typeface="Wingdings" pitchFamily="2" charset="2"/>
              <a:buChar char="§"/>
            </a:pPr>
            <a:r>
              <a:rPr lang="en-US" sz="1400" dirty="0">
                <a:solidFill>
                  <a:srgbClr val="000000"/>
                </a:solidFill>
                <a:cs typeface="Times New Roman" pitchFamily="18" charset="0"/>
              </a:rPr>
              <a:t>The University’s top talent</a:t>
            </a:r>
            <a:endParaRPr lang="en-US" sz="1400" i="1" dirty="0">
              <a:solidFill>
                <a:srgbClr val="000000"/>
              </a:solidFill>
              <a:latin typeface="Book Antiqua" pitchFamily="18" charset="0"/>
              <a:cs typeface="Times New Roman" pitchFamily="18" charset="0"/>
            </a:endParaRPr>
          </a:p>
        </p:txBody>
      </p:sp>
      <p:sp>
        <p:nvSpPr>
          <p:cNvPr id="4" name="TextBox 17"/>
          <p:cNvSpPr txBox="1">
            <a:spLocks noChangeArrowheads="1"/>
          </p:cNvSpPr>
          <p:nvPr userDrawn="1"/>
        </p:nvSpPr>
        <p:spPr bwMode="auto">
          <a:xfrm>
            <a:off x="2214376" y="4078399"/>
            <a:ext cx="2201069" cy="2046714"/>
          </a:xfrm>
          <a:prstGeom prst="rect">
            <a:avLst/>
          </a:prstGeom>
          <a:noFill/>
          <a:ln w="9525">
            <a:noFill/>
            <a:miter lim="800000"/>
            <a:headEnd/>
            <a:tailEnd/>
          </a:ln>
        </p:spPr>
        <p:txBody>
          <a:bodyPr wrap="square">
            <a:spAutoFit/>
          </a:bodyPr>
          <a:lstStyle/>
          <a:p>
            <a:pPr marL="114300" indent="-114300" fontAlgn="base">
              <a:spcBef>
                <a:spcPts val="600"/>
              </a:spcBef>
              <a:spcAft>
                <a:spcPct val="0"/>
              </a:spcAft>
              <a:buFont typeface="Wingdings" pitchFamily="2" charset="2"/>
              <a:buChar char="§"/>
            </a:pPr>
            <a:r>
              <a:rPr lang="en-US" sz="1400" dirty="0" smtClean="0">
                <a:solidFill>
                  <a:srgbClr val="000000"/>
                </a:solidFill>
                <a:cs typeface="Times New Roman" pitchFamily="18" charset="0"/>
              </a:rPr>
              <a:t>75 </a:t>
            </a:r>
            <a:r>
              <a:rPr lang="en-US" sz="1400" dirty="0">
                <a:solidFill>
                  <a:srgbClr val="000000"/>
                </a:solidFill>
                <a:cs typeface="Times New Roman" pitchFamily="18" charset="0"/>
              </a:rPr>
              <a:t>projects last year</a:t>
            </a:r>
          </a:p>
          <a:p>
            <a:pPr marL="114300" indent="-114300" fontAlgn="base">
              <a:spcBef>
                <a:spcPts val="600"/>
              </a:spcBef>
              <a:spcAft>
                <a:spcPct val="0"/>
              </a:spcAft>
              <a:buFont typeface="Wingdings" pitchFamily="2" charset="2"/>
              <a:buChar char="§"/>
            </a:pPr>
            <a:r>
              <a:rPr lang="en-US" sz="1400" dirty="0" smtClean="0">
                <a:solidFill>
                  <a:srgbClr val="000000"/>
                </a:solidFill>
                <a:cs typeface="Times New Roman" pitchFamily="18" charset="0"/>
              </a:rPr>
              <a:t>1,200+</a:t>
            </a:r>
            <a:r>
              <a:rPr lang="en-US" sz="1400" baseline="0" dirty="0" smtClean="0">
                <a:solidFill>
                  <a:srgbClr val="000000"/>
                </a:solidFill>
                <a:cs typeface="Times New Roman" pitchFamily="18" charset="0"/>
              </a:rPr>
              <a:t> </a:t>
            </a:r>
            <a:r>
              <a:rPr lang="en-US" sz="1400" dirty="0" smtClean="0">
                <a:solidFill>
                  <a:srgbClr val="000000"/>
                </a:solidFill>
                <a:cs typeface="Times New Roman" pitchFamily="18" charset="0"/>
              </a:rPr>
              <a:t>projects </a:t>
            </a:r>
            <a:r>
              <a:rPr lang="en-US" sz="1400" dirty="0">
                <a:solidFill>
                  <a:srgbClr val="000000"/>
                </a:solidFill>
                <a:cs typeface="Times New Roman" pitchFamily="18" charset="0"/>
              </a:rPr>
              <a:t>since 1996</a:t>
            </a:r>
          </a:p>
          <a:p>
            <a:pPr marL="114300" indent="-114300" fontAlgn="base">
              <a:spcBef>
                <a:spcPts val="600"/>
              </a:spcBef>
              <a:spcAft>
                <a:spcPct val="0"/>
              </a:spcAft>
              <a:buFont typeface="Wingdings" pitchFamily="2" charset="2"/>
              <a:buChar char="§"/>
            </a:pPr>
            <a:r>
              <a:rPr lang="en-US" sz="1400" dirty="0">
                <a:solidFill>
                  <a:srgbClr val="000000"/>
                </a:solidFill>
                <a:cs typeface="Times New Roman" pitchFamily="18" charset="0"/>
              </a:rPr>
              <a:t>12-14 week semester-long engagements</a:t>
            </a:r>
          </a:p>
          <a:p>
            <a:pPr marL="114300" indent="-114300" fontAlgn="base">
              <a:spcBef>
                <a:spcPts val="600"/>
              </a:spcBef>
              <a:spcAft>
                <a:spcPct val="0"/>
              </a:spcAft>
              <a:buFont typeface="Wingdings" pitchFamily="2" charset="2"/>
              <a:buChar char="§"/>
            </a:pPr>
            <a:r>
              <a:rPr lang="en-US" sz="1400" dirty="0" smtClean="0">
                <a:solidFill>
                  <a:srgbClr val="000000"/>
                </a:solidFill>
                <a:cs typeface="Times New Roman" pitchFamily="18" charset="0"/>
              </a:rPr>
              <a:t>800+</a:t>
            </a:r>
            <a:r>
              <a:rPr lang="en-US" sz="1400" baseline="0" dirty="0" smtClean="0">
                <a:solidFill>
                  <a:srgbClr val="000000"/>
                </a:solidFill>
                <a:cs typeface="Times New Roman" pitchFamily="18" charset="0"/>
              </a:rPr>
              <a:t> </a:t>
            </a:r>
            <a:r>
              <a:rPr lang="en-US" sz="1400" dirty="0" smtClean="0">
                <a:solidFill>
                  <a:srgbClr val="000000"/>
                </a:solidFill>
                <a:cs typeface="Times New Roman" pitchFamily="18" charset="0"/>
              </a:rPr>
              <a:t>student </a:t>
            </a:r>
            <a:r>
              <a:rPr lang="en-US" sz="1400" dirty="0">
                <a:solidFill>
                  <a:srgbClr val="000000"/>
                </a:solidFill>
                <a:cs typeface="Times New Roman" pitchFamily="18" charset="0"/>
              </a:rPr>
              <a:t>work </a:t>
            </a:r>
            <a:r>
              <a:rPr lang="en-US" sz="1400" dirty="0" smtClean="0">
                <a:solidFill>
                  <a:srgbClr val="000000"/>
                </a:solidFill>
                <a:cs typeface="Times New Roman" pitchFamily="18" charset="0"/>
              </a:rPr>
              <a:t>hours per project</a:t>
            </a:r>
            <a:endParaRPr lang="en-US" sz="1400" dirty="0">
              <a:solidFill>
                <a:srgbClr val="000000"/>
              </a:solidFill>
              <a:cs typeface="Times New Roman" pitchFamily="18" charset="0"/>
            </a:endParaRPr>
          </a:p>
        </p:txBody>
      </p:sp>
      <p:sp>
        <p:nvSpPr>
          <p:cNvPr id="5" name="TextBox 18"/>
          <p:cNvSpPr txBox="1">
            <a:spLocks noChangeArrowheads="1"/>
          </p:cNvSpPr>
          <p:nvPr userDrawn="1"/>
        </p:nvSpPr>
        <p:spPr bwMode="auto">
          <a:xfrm>
            <a:off x="4415445" y="4045389"/>
            <a:ext cx="2140620" cy="2554545"/>
          </a:xfrm>
          <a:prstGeom prst="rect">
            <a:avLst/>
          </a:prstGeom>
          <a:noFill/>
          <a:ln w="9525">
            <a:noFill/>
            <a:miter lim="800000"/>
            <a:headEnd/>
            <a:tailEnd/>
          </a:ln>
        </p:spPr>
        <p:txBody>
          <a:bodyPr wrap="square">
            <a:spAutoFit/>
          </a:bodyPr>
          <a:lstStyle/>
          <a:p>
            <a:pPr marL="114300" indent="-114300" fontAlgn="base">
              <a:spcBef>
                <a:spcPts val="600"/>
              </a:spcBef>
              <a:spcAft>
                <a:spcPct val="0"/>
              </a:spcAft>
              <a:buFont typeface="Wingdings" pitchFamily="2" charset="2"/>
              <a:buChar char="§"/>
            </a:pPr>
            <a:r>
              <a:rPr lang="en-US" sz="1400" dirty="0">
                <a:solidFill>
                  <a:srgbClr val="000000"/>
                </a:solidFill>
                <a:cs typeface="Arial" pitchFamily="34" charset="0"/>
              </a:rPr>
              <a:t>Over 500 clients since 1996 </a:t>
            </a:r>
            <a:r>
              <a:rPr lang="en-US" sz="1400" dirty="0" smtClean="0">
                <a:solidFill>
                  <a:srgbClr val="000000"/>
                </a:solidFill>
                <a:cs typeface="Arial" pitchFamily="34" charset="0"/>
              </a:rPr>
              <a:t>including:</a:t>
            </a:r>
          </a:p>
          <a:p>
            <a:pPr marL="400050" lvl="1" indent="-28575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Fortune 500 Multinationals</a:t>
            </a:r>
          </a:p>
          <a:p>
            <a:pPr marL="400050" lvl="1" indent="-285750" fontAlgn="base">
              <a:spcBef>
                <a:spcPts val="600"/>
              </a:spcBef>
              <a:spcAft>
                <a:spcPct val="0"/>
              </a:spcAft>
              <a:buFont typeface="Wingdings" panose="05000000000000000000" pitchFamily="2" charset="2"/>
              <a:buChar char="Ø"/>
            </a:pPr>
            <a:r>
              <a:rPr lang="en-US" sz="1400" dirty="0" smtClean="0">
                <a:solidFill>
                  <a:srgbClr val="000000"/>
                </a:solidFill>
                <a:cs typeface="Arial" pitchFamily="34" charset="0"/>
              </a:rPr>
              <a:t>Government </a:t>
            </a:r>
            <a:r>
              <a:rPr lang="en-US" sz="1400" dirty="0">
                <a:solidFill>
                  <a:srgbClr val="000000"/>
                </a:solidFill>
                <a:cs typeface="Arial" pitchFamily="34" charset="0"/>
              </a:rPr>
              <a:t>Agencies </a:t>
            </a:r>
          </a:p>
          <a:p>
            <a:pPr marL="400050" lvl="1" indent="-28575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Non-Profit Organizations</a:t>
            </a:r>
          </a:p>
          <a:p>
            <a:pPr marL="400050" lvl="1" indent="-28575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Start-ups</a:t>
            </a:r>
            <a:endParaRPr lang="en-US" sz="1400" i="1" dirty="0">
              <a:solidFill>
                <a:srgbClr val="000000"/>
              </a:solidFill>
              <a:latin typeface="Book Antiqua" pitchFamily="18" charset="0"/>
              <a:cs typeface="Times New Roman" pitchFamily="18" charset="0"/>
            </a:endParaRPr>
          </a:p>
        </p:txBody>
      </p:sp>
      <p:sp>
        <p:nvSpPr>
          <p:cNvPr id="6" name="TextBox 20"/>
          <p:cNvSpPr txBox="1">
            <a:spLocks noChangeArrowheads="1"/>
          </p:cNvSpPr>
          <p:nvPr userDrawn="1"/>
        </p:nvSpPr>
        <p:spPr bwMode="auto">
          <a:xfrm>
            <a:off x="6556065" y="4057801"/>
            <a:ext cx="2303585" cy="2046714"/>
          </a:xfrm>
          <a:prstGeom prst="rect">
            <a:avLst/>
          </a:prstGeom>
          <a:noFill/>
          <a:ln w="9525">
            <a:noFill/>
            <a:miter lim="800000"/>
            <a:headEnd/>
            <a:tailEnd/>
          </a:ln>
        </p:spPr>
        <p:txBody>
          <a:bodyPr wrap="square">
            <a:spAutoFit/>
          </a:bodyPr>
          <a:lstStyle/>
          <a:p>
            <a:pPr marL="114300" indent="-114300" fontAlgn="base">
              <a:spcBef>
                <a:spcPts val="600"/>
              </a:spcBef>
              <a:spcAft>
                <a:spcPct val="0"/>
              </a:spcAft>
              <a:buFont typeface="Wingdings" pitchFamily="2" charset="2"/>
              <a:buChar char="§"/>
            </a:pPr>
            <a:r>
              <a:rPr lang="en-US" sz="1400" dirty="0">
                <a:solidFill>
                  <a:srgbClr val="000000"/>
                </a:solidFill>
                <a:cs typeface="Arial" pitchFamily="34" charset="0"/>
              </a:rPr>
              <a:t>Operates under the College of Business</a:t>
            </a:r>
          </a:p>
          <a:p>
            <a:pPr marL="114300" indent="-114300" fontAlgn="base">
              <a:spcBef>
                <a:spcPts val="600"/>
              </a:spcBef>
              <a:spcAft>
                <a:spcPct val="0"/>
              </a:spcAft>
              <a:buFont typeface="Wingdings" pitchFamily="2" charset="2"/>
              <a:buChar char="§"/>
            </a:pPr>
            <a:r>
              <a:rPr lang="en-US" sz="1400" dirty="0">
                <a:solidFill>
                  <a:srgbClr val="000000"/>
                </a:solidFill>
                <a:cs typeface="Arial" pitchFamily="34" charset="0"/>
              </a:rPr>
              <a:t>Access to the research and expertise of U of I</a:t>
            </a:r>
          </a:p>
          <a:p>
            <a:pPr marL="114300" indent="-114300" fontAlgn="base">
              <a:spcBef>
                <a:spcPts val="600"/>
              </a:spcBef>
              <a:spcAft>
                <a:spcPct val="0"/>
              </a:spcAft>
              <a:buFont typeface="Wingdings" pitchFamily="2" charset="2"/>
              <a:buChar char="§"/>
            </a:pPr>
            <a:r>
              <a:rPr lang="en-US" sz="1400" dirty="0">
                <a:solidFill>
                  <a:srgbClr val="000000"/>
                </a:solidFill>
                <a:cs typeface="Arial" pitchFamily="34" charset="0"/>
              </a:rPr>
              <a:t>Professional guidance and oversight</a:t>
            </a:r>
          </a:p>
          <a:p>
            <a:pPr marL="114300" indent="-114300" fontAlgn="base">
              <a:spcBef>
                <a:spcPts val="600"/>
              </a:spcBef>
              <a:spcAft>
                <a:spcPct val="0"/>
              </a:spcAft>
              <a:buFont typeface="Wingdings" pitchFamily="2" charset="2"/>
              <a:buChar char="§"/>
            </a:pPr>
            <a:r>
              <a:rPr lang="en-US" sz="1400" dirty="0">
                <a:solidFill>
                  <a:srgbClr val="000000"/>
                </a:solidFill>
                <a:cs typeface="Arial" pitchFamily="34" charset="0"/>
              </a:rPr>
              <a:t>Client owns all intellectual property &amp; deliverables</a:t>
            </a:r>
          </a:p>
        </p:txBody>
      </p:sp>
      <p:cxnSp>
        <p:nvCxnSpPr>
          <p:cNvPr id="7" name="Straight Connector 6"/>
          <p:cNvCxnSpPr/>
          <p:nvPr userDrawn="1"/>
        </p:nvCxnSpPr>
        <p:spPr>
          <a:xfrm>
            <a:off x="2174496"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sp>
        <p:nvSpPr>
          <p:cNvPr id="8" name="Title 12"/>
          <p:cNvSpPr txBox="1">
            <a:spLocks/>
          </p:cNvSpPr>
          <p:nvPr userDrawn="1"/>
        </p:nvSpPr>
        <p:spPr>
          <a:xfrm>
            <a:off x="239410" y="113283"/>
            <a:ext cx="7669604" cy="888981"/>
          </a:xfrm>
          <a:prstGeom prst="rect">
            <a:avLst/>
          </a:prstGeom>
        </p:spPr>
        <p:txBody>
          <a:bodyPr lIns="0" bIns="0"/>
          <a:lstStyle>
            <a:lvl1pPr algn="l" defTabSz="914400" rtl="0" eaLnBrk="1" latinLnBrk="0" hangingPunct="1">
              <a:spcBef>
                <a:spcPct val="0"/>
              </a:spcBef>
              <a:buNone/>
              <a:defRPr sz="3600" b="0" kern="1200">
                <a:solidFill>
                  <a:schemeClr val="accent1"/>
                </a:solidFill>
                <a:latin typeface="+mj-lt"/>
                <a:ea typeface="+mj-ea"/>
                <a:cs typeface="Arial" panose="020B0604020202020204" pitchFamily="34" charset="0"/>
              </a:defRPr>
            </a:lvl1pPr>
          </a:lstStyle>
          <a:p>
            <a:r>
              <a:rPr lang="en-US" sz="3200" dirty="0" smtClean="0"/>
              <a:t>Illinois Business Consulting</a:t>
            </a:r>
          </a:p>
          <a:p>
            <a:r>
              <a:rPr lang="en-US" sz="1800" i="1" dirty="0" smtClean="0">
                <a:solidFill>
                  <a:srgbClr val="00306C"/>
                </a:solidFill>
              </a:rPr>
              <a:t>The</a:t>
            </a:r>
            <a:r>
              <a:rPr lang="en-US" sz="1800" i="1" baseline="0" dirty="0" smtClean="0">
                <a:solidFill>
                  <a:srgbClr val="00306C"/>
                </a:solidFill>
              </a:rPr>
              <a:t> Nation’s Largest Fee-Based Student-Run Consulting Firm</a:t>
            </a:r>
            <a:endParaRPr lang="en-US" sz="1800" i="1" dirty="0">
              <a:solidFill>
                <a:srgbClr val="00306C"/>
              </a:solidFill>
            </a:endParaRPr>
          </a:p>
        </p:txBody>
      </p:sp>
      <p:cxnSp>
        <p:nvCxnSpPr>
          <p:cNvPr id="10" name="Straight Connector 9"/>
          <p:cNvCxnSpPr/>
          <p:nvPr userDrawn="1"/>
        </p:nvCxnSpPr>
        <p:spPr>
          <a:xfrm>
            <a:off x="4396706"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userDrawn="1"/>
        </p:nvCxnSpPr>
        <p:spPr>
          <a:xfrm>
            <a:off x="6537326"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852" y="1089588"/>
            <a:ext cx="8732837" cy="2615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126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BC Layout w/Kicker">
    <p:spTree>
      <p:nvGrpSpPr>
        <p:cNvPr id="1" name=""/>
        <p:cNvGrpSpPr/>
        <p:nvPr/>
      </p:nvGrpSpPr>
      <p:grpSpPr>
        <a:xfrm>
          <a:off x="0" y="0"/>
          <a:ext cx="0" cy="0"/>
          <a:chOff x="0" y="0"/>
          <a:chExt cx="0" cy="0"/>
        </a:xfrm>
      </p:grpSpPr>
      <p:sp>
        <p:nvSpPr>
          <p:cNvPr id="42" name="Content Placeholder 2"/>
          <p:cNvSpPr>
            <a:spLocks noGrp="1"/>
          </p:cNvSpPr>
          <p:nvPr>
            <p:ph idx="1"/>
          </p:nvPr>
        </p:nvSpPr>
        <p:spPr>
          <a:xfrm>
            <a:off x="182880" y="1136916"/>
            <a:ext cx="8387914" cy="4641584"/>
          </a:xfrm>
        </p:spPr>
        <p:txBody>
          <a:bodyPr/>
          <a:lstStyle>
            <a:lvl1pPr>
              <a:defRPr>
                <a:latin typeface="+mj-lt"/>
                <a:cs typeface="Arial" panose="020B0604020202020204" pitchFamily="34" charset="0"/>
              </a:defRPr>
            </a:lvl1pPr>
            <a:lvl2pPr>
              <a:defRPr>
                <a:latin typeface="+mj-lt"/>
                <a:cs typeface="Arial" panose="020B0604020202020204" pitchFamily="34" charset="0"/>
              </a:defRPr>
            </a:lvl2pPr>
            <a:lvl3pPr>
              <a:defRPr>
                <a:latin typeface="+mj-lt"/>
                <a:cs typeface="Arial" panose="020B0604020202020204" pitchFamily="34" charset="0"/>
              </a:defRPr>
            </a:lvl3pPr>
            <a:lvl4pPr>
              <a:defRPr>
                <a:latin typeface="+mj-lt"/>
                <a:cs typeface="Arial" panose="020B0604020202020204" pitchFamily="34" charset="0"/>
              </a:defRPr>
            </a:lvl4pPr>
            <a:lvl5pPr>
              <a:defRPr>
                <a:latin typeface="+mj-lt"/>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grpSp>
        <p:nvGrpSpPr>
          <p:cNvPr id="9" name="Group 8"/>
          <p:cNvGrpSpPr/>
          <p:nvPr userDrawn="1"/>
        </p:nvGrpSpPr>
        <p:grpSpPr>
          <a:xfrm>
            <a:off x="0" y="892177"/>
            <a:ext cx="9144001" cy="198127"/>
            <a:chOff x="0" y="892177"/>
            <a:chExt cx="9144001" cy="198127"/>
          </a:xfrm>
        </p:grpSpPr>
        <p:sp>
          <p:nvSpPr>
            <p:cNvPr id="10" name="Rectangle 9"/>
            <p:cNvSpPr/>
            <p:nvPr userDrawn="1"/>
          </p:nvSpPr>
          <p:spPr>
            <a:xfrm flipV="1">
              <a:off x="4978401" y="1000415"/>
              <a:ext cx="4165600" cy="89889"/>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defRPr/>
              </a:pPr>
              <a:endParaRPr lang="en-US" sz="1800" dirty="0">
                <a:solidFill>
                  <a:prstClr val="white"/>
                </a:solidFill>
                <a:latin typeface="Georgia"/>
              </a:endParaRPr>
            </a:p>
          </p:txBody>
        </p:sp>
        <p:sp>
          <p:nvSpPr>
            <p:cNvPr id="11" name="Rectangle 10"/>
            <p:cNvSpPr/>
            <p:nvPr userDrawn="1"/>
          </p:nvSpPr>
          <p:spPr>
            <a:xfrm>
              <a:off x="0" y="892179"/>
              <a:ext cx="9144000" cy="108999"/>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defRPr/>
              </a:pPr>
              <a:endParaRPr lang="en-US" sz="1800" dirty="0">
                <a:solidFill>
                  <a:prstClr val="white"/>
                </a:solidFill>
                <a:latin typeface="Georgia"/>
              </a:endParaRPr>
            </a:p>
          </p:txBody>
        </p:sp>
        <p:sp>
          <p:nvSpPr>
            <p:cNvPr id="12" name="Rectangle 11"/>
            <p:cNvSpPr/>
            <p:nvPr userDrawn="1"/>
          </p:nvSpPr>
          <p:spPr>
            <a:xfrm flipV="1">
              <a:off x="6413500" y="892177"/>
              <a:ext cx="2730500" cy="111123"/>
            </a:xfrm>
            <a:prstGeom prst="rect">
              <a:avLst/>
            </a:prstGeom>
            <a:solidFill>
              <a:srgbClr val="033266"/>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defRPr/>
              </a:pPr>
              <a:endParaRPr lang="en-US" sz="1800" dirty="0">
                <a:solidFill>
                  <a:prstClr val="white"/>
                </a:solidFill>
                <a:latin typeface="Georgia"/>
              </a:endParaRPr>
            </a:p>
          </p:txBody>
        </p:sp>
      </p:grpSp>
      <p:sp>
        <p:nvSpPr>
          <p:cNvPr id="13" name="Text Box 5"/>
          <p:cNvSpPr txBox="1">
            <a:spLocks noChangeArrowheads="1"/>
          </p:cNvSpPr>
          <p:nvPr userDrawn="1"/>
        </p:nvSpPr>
        <p:spPr bwMode="auto">
          <a:xfrm>
            <a:off x="8686800" y="6492240"/>
            <a:ext cx="274320" cy="182880"/>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fld id="{631917FE-5882-4E89-9F6B-2EC72AFD9429}" type="slidenum">
              <a:rPr lang="en-US" sz="1200" smtClean="0">
                <a:solidFill>
                  <a:srgbClr val="000000"/>
                </a:solidFill>
                <a:latin typeface="+mj-lt"/>
                <a:cs typeface="Arial" panose="020B0604020202020204" pitchFamily="34"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endParaRPr lang="en-US" sz="1200" dirty="0">
              <a:solidFill>
                <a:srgbClr val="000000"/>
              </a:solidFill>
              <a:latin typeface="+mj-lt"/>
              <a:cs typeface="Arial" panose="020B0604020202020204" pitchFamily="34" charset="0"/>
            </a:endParaRPr>
          </a:p>
        </p:txBody>
      </p:sp>
      <p:sp>
        <p:nvSpPr>
          <p:cNvPr id="3" name="Text Placeholder 2"/>
          <p:cNvSpPr>
            <a:spLocks noGrp="1"/>
          </p:cNvSpPr>
          <p:nvPr>
            <p:ph type="body" sz="quarter" idx="12" hasCustomPrompt="1"/>
          </p:nvPr>
        </p:nvSpPr>
        <p:spPr>
          <a:xfrm>
            <a:off x="195944" y="6609443"/>
            <a:ext cx="3136900" cy="182563"/>
          </a:xfrm>
        </p:spPr>
        <p:txBody>
          <a:bodyPr>
            <a:noAutofit/>
          </a:bodyPr>
          <a:lstStyle>
            <a:lvl1pPr marL="0" indent="0">
              <a:buNone/>
              <a:defRPr sz="800"/>
            </a:lvl1pPr>
          </a:lstStyle>
          <a:p>
            <a:pPr lvl="0"/>
            <a:r>
              <a:rPr lang="en-US" dirty="0" smtClean="0"/>
              <a:t>Source</a:t>
            </a:r>
            <a:endParaRPr lang="en-US" dirty="0"/>
          </a:p>
        </p:txBody>
      </p:sp>
      <p:sp>
        <p:nvSpPr>
          <p:cNvPr id="14" name="Title Placeholder 1"/>
          <p:cNvSpPr>
            <a:spLocks noGrp="1"/>
          </p:cNvSpPr>
          <p:nvPr>
            <p:ph type="title" hasCustomPrompt="1"/>
          </p:nvPr>
        </p:nvSpPr>
        <p:spPr>
          <a:xfrm>
            <a:off x="182880" y="182880"/>
            <a:ext cx="7683726" cy="648733"/>
          </a:xfrm>
          <a:prstGeom prst="rect">
            <a:avLst/>
          </a:prstGeom>
        </p:spPr>
        <p:txBody>
          <a:bodyPr vert="horz" lIns="0" tIns="0" rIns="0" bIns="0" rtlCol="0" anchor="t" anchorCtr="0">
            <a:noAutofit/>
          </a:bodyPr>
          <a:lstStyle>
            <a:lvl1pPr>
              <a:defRPr baseline="0"/>
            </a:lvl1pPr>
          </a:lstStyle>
          <a:p>
            <a:r>
              <a:rPr lang="en-US" dirty="0" smtClean="0"/>
              <a:t>Title (font 24)</a:t>
            </a:r>
            <a:br>
              <a:rPr lang="en-US" dirty="0" smtClean="0"/>
            </a:br>
            <a:r>
              <a:rPr lang="en-US" dirty="0" smtClean="0"/>
              <a:t>Sub-Title (font 20)</a:t>
            </a:r>
            <a:endParaRPr dirty="0"/>
          </a:p>
        </p:txBody>
      </p:sp>
      <p:sp>
        <p:nvSpPr>
          <p:cNvPr id="6" name="Text Placeholder 5"/>
          <p:cNvSpPr>
            <a:spLocks noGrp="1"/>
          </p:cNvSpPr>
          <p:nvPr>
            <p:ph type="body" sz="quarter" idx="13" hasCustomPrompt="1"/>
          </p:nvPr>
        </p:nvSpPr>
        <p:spPr>
          <a:xfrm>
            <a:off x="182444" y="6073160"/>
            <a:ext cx="8388350"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BC Layout">
    <p:spTree>
      <p:nvGrpSpPr>
        <p:cNvPr id="1" name=""/>
        <p:cNvGrpSpPr/>
        <p:nvPr/>
      </p:nvGrpSpPr>
      <p:grpSpPr>
        <a:xfrm>
          <a:off x="0" y="0"/>
          <a:ext cx="0" cy="0"/>
          <a:chOff x="0" y="0"/>
          <a:chExt cx="0" cy="0"/>
        </a:xfrm>
      </p:grpSpPr>
      <p:grpSp>
        <p:nvGrpSpPr>
          <p:cNvPr id="8" name="Group 7"/>
          <p:cNvGrpSpPr/>
          <p:nvPr userDrawn="1"/>
        </p:nvGrpSpPr>
        <p:grpSpPr>
          <a:xfrm>
            <a:off x="0" y="892177"/>
            <a:ext cx="9144001" cy="198127"/>
            <a:chOff x="0" y="892177"/>
            <a:chExt cx="9144001" cy="198127"/>
          </a:xfrm>
        </p:grpSpPr>
        <p:sp>
          <p:nvSpPr>
            <p:cNvPr id="5" name="Rectangle 4"/>
            <p:cNvSpPr/>
            <p:nvPr userDrawn="1"/>
          </p:nvSpPr>
          <p:spPr>
            <a:xfrm flipV="1">
              <a:off x="4978401" y="1000415"/>
              <a:ext cx="4165600" cy="89889"/>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defRPr/>
              </a:pPr>
              <a:endParaRPr lang="en-US" sz="1800" dirty="0">
                <a:solidFill>
                  <a:prstClr val="white"/>
                </a:solidFill>
                <a:latin typeface="Georgia"/>
              </a:endParaRPr>
            </a:p>
          </p:txBody>
        </p:sp>
        <p:sp>
          <p:nvSpPr>
            <p:cNvPr id="6" name="Rectangle 5"/>
            <p:cNvSpPr/>
            <p:nvPr userDrawn="1"/>
          </p:nvSpPr>
          <p:spPr>
            <a:xfrm>
              <a:off x="0" y="892179"/>
              <a:ext cx="9144000" cy="108999"/>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defRPr/>
              </a:pPr>
              <a:endParaRPr lang="en-US" sz="1800" dirty="0">
                <a:solidFill>
                  <a:prstClr val="white"/>
                </a:solidFill>
                <a:latin typeface="Georgia"/>
              </a:endParaRPr>
            </a:p>
          </p:txBody>
        </p:sp>
        <p:sp>
          <p:nvSpPr>
            <p:cNvPr id="7" name="Rectangle 6"/>
            <p:cNvSpPr/>
            <p:nvPr userDrawn="1"/>
          </p:nvSpPr>
          <p:spPr>
            <a:xfrm flipV="1">
              <a:off x="6413500" y="892177"/>
              <a:ext cx="2730500" cy="111123"/>
            </a:xfrm>
            <a:prstGeom prst="rect">
              <a:avLst/>
            </a:prstGeom>
            <a:solidFill>
              <a:srgbClr val="033266"/>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defRPr/>
              </a:pPr>
              <a:endParaRPr lang="en-US" sz="1800" dirty="0">
                <a:solidFill>
                  <a:prstClr val="white"/>
                </a:solidFill>
                <a:latin typeface="Georgia"/>
              </a:endParaRPr>
            </a:p>
          </p:txBody>
        </p:sp>
      </p:grpSp>
      <p:sp>
        <p:nvSpPr>
          <p:cNvPr id="9" name="Text Box 5"/>
          <p:cNvSpPr txBox="1">
            <a:spLocks noChangeArrowheads="1"/>
          </p:cNvSpPr>
          <p:nvPr userDrawn="1"/>
        </p:nvSpPr>
        <p:spPr bwMode="auto">
          <a:xfrm>
            <a:off x="8686800" y="6492240"/>
            <a:ext cx="274320" cy="182880"/>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fld id="{631917FE-5882-4E89-9F6B-2EC72AFD9429}" type="slidenum">
              <a:rPr lang="en-US" sz="1200" smtClean="0">
                <a:solidFill>
                  <a:srgbClr val="000000"/>
                </a:solidFill>
                <a:latin typeface="+mj-lt"/>
                <a:cs typeface="Arial" panose="020B0604020202020204" pitchFamily="34"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endParaRPr lang="en-US" sz="1200" dirty="0">
              <a:solidFill>
                <a:srgbClr val="000000"/>
              </a:solidFill>
              <a:latin typeface="+mj-lt"/>
              <a:cs typeface="Arial" panose="020B0604020202020204" pitchFamily="34" charset="0"/>
            </a:endParaRPr>
          </a:p>
        </p:txBody>
      </p:sp>
      <p:pic>
        <p:nvPicPr>
          <p:cNvPr id="10" name="Picture 9"/>
          <p:cNvPicPr>
            <a:picLocks noChangeAspect="1"/>
          </p:cNvPicPr>
          <p:nvPr userDrawn="1"/>
        </p:nvPicPr>
        <p:blipFill>
          <a:blip r:embed="rId2"/>
          <a:stretch>
            <a:fillRect/>
          </a:stretch>
        </p:blipFill>
        <p:spPr>
          <a:xfrm>
            <a:off x="8458200" y="182880"/>
            <a:ext cx="504937" cy="648734"/>
          </a:xfrm>
          <a:prstGeom prst="rect">
            <a:avLst/>
          </a:prstGeom>
        </p:spPr>
      </p:pic>
      <p:sp>
        <p:nvSpPr>
          <p:cNvPr id="11" name="Title Placeholder 1"/>
          <p:cNvSpPr>
            <a:spLocks noGrp="1"/>
          </p:cNvSpPr>
          <p:nvPr>
            <p:ph type="title"/>
          </p:nvPr>
        </p:nvSpPr>
        <p:spPr>
          <a:xfrm>
            <a:off x="182880" y="182880"/>
            <a:ext cx="7683726" cy="629089"/>
          </a:xfrm>
          <a:prstGeom prst="rect">
            <a:avLst/>
          </a:prstGeom>
        </p:spPr>
        <p:txBody>
          <a:bodyPr vert="horz" lIns="0" tIns="0" rIns="0" bIns="0" rtlCol="0" anchor="t" anchorCtr="0">
            <a:noAutofit/>
          </a:bodyPr>
          <a:lstStyle/>
          <a:p>
            <a:r>
              <a:rPr lang="en-US" dirty="0" smtClean="0"/>
              <a:t>Click to edit Master title style</a:t>
            </a:r>
            <a:endParaRPr dirty="0"/>
          </a:p>
        </p:txBody>
      </p:sp>
    </p:spTree>
    <p:extLst>
      <p:ext uri="{BB962C8B-B14F-4D97-AF65-F5344CB8AC3E}">
        <p14:creationId xmlns:p14="http://schemas.microsoft.com/office/powerpoint/2010/main" val="40469615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p:cNvSpPr/>
          <p:nvPr userDrawn="1"/>
        </p:nvSpPr>
        <p:spPr>
          <a:xfrm>
            <a:off x="658908" y="228600"/>
            <a:ext cx="8140535" cy="6225209"/>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userDrawn="1"/>
        </p:nvSpPr>
        <p:spPr>
          <a:xfrm>
            <a:off x="285751" y="228600"/>
            <a:ext cx="212725"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Title 1"/>
          <p:cNvSpPr>
            <a:spLocks noGrp="1"/>
          </p:cNvSpPr>
          <p:nvPr>
            <p:ph type="title"/>
          </p:nvPr>
        </p:nvSpPr>
        <p:spPr>
          <a:xfrm>
            <a:off x="2286000" y="3124202"/>
            <a:ext cx="5638800" cy="1362075"/>
          </a:xfrm>
          <a:prstGeom prst="rect">
            <a:avLst/>
          </a:prstGeom>
        </p:spPr>
        <p:txBody>
          <a:bodyPr anchor="b" anchorCtr="0">
            <a:normAutofit/>
          </a:bodyPr>
          <a:lstStyle>
            <a:lvl1pPr algn="l">
              <a:defRPr sz="3200" b="0" cap="none" baseline="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dirty="0"/>
          </a:p>
        </p:txBody>
      </p:sp>
      <p:sp>
        <p:nvSpPr>
          <p:cNvPr id="13" name="Text Placeholder 2"/>
          <p:cNvSpPr>
            <a:spLocks noGrp="1"/>
          </p:cNvSpPr>
          <p:nvPr>
            <p:ph type="body" idx="1"/>
          </p:nvPr>
        </p:nvSpPr>
        <p:spPr>
          <a:xfrm>
            <a:off x="2603472" y="4495802"/>
            <a:ext cx="5321329"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10" name="Rectangle 9"/>
          <p:cNvSpPr/>
          <p:nvPr userDrawn="1"/>
        </p:nvSpPr>
        <p:spPr>
          <a:xfrm>
            <a:off x="658908" y="228600"/>
            <a:ext cx="8140535" cy="62252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userDrawn="1"/>
        </p:nvSpPr>
        <p:spPr>
          <a:xfrm>
            <a:off x="285751" y="228600"/>
            <a:ext cx="212725"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Title 1"/>
          <p:cNvSpPr>
            <a:spLocks noGrp="1"/>
          </p:cNvSpPr>
          <p:nvPr>
            <p:ph type="title"/>
          </p:nvPr>
        </p:nvSpPr>
        <p:spPr>
          <a:xfrm>
            <a:off x="2286000" y="3124202"/>
            <a:ext cx="5638800" cy="1362075"/>
          </a:xfrm>
          <a:prstGeom prst="rect">
            <a:avLst/>
          </a:prstGeom>
        </p:spPr>
        <p:txBody>
          <a:bodyPr anchor="b" anchorCtr="0">
            <a:normAutofit/>
          </a:bodyPr>
          <a:lstStyle>
            <a:lvl1pPr algn="l">
              <a:defRPr sz="3200" b="0" cap="none" baseline="0">
                <a:solidFill>
                  <a:schemeClr val="bg1"/>
                </a:solidFill>
                <a:latin typeface="+mn-lt"/>
                <a:cs typeface="Arial" panose="020B0604020202020204" pitchFamily="34" charset="0"/>
              </a:defRPr>
            </a:lvl1pPr>
          </a:lstStyle>
          <a:p>
            <a:r>
              <a:rPr lang="en-US" dirty="0" smtClean="0"/>
              <a:t>Click to edit Master title style</a:t>
            </a:r>
            <a:endParaRPr dirty="0"/>
          </a:p>
        </p:txBody>
      </p:sp>
      <p:sp>
        <p:nvSpPr>
          <p:cNvPr id="13" name="Text Placeholder 2"/>
          <p:cNvSpPr>
            <a:spLocks noGrp="1"/>
          </p:cNvSpPr>
          <p:nvPr>
            <p:ph type="body" idx="1"/>
          </p:nvPr>
        </p:nvSpPr>
        <p:spPr>
          <a:xfrm>
            <a:off x="2603472" y="4495802"/>
            <a:ext cx="5321329"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4237508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3">
    <p:spTree>
      <p:nvGrpSpPr>
        <p:cNvPr id="1" name=""/>
        <p:cNvGrpSpPr/>
        <p:nvPr/>
      </p:nvGrpSpPr>
      <p:grpSpPr>
        <a:xfrm>
          <a:off x="0" y="0"/>
          <a:ext cx="0" cy="0"/>
          <a:chOff x="0" y="0"/>
          <a:chExt cx="0" cy="0"/>
        </a:xfrm>
      </p:grpSpPr>
      <p:sp>
        <p:nvSpPr>
          <p:cNvPr id="7" name="Rectangle 6"/>
          <p:cNvSpPr/>
          <p:nvPr/>
        </p:nvSpPr>
        <p:spPr>
          <a:xfrm>
            <a:off x="658908" y="228600"/>
            <a:ext cx="8140535"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2286000" y="3124202"/>
            <a:ext cx="5638800" cy="1362075"/>
          </a:xfrm>
          <a:prstGeom prst="rect">
            <a:avLst/>
          </a:prstGeom>
        </p:spPr>
        <p:txBody>
          <a:bodyPr anchor="b" anchorCtr="0">
            <a:normAutofit/>
          </a:bodyPr>
          <a:lstStyle>
            <a:lvl1pPr algn="l">
              <a:defRPr sz="3200" b="0" cap="none" baseline="0">
                <a:solidFill>
                  <a:schemeClr val="bg1"/>
                </a:solidFill>
                <a:latin typeface="+mn-lt"/>
                <a:cs typeface="Arial" panose="020B0604020202020204" pitchFamily="34" charset="0"/>
              </a:defRPr>
            </a:lvl1pPr>
          </a:lstStyle>
          <a:p>
            <a:r>
              <a:rPr lang="en-US" dirty="0" smtClean="0"/>
              <a:t>Click to edit Master title style</a:t>
            </a:r>
            <a:endParaRPr dirty="0"/>
          </a:p>
        </p:txBody>
      </p:sp>
      <p:sp>
        <p:nvSpPr>
          <p:cNvPr id="3" name="Text Placeholder 2"/>
          <p:cNvSpPr>
            <a:spLocks noGrp="1"/>
          </p:cNvSpPr>
          <p:nvPr>
            <p:ph type="body" idx="1"/>
          </p:nvPr>
        </p:nvSpPr>
        <p:spPr>
          <a:xfrm>
            <a:off x="2603472" y="4495802"/>
            <a:ext cx="5321329"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Rectangle 8"/>
          <p:cNvSpPr/>
          <p:nvPr/>
        </p:nvSpPr>
        <p:spPr>
          <a:xfrm>
            <a:off x="285751" y="228600"/>
            <a:ext cx="212725"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extLst>
      <p:ext uri="{BB962C8B-B14F-4D97-AF65-F5344CB8AC3E}">
        <p14:creationId xmlns:p14="http://schemas.microsoft.com/office/powerpoint/2010/main" val="4180395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estion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a:prstGeom prst="rect">
            <a:avLst/>
          </a:prstGeom>
        </p:spPr>
        <p:txBody>
          <a:bodyPr>
            <a:normAutofit/>
          </a:bodyPr>
          <a:lstStyle>
            <a:lvl1pPr>
              <a:defRPr sz="2800"/>
            </a:lvl1pPr>
          </a:lstStyle>
          <a:p>
            <a:r>
              <a:rPr lang="en-US" dirty="0" smtClean="0"/>
              <a:t>Click to edit Master title style</a:t>
            </a:r>
            <a:endParaRPr dirty="0"/>
          </a:p>
        </p:txBody>
      </p:sp>
      <p:sp>
        <p:nvSpPr>
          <p:cNvPr id="3" name="Subtitle 2"/>
          <p:cNvSpPr>
            <a:spLocks noGrp="1"/>
          </p:cNvSpPr>
          <p:nvPr>
            <p:ph type="subTitle" idx="1"/>
          </p:nvPr>
        </p:nvSpPr>
        <p:spPr>
          <a:xfrm>
            <a:off x="4800600" y="5562601"/>
            <a:ext cx="4038600" cy="748553"/>
          </a:xfrm>
          <a:prstGeom prst="rect">
            <a:avLst/>
          </a:prstGeo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7" name="Rectangle 6"/>
          <p:cNvSpPr/>
          <p:nvPr/>
        </p:nvSpPr>
        <p:spPr>
          <a:xfrm>
            <a:off x="282576" y="228600"/>
            <a:ext cx="4221162" cy="6082554"/>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6802438" y="228600"/>
            <a:ext cx="2057400" cy="2039112"/>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Picture Placeholder 12"/>
          <p:cNvSpPr>
            <a:spLocks noGrp="1"/>
          </p:cNvSpPr>
          <p:nvPr>
            <p:ph type="pic" sz="quarter" idx="12"/>
          </p:nvPr>
        </p:nvSpPr>
        <p:spPr>
          <a:xfrm>
            <a:off x="4624388" y="228600"/>
            <a:ext cx="2057400" cy="2039112"/>
          </a:xfrm>
          <a:prstGeom prst="rect">
            <a:avLst/>
          </a:prstGeo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a:prstGeom prst="rect">
            <a:avLst/>
          </a:prstGeom>
        </p:spPr>
        <p:txBody>
          <a:bodyPr/>
          <a:lstStyle>
            <a:lvl1pPr>
              <a:buNone/>
              <a:defRPr/>
            </a:lvl1pPr>
          </a:lstStyle>
          <a:p>
            <a:r>
              <a:rPr lang="en-US" smtClean="0"/>
              <a:t>Click icon to add picture</a:t>
            </a:r>
            <a:endParaRPr dirty="0"/>
          </a:p>
        </p:txBody>
      </p:sp>
      <p:sp>
        <p:nvSpPr>
          <p:cNvPr id="16" name="Text Placeholder 3"/>
          <p:cNvSpPr>
            <a:spLocks noGrp="1"/>
          </p:cNvSpPr>
          <p:nvPr>
            <p:ph type="body" sz="half" idx="2"/>
          </p:nvPr>
        </p:nvSpPr>
        <p:spPr>
          <a:xfrm>
            <a:off x="857250" y="1779496"/>
            <a:ext cx="3086100" cy="2040905"/>
          </a:xfrm>
          <a:prstGeom prst="rect">
            <a:avLst/>
          </a:prstGeo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dirty="0"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182880" y="182880"/>
            <a:ext cx="7683726" cy="629089"/>
          </a:xfrm>
          <a:prstGeom prst="rect">
            <a:avLst/>
          </a:prstGeom>
        </p:spPr>
        <p:txBody>
          <a:bodyPr vert="horz" lIns="0" tIns="0" rIns="0" bIns="0" rtlCol="0" anchor="t" anchorCtr="0">
            <a:noAutofit/>
          </a:bodyPr>
          <a:lstStyle/>
          <a:p>
            <a:r>
              <a:rPr lang="en-US" dirty="0" smtClean="0"/>
              <a:t>Click to edit Master title style</a:t>
            </a:r>
            <a:endParaRPr dirty="0"/>
          </a:p>
        </p:txBody>
      </p:sp>
      <p:sp>
        <p:nvSpPr>
          <p:cNvPr id="16" name="Text Placeholder 2"/>
          <p:cNvSpPr>
            <a:spLocks noGrp="1"/>
          </p:cNvSpPr>
          <p:nvPr>
            <p:ph type="body" idx="1"/>
          </p:nvPr>
        </p:nvSpPr>
        <p:spPr>
          <a:xfrm>
            <a:off x="182881" y="1127424"/>
            <a:ext cx="8459208" cy="48937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cSld>
  <p:clrMap bg1="lt1" tx1="dk1" bg2="lt2" tx2="dk2" accent1="accent1" accent2="accent2" accent3="accent3" accent4="accent4" accent5="accent5" accent6="accent6" hlink="hlink" folHlink="folHlink"/>
  <p:sldLayoutIdLst>
    <p:sldLayoutId id="2147483687" r:id="rId1"/>
    <p:sldLayoutId id="2147483698" r:id="rId2"/>
    <p:sldLayoutId id="2147483688" r:id="rId3"/>
    <p:sldLayoutId id="2147483662" r:id="rId4"/>
    <p:sldLayoutId id="2147483686" r:id="rId5"/>
    <p:sldLayoutId id="2147483665" r:id="rId6"/>
    <p:sldLayoutId id="2147483684" r:id="rId7"/>
    <p:sldLayoutId id="2147483685" r:id="rId8"/>
    <p:sldLayoutId id="2147483664" r:id="rId9"/>
    <p:sldLayoutId id="2147483673" r:id="rId10"/>
    <p:sldLayoutId id="2147483699" r:id="rId11"/>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txStyles>
    <p:titleStyle>
      <a:lvl1pPr algn="l" defTabSz="914400" rtl="0" eaLnBrk="1" latinLnBrk="0" hangingPunct="1">
        <a:spcBef>
          <a:spcPct val="0"/>
        </a:spcBef>
        <a:buNone/>
        <a:defRPr sz="2400" b="0" kern="1200">
          <a:solidFill>
            <a:schemeClr val="accent1"/>
          </a:solidFill>
          <a:latin typeface="+mj-lt"/>
          <a:ea typeface="+mj-ea"/>
          <a:cs typeface="Arial" panose="020B0604020202020204" pitchFamily="34" charset="0"/>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j-lt"/>
          <a:ea typeface="+mn-ea"/>
          <a:cs typeface="Arial" panose="020B0604020202020204" pitchFamily="34"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6814" y="2203645"/>
            <a:ext cx="7813222" cy="1077218"/>
          </a:xfrm>
          <a:prstGeom prst="rect">
            <a:avLst/>
          </a:prstGeom>
        </p:spPr>
        <p:txBody>
          <a:bodyPr wrap="square">
            <a:spAutoFit/>
          </a:bodyPr>
          <a:lstStyle/>
          <a:p>
            <a:pPr algn="ctr"/>
            <a:r>
              <a:rPr lang="en-US" sz="3200" b="1" dirty="0" smtClean="0"/>
              <a:t>Big Data and Text Analytics</a:t>
            </a:r>
          </a:p>
          <a:p>
            <a:pPr algn="ctr"/>
            <a:r>
              <a:rPr lang="en-US" sz="3200" b="1" dirty="0" smtClean="0"/>
              <a:t>Final Project</a:t>
            </a:r>
            <a:endParaRPr lang="en-US" sz="2400" b="1" dirty="0"/>
          </a:p>
        </p:txBody>
      </p:sp>
      <p:sp>
        <p:nvSpPr>
          <p:cNvPr id="3" name="TextBox 2"/>
          <p:cNvSpPr txBox="1"/>
          <p:nvPr/>
        </p:nvSpPr>
        <p:spPr>
          <a:xfrm>
            <a:off x="3621520" y="3453206"/>
            <a:ext cx="3200400" cy="461665"/>
          </a:xfrm>
          <a:prstGeom prst="rect">
            <a:avLst/>
          </a:prstGeom>
          <a:noFill/>
        </p:spPr>
        <p:txBody>
          <a:bodyPr wrap="square" rtlCol="0">
            <a:spAutoFit/>
          </a:bodyPr>
          <a:lstStyle/>
          <a:p>
            <a:r>
              <a:rPr lang="en-US" sz="2400" b="1" dirty="0" smtClean="0"/>
              <a:t>Mei Ming</a:t>
            </a:r>
            <a:endParaRPr lang="en-US" sz="2400" b="1" dirty="0"/>
          </a:p>
        </p:txBody>
      </p:sp>
      <p:pic>
        <p:nvPicPr>
          <p:cNvPr id="6" name="Picture 5"/>
          <p:cNvPicPr>
            <a:picLocks noChangeAspect="1"/>
          </p:cNvPicPr>
          <p:nvPr/>
        </p:nvPicPr>
        <p:blipFill>
          <a:blip r:embed="rId2"/>
          <a:stretch>
            <a:fillRect/>
          </a:stretch>
        </p:blipFill>
        <p:spPr>
          <a:xfrm>
            <a:off x="0" y="6016950"/>
            <a:ext cx="3067357" cy="841050"/>
          </a:xfrm>
          <a:prstGeom prst="rect">
            <a:avLst/>
          </a:prstGeom>
        </p:spPr>
      </p:pic>
      <p:pic>
        <p:nvPicPr>
          <p:cNvPr id="4" name="Picture 3"/>
          <p:cNvPicPr>
            <a:picLocks noChangeAspect="1"/>
          </p:cNvPicPr>
          <p:nvPr/>
        </p:nvPicPr>
        <p:blipFill>
          <a:blip r:embed="rId3"/>
          <a:stretch>
            <a:fillRect/>
          </a:stretch>
        </p:blipFill>
        <p:spPr>
          <a:xfrm>
            <a:off x="5693430" y="0"/>
            <a:ext cx="3450570" cy="1308156"/>
          </a:xfrm>
          <a:prstGeom prst="rect">
            <a:avLst/>
          </a:prstGeom>
        </p:spPr>
      </p:pic>
    </p:spTree>
    <p:extLst>
      <p:ext uri="{BB962C8B-B14F-4D97-AF65-F5344CB8AC3E}">
        <p14:creationId xmlns:p14="http://schemas.microsoft.com/office/powerpoint/2010/main" val="3543658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Executive Summary</a:t>
            </a:r>
            <a:endParaRPr lang="en-US" dirty="0"/>
          </a:p>
        </p:txBody>
      </p:sp>
      <p:pic>
        <p:nvPicPr>
          <p:cNvPr id="5" name="Picture 4"/>
          <p:cNvPicPr>
            <a:picLocks noChangeAspect="1"/>
          </p:cNvPicPr>
          <p:nvPr/>
        </p:nvPicPr>
        <p:blipFill>
          <a:blip r:embed="rId2"/>
          <a:stretch>
            <a:fillRect/>
          </a:stretch>
        </p:blipFill>
        <p:spPr>
          <a:xfrm>
            <a:off x="7470058" y="5177589"/>
            <a:ext cx="1673942" cy="1668967"/>
          </a:xfrm>
          <a:prstGeom prst="rect">
            <a:avLst/>
          </a:prstGeom>
        </p:spPr>
      </p:pic>
      <p:sp>
        <p:nvSpPr>
          <p:cNvPr id="2" name="Content Placeholder 1"/>
          <p:cNvSpPr>
            <a:spLocks noGrp="1"/>
          </p:cNvSpPr>
          <p:nvPr>
            <p:ph idx="1"/>
          </p:nvPr>
        </p:nvSpPr>
        <p:spPr/>
        <p:txBody>
          <a:bodyPr>
            <a:normAutofit fontScale="92500"/>
          </a:bodyPr>
          <a:lstStyle/>
          <a:p>
            <a:r>
              <a:rPr lang="en-US" sz="1600" dirty="0" smtClean="0"/>
              <a:t>This project seeks to contribute to an understanding how University of Chicago can be further improved by exploring the original tweet and re-tweet text data.</a:t>
            </a:r>
          </a:p>
          <a:p>
            <a:r>
              <a:rPr lang="en-US" sz="1600" dirty="0" smtClean="0"/>
              <a:t>Data source related to University of Chicago was pulled out from RCC. IBM SPSS model and text analytics packages were used for text and sentiment analysis.</a:t>
            </a:r>
          </a:p>
          <a:p>
            <a:r>
              <a:rPr lang="en-US" sz="1600" dirty="0" smtClean="0"/>
              <a:t>The top themes about original tweet and re-tween are Medicine, class, professor, hiring, law and Department, professor, class, respectively. Medical school and law school now gain more public attention, which are good signs. University </a:t>
            </a:r>
            <a:r>
              <a:rPr lang="en-US" sz="1600" dirty="0"/>
              <a:t>of </a:t>
            </a:r>
            <a:r>
              <a:rPr lang="en-US" sz="1600" dirty="0" smtClean="0"/>
              <a:t>Chicago should keep investing or hiring for its medical school, and build connection with its alumnus from law school, which will help increase its reputation and get financial fund. </a:t>
            </a:r>
          </a:p>
          <a:p>
            <a:r>
              <a:rPr lang="en-US" sz="1600" dirty="0" smtClean="0"/>
              <a:t>By exploring the sentiment analysis, the negative comments gain more public attention and follows, compared with positive comments. There </a:t>
            </a:r>
            <a:r>
              <a:rPr lang="en-US" sz="1600" dirty="0"/>
              <a:t>are a lot </a:t>
            </a:r>
            <a:r>
              <a:rPr lang="en-US" sz="1600" dirty="0" smtClean="0"/>
              <a:t>tweets </a:t>
            </a:r>
            <a:r>
              <a:rPr lang="en-US" sz="1600" dirty="0"/>
              <a:t>about the professors’ sexual harassment </a:t>
            </a:r>
            <a:r>
              <a:rPr lang="en-US" sz="1600" dirty="0" smtClean="0"/>
              <a:t>issue, racist </a:t>
            </a:r>
            <a:r>
              <a:rPr lang="en-US" sz="1600" dirty="0"/>
              <a:t>and </a:t>
            </a:r>
            <a:r>
              <a:rPr lang="en-US" sz="1600" dirty="0" smtClean="0"/>
              <a:t>class violence. University of Chicago should take some actions to </a:t>
            </a:r>
            <a:r>
              <a:rPr lang="en-US" sz="1600" dirty="0"/>
              <a:t>prevent the students/victims from the professors’ sexual assault </a:t>
            </a:r>
            <a:r>
              <a:rPr lang="en-US" sz="1600" dirty="0" smtClean="0"/>
              <a:t>and prevent attack on campus, avoid class violence.</a:t>
            </a:r>
            <a:endParaRPr lang="en-US" sz="1600" dirty="0"/>
          </a:p>
          <a:p>
            <a:endParaRPr lang="en-US" dirty="0"/>
          </a:p>
        </p:txBody>
      </p:sp>
    </p:spTree>
    <p:extLst>
      <p:ext uri="{BB962C8B-B14F-4D97-AF65-F5344CB8AC3E}">
        <p14:creationId xmlns:p14="http://schemas.microsoft.com/office/powerpoint/2010/main" val="532929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Data source: six keywords (</a:t>
            </a:r>
            <a:r>
              <a:rPr lang="en-US" dirty="0" err="1" smtClean="0"/>
              <a:t>uchicago</a:t>
            </a:r>
            <a:r>
              <a:rPr lang="en-US" dirty="0" smtClean="0"/>
              <a:t>, </a:t>
            </a:r>
            <a:r>
              <a:rPr lang="en-US" dirty="0"/>
              <a:t>university of </a:t>
            </a:r>
            <a:r>
              <a:rPr lang="en-US" dirty="0" smtClean="0"/>
              <a:t>Chicago, </a:t>
            </a:r>
            <a:r>
              <a:rPr lang="en-US" dirty="0"/>
              <a:t>@</a:t>
            </a:r>
            <a:r>
              <a:rPr lang="en-US" dirty="0" err="1" smtClean="0"/>
              <a:t>Uchicago</a:t>
            </a:r>
            <a:r>
              <a:rPr lang="en-US" dirty="0" smtClean="0"/>
              <a:t>, </a:t>
            </a:r>
            <a:r>
              <a:rPr lang="en-US" dirty="0"/>
              <a:t>@</a:t>
            </a:r>
            <a:r>
              <a:rPr lang="en-US" dirty="0" err="1" smtClean="0"/>
              <a:t>uchicagonews</a:t>
            </a:r>
            <a:r>
              <a:rPr lang="en-US" dirty="0" smtClean="0"/>
              <a:t>, </a:t>
            </a:r>
            <a:r>
              <a:rPr lang="en-US" dirty="0"/>
              <a:t>#</a:t>
            </a:r>
            <a:r>
              <a:rPr lang="en-US" dirty="0" err="1" smtClean="0"/>
              <a:t>Uchicago</a:t>
            </a:r>
            <a:r>
              <a:rPr lang="en-US" dirty="0" smtClean="0"/>
              <a:t>, </a:t>
            </a:r>
            <a:r>
              <a:rPr lang="en-US" dirty="0"/>
              <a:t>#</a:t>
            </a:r>
            <a:r>
              <a:rPr lang="en-US" dirty="0" err="1" smtClean="0"/>
              <a:t>uchicagonews</a:t>
            </a:r>
            <a:r>
              <a:rPr lang="en-US" dirty="0" smtClean="0"/>
              <a:t>) related to University of Chicago were used to pull out tweet date set from RCC. </a:t>
            </a:r>
          </a:p>
          <a:p>
            <a:r>
              <a:rPr lang="en-US" dirty="0" smtClean="0"/>
              <a:t>IBM SPSS was used to clean, subset the data. IBM SPSS text analytics packages were used for text analysis and sentiment analysis.</a:t>
            </a:r>
          </a:p>
          <a:p>
            <a:r>
              <a:rPr lang="en-US" dirty="0" smtClean="0"/>
              <a:t>Only </a:t>
            </a:r>
            <a:r>
              <a:rPr lang="en-US" dirty="0"/>
              <a:t>English (</a:t>
            </a:r>
            <a:r>
              <a:rPr lang="en-US" dirty="0" smtClean="0"/>
              <a:t>language) </a:t>
            </a:r>
            <a:r>
              <a:rPr lang="en-US" dirty="0" smtClean="0"/>
              <a:t>was selected for further text analysis.</a:t>
            </a:r>
          </a:p>
          <a:p>
            <a:r>
              <a:rPr lang="en-US" dirty="0" smtClean="0"/>
              <a:t>Original tweet and re-tweet relevant to University of Chicago were analyzed separately for top themes.</a:t>
            </a:r>
            <a:endParaRPr lang="en-US" dirty="0"/>
          </a:p>
        </p:txBody>
      </p:sp>
      <p:sp>
        <p:nvSpPr>
          <p:cNvPr id="4" name="Title 3"/>
          <p:cNvSpPr>
            <a:spLocks noGrp="1"/>
          </p:cNvSpPr>
          <p:nvPr>
            <p:ph type="title"/>
          </p:nvPr>
        </p:nvSpPr>
        <p:spPr/>
        <p:txBody>
          <a:bodyPr/>
          <a:lstStyle/>
          <a:p>
            <a:r>
              <a:rPr lang="en-US" dirty="0" smtClean="0"/>
              <a:t>Methodology and source data overview</a:t>
            </a:r>
            <a:endParaRPr lang="en-US" dirty="0"/>
          </a:p>
        </p:txBody>
      </p:sp>
    </p:spTree>
    <p:extLst>
      <p:ext uri="{BB962C8B-B14F-4D97-AF65-F5344CB8AC3E}">
        <p14:creationId xmlns:p14="http://schemas.microsoft.com/office/powerpoint/2010/main" val="3541799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Original tweet for University of Chicago</a:t>
            </a:r>
            <a:endParaRPr lang="en-US" dirty="0"/>
          </a:p>
        </p:txBody>
      </p:sp>
      <p:sp>
        <p:nvSpPr>
          <p:cNvPr id="6" name="TextBox 5"/>
          <p:cNvSpPr txBox="1"/>
          <p:nvPr/>
        </p:nvSpPr>
        <p:spPr>
          <a:xfrm>
            <a:off x="457200" y="1232569"/>
            <a:ext cx="3451124" cy="369332"/>
          </a:xfrm>
          <a:prstGeom prst="rect">
            <a:avLst/>
          </a:prstGeom>
          <a:solidFill>
            <a:srgbClr val="0070C0"/>
          </a:solidFill>
        </p:spPr>
        <p:txBody>
          <a:bodyPr wrap="square" rtlCol="0">
            <a:spAutoFit/>
          </a:bodyPr>
          <a:lstStyle/>
          <a:p>
            <a:r>
              <a:rPr lang="en-US" dirty="0" smtClean="0">
                <a:solidFill>
                  <a:schemeClr val="bg1"/>
                </a:solidFill>
              </a:rPr>
              <a:t>Total Tweet count: 17885</a:t>
            </a:r>
            <a:endParaRPr lang="en-US" dirty="0">
              <a:solidFill>
                <a:schemeClr val="bg1"/>
              </a:solidFill>
            </a:endParaRPr>
          </a:p>
        </p:txBody>
      </p:sp>
      <p:pic>
        <p:nvPicPr>
          <p:cNvPr id="7" name="Picture 6"/>
          <p:cNvPicPr>
            <a:picLocks noChangeAspect="1"/>
          </p:cNvPicPr>
          <p:nvPr/>
        </p:nvPicPr>
        <p:blipFill>
          <a:blip r:embed="rId2"/>
          <a:stretch>
            <a:fillRect/>
          </a:stretch>
        </p:blipFill>
        <p:spPr>
          <a:xfrm>
            <a:off x="82282" y="1653945"/>
            <a:ext cx="4747815" cy="3276600"/>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1750864448"/>
              </p:ext>
            </p:extLst>
          </p:nvPr>
        </p:nvGraphicFramePr>
        <p:xfrm>
          <a:off x="5851423" y="1290222"/>
          <a:ext cx="1887793" cy="1832419"/>
        </p:xfrm>
        <a:graphic>
          <a:graphicData uri="http://schemas.openxmlformats.org/drawingml/2006/table">
            <a:tbl>
              <a:tblPr firstRow="1" bandRow="1">
                <a:tableStyleId>{5C22544A-7EE6-4342-B048-85BDC9FD1C3A}</a:tableStyleId>
              </a:tblPr>
              <a:tblGrid>
                <a:gridCol w="1887793"/>
              </a:tblGrid>
              <a:tr h="460819">
                <a:tc>
                  <a:txBody>
                    <a:bodyPr/>
                    <a:lstStyle/>
                    <a:p>
                      <a:r>
                        <a:rPr lang="en-US" sz="1200" dirty="0" smtClean="0"/>
                        <a:t>Top themes</a:t>
                      </a:r>
                      <a:endParaRPr lang="en-US" sz="1200" dirty="0"/>
                    </a:p>
                  </a:txBody>
                  <a:tcPr/>
                </a:tc>
              </a:tr>
              <a:tr h="263325">
                <a:tc>
                  <a:txBody>
                    <a:bodyPr/>
                    <a:lstStyle/>
                    <a:p>
                      <a:r>
                        <a:rPr lang="en-US" sz="1200" dirty="0" smtClean="0"/>
                        <a:t>Medicine</a:t>
                      </a:r>
                      <a:endParaRPr lang="en-US" sz="1200" dirty="0"/>
                    </a:p>
                  </a:txBody>
                  <a:tcPr/>
                </a:tc>
              </a:tr>
              <a:tr h="263325">
                <a:tc>
                  <a:txBody>
                    <a:bodyPr/>
                    <a:lstStyle/>
                    <a:p>
                      <a:r>
                        <a:rPr lang="en-US" sz="1200" dirty="0" smtClean="0"/>
                        <a:t>Professor</a:t>
                      </a:r>
                      <a:endParaRPr lang="en-US" sz="1200" dirty="0"/>
                    </a:p>
                  </a:txBody>
                  <a:tcPr/>
                </a:tc>
              </a:tr>
              <a:tr h="263325">
                <a:tc>
                  <a:txBody>
                    <a:bodyPr/>
                    <a:lstStyle/>
                    <a:p>
                      <a:r>
                        <a:rPr lang="en-US" sz="1200" dirty="0" smtClean="0"/>
                        <a:t>Class</a:t>
                      </a:r>
                      <a:endParaRPr lang="en-US" sz="1200" dirty="0"/>
                    </a:p>
                  </a:txBody>
                  <a:tcPr/>
                </a:tc>
              </a:tr>
              <a:tr h="263325">
                <a:tc>
                  <a:txBody>
                    <a:bodyPr/>
                    <a:lstStyle/>
                    <a:p>
                      <a:r>
                        <a:rPr lang="en-US" sz="1200" dirty="0" smtClean="0"/>
                        <a:t>Hiring</a:t>
                      </a:r>
                      <a:endParaRPr lang="en-US" sz="1200" dirty="0"/>
                    </a:p>
                  </a:txBody>
                  <a:tcPr/>
                </a:tc>
              </a:tr>
              <a:tr h="263325">
                <a:tc>
                  <a:txBody>
                    <a:bodyPr/>
                    <a:lstStyle/>
                    <a:p>
                      <a:r>
                        <a:rPr lang="en-US" sz="1200" dirty="0" smtClean="0"/>
                        <a:t>Law</a:t>
                      </a:r>
                      <a:endParaRPr lang="en-US" sz="1200" dirty="0"/>
                    </a:p>
                  </a:txBody>
                  <a:tcPr/>
                </a:tc>
              </a:tr>
            </a:tbl>
          </a:graphicData>
        </a:graphic>
      </p:graphicFrame>
      <p:sp>
        <p:nvSpPr>
          <p:cNvPr id="11" name="TextBox 10"/>
          <p:cNvSpPr txBox="1"/>
          <p:nvPr/>
        </p:nvSpPr>
        <p:spPr>
          <a:xfrm>
            <a:off x="4689987" y="3385788"/>
            <a:ext cx="4070555" cy="3139321"/>
          </a:xfrm>
          <a:prstGeom prst="rect">
            <a:avLst/>
          </a:prstGeom>
          <a:noFill/>
        </p:spPr>
        <p:txBody>
          <a:bodyPr wrap="square" rtlCol="0">
            <a:spAutoFit/>
          </a:bodyPr>
          <a:lstStyle/>
          <a:p>
            <a:r>
              <a:rPr lang="en-US" dirty="0" smtClean="0"/>
              <a:t>Analysis:</a:t>
            </a:r>
          </a:p>
          <a:p>
            <a:pPr marL="285750" indent="-285750">
              <a:buFont typeface="Arial" panose="020B0604020202020204" pitchFamily="34" charset="0"/>
              <a:buChar char="•"/>
            </a:pPr>
            <a:r>
              <a:rPr lang="en-US" sz="1200" dirty="0" smtClean="0"/>
              <a:t>Theme </a:t>
            </a:r>
            <a:r>
              <a:rPr lang="en-US" sz="1200" b="1" dirty="0" smtClean="0"/>
              <a:t>Medicine</a:t>
            </a:r>
            <a:r>
              <a:rPr lang="en-US" sz="1200" dirty="0" smtClean="0"/>
              <a:t> ranks top for original tweet, which indicates that University of Chicago Medicine gains more attentions and follows. It’s a good sign that U of C medical school gains more reputation and ranks higher. </a:t>
            </a:r>
          </a:p>
          <a:p>
            <a:endParaRPr lang="en-US" sz="1200" dirty="0" smtClean="0"/>
          </a:p>
          <a:p>
            <a:pPr marL="285750" indent="-285750">
              <a:buFont typeface="Arial" panose="020B0604020202020204" pitchFamily="34" charset="0"/>
              <a:buChar char="•"/>
            </a:pPr>
            <a:r>
              <a:rPr lang="en-US" sz="1200" dirty="0" smtClean="0"/>
              <a:t>One of another theme ranks top is </a:t>
            </a:r>
            <a:r>
              <a:rPr lang="en-US" sz="1200" b="1" dirty="0" smtClean="0"/>
              <a:t>hiring</a:t>
            </a:r>
            <a:r>
              <a:rPr lang="en-US" sz="1200" dirty="0" smtClean="0"/>
              <a:t>, which indicates that University of Chicago is trying to increase its hiring and recruit more distinguished faculties to help establish its reputation world widely.</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b="1" dirty="0" smtClean="0"/>
              <a:t>Law</a:t>
            </a:r>
            <a:r>
              <a:rPr lang="en-US" sz="1200" dirty="0" smtClean="0"/>
              <a:t> is another top theme, which might be relevant to President Obama, since he used to work at law school at University of Chicago. </a:t>
            </a:r>
            <a:endParaRPr lang="en-US" sz="1200" dirty="0"/>
          </a:p>
        </p:txBody>
      </p:sp>
      <p:pic>
        <p:nvPicPr>
          <p:cNvPr id="12" name="Picture 11"/>
          <p:cNvPicPr>
            <a:picLocks noChangeAspect="1"/>
          </p:cNvPicPr>
          <p:nvPr/>
        </p:nvPicPr>
        <p:blipFill>
          <a:blip r:embed="rId3"/>
          <a:stretch>
            <a:fillRect/>
          </a:stretch>
        </p:blipFill>
        <p:spPr>
          <a:xfrm>
            <a:off x="0" y="6096274"/>
            <a:ext cx="4188542" cy="698090"/>
          </a:xfrm>
          <a:prstGeom prst="rect">
            <a:avLst/>
          </a:prstGeom>
        </p:spPr>
      </p:pic>
      <p:pic>
        <p:nvPicPr>
          <p:cNvPr id="13" name="Picture 12"/>
          <p:cNvPicPr>
            <a:picLocks noChangeAspect="1"/>
          </p:cNvPicPr>
          <p:nvPr/>
        </p:nvPicPr>
        <p:blipFill>
          <a:blip r:embed="rId4"/>
          <a:stretch>
            <a:fillRect/>
          </a:stretch>
        </p:blipFill>
        <p:spPr>
          <a:xfrm>
            <a:off x="0" y="5417113"/>
            <a:ext cx="4136671" cy="627117"/>
          </a:xfrm>
          <a:prstGeom prst="rect">
            <a:avLst/>
          </a:prstGeom>
        </p:spPr>
      </p:pic>
      <p:cxnSp>
        <p:nvCxnSpPr>
          <p:cNvPr id="15" name="Straight Arrow Connector 14"/>
          <p:cNvCxnSpPr>
            <a:stCxn id="13" idx="3"/>
          </p:cNvCxnSpPr>
          <p:nvPr/>
        </p:nvCxnSpPr>
        <p:spPr>
          <a:xfrm>
            <a:off x="4136671" y="5730672"/>
            <a:ext cx="693426" cy="1613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2" idx="3"/>
          </p:cNvCxnSpPr>
          <p:nvPr/>
        </p:nvCxnSpPr>
        <p:spPr>
          <a:xfrm flipV="1">
            <a:off x="4188542" y="6096274"/>
            <a:ext cx="737419" cy="3490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51695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4707023" y="6068486"/>
            <a:ext cx="4432279" cy="679040"/>
          </a:xfrm>
          <a:prstGeom prst="rect">
            <a:avLst/>
          </a:prstGeom>
        </p:spPr>
      </p:pic>
      <p:sp>
        <p:nvSpPr>
          <p:cNvPr id="4" name="Title 3"/>
          <p:cNvSpPr>
            <a:spLocks noGrp="1"/>
          </p:cNvSpPr>
          <p:nvPr>
            <p:ph type="title"/>
          </p:nvPr>
        </p:nvSpPr>
        <p:spPr/>
        <p:txBody>
          <a:bodyPr/>
          <a:lstStyle/>
          <a:p>
            <a:r>
              <a:rPr lang="en-US" dirty="0" smtClean="0"/>
              <a:t>Re-tweet </a:t>
            </a:r>
            <a:r>
              <a:rPr lang="en-US" dirty="0"/>
              <a:t>for University of Chicago</a:t>
            </a:r>
          </a:p>
        </p:txBody>
      </p:sp>
      <p:pic>
        <p:nvPicPr>
          <p:cNvPr id="7" name="Picture 6"/>
          <p:cNvPicPr>
            <a:picLocks noChangeAspect="1"/>
          </p:cNvPicPr>
          <p:nvPr/>
        </p:nvPicPr>
        <p:blipFill>
          <a:blip r:embed="rId3"/>
          <a:stretch>
            <a:fillRect/>
          </a:stretch>
        </p:blipFill>
        <p:spPr>
          <a:xfrm>
            <a:off x="-34568" y="1680563"/>
            <a:ext cx="4599160" cy="3248613"/>
          </a:xfrm>
          <a:prstGeom prst="rect">
            <a:avLst/>
          </a:prstGeom>
        </p:spPr>
      </p:pic>
      <p:sp>
        <p:nvSpPr>
          <p:cNvPr id="12" name="TextBox 11"/>
          <p:cNvSpPr txBox="1"/>
          <p:nvPr/>
        </p:nvSpPr>
        <p:spPr>
          <a:xfrm>
            <a:off x="234408" y="1311231"/>
            <a:ext cx="3790335" cy="369332"/>
          </a:xfrm>
          <a:prstGeom prst="rect">
            <a:avLst/>
          </a:prstGeom>
          <a:solidFill>
            <a:srgbClr val="0070C0"/>
          </a:solidFill>
        </p:spPr>
        <p:txBody>
          <a:bodyPr wrap="square" rtlCol="0">
            <a:spAutoFit/>
          </a:bodyPr>
          <a:lstStyle/>
          <a:p>
            <a:r>
              <a:rPr lang="en-US" dirty="0" smtClean="0">
                <a:solidFill>
                  <a:schemeClr val="bg1"/>
                </a:solidFill>
              </a:rPr>
              <a:t>Total Re-Tweet count: 15697</a:t>
            </a:r>
            <a:endParaRPr lang="en-US" dirty="0">
              <a:solidFill>
                <a:schemeClr val="bg1"/>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1896046367"/>
              </p:ext>
            </p:extLst>
          </p:nvPr>
        </p:nvGraphicFramePr>
        <p:xfrm>
          <a:off x="67755" y="4914874"/>
          <a:ext cx="1887793" cy="1938352"/>
        </p:xfrm>
        <a:graphic>
          <a:graphicData uri="http://schemas.openxmlformats.org/drawingml/2006/table">
            <a:tbl>
              <a:tblPr firstRow="1" bandRow="1">
                <a:tableStyleId>{5C22544A-7EE6-4342-B048-85BDC9FD1C3A}</a:tableStyleId>
              </a:tblPr>
              <a:tblGrid>
                <a:gridCol w="1887793"/>
              </a:tblGrid>
              <a:tr h="507296">
                <a:tc>
                  <a:txBody>
                    <a:bodyPr/>
                    <a:lstStyle/>
                    <a:p>
                      <a:r>
                        <a:rPr lang="en-US" sz="1200" dirty="0" smtClean="0"/>
                        <a:t>Top themes</a:t>
                      </a:r>
                      <a:endParaRPr lang="en-US" sz="1200" dirty="0"/>
                    </a:p>
                  </a:txBody>
                  <a:tcPr/>
                </a:tc>
              </a:tr>
              <a:tr h="333776">
                <a:tc>
                  <a:txBody>
                    <a:bodyPr/>
                    <a:lstStyle/>
                    <a:p>
                      <a:r>
                        <a:rPr lang="en-US" sz="1200" dirty="0" smtClean="0"/>
                        <a:t>Department</a:t>
                      </a:r>
                      <a:endParaRPr lang="en-US" sz="1200" dirty="0"/>
                    </a:p>
                  </a:txBody>
                  <a:tcPr/>
                </a:tc>
              </a:tr>
              <a:tr h="263325">
                <a:tc>
                  <a:txBody>
                    <a:bodyPr/>
                    <a:lstStyle/>
                    <a:p>
                      <a:r>
                        <a:rPr lang="en-US" sz="1200" dirty="0" smtClean="0"/>
                        <a:t>Law</a:t>
                      </a:r>
                      <a:endParaRPr lang="en-US" sz="1200" dirty="0"/>
                    </a:p>
                  </a:txBody>
                  <a:tcPr/>
                </a:tc>
              </a:tr>
              <a:tr h="198259">
                <a:tc>
                  <a:txBody>
                    <a:bodyPr/>
                    <a:lstStyle/>
                    <a:p>
                      <a:r>
                        <a:rPr lang="en-US" sz="1200" dirty="0" smtClean="0"/>
                        <a:t>Professor</a:t>
                      </a:r>
                      <a:endParaRPr lang="en-US" sz="1200" dirty="0"/>
                    </a:p>
                  </a:txBody>
                  <a:tcPr/>
                </a:tc>
              </a:tr>
              <a:tr h="263325">
                <a:tc>
                  <a:txBody>
                    <a:bodyPr/>
                    <a:lstStyle/>
                    <a:p>
                      <a:r>
                        <a:rPr lang="en-US" sz="1200" dirty="0" smtClean="0"/>
                        <a:t>Weeks</a:t>
                      </a:r>
                      <a:endParaRPr lang="en-US" sz="1200" dirty="0"/>
                    </a:p>
                  </a:txBody>
                  <a:tcPr/>
                </a:tc>
              </a:tr>
              <a:tr h="263325">
                <a:tc>
                  <a:txBody>
                    <a:bodyPr/>
                    <a:lstStyle/>
                    <a:p>
                      <a:r>
                        <a:rPr lang="en-US" sz="1200" dirty="0" smtClean="0"/>
                        <a:t>Computer</a:t>
                      </a:r>
                      <a:endParaRPr lang="en-US" sz="1200" dirty="0"/>
                    </a:p>
                  </a:txBody>
                  <a:tcPr/>
                </a:tc>
              </a:tr>
            </a:tbl>
          </a:graphicData>
        </a:graphic>
      </p:graphicFrame>
      <p:sp>
        <p:nvSpPr>
          <p:cNvPr id="18" name="TextBox 17"/>
          <p:cNvSpPr txBox="1"/>
          <p:nvPr/>
        </p:nvSpPr>
        <p:spPr>
          <a:xfrm>
            <a:off x="4498259" y="2164010"/>
            <a:ext cx="4645744" cy="2739211"/>
          </a:xfrm>
          <a:prstGeom prst="rect">
            <a:avLst/>
          </a:prstGeom>
          <a:noFill/>
        </p:spPr>
        <p:txBody>
          <a:bodyPr wrap="square" rtlCol="0">
            <a:spAutoFit/>
          </a:bodyPr>
          <a:lstStyle/>
          <a:p>
            <a:r>
              <a:rPr lang="en-US" dirty="0" smtClean="0"/>
              <a:t>Analysis:</a:t>
            </a:r>
          </a:p>
          <a:p>
            <a:pPr marL="285750" indent="-285750">
              <a:buFont typeface="Arial" panose="020B0604020202020204" pitchFamily="34" charset="0"/>
              <a:buChar char="•"/>
            </a:pPr>
            <a:r>
              <a:rPr lang="en-US" sz="1400" dirty="0" smtClean="0"/>
              <a:t>Top themes for re-tweet count is </a:t>
            </a:r>
            <a:r>
              <a:rPr lang="en-US" sz="1400" b="1" dirty="0" smtClean="0"/>
              <a:t>department</a:t>
            </a:r>
            <a:r>
              <a:rPr lang="en-US" sz="1400" dirty="0" smtClean="0"/>
              <a:t>,  including biology, microbiology, human genetics, etc. These topics are related to research in academics, which indicates that University of Chicago put a lot effort on research in order to gaining more reputation.</a:t>
            </a:r>
          </a:p>
          <a:p>
            <a:endParaRPr lang="en-US" sz="1400" dirty="0"/>
          </a:p>
          <a:p>
            <a:pPr marL="285750" indent="-285750">
              <a:buFont typeface="Arial" panose="020B0604020202020204" pitchFamily="34" charset="0"/>
              <a:buChar char="•"/>
            </a:pPr>
            <a:r>
              <a:rPr lang="en-US" sz="1400" dirty="0" smtClean="0"/>
              <a:t>Another top theme is </a:t>
            </a:r>
            <a:r>
              <a:rPr lang="en-US" sz="1400" b="1" dirty="0" smtClean="0"/>
              <a:t>professor</a:t>
            </a:r>
            <a:r>
              <a:rPr lang="en-US" sz="1400" dirty="0" smtClean="0"/>
              <a:t>. There are a lot of complaints about the improper behavior or sexual harassment issue. Some actions or preventive steps must be taken to stop it.</a:t>
            </a:r>
          </a:p>
        </p:txBody>
      </p:sp>
      <p:pic>
        <p:nvPicPr>
          <p:cNvPr id="22" name="Picture 21"/>
          <p:cNvPicPr>
            <a:picLocks noChangeAspect="1"/>
          </p:cNvPicPr>
          <p:nvPr/>
        </p:nvPicPr>
        <p:blipFill>
          <a:blip r:embed="rId4"/>
          <a:stretch>
            <a:fillRect/>
          </a:stretch>
        </p:blipFill>
        <p:spPr>
          <a:xfrm>
            <a:off x="4687623" y="1680563"/>
            <a:ext cx="4456377" cy="483447"/>
          </a:xfrm>
          <a:prstGeom prst="rect">
            <a:avLst/>
          </a:prstGeom>
        </p:spPr>
      </p:pic>
      <p:pic>
        <p:nvPicPr>
          <p:cNvPr id="23" name="Picture 22"/>
          <p:cNvPicPr>
            <a:picLocks noChangeAspect="1"/>
          </p:cNvPicPr>
          <p:nvPr/>
        </p:nvPicPr>
        <p:blipFill>
          <a:blip r:embed="rId5"/>
          <a:stretch>
            <a:fillRect/>
          </a:stretch>
        </p:blipFill>
        <p:spPr>
          <a:xfrm>
            <a:off x="4687623" y="1115482"/>
            <a:ext cx="4456377" cy="511590"/>
          </a:xfrm>
          <a:prstGeom prst="rect">
            <a:avLst/>
          </a:prstGeom>
        </p:spPr>
      </p:pic>
      <p:pic>
        <p:nvPicPr>
          <p:cNvPr id="26" name="Picture 25"/>
          <p:cNvPicPr>
            <a:picLocks noChangeAspect="1"/>
          </p:cNvPicPr>
          <p:nvPr/>
        </p:nvPicPr>
        <p:blipFill>
          <a:blip r:embed="rId6"/>
          <a:stretch>
            <a:fillRect/>
          </a:stretch>
        </p:blipFill>
        <p:spPr>
          <a:xfrm>
            <a:off x="4692275" y="5334645"/>
            <a:ext cx="4456377" cy="645406"/>
          </a:xfrm>
          <a:prstGeom prst="rect">
            <a:avLst/>
          </a:prstGeom>
        </p:spPr>
      </p:pic>
    </p:spTree>
    <p:extLst>
      <p:ext uri="{BB962C8B-B14F-4D97-AF65-F5344CB8AC3E}">
        <p14:creationId xmlns:p14="http://schemas.microsoft.com/office/powerpoint/2010/main" val="2856506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Sentiment analysis for University of Chicago</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57122356"/>
              </p:ext>
            </p:extLst>
          </p:nvPr>
        </p:nvGraphicFramePr>
        <p:xfrm>
          <a:off x="404736" y="1176730"/>
          <a:ext cx="4024860" cy="1791322"/>
        </p:xfrm>
        <a:graphic>
          <a:graphicData uri="http://schemas.openxmlformats.org/drawingml/2006/table">
            <a:tbl>
              <a:tblPr firstRow="1" bandRow="1">
                <a:tableStyleId>{5C22544A-7EE6-4342-B048-85BDC9FD1C3A}</a:tableStyleId>
              </a:tblPr>
              <a:tblGrid>
                <a:gridCol w="1006215"/>
                <a:gridCol w="1006215"/>
                <a:gridCol w="1006215"/>
                <a:gridCol w="1006215"/>
              </a:tblGrid>
              <a:tr h="458954">
                <a:tc>
                  <a:txBody>
                    <a:bodyPr/>
                    <a:lstStyle/>
                    <a:p>
                      <a:endParaRPr lang="en-US" sz="1200" dirty="0"/>
                    </a:p>
                  </a:txBody>
                  <a:tcPr/>
                </a:tc>
                <a:tc>
                  <a:txBody>
                    <a:bodyPr/>
                    <a:lstStyle/>
                    <a:p>
                      <a:r>
                        <a:rPr lang="en-US" sz="1200" dirty="0" smtClean="0"/>
                        <a:t>Original tweet</a:t>
                      </a:r>
                      <a:endParaRPr lang="en-US" sz="1200" dirty="0"/>
                    </a:p>
                  </a:txBody>
                  <a:tcPr/>
                </a:tc>
                <a:tc>
                  <a:txBody>
                    <a:bodyPr/>
                    <a:lstStyle/>
                    <a:p>
                      <a:r>
                        <a:rPr lang="en-US" sz="1200" dirty="0" smtClean="0"/>
                        <a:t>Re-tweet</a:t>
                      </a:r>
                      <a:endParaRPr lang="en-US" sz="1200" dirty="0"/>
                    </a:p>
                  </a:txBody>
                  <a:tcPr/>
                </a:tc>
                <a:tc>
                  <a:txBody>
                    <a:bodyPr/>
                    <a:lstStyle/>
                    <a:p>
                      <a:r>
                        <a:rPr lang="en-US" sz="1200" dirty="0" smtClean="0"/>
                        <a:t>Ratio</a:t>
                      </a:r>
                      <a:endParaRPr lang="en-US" sz="1200" dirty="0"/>
                    </a:p>
                  </a:txBody>
                  <a:tcPr/>
                </a:tc>
              </a:tr>
              <a:tr h="642536">
                <a:tc>
                  <a:txBody>
                    <a:bodyPr/>
                    <a:lstStyle/>
                    <a:p>
                      <a:r>
                        <a:rPr lang="en-US" sz="1200" dirty="0" smtClean="0"/>
                        <a:t>University</a:t>
                      </a:r>
                      <a:r>
                        <a:rPr lang="en-US" sz="1200" baseline="0" dirty="0" smtClean="0"/>
                        <a:t> of Chicago</a:t>
                      </a:r>
                      <a:endParaRPr lang="en-US" sz="1200" dirty="0"/>
                    </a:p>
                  </a:txBody>
                  <a:tcPr/>
                </a:tc>
                <a:tc>
                  <a:txBody>
                    <a:bodyPr/>
                    <a:lstStyle/>
                    <a:p>
                      <a:r>
                        <a:rPr lang="en-US" sz="1200" dirty="0" smtClean="0"/>
                        <a:t>11977</a:t>
                      </a:r>
                      <a:endParaRPr lang="en-US" sz="1200" dirty="0"/>
                    </a:p>
                  </a:txBody>
                  <a:tcPr/>
                </a:tc>
                <a:tc>
                  <a:txBody>
                    <a:bodyPr/>
                    <a:lstStyle/>
                    <a:p>
                      <a:r>
                        <a:rPr lang="en-US" sz="1200" dirty="0" smtClean="0"/>
                        <a:t>13185</a:t>
                      </a:r>
                      <a:endParaRPr lang="en-US" sz="1200" dirty="0"/>
                    </a:p>
                  </a:txBody>
                  <a:tcPr/>
                </a:tc>
                <a:tc>
                  <a:txBody>
                    <a:bodyPr/>
                    <a:lstStyle/>
                    <a:p>
                      <a:r>
                        <a:rPr lang="en-US" sz="1200" dirty="0" smtClean="0"/>
                        <a:t>1.1</a:t>
                      </a:r>
                    </a:p>
                  </a:txBody>
                  <a:tcPr/>
                </a:tc>
              </a:tr>
              <a:tr h="279467">
                <a:tc>
                  <a:txBody>
                    <a:bodyPr/>
                    <a:lstStyle/>
                    <a:p>
                      <a:r>
                        <a:rPr lang="en-US" sz="1200" dirty="0" smtClean="0"/>
                        <a:t>Positive</a:t>
                      </a:r>
                      <a:endParaRPr lang="en-US" sz="1200" dirty="0"/>
                    </a:p>
                  </a:txBody>
                  <a:tcPr/>
                </a:tc>
                <a:tc>
                  <a:txBody>
                    <a:bodyPr/>
                    <a:lstStyle/>
                    <a:p>
                      <a:r>
                        <a:rPr lang="en-US" sz="1200" dirty="0" smtClean="0"/>
                        <a:t>575</a:t>
                      </a:r>
                      <a:endParaRPr lang="en-US" sz="1200" dirty="0"/>
                    </a:p>
                  </a:txBody>
                  <a:tcPr/>
                </a:tc>
                <a:tc>
                  <a:txBody>
                    <a:bodyPr/>
                    <a:lstStyle/>
                    <a:p>
                      <a:r>
                        <a:rPr lang="en-US" sz="1200" dirty="0" smtClean="0"/>
                        <a:t>474</a:t>
                      </a:r>
                      <a:endParaRPr lang="en-US" sz="1200" dirty="0"/>
                    </a:p>
                  </a:txBody>
                  <a:tcPr/>
                </a:tc>
                <a:tc>
                  <a:txBody>
                    <a:bodyPr/>
                    <a:lstStyle/>
                    <a:p>
                      <a:r>
                        <a:rPr lang="en-US" sz="1200" dirty="0" smtClean="0"/>
                        <a:t>0.8</a:t>
                      </a:r>
                      <a:endParaRPr lang="en-US" sz="1200" dirty="0"/>
                    </a:p>
                  </a:txBody>
                  <a:tcPr/>
                </a:tc>
              </a:tr>
              <a:tr h="410365">
                <a:tc>
                  <a:txBody>
                    <a:bodyPr/>
                    <a:lstStyle/>
                    <a:p>
                      <a:r>
                        <a:rPr lang="en-US" sz="1200" dirty="0" smtClean="0"/>
                        <a:t>Negative</a:t>
                      </a:r>
                      <a:endParaRPr lang="en-US" sz="1200" dirty="0"/>
                    </a:p>
                  </a:txBody>
                  <a:tcPr/>
                </a:tc>
                <a:tc>
                  <a:txBody>
                    <a:bodyPr/>
                    <a:lstStyle/>
                    <a:p>
                      <a:r>
                        <a:rPr lang="en-US" sz="1200" dirty="0" smtClean="0"/>
                        <a:t>2095</a:t>
                      </a:r>
                      <a:endParaRPr lang="en-US" sz="1200" dirty="0"/>
                    </a:p>
                  </a:txBody>
                  <a:tcPr/>
                </a:tc>
                <a:tc>
                  <a:txBody>
                    <a:bodyPr/>
                    <a:lstStyle/>
                    <a:p>
                      <a:r>
                        <a:rPr lang="en-US" sz="1200" dirty="0" smtClean="0"/>
                        <a:t>5410</a:t>
                      </a:r>
                      <a:endParaRPr lang="en-US" sz="1200" dirty="0"/>
                    </a:p>
                  </a:txBody>
                  <a:tcPr/>
                </a:tc>
                <a:tc>
                  <a:txBody>
                    <a:bodyPr/>
                    <a:lstStyle/>
                    <a:p>
                      <a:r>
                        <a:rPr lang="en-US" sz="1200" dirty="0" smtClean="0"/>
                        <a:t>2.6</a:t>
                      </a:r>
                      <a:endParaRPr lang="en-US" sz="12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63680400"/>
              </p:ext>
            </p:extLst>
          </p:nvPr>
        </p:nvGraphicFramePr>
        <p:xfrm>
          <a:off x="404736" y="3035510"/>
          <a:ext cx="4024860" cy="1780202"/>
        </p:xfrm>
        <a:graphic>
          <a:graphicData uri="http://schemas.openxmlformats.org/drawingml/2006/table">
            <a:tbl>
              <a:tblPr firstRow="1" bandRow="1">
                <a:tableStyleId>{5C22544A-7EE6-4342-B048-85BDC9FD1C3A}</a:tableStyleId>
              </a:tblPr>
              <a:tblGrid>
                <a:gridCol w="1006215"/>
                <a:gridCol w="1006215"/>
                <a:gridCol w="1006215"/>
                <a:gridCol w="1006215"/>
              </a:tblGrid>
              <a:tr h="465532">
                <a:tc>
                  <a:txBody>
                    <a:bodyPr/>
                    <a:lstStyle/>
                    <a:p>
                      <a:endParaRPr lang="en-US" sz="1200" dirty="0"/>
                    </a:p>
                  </a:txBody>
                  <a:tcPr/>
                </a:tc>
                <a:tc>
                  <a:txBody>
                    <a:bodyPr/>
                    <a:lstStyle/>
                    <a:p>
                      <a:r>
                        <a:rPr lang="en-US" sz="1200" dirty="0" smtClean="0"/>
                        <a:t>Original tweet</a:t>
                      </a:r>
                      <a:endParaRPr lang="en-US" sz="1200" dirty="0"/>
                    </a:p>
                  </a:txBody>
                  <a:tcPr/>
                </a:tc>
                <a:tc>
                  <a:txBody>
                    <a:bodyPr/>
                    <a:lstStyle/>
                    <a:p>
                      <a:r>
                        <a:rPr lang="en-US" sz="1200" dirty="0" smtClean="0"/>
                        <a:t>Re-tweet</a:t>
                      </a:r>
                      <a:endParaRPr lang="en-US" sz="1200" dirty="0"/>
                    </a:p>
                  </a:txBody>
                  <a:tcPr/>
                </a:tc>
                <a:tc>
                  <a:txBody>
                    <a:bodyPr/>
                    <a:lstStyle/>
                    <a:p>
                      <a:r>
                        <a:rPr lang="en-US" sz="1200" dirty="0" smtClean="0"/>
                        <a:t>Ratio</a:t>
                      </a:r>
                      <a:endParaRPr lang="en-US" sz="1200" dirty="0"/>
                    </a:p>
                  </a:txBody>
                  <a:tcPr/>
                </a:tc>
              </a:tr>
              <a:tr h="739714">
                <a:tc>
                  <a:txBody>
                    <a:bodyPr/>
                    <a:lstStyle/>
                    <a:p>
                      <a:r>
                        <a:rPr lang="en-US" sz="1200" dirty="0" smtClean="0"/>
                        <a:t>University</a:t>
                      </a:r>
                      <a:r>
                        <a:rPr lang="en-US" sz="1200" baseline="0" dirty="0" smtClean="0"/>
                        <a:t> of Chicago professor</a:t>
                      </a:r>
                      <a:endParaRPr lang="en-US" sz="1200" dirty="0"/>
                    </a:p>
                  </a:txBody>
                  <a:tcPr/>
                </a:tc>
                <a:tc>
                  <a:txBody>
                    <a:bodyPr/>
                    <a:lstStyle/>
                    <a:p>
                      <a:r>
                        <a:rPr lang="en-US" sz="1200" dirty="0" smtClean="0"/>
                        <a:t>125</a:t>
                      </a:r>
                      <a:endParaRPr lang="en-US" sz="1200" dirty="0"/>
                    </a:p>
                  </a:txBody>
                  <a:tcPr/>
                </a:tc>
                <a:tc>
                  <a:txBody>
                    <a:bodyPr/>
                    <a:lstStyle/>
                    <a:p>
                      <a:r>
                        <a:rPr lang="en-US" sz="1200" dirty="0" smtClean="0"/>
                        <a:t>425</a:t>
                      </a:r>
                      <a:endParaRPr lang="en-US" sz="1200" dirty="0"/>
                    </a:p>
                  </a:txBody>
                  <a:tcPr/>
                </a:tc>
                <a:tc>
                  <a:txBody>
                    <a:bodyPr/>
                    <a:lstStyle/>
                    <a:p>
                      <a:r>
                        <a:rPr lang="en-US" sz="1200" dirty="0" smtClean="0"/>
                        <a:t>3.4</a:t>
                      </a:r>
                    </a:p>
                  </a:txBody>
                  <a:tcPr/>
                </a:tc>
              </a:tr>
              <a:tr h="270451">
                <a:tc>
                  <a:txBody>
                    <a:bodyPr/>
                    <a:lstStyle/>
                    <a:p>
                      <a:r>
                        <a:rPr lang="en-US" sz="1200" dirty="0" smtClean="0"/>
                        <a:t>Positive</a:t>
                      </a:r>
                      <a:endParaRPr lang="en-US" sz="1200" dirty="0"/>
                    </a:p>
                  </a:txBody>
                  <a:tcPr/>
                </a:tc>
                <a:tc>
                  <a:txBody>
                    <a:bodyPr/>
                    <a:lstStyle/>
                    <a:p>
                      <a:r>
                        <a:rPr lang="en-US" sz="1200" dirty="0" smtClean="0"/>
                        <a:t>7</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r>
              <a:tr h="300636">
                <a:tc>
                  <a:txBody>
                    <a:bodyPr/>
                    <a:lstStyle/>
                    <a:p>
                      <a:r>
                        <a:rPr lang="en-US" sz="1200" baseline="0" dirty="0" smtClean="0"/>
                        <a:t>N</a:t>
                      </a:r>
                      <a:r>
                        <a:rPr lang="en-US" sz="1200" dirty="0" smtClean="0"/>
                        <a:t>egative</a:t>
                      </a:r>
                      <a:endParaRPr lang="en-US" sz="1200" dirty="0"/>
                    </a:p>
                  </a:txBody>
                  <a:tcPr/>
                </a:tc>
                <a:tc>
                  <a:txBody>
                    <a:bodyPr/>
                    <a:lstStyle/>
                    <a:p>
                      <a:r>
                        <a:rPr lang="en-US" sz="1200" dirty="0" smtClean="0"/>
                        <a:t>36</a:t>
                      </a:r>
                      <a:endParaRPr lang="en-US" sz="1200" dirty="0"/>
                    </a:p>
                  </a:txBody>
                  <a:tcPr/>
                </a:tc>
                <a:tc>
                  <a:txBody>
                    <a:bodyPr/>
                    <a:lstStyle/>
                    <a:p>
                      <a:r>
                        <a:rPr lang="en-US" sz="1200" dirty="0" smtClean="0"/>
                        <a:t>152</a:t>
                      </a:r>
                      <a:endParaRPr lang="en-US" sz="1200" dirty="0"/>
                    </a:p>
                  </a:txBody>
                  <a:tcPr/>
                </a:tc>
                <a:tc>
                  <a:txBody>
                    <a:bodyPr/>
                    <a:lstStyle/>
                    <a:p>
                      <a:r>
                        <a:rPr lang="en-US" sz="1200" dirty="0" smtClean="0"/>
                        <a:t>2.6</a:t>
                      </a:r>
                      <a:endParaRPr lang="en-US" sz="1200" dirty="0"/>
                    </a:p>
                  </a:txBody>
                  <a:tcPr/>
                </a:tc>
              </a:tr>
            </a:tbl>
          </a:graphicData>
        </a:graphic>
      </p:graphicFrame>
      <p:sp>
        <p:nvSpPr>
          <p:cNvPr id="8" name="TextBox 7"/>
          <p:cNvSpPr txBox="1"/>
          <p:nvPr/>
        </p:nvSpPr>
        <p:spPr>
          <a:xfrm>
            <a:off x="4616246" y="1244652"/>
            <a:ext cx="4527754" cy="4617832"/>
          </a:xfrm>
          <a:prstGeom prst="rect">
            <a:avLst/>
          </a:prstGeom>
          <a:noFill/>
        </p:spPr>
        <p:txBody>
          <a:bodyPr wrap="square" rtlCol="0">
            <a:spAutoFit/>
          </a:bodyPr>
          <a:lstStyle/>
          <a:p>
            <a:r>
              <a:rPr lang="en-US" dirty="0" smtClean="0"/>
              <a:t>Sentiment analysis:</a:t>
            </a:r>
          </a:p>
          <a:p>
            <a:pPr marL="285750" indent="-285750">
              <a:buFont typeface="Arial" panose="020B0604020202020204" pitchFamily="34" charset="0"/>
              <a:buChar char="•"/>
            </a:pPr>
            <a:r>
              <a:rPr lang="en-US" sz="1400" dirty="0" smtClean="0"/>
              <a:t>Overall, there are more negative attitude towards University of Chicago, regardless original tweet or re-tweet. Especially for re-tweet, it mainly focus on negative comments, which indicates that negative comments could gain more attention and follows, compared with positive comments.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In terms of University of Chicago </a:t>
            </a:r>
            <a:r>
              <a:rPr lang="en-US" sz="1400" b="1" dirty="0" smtClean="0"/>
              <a:t>professor</a:t>
            </a:r>
            <a:r>
              <a:rPr lang="en-US" sz="1400" dirty="0" smtClean="0"/>
              <a:t>, there are several times more negative </a:t>
            </a:r>
            <a:r>
              <a:rPr lang="en-US" sz="1400" dirty="0" smtClean="0"/>
              <a:t>comments compared with positive ones. </a:t>
            </a:r>
            <a:r>
              <a:rPr lang="en-US" sz="1400" dirty="0" smtClean="0"/>
              <a:t>For re-tweet, all comments are negative.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In terms of negative attitudes towards </a:t>
            </a:r>
            <a:r>
              <a:rPr lang="en-US" sz="1400" b="1" dirty="0" smtClean="0"/>
              <a:t>classes</a:t>
            </a:r>
            <a:r>
              <a:rPr lang="en-US" sz="1400" dirty="0" smtClean="0"/>
              <a:t>, a lot of issues related to </a:t>
            </a:r>
            <a:r>
              <a:rPr lang="en-US" sz="1400" b="1" dirty="0" smtClean="0"/>
              <a:t>racist </a:t>
            </a:r>
            <a:r>
              <a:rPr lang="en-US" sz="1400" dirty="0" smtClean="0"/>
              <a:t>and campus </a:t>
            </a:r>
            <a:r>
              <a:rPr lang="en-US" sz="1400" b="1" dirty="0" smtClean="0"/>
              <a:t>violence </a:t>
            </a:r>
            <a:r>
              <a:rPr lang="en-US" sz="1400" dirty="0" smtClean="0"/>
              <a:t>have been found. So how to keep race equality and prevent from class violence are important issues that need more actions. </a:t>
            </a:r>
            <a:endParaRPr lang="en-US" sz="1400" dirty="0"/>
          </a:p>
        </p:txBody>
      </p:sp>
      <p:graphicFrame>
        <p:nvGraphicFramePr>
          <p:cNvPr id="9" name="Table 8"/>
          <p:cNvGraphicFramePr>
            <a:graphicFrameLocks noGrp="1"/>
          </p:cNvGraphicFramePr>
          <p:nvPr>
            <p:extLst>
              <p:ext uri="{D42A27DB-BD31-4B8C-83A1-F6EECF244321}">
                <p14:modId xmlns:p14="http://schemas.microsoft.com/office/powerpoint/2010/main" val="4196249585"/>
              </p:ext>
            </p:extLst>
          </p:nvPr>
        </p:nvGraphicFramePr>
        <p:xfrm>
          <a:off x="404736" y="5017073"/>
          <a:ext cx="4024860" cy="1780202"/>
        </p:xfrm>
        <a:graphic>
          <a:graphicData uri="http://schemas.openxmlformats.org/drawingml/2006/table">
            <a:tbl>
              <a:tblPr firstRow="1" bandRow="1">
                <a:tableStyleId>{5C22544A-7EE6-4342-B048-85BDC9FD1C3A}</a:tableStyleId>
              </a:tblPr>
              <a:tblGrid>
                <a:gridCol w="1006215"/>
                <a:gridCol w="1006215"/>
                <a:gridCol w="1006215"/>
                <a:gridCol w="1006215"/>
              </a:tblGrid>
              <a:tr h="465532">
                <a:tc>
                  <a:txBody>
                    <a:bodyPr/>
                    <a:lstStyle/>
                    <a:p>
                      <a:endParaRPr lang="en-US" sz="1200" dirty="0"/>
                    </a:p>
                  </a:txBody>
                  <a:tcPr/>
                </a:tc>
                <a:tc>
                  <a:txBody>
                    <a:bodyPr/>
                    <a:lstStyle/>
                    <a:p>
                      <a:r>
                        <a:rPr lang="en-US" sz="1200" dirty="0" smtClean="0"/>
                        <a:t>Original tweet</a:t>
                      </a:r>
                      <a:endParaRPr lang="en-US" sz="1200" dirty="0"/>
                    </a:p>
                  </a:txBody>
                  <a:tcPr/>
                </a:tc>
                <a:tc>
                  <a:txBody>
                    <a:bodyPr/>
                    <a:lstStyle/>
                    <a:p>
                      <a:r>
                        <a:rPr lang="en-US" sz="1200" dirty="0" smtClean="0"/>
                        <a:t>Re-tweet</a:t>
                      </a:r>
                      <a:endParaRPr lang="en-US" sz="1200" dirty="0"/>
                    </a:p>
                  </a:txBody>
                  <a:tcPr/>
                </a:tc>
                <a:tc>
                  <a:txBody>
                    <a:bodyPr/>
                    <a:lstStyle/>
                    <a:p>
                      <a:r>
                        <a:rPr lang="en-US" sz="1200" dirty="0" smtClean="0"/>
                        <a:t>Ratio</a:t>
                      </a:r>
                      <a:endParaRPr lang="en-US" sz="1200" dirty="0"/>
                    </a:p>
                  </a:txBody>
                  <a:tcPr/>
                </a:tc>
              </a:tr>
              <a:tr h="739714">
                <a:tc>
                  <a:txBody>
                    <a:bodyPr/>
                    <a:lstStyle/>
                    <a:p>
                      <a:r>
                        <a:rPr lang="en-US" sz="1200" dirty="0" smtClean="0"/>
                        <a:t>classes</a:t>
                      </a:r>
                      <a:endParaRPr lang="en-US" sz="1200" dirty="0"/>
                    </a:p>
                  </a:txBody>
                  <a:tcPr/>
                </a:tc>
                <a:tc>
                  <a:txBody>
                    <a:bodyPr/>
                    <a:lstStyle/>
                    <a:p>
                      <a:r>
                        <a:rPr lang="en-US" sz="1200" dirty="0" smtClean="0"/>
                        <a:t>839</a:t>
                      </a:r>
                      <a:endParaRPr lang="en-US" sz="1200" dirty="0"/>
                    </a:p>
                  </a:txBody>
                  <a:tcPr/>
                </a:tc>
                <a:tc>
                  <a:txBody>
                    <a:bodyPr/>
                    <a:lstStyle/>
                    <a:p>
                      <a:r>
                        <a:rPr lang="en-US" sz="1200" dirty="0" smtClean="0"/>
                        <a:t>738</a:t>
                      </a:r>
                      <a:endParaRPr lang="en-US" sz="1200" dirty="0"/>
                    </a:p>
                  </a:txBody>
                  <a:tcPr/>
                </a:tc>
                <a:tc>
                  <a:txBody>
                    <a:bodyPr/>
                    <a:lstStyle/>
                    <a:p>
                      <a:r>
                        <a:rPr lang="en-US" sz="1200" dirty="0" smtClean="0"/>
                        <a:t>0.88</a:t>
                      </a:r>
                    </a:p>
                  </a:txBody>
                  <a:tcPr/>
                </a:tc>
              </a:tr>
              <a:tr h="270451">
                <a:tc>
                  <a:txBody>
                    <a:bodyPr/>
                    <a:lstStyle/>
                    <a:p>
                      <a:r>
                        <a:rPr lang="en-US" sz="1200" dirty="0" smtClean="0"/>
                        <a:t>Positive</a:t>
                      </a:r>
                      <a:endParaRPr lang="en-US" sz="1200" dirty="0"/>
                    </a:p>
                  </a:txBody>
                  <a:tcPr/>
                </a:tc>
                <a:tc>
                  <a:txBody>
                    <a:bodyPr/>
                    <a:lstStyle/>
                    <a:p>
                      <a:r>
                        <a:rPr lang="en-US" sz="1200" dirty="0" smtClean="0"/>
                        <a:t>29</a:t>
                      </a:r>
                      <a:endParaRPr lang="en-US" sz="1200" dirty="0"/>
                    </a:p>
                  </a:txBody>
                  <a:tcPr/>
                </a:tc>
                <a:tc>
                  <a:txBody>
                    <a:bodyPr/>
                    <a:lstStyle/>
                    <a:p>
                      <a:r>
                        <a:rPr lang="en-US" sz="1200" dirty="0" smtClean="0"/>
                        <a:t>27</a:t>
                      </a:r>
                      <a:endParaRPr lang="en-US" sz="1200" dirty="0"/>
                    </a:p>
                  </a:txBody>
                  <a:tcPr/>
                </a:tc>
                <a:tc>
                  <a:txBody>
                    <a:bodyPr/>
                    <a:lstStyle/>
                    <a:p>
                      <a:r>
                        <a:rPr lang="en-US" sz="1200" dirty="0" smtClean="0"/>
                        <a:t>0.93</a:t>
                      </a:r>
                      <a:endParaRPr lang="en-US" sz="1200" dirty="0"/>
                    </a:p>
                  </a:txBody>
                  <a:tcPr/>
                </a:tc>
              </a:tr>
              <a:tr h="300636">
                <a:tc>
                  <a:txBody>
                    <a:bodyPr/>
                    <a:lstStyle/>
                    <a:p>
                      <a:r>
                        <a:rPr lang="en-US" sz="1200" dirty="0" smtClean="0"/>
                        <a:t>Negative</a:t>
                      </a:r>
                      <a:endParaRPr lang="en-US" sz="1200" dirty="0"/>
                    </a:p>
                  </a:txBody>
                  <a:tcPr/>
                </a:tc>
                <a:tc>
                  <a:txBody>
                    <a:bodyPr/>
                    <a:lstStyle/>
                    <a:p>
                      <a:r>
                        <a:rPr lang="en-US" sz="1200" dirty="0" smtClean="0"/>
                        <a:t>101</a:t>
                      </a:r>
                      <a:endParaRPr lang="en-US" sz="1200" dirty="0"/>
                    </a:p>
                  </a:txBody>
                  <a:tcPr/>
                </a:tc>
                <a:tc>
                  <a:txBody>
                    <a:bodyPr/>
                    <a:lstStyle/>
                    <a:p>
                      <a:r>
                        <a:rPr lang="en-US" sz="1200" dirty="0" smtClean="0"/>
                        <a:t>381</a:t>
                      </a:r>
                      <a:endParaRPr lang="en-US" sz="1200" dirty="0"/>
                    </a:p>
                  </a:txBody>
                  <a:tcPr/>
                </a:tc>
                <a:tc>
                  <a:txBody>
                    <a:bodyPr/>
                    <a:lstStyle/>
                    <a:p>
                      <a:r>
                        <a:rPr lang="en-US" sz="1200" dirty="0" smtClean="0"/>
                        <a:t>3.8</a:t>
                      </a:r>
                      <a:endParaRPr lang="en-US" sz="1200" dirty="0"/>
                    </a:p>
                  </a:txBody>
                  <a:tcPr/>
                </a:tc>
              </a:tr>
            </a:tbl>
          </a:graphicData>
        </a:graphic>
      </p:graphicFrame>
      <p:pic>
        <p:nvPicPr>
          <p:cNvPr id="11" name="Picture 10"/>
          <p:cNvPicPr>
            <a:picLocks noChangeAspect="1"/>
          </p:cNvPicPr>
          <p:nvPr/>
        </p:nvPicPr>
        <p:blipFill>
          <a:blip r:embed="rId2"/>
          <a:stretch>
            <a:fillRect/>
          </a:stretch>
        </p:blipFill>
        <p:spPr>
          <a:xfrm>
            <a:off x="4800522" y="6440118"/>
            <a:ext cx="3943910" cy="405910"/>
          </a:xfrm>
          <a:prstGeom prst="rect">
            <a:avLst/>
          </a:prstGeom>
        </p:spPr>
      </p:pic>
      <p:pic>
        <p:nvPicPr>
          <p:cNvPr id="12" name="Picture 11"/>
          <p:cNvPicPr>
            <a:picLocks noChangeAspect="1"/>
          </p:cNvPicPr>
          <p:nvPr/>
        </p:nvPicPr>
        <p:blipFill>
          <a:blip r:embed="rId3"/>
          <a:stretch>
            <a:fillRect/>
          </a:stretch>
        </p:blipFill>
        <p:spPr>
          <a:xfrm>
            <a:off x="4800521" y="5803826"/>
            <a:ext cx="3943911" cy="636292"/>
          </a:xfrm>
          <a:prstGeom prst="rect">
            <a:avLst/>
          </a:prstGeom>
        </p:spPr>
      </p:pic>
    </p:spTree>
    <p:extLst>
      <p:ext uri="{BB962C8B-B14F-4D97-AF65-F5344CB8AC3E}">
        <p14:creationId xmlns:p14="http://schemas.microsoft.com/office/powerpoint/2010/main" val="2985440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2879" y="1136916"/>
            <a:ext cx="8429779" cy="5585160"/>
          </a:xfrm>
        </p:spPr>
        <p:txBody>
          <a:bodyPr>
            <a:normAutofit lnSpcReduction="10000"/>
          </a:bodyPr>
          <a:lstStyle/>
          <a:p>
            <a:r>
              <a:rPr lang="en-US" dirty="0" smtClean="0"/>
              <a:t>University of Chicago should invest or keep hiring more faculties for its medical school since it gains more public attention, and continue its focus on research, which will help build its reputation and establish its top tier ranking position.</a:t>
            </a:r>
          </a:p>
          <a:p>
            <a:r>
              <a:rPr lang="en-US" dirty="0" smtClean="0"/>
              <a:t>By building more connections with alumnus from law school or inviting them back to work at University of Chicago, such as presidents, senators, politicians, etc. can help boost university’s ranking position, </a:t>
            </a:r>
            <a:r>
              <a:rPr lang="en-US" dirty="0" smtClean="0"/>
              <a:t>and raise </a:t>
            </a:r>
            <a:r>
              <a:rPr lang="en-US" dirty="0" smtClean="0"/>
              <a:t>more financial funds.</a:t>
            </a:r>
          </a:p>
          <a:p>
            <a:r>
              <a:rPr lang="en-US" dirty="0" smtClean="0"/>
              <a:t>University of Chicago should take some actions to prevent the students/victims from the professors’ sexual assault and sexual misconduct, or some policies should be provided regarding University’s prevention related to sexual misconduct by professor.</a:t>
            </a:r>
          </a:p>
          <a:p>
            <a:r>
              <a:rPr lang="en-US" dirty="0" smtClean="0"/>
              <a:t>Class or campus safety is another important issue that needs to be addressed by University of Chicago to prevent attacks on campus, or special training can be offered to help avoid class violence.</a:t>
            </a:r>
            <a:endParaRPr lang="en-US" dirty="0"/>
          </a:p>
          <a:p>
            <a:endParaRPr lang="en-US" dirty="0" smtClean="0"/>
          </a:p>
          <a:p>
            <a:endParaRPr lang="en-US" dirty="0"/>
          </a:p>
        </p:txBody>
      </p:sp>
      <p:sp>
        <p:nvSpPr>
          <p:cNvPr id="4" name="Title 3"/>
          <p:cNvSpPr>
            <a:spLocks noGrp="1"/>
          </p:cNvSpPr>
          <p:nvPr>
            <p:ph type="title"/>
          </p:nvPr>
        </p:nvSpPr>
        <p:spPr/>
        <p:txBody>
          <a:bodyPr/>
          <a:lstStyle/>
          <a:p>
            <a:r>
              <a:rPr lang="en-US" dirty="0" smtClean="0"/>
              <a:t>Recommendations</a:t>
            </a:r>
            <a:endParaRPr lang="en-US" dirty="0"/>
          </a:p>
        </p:txBody>
      </p:sp>
    </p:spTree>
    <p:extLst>
      <p:ext uri="{BB962C8B-B14F-4D97-AF65-F5344CB8AC3E}">
        <p14:creationId xmlns:p14="http://schemas.microsoft.com/office/powerpoint/2010/main" val="25599179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Advantage">
  <a:themeElements>
    <a:clrScheme name="IBC Color Template">
      <a:dk1>
        <a:srgbClr val="000000"/>
      </a:dk1>
      <a:lt1>
        <a:srgbClr val="FFFFFF"/>
      </a:lt1>
      <a:dk2>
        <a:srgbClr val="033266"/>
      </a:dk2>
      <a:lt2>
        <a:srgbClr val="7D9FF3"/>
      </a:lt2>
      <a:accent1>
        <a:srgbClr val="033266"/>
      </a:accent1>
      <a:accent2>
        <a:srgbClr val="7D9FF3"/>
      </a:accent2>
      <a:accent3>
        <a:srgbClr val="00306C"/>
      </a:accent3>
      <a:accent4>
        <a:srgbClr val="A8BDCE"/>
      </a:accent4>
      <a:accent5>
        <a:srgbClr val="F47F24"/>
      </a:accent5>
      <a:accent6>
        <a:srgbClr val="F14124"/>
      </a:accent6>
      <a:hlink>
        <a:srgbClr val="56C7AA"/>
      </a:hlink>
      <a:folHlink>
        <a:srgbClr val="59A8D1"/>
      </a:folHlink>
    </a:clrScheme>
    <a:fontScheme name="Custom 1">
      <a:majorFont>
        <a:latin typeface="Verdana"/>
        <a:ea typeface=""/>
        <a:cs typeface=""/>
      </a:majorFont>
      <a:minorFont>
        <a:latin typeface="Verdana"/>
        <a:ea typeface=""/>
        <a:cs typeface=""/>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8407</TotalTime>
  <Words>858</Words>
  <Application>Microsoft Office PowerPoint</Application>
  <PresentationFormat>On-screen Show (4:3)</PresentationFormat>
  <Paragraphs>96</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Book Antiqua</vt:lpstr>
      <vt:lpstr>Calibri</vt:lpstr>
      <vt:lpstr>Georgia</vt:lpstr>
      <vt:lpstr>Times New Roman</vt:lpstr>
      <vt:lpstr>Verdana</vt:lpstr>
      <vt:lpstr>Wingdings</vt:lpstr>
      <vt:lpstr>Advantage</vt:lpstr>
      <vt:lpstr>PowerPoint Presentation</vt:lpstr>
      <vt:lpstr>Executive Summary</vt:lpstr>
      <vt:lpstr>Methodology and source data overview</vt:lpstr>
      <vt:lpstr>Original tweet for University of Chicago</vt:lpstr>
      <vt:lpstr>Re-tweet for University of Chicago</vt:lpstr>
      <vt:lpstr>Sentiment analysis for University of Chicago</vt:lpstr>
      <vt:lpstr>Recommendations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Tchon;Iavor Entchev</dc:creator>
  <cp:lastModifiedBy>mming</cp:lastModifiedBy>
  <cp:revision>454</cp:revision>
  <dcterms:modified xsi:type="dcterms:W3CDTF">2016-12-11T04:26:35Z</dcterms:modified>
</cp:coreProperties>
</file>