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8588" y="833120"/>
            <a:ext cx="776122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732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732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732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732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47750" y="17373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3206" y="2730500"/>
            <a:ext cx="32575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732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1196" y="2090420"/>
            <a:ext cx="8176006" cy="435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732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" TargetMode="External"/><Relationship Id="rId3" Type="http://schemas.openxmlformats.org/officeDocument/2006/relationships/hyperlink" Target="http://code.google.com/p/git-osx-installer/" TargetMode="External"/><Relationship Id="rId4" Type="http://schemas.openxmlformats.org/officeDocument/2006/relationships/hyperlink" Target="http://msysgit.github.com/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liu2014@mit.edu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5105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GIT </a:t>
            </a:r>
            <a:r>
              <a:rPr dirty="0"/>
              <a:t>&amp;</a:t>
            </a:r>
            <a:r>
              <a:rPr dirty="0" spc="-615"/>
              <a:t> </a:t>
            </a:r>
            <a:r>
              <a:rPr dirty="0" spc="-475"/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4807" y="3390900"/>
            <a:ext cx="5834380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00" spc="-335">
                <a:solidFill>
                  <a:srgbClr val="97323A"/>
                </a:solidFill>
                <a:latin typeface="Arial"/>
                <a:cs typeface="Arial"/>
              </a:rPr>
              <a:t>Basics </a:t>
            </a:r>
            <a:r>
              <a:rPr dirty="0" sz="32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3200" spc="-145">
                <a:solidFill>
                  <a:srgbClr val="97323A"/>
                </a:solidFill>
                <a:latin typeface="Arial"/>
                <a:cs typeface="Arial"/>
              </a:rPr>
              <a:t>Distributed </a:t>
            </a:r>
            <a:r>
              <a:rPr dirty="0" sz="3200" spc="-240">
                <a:solidFill>
                  <a:srgbClr val="97323A"/>
                </a:solidFill>
                <a:latin typeface="Arial"/>
                <a:cs typeface="Arial"/>
              </a:rPr>
              <a:t>Version</a:t>
            </a:r>
            <a:r>
              <a:rPr dirty="0" sz="3200" spc="-5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3200" spc="-175">
                <a:solidFill>
                  <a:srgbClr val="97323A"/>
                </a:solidFill>
                <a:latin typeface="Arial"/>
                <a:cs typeface="Arial"/>
              </a:rPr>
              <a:t>Control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600" spc="-165" i="1">
                <a:solidFill>
                  <a:srgbClr val="97323A"/>
                </a:solidFill>
                <a:latin typeface="Arial"/>
                <a:cs typeface="Arial"/>
              </a:rPr>
              <a:t>(some </a:t>
            </a:r>
            <a:r>
              <a:rPr dirty="0" sz="1600" spc="-140" i="1">
                <a:solidFill>
                  <a:srgbClr val="97323A"/>
                </a:solidFill>
                <a:latin typeface="Arial"/>
                <a:cs typeface="Arial"/>
              </a:rPr>
              <a:t>slides </a:t>
            </a:r>
            <a:r>
              <a:rPr dirty="0" sz="1600" spc="-135" i="1">
                <a:solidFill>
                  <a:srgbClr val="97323A"/>
                </a:solidFill>
                <a:latin typeface="Arial"/>
                <a:cs typeface="Arial"/>
              </a:rPr>
              <a:t>courtesy </a:t>
            </a:r>
            <a:r>
              <a:rPr dirty="0" sz="1600" spc="-5" i="1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1600" spc="-130" i="1">
                <a:solidFill>
                  <a:srgbClr val="97323A"/>
                </a:solidFill>
                <a:latin typeface="Arial"/>
                <a:cs typeface="Arial"/>
              </a:rPr>
              <a:t>Pro</a:t>
            </a:r>
            <a:r>
              <a:rPr dirty="0" sz="1600" spc="-50" i="1">
                <a:solidFill>
                  <a:srgbClr val="97323A"/>
                </a:solidFill>
                <a:latin typeface="Arial"/>
                <a:cs typeface="Arial"/>
              </a:rPr>
              <a:t> Git)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6351" y="6501384"/>
            <a:ext cx="6784975" cy="713740"/>
          </a:xfrm>
          <a:prstGeom prst="rect">
            <a:avLst/>
          </a:prstGeom>
          <a:solidFill>
            <a:srgbClr val="7A7A7A"/>
          </a:solidFill>
        </p:spPr>
        <p:txBody>
          <a:bodyPr wrap="square" lIns="0" tIns="15049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1185"/>
              </a:spcBef>
            </a:pPr>
            <a:r>
              <a:rPr dirty="0" sz="2600" spc="-170">
                <a:solidFill>
                  <a:srgbClr val="FFFFFF"/>
                </a:solidFill>
                <a:latin typeface="Arial"/>
                <a:cs typeface="Arial"/>
              </a:rPr>
              <a:t>Charles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260">
                <a:solidFill>
                  <a:srgbClr val="FFFFFF"/>
                </a:solidFill>
                <a:latin typeface="Arial"/>
                <a:cs typeface="Arial"/>
              </a:rPr>
              <a:t>Liu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0782" y="4267200"/>
            <a:ext cx="2898640" cy="1371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3185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Basic</a:t>
            </a:r>
            <a:r>
              <a:rPr dirty="0" spc="-60"/>
              <a:t> </a:t>
            </a:r>
            <a:r>
              <a:rPr dirty="0" spc="-15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14498"/>
            <a:ext cx="7657465" cy="28733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70">
                <a:solidFill>
                  <a:srgbClr val="97323A"/>
                </a:solidFill>
                <a:latin typeface="Arial"/>
                <a:cs typeface="Arial"/>
              </a:rPr>
              <a:t>Add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files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85">
                <a:solidFill>
                  <a:srgbClr val="97323A"/>
                </a:solidFill>
                <a:latin typeface="Arial"/>
                <a:cs typeface="Arial"/>
              </a:rPr>
              <a:t>be </a:t>
            </a:r>
            <a:r>
              <a:rPr dirty="0" sz="2800" spc="-185">
                <a:solidFill>
                  <a:srgbClr val="97323A"/>
                </a:solidFill>
                <a:latin typeface="Arial"/>
                <a:cs typeface="Arial"/>
              </a:rPr>
              <a:t>committed</a:t>
            </a:r>
            <a:r>
              <a:rPr dirty="0" sz="2800" spc="114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30">
                <a:solidFill>
                  <a:srgbClr val="97323A"/>
                </a:solidFill>
                <a:latin typeface="Arial"/>
                <a:cs typeface="Arial"/>
              </a:rPr>
              <a:t>with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80" b="1">
                <a:solidFill>
                  <a:srgbClr val="97323A"/>
                </a:solidFill>
                <a:latin typeface="Arial"/>
                <a:cs typeface="Arial"/>
              </a:rPr>
              <a:t>add </a:t>
            </a:r>
            <a:r>
              <a:rPr dirty="0" sz="2800" spc="-75" b="1">
                <a:solidFill>
                  <a:srgbClr val="97323A"/>
                </a:solidFill>
                <a:latin typeface="Arial"/>
                <a:cs typeface="Arial"/>
              </a:rPr>
              <a:t>&lt;filename&gt;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9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290">
                <a:solidFill>
                  <a:srgbClr val="97323A"/>
                </a:solidFill>
                <a:latin typeface="Arial"/>
                <a:cs typeface="Arial"/>
              </a:rPr>
              <a:t>Puts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500" spc="-10">
                <a:solidFill>
                  <a:srgbClr val="97323A"/>
                </a:solidFill>
                <a:latin typeface="Arial"/>
                <a:cs typeface="Arial"/>
              </a:rPr>
              <a:t>file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in the </a:t>
            </a:r>
            <a:r>
              <a:rPr dirty="0" sz="2500" spc="-85">
                <a:solidFill>
                  <a:srgbClr val="97323A"/>
                </a:solidFill>
                <a:latin typeface="Arial"/>
                <a:cs typeface="Arial"/>
              </a:rPr>
              <a:t>“staging</a:t>
            </a:r>
            <a:r>
              <a:rPr dirty="0" sz="2500" spc="33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97323A"/>
                </a:solidFill>
                <a:latin typeface="Arial"/>
                <a:cs typeface="Arial"/>
              </a:rPr>
              <a:t>area”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14">
                <a:solidFill>
                  <a:srgbClr val="97323A"/>
                </a:solidFill>
                <a:latin typeface="Arial"/>
                <a:cs typeface="Arial"/>
              </a:rPr>
              <a:t>Create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240">
                <a:solidFill>
                  <a:srgbClr val="97323A"/>
                </a:solidFill>
                <a:latin typeface="Arial"/>
                <a:cs typeface="Arial"/>
              </a:rPr>
              <a:t>commit </a:t>
            </a:r>
            <a:r>
              <a:rPr dirty="0" sz="2800" spc="-95">
                <a:solidFill>
                  <a:srgbClr val="97323A"/>
                </a:solidFill>
                <a:latin typeface="Arial"/>
                <a:cs typeface="Arial"/>
              </a:rPr>
              <a:t>(a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“snapshot”) </a:t>
            </a:r>
            <a:r>
              <a:rPr dirty="0" sz="28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2800" spc="-45">
                <a:solidFill>
                  <a:srgbClr val="97323A"/>
                </a:solidFill>
                <a:latin typeface="Arial"/>
                <a:cs typeface="Arial"/>
              </a:rPr>
              <a:t>added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files</a:t>
            </a:r>
            <a:r>
              <a:rPr dirty="0" sz="2800" spc="12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30">
                <a:solidFill>
                  <a:srgbClr val="97323A"/>
                </a:solidFill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40"/>
              </a:spcBef>
            </a:pP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35" b="1">
                <a:solidFill>
                  <a:srgbClr val="97323A"/>
                </a:solidFill>
                <a:latin typeface="Arial"/>
                <a:cs typeface="Arial"/>
              </a:rPr>
              <a:t>commit</a:t>
            </a:r>
            <a:r>
              <a:rPr dirty="0" sz="2800" spc="-235">
                <a:solidFill>
                  <a:srgbClr val="97323A"/>
                </a:solidFill>
                <a:latin typeface="Arial"/>
                <a:cs typeface="Arial"/>
              </a:rPr>
              <a:t>,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followed </a:t>
            </a:r>
            <a:r>
              <a:rPr dirty="0" sz="2800" spc="-80">
                <a:solidFill>
                  <a:srgbClr val="97323A"/>
                </a:solidFill>
                <a:latin typeface="Arial"/>
                <a:cs typeface="Arial"/>
              </a:rPr>
              <a:t>by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240">
                <a:solidFill>
                  <a:srgbClr val="97323A"/>
                </a:solidFill>
                <a:latin typeface="Arial"/>
                <a:cs typeface="Arial"/>
              </a:rPr>
              <a:t>commit</a:t>
            </a:r>
            <a:r>
              <a:rPr dirty="0" sz="2800" spc="-5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60">
                <a:solidFill>
                  <a:srgbClr val="97323A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330200" marR="840105" indent="-317500">
              <a:lnSpc>
                <a:spcPct val="101200"/>
              </a:lnSpc>
              <a:spcBef>
                <a:spcPts val="60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320">
                <a:solidFill>
                  <a:srgbClr val="97323A"/>
                </a:solidFill>
                <a:latin typeface="Arial"/>
                <a:cs typeface="Arial"/>
              </a:rPr>
              <a:t>Use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35" b="1">
                <a:solidFill>
                  <a:srgbClr val="97323A"/>
                </a:solidFill>
                <a:latin typeface="Arial"/>
                <a:cs typeface="Arial"/>
              </a:rPr>
              <a:t>status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265">
                <a:solidFill>
                  <a:srgbClr val="97323A"/>
                </a:solidFill>
                <a:latin typeface="Arial"/>
                <a:cs typeface="Arial"/>
              </a:rPr>
              <a:t>see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current </a:t>
            </a:r>
            <a:r>
              <a:rPr dirty="0" sz="2800" spc="-225">
                <a:solidFill>
                  <a:srgbClr val="97323A"/>
                </a:solidFill>
                <a:latin typeface="Arial"/>
                <a:cs typeface="Arial"/>
              </a:rPr>
              <a:t>status </a:t>
            </a:r>
            <a:r>
              <a:rPr dirty="0" sz="28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your 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working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85">
                <a:solidFill>
                  <a:srgbClr val="97323A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4475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9"/>
              <a:t>The </a:t>
            </a:r>
            <a:r>
              <a:rPr dirty="0" spc="-25"/>
              <a:t>git </a:t>
            </a:r>
            <a:r>
              <a:rPr dirty="0" spc="-350"/>
              <a:t>status</a:t>
            </a:r>
            <a:r>
              <a:rPr dirty="0" spc="-260"/>
              <a:t> </a:t>
            </a:r>
            <a:r>
              <a:rPr dirty="0" spc="-229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438400"/>
            <a:ext cx="8804617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9293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9"/>
              <a:t>The </a:t>
            </a:r>
            <a:r>
              <a:rPr dirty="0" spc="-25"/>
              <a:t>git </a:t>
            </a:r>
            <a:r>
              <a:rPr dirty="0" spc="-95"/>
              <a:t>log</a:t>
            </a:r>
            <a:r>
              <a:rPr dirty="0" spc="-285"/>
              <a:t> </a:t>
            </a:r>
            <a:r>
              <a:rPr dirty="0" spc="-229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667000"/>
            <a:ext cx="871728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88" y="833120"/>
            <a:ext cx="381444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09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4400" spc="-200">
                <a:solidFill>
                  <a:srgbClr val="97323A"/>
                </a:solidFill>
                <a:latin typeface="Arial"/>
                <a:cs typeface="Arial"/>
              </a:rPr>
              <a:t>staging</a:t>
            </a:r>
            <a:r>
              <a:rPr dirty="0" sz="4400" spc="-27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4400" spc="-75">
                <a:solidFill>
                  <a:srgbClr val="97323A"/>
                </a:solidFill>
                <a:latin typeface="Arial"/>
                <a:cs typeface="Arial"/>
              </a:rPr>
              <a:t>area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588" y="2598420"/>
            <a:ext cx="7805420" cy="8839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30200" marR="5080" indent="-317500">
              <a:lnSpc>
                <a:spcPct val="101200"/>
              </a:lnSpc>
              <a:spcBef>
                <a:spcPts val="6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add 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takes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snapshot </a:t>
            </a:r>
            <a:r>
              <a:rPr dirty="0" sz="28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0">
                <a:solidFill>
                  <a:srgbClr val="97323A"/>
                </a:solidFill>
                <a:latin typeface="Arial"/>
                <a:cs typeface="Arial"/>
              </a:rPr>
              <a:t>file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that </a:t>
            </a:r>
            <a:r>
              <a:rPr dirty="0" sz="2800" spc="-50">
                <a:solidFill>
                  <a:srgbClr val="97323A"/>
                </a:solidFill>
                <a:latin typeface="Arial"/>
                <a:cs typeface="Arial"/>
              </a:rPr>
              <a:t>will </a:t>
            </a:r>
            <a:r>
              <a:rPr dirty="0" sz="2800" spc="-85">
                <a:solidFill>
                  <a:srgbClr val="97323A"/>
                </a:solidFill>
                <a:latin typeface="Arial"/>
                <a:cs typeface="Arial"/>
              </a:rPr>
              <a:t>be  </a:t>
            </a:r>
            <a:r>
              <a:rPr dirty="0" sz="2800" spc="-185">
                <a:solidFill>
                  <a:srgbClr val="97323A"/>
                </a:solidFill>
                <a:latin typeface="Arial"/>
                <a:cs typeface="Arial"/>
              </a:rPr>
              <a:t>committed </a:t>
            </a:r>
            <a:r>
              <a:rPr dirty="0" sz="2800" spc="-1375">
                <a:solidFill>
                  <a:srgbClr val="A9454A"/>
                </a:solidFill>
                <a:latin typeface="Wingdings"/>
                <a:cs typeface="Wingdings"/>
              </a:rPr>
              <a:t></a:t>
            </a:r>
            <a:r>
              <a:rPr dirty="0" sz="2800" spc="75">
                <a:solidFill>
                  <a:srgbClr val="A9454A"/>
                </a:solidFill>
                <a:latin typeface="Times New Roman"/>
                <a:cs typeface="Times New Roman"/>
              </a:rPr>
              <a:t> </a:t>
            </a:r>
            <a:r>
              <a:rPr dirty="0" sz="2800" spc="-195">
                <a:solidFill>
                  <a:srgbClr val="A9454A"/>
                </a:solidFill>
                <a:latin typeface="Arial"/>
                <a:cs typeface="Arial"/>
              </a:rPr>
              <a:t>you </a:t>
            </a:r>
            <a:r>
              <a:rPr dirty="0" sz="2800" spc="-225">
                <a:solidFill>
                  <a:srgbClr val="A9454A"/>
                </a:solidFill>
                <a:latin typeface="Arial"/>
                <a:cs typeface="Arial"/>
              </a:rPr>
              <a:t>can </a:t>
            </a:r>
            <a:r>
              <a:rPr dirty="0" sz="2800" spc="-190">
                <a:solidFill>
                  <a:srgbClr val="A9454A"/>
                </a:solidFill>
                <a:latin typeface="Arial"/>
                <a:cs typeface="Arial"/>
              </a:rPr>
              <a:t>change </a:t>
            </a:r>
            <a:r>
              <a:rPr dirty="0" sz="2800" spc="-170">
                <a:solidFill>
                  <a:srgbClr val="A9454A"/>
                </a:solidFill>
                <a:latin typeface="Arial"/>
                <a:cs typeface="Arial"/>
              </a:rPr>
              <a:t>the </a:t>
            </a:r>
            <a:r>
              <a:rPr dirty="0" sz="2800" spc="-10">
                <a:solidFill>
                  <a:srgbClr val="A9454A"/>
                </a:solidFill>
                <a:latin typeface="Arial"/>
                <a:cs typeface="Arial"/>
              </a:rPr>
              <a:t>file after </a:t>
            </a:r>
            <a:r>
              <a:rPr dirty="0" sz="2800" spc="-70">
                <a:solidFill>
                  <a:srgbClr val="A9454A"/>
                </a:solidFill>
                <a:latin typeface="Arial"/>
                <a:cs typeface="Arial"/>
              </a:rPr>
              <a:t>adding</a:t>
            </a:r>
            <a:r>
              <a:rPr dirty="0" sz="2800" spc="400">
                <a:solidFill>
                  <a:srgbClr val="A9454A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A9454A"/>
                </a:solidFill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810000"/>
            <a:ext cx="8082114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814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9"/>
              <a:t>The </a:t>
            </a:r>
            <a:r>
              <a:rPr dirty="0" spc="-200"/>
              <a:t>staging</a:t>
            </a:r>
            <a:r>
              <a:rPr dirty="0" spc="-270"/>
              <a:t> </a:t>
            </a:r>
            <a:r>
              <a:rPr dirty="0" spc="-75"/>
              <a:t>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98420"/>
            <a:ext cx="7989570" cy="35560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30200" marR="962025" indent="-317500">
              <a:lnSpc>
                <a:spcPct val="101200"/>
              </a:lnSpc>
              <a:spcBef>
                <a:spcPts val="6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434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200">
                <a:solidFill>
                  <a:srgbClr val="97323A"/>
                </a:solidFill>
                <a:latin typeface="Arial"/>
                <a:cs typeface="Arial"/>
              </a:rPr>
              <a:t>unstage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65">
                <a:solidFill>
                  <a:srgbClr val="97323A"/>
                </a:solidFill>
                <a:latin typeface="Arial"/>
                <a:cs typeface="Arial"/>
              </a:rPr>
              <a:t>file,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but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retain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your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changes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in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working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tree: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500" spc="-145">
                <a:solidFill>
                  <a:srgbClr val="97323A"/>
                </a:solidFill>
                <a:latin typeface="Arial"/>
                <a:cs typeface="Arial"/>
              </a:rPr>
              <a:t>reset </a:t>
            </a:r>
            <a:r>
              <a:rPr dirty="0" sz="2500" spc="-335">
                <a:solidFill>
                  <a:srgbClr val="97323A"/>
                </a:solidFill>
                <a:latin typeface="Arial"/>
                <a:cs typeface="Arial"/>
              </a:rPr>
              <a:t>HEAD</a:t>
            </a:r>
            <a:r>
              <a:rPr dirty="0" sz="2500" spc="-2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50">
                <a:solidFill>
                  <a:srgbClr val="97323A"/>
                </a:solidFill>
                <a:latin typeface="Arial"/>
                <a:cs typeface="Arial"/>
              </a:rPr>
              <a:t>&lt;filename&gt;</a:t>
            </a:r>
            <a:endParaRPr sz="2500">
              <a:latin typeface="Arial"/>
              <a:cs typeface="Arial"/>
            </a:endParaRPr>
          </a:p>
          <a:p>
            <a:pPr marL="330200" marR="450215" indent="-317500">
              <a:lnSpc>
                <a:spcPts val="3300"/>
              </a:lnSpc>
              <a:spcBef>
                <a:spcPts val="91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434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discard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current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changes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in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working tree,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and  </a:t>
            </a:r>
            <a:r>
              <a:rPr dirty="0" sz="2800" spc="-220">
                <a:solidFill>
                  <a:srgbClr val="97323A"/>
                </a:solidFill>
                <a:latin typeface="Arial"/>
                <a:cs typeface="Arial"/>
              </a:rPr>
              <a:t>make </a:t>
            </a:r>
            <a:r>
              <a:rPr dirty="0" sz="2800" spc="-20">
                <a:solidFill>
                  <a:srgbClr val="97323A"/>
                </a:solidFill>
                <a:latin typeface="Arial"/>
                <a:cs typeface="Arial"/>
              </a:rPr>
              <a:t>it </a:t>
            </a:r>
            <a:r>
              <a:rPr dirty="0" sz="2800" spc="-130">
                <a:solidFill>
                  <a:srgbClr val="97323A"/>
                </a:solidFill>
                <a:latin typeface="Arial"/>
                <a:cs typeface="Arial"/>
              </a:rPr>
              <a:t>look </a:t>
            </a:r>
            <a:r>
              <a:rPr dirty="0" sz="2800" spc="-105">
                <a:solidFill>
                  <a:srgbClr val="97323A"/>
                </a:solidFill>
                <a:latin typeface="Arial"/>
                <a:cs typeface="Arial"/>
              </a:rPr>
              <a:t>like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30">
                <a:solidFill>
                  <a:srgbClr val="97323A"/>
                </a:solidFill>
                <a:latin typeface="Arial"/>
                <a:cs typeface="Arial"/>
              </a:rPr>
              <a:t>last</a:t>
            </a:r>
            <a:r>
              <a:rPr dirty="0" sz="2800" spc="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commit: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500" spc="-190">
                <a:solidFill>
                  <a:srgbClr val="97323A"/>
                </a:solidFill>
                <a:latin typeface="Arial"/>
                <a:cs typeface="Arial"/>
              </a:rPr>
              <a:t>checkout </a:t>
            </a:r>
            <a:r>
              <a:rPr dirty="0" sz="2500">
                <a:solidFill>
                  <a:srgbClr val="97323A"/>
                </a:solidFill>
                <a:latin typeface="Arial"/>
                <a:cs typeface="Arial"/>
              </a:rPr>
              <a:t>--</a:t>
            </a:r>
            <a:r>
              <a:rPr dirty="0" sz="2500" spc="-3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50">
                <a:solidFill>
                  <a:srgbClr val="97323A"/>
                </a:solidFill>
                <a:latin typeface="Arial"/>
                <a:cs typeface="Arial"/>
              </a:rPr>
              <a:t>&lt;filename&gt;</a:t>
            </a:r>
            <a:endParaRPr sz="2500">
              <a:latin typeface="Arial"/>
              <a:cs typeface="Arial"/>
            </a:endParaRPr>
          </a:p>
          <a:p>
            <a:pPr marL="647700" marR="5080" indent="-279400">
              <a:lnSpc>
                <a:spcPts val="2950"/>
              </a:lnSpc>
              <a:spcBef>
                <a:spcPts val="74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340" b="1">
                <a:solidFill>
                  <a:srgbClr val="97323A"/>
                </a:solidFill>
                <a:latin typeface="Arial"/>
                <a:cs typeface="Arial"/>
              </a:rPr>
              <a:t>Be </a:t>
            </a:r>
            <a:r>
              <a:rPr dirty="0" sz="2500" spc="-180" b="1">
                <a:solidFill>
                  <a:srgbClr val="97323A"/>
                </a:solidFill>
                <a:latin typeface="Arial"/>
                <a:cs typeface="Arial"/>
              </a:rPr>
              <a:t>careful! </a:t>
            </a:r>
            <a:r>
              <a:rPr dirty="0" sz="2500" spc="-290" b="1">
                <a:solidFill>
                  <a:srgbClr val="97323A"/>
                </a:solidFill>
                <a:latin typeface="Arial"/>
                <a:cs typeface="Arial"/>
              </a:rPr>
              <a:t>You </a:t>
            </a:r>
            <a:r>
              <a:rPr dirty="0" sz="2500" spc="-30" b="1">
                <a:solidFill>
                  <a:srgbClr val="97323A"/>
                </a:solidFill>
                <a:latin typeface="Arial"/>
                <a:cs typeface="Arial"/>
              </a:rPr>
              <a:t>will </a:t>
            </a:r>
            <a:r>
              <a:rPr dirty="0" sz="2500" spc="-195" b="1">
                <a:solidFill>
                  <a:srgbClr val="97323A"/>
                </a:solidFill>
                <a:latin typeface="Arial"/>
                <a:cs typeface="Arial"/>
              </a:rPr>
              <a:t>lose </a:t>
            </a:r>
            <a:r>
              <a:rPr dirty="0" sz="2500" spc="-170" b="1">
                <a:solidFill>
                  <a:srgbClr val="97323A"/>
                </a:solidFill>
                <a:latin typeface="Arial"/>
                <a:cs typeface="Arial"/>
              </a:rPr>
              <a:t>your </a:t>
            </a:r>
            <a:r>
              <a:rPr dirty="0" sz="2500" spc="-229" b="1">
                <a:solidFill>
                  <a:srgbClr val="97323A"/>
                </a:solidFill>
                <a:latin typeface="Arial"/>
                <a:cs typeface="Arial"/>
              </a:rPr>
              <a:t>changes </a:t>
            </a:r>
            <a:r>
              <a:rPr dirty="0" sz="2500" spc="-160" b="1">
                <a:solidFill>
                  <a:srgbClr val="97323A"/>
                </a:solidFill>
                <a:latin typeface="Arial"/>
                <a:cs typeface="Arial"/>
              </a:rPr>
              <a:t>and </a:t>
            </a:r>
            <a:r>
              <a:rPr dirty="0" sz="2500" spc="-195" b="1">
                <a:solidFill>
                  <a:srgbClr val="97323A"/>
                </a:solidFill>
                <a:latin typeface="Arial"/>
                <a:cs typeface="Arial"/>
              </a:rPr>
              <a:t>not get </a:t>
            </a:r>
            <a:r>
              <a:rPr dirty="0" sz="2500" spc="-235" b="1">
                <a:solidFill>
                  <a:srgbClr val="97323A"/>
                </a:solidFill>
                <a:latin typeface="Arial"/>
                <a:cs typeface="Arial"/>
              </a:rPr>
              <a:t>them  back!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4677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0"/>
              <a:t>Removing </a:t>
            </a:r>
            <a:r>
              <a:rPr dirty="0" spc="-20"/>
              <a:t>a</a:t>
            </a:r>
            <a:r>
              <a:rPr dirty="0" spc="-500"/>
              <a:t> </a:t>
            </a:r>
            <a:r>
              <a:rPr dirty="0" spc="-10"/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5620" rIns="0" bIns="0" rtlCol="0" vert="horz">
            <a:spAutoFit/>
          </a:bodyPr>
          <a:lstStyle/>
          <a:p>
            <a:pPr marL="537210" marR="5080" indent="-317500">
              <a:lnSpc>
                <a:spcPct val="101200"/>
              </a:lnSpc>
              <a:spcBef>
                <a:spcPts val="6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200">
                <a:latin typeface="Times New Roman"/>
                <a:cs typeface="Times New Roman"/>
              </a:rPr>
              <a:t> </a:t>
            </a:r>
            <a:r>
              <a:rPr dirty="0" spc="-434"/>
              <a:t>To </a:t>
            </a:r>
            <a:r>
              <a:rPr dirty="0" spc="-195"/>
              <a:t>remove </a:t>
            </a:r>
            <a:r>
              <a:rPr dirty="0" spc="-15"/>
              <a:t>a </a:t>
            </a:r>
            <a:r>
              <a:rPr dirty="0" spc="-10"/>
              <a:t>file </a:t>
            </a:r>
            <a:r>
              <a:rPr dirty="0" spc="-135"/>
              <a:t>from </a:t>
            </a:r>
            <a:r>
              <a:rPr dirty="0" spc="-170"/>
              <a:t>the </a:t>
            </a:r>
            <a:r>
              <a:rPr dirty="0" spc="-125"/>
              <a:t>working </a:t>
            </a:r>
            <a:r>
              <a:rPr dirty="0" spc="-85"/>
              <a:t>tree </a:t>
            </a:r>
            <a:r>
              <a:rPr dirty="0" spc="-120"/>
              <a:t>and </a:t>
            </a:r>
            <a:r>
              <a:rPr dirty="0" spc="-175"/>
              <a:t>in </a:t>
            </a:r>
            <a:r>
              <a:rPr dirty="0" spc="-170"/>
              <a:t>the </a:t>
            </a:r>
            <a:r>
              <a:rPr dirty="0" spc="-150"/>
              <a:t>next  </a:t>
            </a:r>
            <a:r>
              <a:rPr dirty="0" spc="-229"/>
              <a:t>commit, </a:t>
            </a:r>
            <a:r>
              <a:rPr dirty="0" spc="-165"/>
              <a:t>simply </a:t>
            </a:r>
            <a:r>
              <a:rPr dirty="0" spc="-165" b="1">
                <a:latin typeface="Arial"/>
                <a:cs typeface="Arial"/>
              </a:rPr>
              <a:t>git </a:t>
            </a:r>
            <a:r>
              <a:rPr dirty="0" spc="-220" b="1">
                <a:latin typeface="Arial"/>
                <a:cs typeface="Arial"/>
              </a:rPr>
              <a:t>rm</a:t>
            </a:r>
            <a:r>
              <a:rPr dirty="0" spc="-80" b="1">
                <a:latin typeface="Arial"/>
                <a:cs typeface="Arial"/>
              </a:rPr>
              <a:t> </a:t>
            </a:r>
            <a:r>
              <a:rPr dirty="0" spc="-75" b="1">
                <a:latin typeface="Arial"/>
                <a:cs typeface="Arial"/>
              </a:rPr>
              <a:t>&lt;filename&gt;</a:t>
            </a:r>
            <a:endParaRPr sz="1650">
              <a:latin typeface="Arial"/>
              <a:cs typeface="Arial"/>
            </a:endParaRPr>
          </a:p>
          <a:p>
            <a:pPr marL="537210" marR="74295" indent="-317500">
              <a:lnSpc>
                <a:spcPct val="101200"/>
              </a:lnSpc>
              <a:spcBef>
                <a:spcPts val="60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200">
                <a:latin typeface="Times New Roman"/>
                <a:cs typeface="Times New Roman"/>
              </a:rPr>
              <a:t> </a:t>
            </a:r>
            <a:r>
              <a:rPr dirty="0" spc="-434"/>
              <a:t>To </a:t>
            </a:r>
            <a:r>
              <a:rPr dirty="0" spc="-195"/>
              <a:t>remove </a:t>
            </a:r>
            <a:r>
              <a:rPr dirty="0" spc="-20"/>
              <a:t>it </a:t>
            </a:r>
            <a:r>
              <a:rPr dirty="0" spc="-135"/>
              <a:t>from </a:t>
            </a:r>
            <a:r>
              <a:rPr dirty="0" spc="-170"/>
              <a:t>the </a:t>
            </a:r>
            <a:r>
              <a:rPr dirty="0" spc="-150"/>
              <a:t>next </a:t>
            </a:r>
            <a:r>
              <a:rPr dirty="0" spc="-229"/>
              <a:t>commit, </a:t>
            </a:r>
            <a:r>
              <a:rPr dirty="0" spc="-125"/>
              <a:t>but </a:t>
            </a:r>
            <a:r>
              <a:rPr dirty="0" spc="-145"/>
              <a:t>keep </a:t>
            </a:r>
            <a:r>
              <a:rPr dirty="0" spc="-170"/>
              <a:t>the </a:t>
            </a:r>
            <a:r>
              <a:rPr dirty="0" spc="-10"/>
              <a:t>file </a:t>
            </a:r>
            <a:r>
              <a:rPr dirty="0" spc="-175"/>
              <a:t>in  </a:t>
            </a:r>
            <a:r>
              <a:rPr dirty="0" spc="-170"/>
              <a:t>the </a:t>
            </a:r>
            <a:r>
              <a:rPr dirty="0" spc="-125"/>
              <a:t>working tree, </a:t>
            </a:r>
            <a:r>
              <a:rPr dirty="0" spc="-85"/>
              <a:t>do </a:t>
            </a:r>
            <a:r>
              <a:rPr dirty="0" spc="-165" b="1">
                <a:latin typeface="Arial"/>
                <a:cs typeface="Arial"/>
              </a:rPr>
              <a:t>git </a:t>
            </a:r>
            <a:r>
              <a:rPr dirty="0" spc="-220" b="1">
                <a:latin typeface="Arial"/>
                <a:cs typeface="Arial"/>
              </a:rPr>
              <a:t>rm </a:t>
            </a:r>
            <a:r>
              <a:rPr dirty="0" spc="-215" b="1">
                <a:latin typeface="Arial"/>
                <a:cs typeface="Arial"/>
              </a:rPr>
              <a:t>--cached</a:t>
            </a:r>
            <a:r>
              <a:rPr dirty="0" spc="185" b="1">
                <a:latin typeface="Arial"/>
                <a:cs typeface="Arial"/>
              </a:rPr>
              <a:t> </a:t>
            </a:r>
            <a:r>
              <a:rPr dirty="0" spc="-75" b="1">
                <a:latin typeface="Arial"/>
                <a:cs typeface="Arial"/>
              </a:rPr>
              <a:t>&lt;filename&gt;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6329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Viewing </a:t>
            </a:r>
            <a:r>
              <a:rPr dirty="0" spc="-60"/>
              <a:t>diffs </a:t>
            </a:r>
            <a:r>
              <a:rPr dirty="0" spc="-5"/>
              <a:t>of</a:t>
            </a:r>
            <a:r>
              <a:rPr dirty="0" spc="290"/>
              <a:t> </a:t>
            </a:r>
            <a:r>
              <a:rPr dirty="0" spc="-155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2510882" y="2243259"/>
            <a:ext cx="5018048" cy="462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6329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Viewing </a:t>
            </a:r>
            <a:r>
              <a:rPr dirty="0" spc="-60"/>
              <a:t>diffs </a:t>
            </a:r>
            <a:r>
              <a:rPr dirty="0" spc="-5"/>
              <a:t>of</a:t>
            </a:r>
            <a:r>
              <a:rPr dirty="0" spc="290"/>
              <a:t> </a:t>
            </a:r>
            <a:r>
              <a:rPr dirty="0" spc="-155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2514600"/>
            <a:ext cx="6508648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93890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9"/>
              <a:t>The </a:t>
            </a:r>
            <a:r>
              <a:rPr dirty="0" spc="-140"/>
              <a:t>.gitignore</a:t>
            </a:r>
            <a:r>
              <a:rPr dirty="0" spc="-290"/>
              <a:t> </a:t>
            </a:r>
            <a:r>
              <a:rPr dirty="0" spc="-10"/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537210" marR="5080" indent="-317500">
              <a:lnSpc>
                <a:spcPts val="3400"/>
              </a:lnSpc>
              <a:spcBef>
                <a:spcPts val="280"/>
              </a:spcBef>
            </a:pPr>
            <a:r>
              <a:rPr dirty="0" sz="1750" spc="-785">
                <a:latin typeface="Wingdings"/>
                <a:cs typeface="Wingdings"/>
              </a:rPr>
              <a:t></a:t>
            </a:r>
            <a:r>
              <a:rPr dirty="0" sz="1750" spc="135">
                <a:latin typeface="Times New Roman"/>
                <a:cs typeface="Times New Roman"/>
              </a:rPr>
              <a:t> </a:t>
            </a:r>
            <a:r>
              <a:rPr dirty="0" sz="2900" spc="-170"/>
              <a:t>Specifies </a:t>
            </a:r>
            <a:r>
              <a:rPr dirty="0" sz="2900" spc="-105"/>
              <a:t>files </a:t>
            </a:r>
            <a:r>
              <a:rPr dirty="0" sz="2900" spc="-100"/>
              <a:t>that </a:t>
            </a:r>
            <a:r>
              <a:rPr dirty="0" sz="2900" spc="-200"/>
              <a:t>you </a:t>
            </a:r>
            <a:r>
              <a:rPr dirty="0" sz="2900" spc="-125"/>
              <a:t>don’t </a:t>
            </a:r>
            <a:r>
              <a:rPr dirty="0" sz="2900" spc="-165"/>
              <a:t>want </a:t>
            </a:r>
            <a:r>
              <a:rPr dirty="0" sz="2900" spc="-20"/>
              <a:t>Git </a:t>
            </a:r>
            <a:r>
              <a:rPr dirty="0" sz="2900" spc="-95"/>
              <a:t>to </a:t>
            </a:r>
            <a:r>
              <a:rPr dirty="0" sz="2900" spc="-105"/>
              <a:t>track </a:t>
            </a:r>
            <a:r>
              <a:rPr dirty="0" sz="2900" spc="-175"/>
              <a:t>under  </a:t>
            </a:r>
            <a:r>
              <a:rPr dirty="0" sz="2900" spc="-204"/>
              <a:t>version</a:t>
            </a:r>
            <a:r>
              <a:rPr dirty="0" sz="2900" spc="-15"/>
              <a:t> </a:t>
            </a:r>
            <a:r>
              <a:rPr dirty="0" sz="2900" spc="-160"/>
              <a:t>control</a:t>
            </a:r>
            <a:endParaRPr sz="2900">
              <a:latin typeface="Times New Roman"/>
              <a:cs typeface="Times New Roman"/>
            </a:endParaRPr>
          </a:p>
          <a:p>
            <a:pPr marL="537210" marR="410209" indent="-317500">
              <a:lnSpc>
                <a:spcPct val="100600"/>
              </a:lnSpc>
              <a:spcBef>
                <a:spcPts val="600"/>
              </a:spcBef>
            </a:pPr>
            <a:r>
              <a:rPr dirty="0" sz="1750" spc="-785">
                <a:latin typeface="Wingdings"/>
                <a:cs typeface="Wingdings"/>
              </a:rPr>
              <a:t></a:t>
            </a:r>
            <a:r>
              <a:rPr dirty="0" sz="1750" spc="140">
                <a:latin typeface="Times New Roman"/>
                <a:cs typeface="Times New Roman"/>
              </a:rPr>
              <a:t> </a:t>
            </a:r>
            <a:r>
              <a:rPr dirty="0" sz="2900" spc="-250"/>
              <a:t>Commonly </a:t>
            </a:r>
            <a:r>
              <a:rPr dirty="0" sz="2900" spc="-254"/>
              <a:t>used </a:t>
            </a:r>
            <a:r>
              <a:rPr dirty="0" sz="2900" spc="-25"/>
              <a:t>for </a:t>
            </a:r>
            <a:r>
              <a:rPr dirty="0" sz="2900" spc="-150"/>
              <a:t>compiled </a:t>
            </a:r>
            <a:r>
              <a:rPr dirty="0" sz="2900" spc="-125"/>
              <a:t>files, </a:t>
            </a:r>
            <a:r>
              <a:rPr dirty="0" sz="2900" spc="-145"/>
              <a:t>binaries, </a:t>
            </a:r>
            <a:r>
              <a:rPr dirty="0" sz="2900" spc="-55"/>
              <a:t>large  </a:t>
            </a:r>
            <a:r>
              <a:rPr dirty="0" sz="2900" spc="-235"/>
              <a:t>asset </a:t>
            </a:r>
            <a:r>
              <a:rPr dirty="0" sz="2900" spc="-105"/>
              <a:t>files </a:t>
            </a:r>
            <a:r>
              <a:rPr dirty="0" sz="2900" spc="-160"/>
              <a:t>(e.g.</a:t>
            </a:r>
            <a:r>
              <a:rPr dirty="0" sz="2900" spc="-265"/>
              <a:t> </a:t>
            </a:r>
            <a:r>
              <a:rPr dirty="0" sz="2900" spc="-204"/>
              <a:t>images)</a:t>
            </a:r>
            <a:endParaRPr sz="29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  <a:spcBef>
                <a:spcPts val="720"/>
              </a:spcBef>
            </a:pPr>
            <a:r>
              <a:rPr dirty="0" sz="1750" spc="-785">
                <a:latin typeface="Wingdings"/>
                <a:cs typeface="Wingdings"/>
              </a:rPr>
              <a:t></a:t>
            </a:r>
            <a:r>
              <a:rPr dirty="0" sz="1750" spc="140">
                <a:latin typeface="Times New Roman"/>
                <a:cs typeface="Times New Roman"/>
              </a:rPr>
              <a:t> </a:t>
            </a:r>
            <a:r>
              <a:rPr dirty="0" sz="2900" spc="-235"/>
              <a:t>Can </a:t>
            </a:r>
            <a:r>
              <a:rPr dirty="0" sz="2900" spc="-330"/>
              <a:t>use </a:t>
            </a:r>
            <a:r>
              <a:rPr dirty="0" sz="2900" spc="-120"/>
              <a:t>wildcards </a:t>
            </a:r>
            <a:r>
              <a:rPr dirty="0" sz="2900" spc="-160"/>
              <a:t>(e.g. </a:t>
            </a:r>
            <a:r>
              <a:rPr dirty="0" sz="2900" spc="-130"/>
              <a:t>*.pyc, </a:t>
            </a:r>
            <a:r>
              <a:rPr dirty="0" sz="2900" spc="-105"/>
              <a:t>*.png, </a:t>
            </a:r>
            <a:r>
              <a:rPr dirty="0" sz="2900" spc="-90"/>
              <a:t>Images/*,</a:t>
            </a:r>
            <a:r>
              <a:rPr dirty="0" sz="2900" spc="-5"/>
              <a:t> </a:t>
            </a:r>
            <a:r>
              <a:rPr dirty="0" sz="2900" spc="-180"/>
              <a:t>etc.)</a:t>
            </a:r>
            <a:endParaRPr sz="2900">
              <a:latin typeface="Times New Roman"/>
              <a:cs typeface="Times New Roman"/>
            </a:endParaRPr>
          </a:p>
          <a:p>
            <a:pPr marL="537210" marR="133350" indent="-317500">
              <a:lnSpc>
                <a:spcPts val="3400"/>
              </a:lnSpc>
              <a:spcBef>
                <a:spcPts val="900"/>
              </a:spcBef>
            </a:pPr>
            <a:r>
              <a:rPr dirty="0" sz="1750" spc="-785">
                <a:latin typeface="Wingdings"/>
                <a:cs typeface="Wingdings"/>
              </a:rPr>
              <a:t></a:t>
            </a:r>
            <a:r>
              <a:rPr dirty="0" sz="1750" spc="140">
                <a:latin typeface="Times New Roman"/>
                <a:cs typeface="Times New Roman"/>
              </a:rPr>
              <a:t> </a:t>
            </a:r>
            <a:r>
              <a:rPr dirty="0" sz="2900" spc="-325"/>
              <a:t>Be </a:t>
            </a:r>
            <a:r>
              <a:rPr dirty="0" sz="2900" spc="-105"/>
              <a:t>careful </a:t>
            </a:r>
            <a:r>
              <a:rPr dirty="0" sz="2900" spc="-165"/>
              <a:t>– </a:t>
            </a:r>
            <a:r>
              <a:rPr dirty="0" sz="2900" spc="70"/>
              <a:t>if </a:t>
            </a:r>
            <a:r>
              <a:rPr dirty="0" sz="2900" spc="-200"/>
              <a:t>you </a:t>
            </a:r>
            <a:r>
              <a:rPr dirty="0" sz="2900" spc="-15"/>
              <a:t>add a </a:t>
            </a:r>
            <a:r>
              <a:rPr dirty="0" sz="2900" spc="-10"/>
              <a:t>file </a:t>
            </a:r>
            <a:r>
              <a:rPr dirty="0" sz="2900" spc="-95"/>
              <a:t>to .gitignore </a:t>
            </a:r>
            <a:r>
              <a:rPr dirty="0" sz="2900" spc="-10"/>
              <a:t>after </a:t>
            </a:r>
            <a:r>
              <a:rPr dirty="0" sz="2900" spc="-150"/>
              <a:t>it’s  </a:t>
            </a:r>
            <a:r>
              <a:rPr dirty="0" sz="2900" spc="-45"/>
              <a:t>already </a:t>
            </a:r>
            <a:r>
              <a:rPr dirty="0" sz="2900" spc="-175"/>
              <a:t>been </a:t>
            </a:r>
            <a:r>
              <a:rPr dirty="0" sz="2900" spc="-120"/>
              <a:t>tracked, </a:t>
            </a:r>
            <a:r>
              <a:rPr dirty="0" sz="2900" spc="-85"/>
              <a:t>potential</a:t>
            </a:r>
            <a:r>
              <a:rPr dirty="0" sz="2900" spc="295"/>
              <a:t> </a:t>
            </a:r>
            <a:r>
              <a:rPr dirty="0" sz="2900" spc="-330"/>
              <a:t>issues</a:t>
            </a:r>
            <a:endParaRPr sz="2900">
              <a:latin typeface="Times New Roman"/>
              <a:cs typeface="Times New Roman"/>
            </a:endParaRPr>
          </a:p>
          <a:p>
            <a:pPr marL="537210" marR="2063114" indent="-317500">
              <a:lnSpc>
                <a:spcPct val="100600"/>
              </a:lnSpc>
              <a:spcBef>
                <a:spcPts val="595"/>
              </a:spcBef>
            </a:pPr>
            <a:r>
              <a:rPr dirty="0" sz="1750" spc="-785">
                <a:latin typeface="Wingdings"/>
                <a:cs typeface="Wingdings"/>
              </a:rPr>
              <a:t></a:t>
            </a:r>
            <a:r>
              <a:rPr dirty="0" sz="1750" spc="140">
                <a:latin typeface="Times New Roman"/>
                <a:cs typeface="Times New Roman"/>
              </a:rPr>
              <a:t> </a:t>
            </a:r>
            <a:r>
              <a:rPr dirty="0" sz="2900" spc="-185"/>
              <a:t>A </a:t>
            </a:r>
            <a:r>
              <a:rPr dirty="0" sz="2900" spc="-135"/>
              <a:t>list </a:t>
            </a:r>
            <a:r>
              <a:rPr dirty="0" sz="2900" spc="-5"/>
              <a:t>of </a:t>
            </a:r>
            <a:r>
              <a:rPr dirty="0" sz="2900" spc="-215"/>
              <a:t>recommended </a:t>
            </a:r>
            <a:r>
              <a:rPr dirty="0" sz="2900" spc="-95"/>
              <a:t>.gitignore </a:t>
            </a:r>
            <a:r>
              <a:rPr dirty="0" sz="2900" spc="-114"/>
              <a:t>files:  </a:t>
            </a:r>
            <a:r>
              <a:rPr dirty="0" u="heavy" sz="2900" spc="-6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</a:rPr>
              <a:t>https://github.com/github/gitignore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198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19812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0574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28800" y="20574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07539" y="3152140"/>
            <a:ext cx="4565015" cy="31115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55">
                <a:solidFill>
                  <a:srgbClr val="97323A"/>
                </a:solidFill>
                <a:latin typeface="Arial"/>
                <a:cs typeface="Arial"/>
              </a:rPr>
              <a:t>What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is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</a:t>
            </a:r>
            <a:r>
              <a:rPr dirty="0" sz="2800" spc="-27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04">
                <a:solidFill>
                  <a:srgbClr val="97323A"/>
                </a:solidFill>
                <a:latin typeface="Arial"/>
                <a:cs typeface="Arial"/>
              </a:rPr>
              <a:t>branch?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Branching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85">
                <a:solidFill>
                  <a:srgbClr val="97323A"/>
                </a:solidFill>
                <a:latin typeface="Arial"/>
                <a:cs typeface="Arial"/>
              </a:rPr>
              <a:t>commands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325">
                <a:solidFill>
                  <a:srgbClr val="97323A"/>
                </a:solidFill>
                <a:latin typeface="Arial"/>
                <a:cs typeface="Arial"/>
              </a:rPr>
              <a:t>The  </a:t>
            </a:r>
            <a:r>
              <a:rPr dirty="0" sz="2800" spc="-370">
                <a:solidFill>
                  <a:srgbClr val="97323A"/>
                </a:solidFill>
                <a:latin typeface="Arial"/>
                <a:cs typeface="Arial"/>
              </a:rPr>
              <a:t>HEAD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pointer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295">
                <a:solidFill>
                  <a:srgbClr val="97323A"/>
                </a:solidFill>
                <a:latin typeface="Arial"/>
                <a:cs typeface="Arial"/>
              </a:rPr>
              <a:t>Basics  </a:t>
            </a:r>
            <a:r>
              <a:rPr dirty="0" sz="2800" spc="-5">
                <a:solidFill>
                  <a:srgbClr val="97323A"/>
                </a:solidFill>
                <a:latin typeface="Arial"/>
                <a:cs typeface="Arial"/>
              </a:rPr>
              <a:t>of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merging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295">
                <a:solidFill>
                  <a:srgbClr val="97323A"/>
                </a:solidFill>
                <a:latin typeface="Arial"/>
                <a:cs typeface="Arial"/>
              </a:rPr>
              <a:t>Basics </a:t>
            </a:r>
            <a:r>
              <a:rPr dirty="0" sz="2800" spc="-5">
                <a:solidFill>
                  <a:srgbClr val="97323A"/>
                </a:solidFill>
                <a:latin typeface="Arial"/>
                <a:cs typeface="Arial"/>
              </a:rPr>
              <a:t>of</a:t>
            </a:r>
            <a:r>
              <a:rPr dirty="0" sz="2800" spc="-13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35">
                <a:solidFill>
                  <a:srgbClr val="97323A"/>
                </a:solidFill>
                <a:latin typeface="Arial"/>
                <a:cs typeface="Arial"/>
              </a:rPr>
              <a:t>rebasing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Aside: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reset</a:t>
            </a:r>
            <a:r>
              <a:rPr dirty="0" sz="2800" spc="26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54">
                <a:solidFill>
                  <a:srgbClr val="97323A"/>
                </a:solidFill>
                <a:latin typeface="Arial"/>
                <a:cs typeface="Arial"/>
              </a:rPr>
              <a:t>command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7539" y="2265679"/>
            <a:ext cx="43275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9">
                <a:solidFill>
                  <a:srgbClr val="FFFFFF"/>
                </a:solidFill>
              </a:rPr>
              <a:t>Use </a:t>
            </a:r>
            <a:r>
              <a:rPr dirty="0" sz="3600" spc="-310">
                <a:solidFill>
                  <a:srgbClr val="FFFFFF"/>
                </a:solidFill>
              </a:rPr>
              <a:t>case </a:t>
            </a:r>
            <a:r>
              <a:rPr dirty="0" sz="3600" spc="55">
                <a:solidFill>
                  <a:srgbClr val="FFFFFF"/>
                </a:solidFill>
              </a:rPr>
              <a:t>#2:</a:t>
            </a:r>
            <a:r>
              <a:rPr dirty="0" sz="3600" spc="-665">
                <a:solidFill>
                  <a:srgbClr val="FFFFFF"/>
                </a:solidFill>
              </a:rPr>
              <a:t> </a:t>
            </a:r>
            <a:r>
              <a:rPr dirty="0" sz="3600" spc="-185">
                <a:solidFill>
                  <a:srgbClr val="FFFFFF"/>
                </a:solidFill>
              </a:rPr>
              <a:t>branching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2186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19680"/>
            <a:ext cx="7950834" cy="21590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398780" algn="l"/>
              </a:tabLst>
            </a:pPr>
            <a:r>
              <a:rPr dirty="0" sz="2900" spc="-55">
                <a:solidFill>
                  <a:srgbClr val="97323A"/>
                </a:solidFill>
                <a:latin typeface="Arial"/>
                <a:cs typeface="Arial"/>
              </a:rPr>
              <a:t>What </a:t>
            </a:r>
            <a:r>
              <a:rPr dirty="0" sz="2900" spc="-250">
                <a:solidFill>
                  <a:srgbClr val="97323A"/>
                </a:solidFill>
                <a:latin typeface="Arial"/>
                <a:cs typeface="Arial"/>
              </a:rPr>
              <a:t>is </a:t>
            </a:r>
            <a:r>
              <a:rPr dirty="0" sz="2900" spc="-140">
                <a:solidFill>
                  <a:srgbClr val="97323A"/>
                </a:solidFill>
                <a:latin typeface="Arial"/>
                <a:cs typeface="Arial"/>
              </a:rPr>
              <a:t>Git? </a:t>
            </a:r>
            <a:r>
              <a:rPr dirty="0" sz="2900" spc="-135">
                <a:solidFill>
                  <a:srgbClr val="97323A"/>
                </a:solidFill>
                <a:latin typeface="Arial"/>
                <a:cs typeface="Arial"/>
              </a:rPr>
              <a:t>Installation </a:t>
            </a:r>
            <a:r>
              <a:rPr dirty="0" sz="2900" spc="-125">
                <a:solidFill>
                  <a:srgbClr val="97323A"/>
                </a:solidFill>
                <a:latin typeface="Arial"/>
                <a:cs typeface="Arial"/>
              </a:rPr>
              <a:t>and</a:t>
            </a:r>
            <a:r>
              <a:rPr dirty="0" sz="2900" spc="-4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900" spc="-204">
                <a:solidFill>
                  <a:srgbClr val="97323A"/>
                </a:solidFill>
                <a:latin typeface="Arial"/>
                <a:cs typeface="Arial"/>
              </a:rPr>
              <a:t>setup</a:t>
            </a:r>
            <a:endParaRPr sz="2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98780" algn="l"/>
              </a:tabLst>
            </a:pPr>
            <a:r>
              <a:rPr dirty="0" sz="2900" spc="-170">
                <a:solidFill>
                  <a:srgbClr val="97323A"/>
                </a:solidFill>
                <a:latin typeface="Arial"/>
                <a:cs typeface="Arial"/>
              </a:rPr>
              <a:t>Introduction </a:t>
            </a:r>
            <a:r>
              <a:rPr dirty="0" sz="2900" spc="-95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900" spc="-204">
                <a:solidFill>
                  <a:srgbClr val="97323A"/>
                </a:solidFill>
                <a:latin typeface="Arial"/>
                <a:cs typeface="Arial"/>
              </a:rPr>
              <a:t>version </a:t>
            </a:r>
            <a:r>
              <a:rPr dirty="0" sz="2900" spc="-140">
                <a:solidFill>
                  <a:srgbClr val="97323A"/>
                </a:solidFill>
                <a:latin typeface="Arial"/>
                <a:cs typeface="Arial"/>
              </a:rPr>
              <a:t>control; </a:t>
            </a:r>
            <a:r>
              <a:rPr dirty="0" sz="2900" spc="-175">
                <a:solidFill>
                  <a:srgbClr val="97323A"/>
                </a:solidFill>
                <a:latin typeface="Arial"/>
                <a:cs typeface="Arial"/>
              </a:rPr>
              <a:t>basic </a:t>
            </a:r>
            <a:r>
              <a:rPr dirty="0" sz="2900" spc="-100">
                <a:solidFill>
                  <a:srgbClr val="97323A"/>
                </a:solidFill>
                <a:latin typeface="Arial"/>
                <a:cs typeface="Arial"/>
              </a:rPr>
              <a:t>workflow </a:t>
            </a:r>
            <a:r>
              <a:rPr dirty="0" sz="2900" spc="-180">
                <a:solidFill>
                  <a:srgbClr val="97323A"/>
                </a:solidFill>
                <a:latin typeface="Arial"/>
                <a:cs typeface="Arial"/>
              </a:rPr>
              <a:t>in</a:t>
            </a:r>
            <a:r>
              <a:rPr dirty="0" sz="2900" spc="27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900" spc="-2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endParaRPr sz="2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98780" algn="l"/>
              </a:tabLst>
            </a:pPr>
            <a:r>
              <a:rPr dirty="0" sz="2900" spc="-190">
                <a:solidFill>
                  <a:srgbClr val="97323A"/>
                </a:solidFill>
                <a:latin typeface="Arial"/>
                <a:cs typeface="Arial"/>
              </a:rPr>
              <a:t>Branching, </a:t>
            </a:r>
            <a:r>
              <a:rPr dirty="0" sz="2900" spc="-160">
                <a:solidFill>
                  <a:srgbClr val="97323A"/>
                </a:solidFill>
                <a:latin typeface="Arial"/>
                <a:cs typeface="Arial"/>
              </a:rPr>
              <a:t>merging, </a:t>
            </a:r>
            <a:r>
              <a:rPr dirty="0" sz="2900" spc="-125">
                <a:solidFill>
                  <a:srgbClr val="97323A"/>
                </a:solidFill>
                <a:latin typeface="Arial"/>
                <a:cs typeface="Arial"/>
              </a:rPr>
              <a:t>and</a:t>
            </a:r>
            <a:r>
              <a:rPr dirty="0" sz="2900" spc="29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900" spc="-140">
                <a:solidFill>
                  <a:srgbClr val="97323A"/>
                </a:solidFill>
                <a:latin typeface="Arial"/>
                <a:cs typeface="Arial"/>
              </a:rPr>
              <a:t>rebasing</a:t>
            </a:r>
            <a:endParaRPr sz="2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98780" algn="l"/>
              </a:tabLst>
            </a:pPr>
            <a:r>
              <a:rPr dirty="0" sz="2900" spc="-105">
                <a:solidFill>
                  <a:srgbClr val="97323A"/>
                </a:solidFill>
                <a:latin typeface="Arial"/>
                <a:cs typeface="Arial"/>
              </a:rPr>
              <a:t>Working </a:t>
            </a:r>
            <a:r>
              <a:rPr dirty="0" sz="2900" spc="-135">
                <a:solidFill>
                  <a:srgbClr val="97323A"/>
                </a:solidFill>
                <a:latin typeface="Arial"/>
                <a:cs typeface="Arial"/>
              </a:rPr>
              <a:t>with </a:t>
            </a:r>
            <a:r>
              <a:rPr dirty="0" sz="2900" spc="-215">
                <a:solidFill>
                  <a:srgbClr val="97323A"/>
                </a:solidFill>
                <a:latin typeface="Arial"/>
                <a:cs typeface="Arial"/>
              </a:rPr>
              <a:t>remotes  </a:t>
            </a:r>
            <a:r>
              <a:rPr dirty="0" sz="2900" spc="-125">
                <a:solidFill>
                  <a:srgbClr val="97323A"/>
                </a:solidFill>
                <a:latin typeface="Arial"/>
                <a:cs typeface="Arial"/>
              </a:rPr>
              <a:t>and</a:t>
            </a:r>
            <a:r>
              <a:rPr dirty="0" sz="2900" spc="-2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900" spc="-125">
                <a:solidFill>
                  <a:srgbClr val="97323A"/>
                </a:solidFill>
                <a:latin typeface="Arial"/>
                <a:cs typeface="Arial"/>
              </a:rPr>
              <a:t>Github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1071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What </a:t>
            </a:r>
            <a:r>
              <a:rPr dirty="0" spc="-380"/>
              <a:t>is </a:t>
            </a:r>
            <a:r>
              <a:rPr dirty="0" spc="-20"/>
              <a:t>a</a:t>
            </a:r>
            <a:r>
              <a:rPr dirty="0" spc="-455"/>
              <a:t> </a:t>
            </a:r>
            <a:r>
              <a:rPr dirty="0" spc="-320"/>
              <a:t>branch?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5620" rIns="0" bIns="0" rtlCol="0" vert="horz">
            <a:spAutoFit/>
          </a:bodyPr>
          <a:lstStyle/>
          <a:p>
            <a:pPr marL="537210" marR="5080" indent="-317500">
              <a:lnSpc>
                <a:spcPct val="101200"/>
              </a:lnSpc>
              <a:spcBef>
                <a:spcPts val="6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200">
                <a:latin typeface="Times New Roman"/>
                <a:cs typeface="Times New Roman"/>
              </a:rPr>
              <a:t> </a:t>
            </a:r>
            <a:r>
              <a:rPr dirty="0" spc="-155"/>
              <a:t>Visualize </a:t>
            </a:r>
            <a:r>
              <a:rPr dirty="0" spc="-15"/>
              <a:t>a </a:t>
            </a:r>
            <a:r>
              <a:rPr dirty="0" spc="-145"/>
              <a:t>project’s </a:t>
            </a:r>
            <a:r>
              <a:rPr dirty="0" spc="-160"/>
              <a:t>development </a:t>
            </a:r>
            <a:r>
              <a:rPr dirty="0" spc="-240"/>
              <a:t>as </a:t>
            </a:r>
            <a:r>
              <a:rPr dirty="0" spc="-15"/>
              <a:t>a </a:t>
            </a:r>
            <a:r>
              <a:rPr dirty="0" spc="-90"/>
              <a:t>“linked </a:t>
            </a:r>
            <a:r>
              <a:rPr dirty="0" spc="-75"/>
              <a:t>list” </a:t>
            </a:r>
            <a:r>
              <a:rPr dirty="0" spc="-5"/>
              <a:t>of  </a:t>
            </a:r>
            <a:r>
              <a:rPr dirty="0" spc="-265"/>
              <a:t>commits.</a:t>
            </a:r>
            <a:endParaRPr sz="1650">
              <a:latin typeface="Times New Roman"/>
              <a:cs typeface="Times New Roman"/>
            </a:endParaRPr>
          </a:p>
          <a:p>
            <a:pPr marL="537210" marR="472440" indent="-317500">
              <a:lnSpc>
                <a:spcPct val="101200"/>
              </a:lnSpc>
              <a:spcBef>
                <a:spcPts val="60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200">
                <a:latin typeface="Times New Roman"/>
                <a:cs typeface="Times New Roman"/>
              </a:rPr>
              <a:t> </a:t>
            </a:r>
            <a:r>
              <a:rPr dirty="0" spc="-170"/>
              <a:t>When </a:t>
            </a:r>
            <a:r>
              <a:rPr dirty="0" spc="-15"/>
              <a:t>a </a:t>
            </a:r>
            <a:r>
              <a:rPr dirty="0" spc="-160"/>
              <a:t>development </a:t>
            </a:r>
            <a:r>
              <a:rPr dirty="0" spc="-105"/>
              <a:t>track </a:t>
            </a:r>
            <a:r>
              <a:rPr dirty="0" spc="-175"/>
              <a:t>splits, </a:t>
            </a:r>
            <a:r>
              <a:rPr dirty="0" spc="-15"/>
              <a:t>a </a:t>
            </a:r>
            <a:r>
              <a:rPr dirty="0" spc="-235"/>
              <a:t>new </a:t>
            </a:r>
            <a:r>
              <a:rPr dirty="0" spc="-155"/>
              <a:t>branch </a:t>
            </a:r>
            <a:r>
              <a:rPr dirty="0" spc="-245"/>
              <a:t>is  </a:t>
            </a:r>
            <a:r>
              <a:rPr dirty="0" spc="-110"/>
              <a:t>created.</a:t>
            </a:r>
            <a:endParaRPr sz="1650">
              <a:latin typeface="Times New Roman"/>
              <a:cs typeface="Times New Roman"/>
            </a:endParaRPr>
          </a:p>
          <a:p>
            <a:pPr marL="537210" marR="344805" indent="-317500">
              <a:lnSpc>
                <a:spcPts val="3300"/>
              </a:lnSpc>
              <a:spcBef>
                <a:spcPts val="90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200">
                <a:latin typeface="Times New Roman"/>
                <a:cs typeface="Times New Roman"/>
              </a:rPr>
              <a:t> </a:t>
            </a:r>
            <a:r>
              <a:rPr dirty="0" spc="-250"/>
              <a:t>In </a:t>
            </a:r>
            <a:r>
              <a:rPr dirty="0" spc="-55"/>
              <a:t>Git, </a:t>
            </a:r>
            <a:r>
              <a:rPr dirty="0" spc="-195"/>
              <a:t>branches </a:t>
            </a:r>
            <a:r>
              <a:rPr dirty="0" spc="-60"/>
              <a:t>are </a:t>
            </a:r>
            <a:r>
              <a:rPr dirty="0" spc="-95"/>
              <a:t>actually </a:t>
            </a:r>
            <a:r>
              <a:rPr dirty="0" spc="-210"/>
              <a:t>just </a:t>
            </a:r>
            <a:r>
              <a:rPr dirty="0" spc="-15"/>
              <a:t>a </a:t>
            </a:r>
            <a:r>
              <a:rPr dirty="0" spc="-100"/>
              <a:t>pointer </a:t>
            </a:r>
            <a:r>
              <a:rPr dirty="0" spc="-90"/>
              <a:t>to </a:t>
            </a:r>
            <a:r>
              <a:rPr dirty="0" spc="-229"/>
              <a:t>these  </a:t>
            </a:r>
            <a:r>
              <a:rPr dirty="0" spc="-275"/>
              <a:t>commits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638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Branching</a:t>
            </a:r>
            <a:r>
              <a:rPr dirty="0" spc="-80"/>
              <a:t> </a:t>
            </a:r>
            <a:r>
              <a:rPr dirty="0" spc="-44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04440"/>
            <a:ext cx="7614284" cy="30353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List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all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branches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in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10">
                <a:solidFill>
                  <a:srgbClr val="97323A"/>
                </a:solidFill>
                <a:latin typeface="Arial"/>
                <a:cs typeface="Arial"/>
              </a:rPr>
              <a:t>project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dirty="0" sz="2800" spc="-15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14">
                <a:solidFill>
                  <a:srgbClr val="97323A"/>
                </a:solidFill>
                <a:latin typeface="Arial"/>
                <a:cs typeface="Arial"/>
              </a:rPr>
              <a:t>Create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235">
                <a:solidFill>
                  <a:srgbClr val="97323A"/>
                </a:solidFill>
                <a:latin typeface="Arial"/>
                <a:cs typeface="Arial"/>
              </a:rPr>
              <a:t>new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branch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29" b="1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r>
              <a:rPr dirty="0" sz="2800" spc="160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45" b="1">
                <a:solidFill>
                  <a:srgbClr val="97323A"/>
                </a:solidFill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00">
                <a:solidFill>
                  <a:srgbClr val="97323A"/>
                </a:solidFill>
                <a:latin typeface="Arial"/>
                <a:cs typeface="Arial"/>
              </a:rPr>
              <a:t>Switch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branch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75" b="1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dirty="0" sz="2800" spc="6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45" b="1">
                <a:solidFill>
                  <a:srgbClr val="97323A"/>
                </a:solidFill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14">
                <a:solidFill>
                  <a:srgbClr val="97323A"/>
                </a:solidFill>
                <a:latin typeface="Arial"/>
                <a:cs typeface="Arial"/>
              </a:rPr>
              <a:t>Create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and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immediately </a:t>
            </a:r>
            <a:r>
              <a:rPr dirty="0" sz="2800" spc="-204">
                <a:solidFill>
                  <a:srgbClr val="97323A"/>
                </a:solidFill>
                <a:latin typeface="Arial"/>
                <a:cs typeface="Arial"/>
              </a:rPr>
              <a:t>switch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75" b="1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dirty="0" sz="2800" spc="200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95" b="1">
                <a:solidFill>
                  <a:srgbClr val="97323A"/>
                </a:solidFill>
                <a:latin typeface="Arial"/>
                <a:cs typeface="Arial"/>
              </a:rPr>
              <a:t>–b</a:t>
            </a:r>
            <a:endParaRPr sz="28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40"/>
              </a:spcBef>
            </a:pPr>
            <a:r>
              <a:rPr dirty="0" sz="2800" spc="-145" b="1">
                <a:solidFill>
                  <a:srgbClr val="97323A"/>
                </a:solidFill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40">
                <a:solidFill>
                  <a:srgbClr val="97323A"/>
                </a:solidFill>
                <a:latin typeface="Arial"/>
                <a:cs typeface="Arial"/>
              </a:rPr>
              <a:t>Delete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branch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29" b="1">
                <a:solidFill>
                  <a:srgbClr val="97323A"/>
                </a:solidFill>
                <a:latin typeface="Arial"/>
                <a:cs typeface="Arial"/>
              </a:rPr>
              <a:t>branch </a:t>
            </a:r>
            <a:r>
              <a:rPr dirty="0" sz="2800" spc="-195" b="1">
                <a:solidFill>
                  <a:srgbClr val="97323A"/>
                </a:solidFill>
                <a:latin typeface="Arial"/>
                <a:cs typeface="Arial"/>
              </a:rPr>
              <a:t>–d</a:t>
            </a:r>
            <a:r>
              <a:rPr dirty="0" sz="2800" spc="160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45" b="1">
                <a:solidFill>
                  <a:srgbClr val="97323A"/>
                </a:solidFill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18713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St</a:t>
            </a:r>
            <a:r>
              <a:rPr dirty="0" spc="-300"/>
              <a:t>a</a:t>
            </a:r>
            <a:r>
              <a:rPr dirty="0" spc="-425"/>
              <a:t>shi</a:t>
            </a:r>
            <a:r>
              <a:rPr dirty="0" spc="-27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04440"/>
            <a:ext cx="7807959" cy="28829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Working </a:t>
            </a:r>
            <a:r>
              <a:rPr dirty="0" sz="2800" spc="-85">
                <a:solidFill>
                  <a:srgbClr val="97323A"/>
                </a:solidFill>
                <a:latin typeface="Arial"/>
                <a:cs typeface="Arial"/>
              </a:rPr>
              <a:t>tree </a:t>
            </a:r>
            <a:r>
              <a:rPr dirty="0" sz="2800" spc="-310">
                <a:solidFill>
                  <a:srgbClr val="97323A"/>
                </a:solidFill>
                <a:latin typeface="Arial"/>
                <a:cs typeface="Arial"/>
              </a:rPr>
              <a:t>must </a:t>
            </a:r>
            <a:r>
              <a:rPr dirty="0" sz="2800" spc="-85">
                <a:solidFill>
                  <a:srgbClr val="97323A"/>
                </a:solidFill>
                <a:latin typeface="Arial"/>
                <a:cs typeface="Arial"/>
              </a:rPr>
              <a:t>be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clean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when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switching</a:t>
            </a:r>
            <a:r>
              <a:rPr dirty="0" sz="2800" spc="-114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branches</a:t>
            </a:r>
            <a:endParaRPr sz="2800">
              <a:latin typeface="Arial"/>
              <a:cs typeface="Arial"/>
            </a:endParaRPr>
          </a:p>
          <a:p>
            <a:pPr marL="330200" marR="207645" indent="-317500">
              <a:lnSpc>
                <a:spcPts val="3300"/>
              </a:lnSpc>
              <a:spcBef>
                <a:spcPts val="90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65">
                <a:solidFill>
                  <a:srgbClr val="97323A"/>
                </a:solidFill>
                <a:latin typeface="Arial"/>
                <a:cs typeface="Arial"/>
              </a:rPr>
              <a:t>Stash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changes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that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you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don’t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want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240">
                <a:solidFill>
                  <a:srgbClr val="97323A"/>
                </a:solidFill>
                <a:latin typeface="Arial"/>
                <a:cs typeface="Arial"/>
              </a:rPr>
              <a:t>commit </a:t>
            </a:r>
            <a:r>
              <a:rPr dirty="0" sz="2800" spc="-20">
                <a:solidFill>
                  <a:srgbClr val="97323A"/>
                </a:solidFill>
                <a:latin typeface="Arial"/>
                <a:cs typeface="Arial"/>
              </a:rPr>
              <a:t>at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that 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time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dirty="0" sz="2800" spc="26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50" b="1">
                <a:solidFill>
                  <a:srgbClr val="97323A"/>
                </a:solidFill>
                <a:latin typeface="Arial"/>
                <a:cs typeface="Arial"/>
              </a:rPr>
              <a:t>stash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290">
                <a:solidFill>
                  <a:srgbClr val="97323A"/>
                </a:solidFill>
                <a:latin typeface="Arial"/>
                <a:cs typeface="Arial"/>
              </a:rPr>
              <a:t>Puts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500" spc="-235">
                <a:solidFill>
                  <a:srgbClr val="97323A"/>
                </a:solidFill>
                <a:latin typeface="Arial"/>
                <a:cs typeface="Arial"/>
              </a:rPr>
              <a:t>stash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onto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the</a:t>
            </a:r>
            <a:r>
              <a:rPr dirty="0" sz="2500" spc="-2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70">
                <a:solidFill>
                  <a:srgbClr val="97323A"/>
                </a:solidFill>
                <a:latin typeface="Arial"/>
                <a:cs typeface="Arial"/>
              </a:rPr>
              <a:t>stack</a:t>
            </a:r>
            <a:endParaRPr sz="2500">
              <a:latin typeface="Arial"/>
              <a:cs typeface="Arial"/>
            </a:endParaRPr>
          </a:p>
          <a:p>
            <a:pPr marL="330200" marR="484505" indent="-317500">
              <a:lnSpc>
                <a:spcPct val="101200"/>
              </a:lnSpc>
              <a:spcBef>
                <a:spcPts val="61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Later, </a:t>
            </a:r>
            <a:r>
              <a:rPr dirty="0" sz="2800" spc="-10">
                <a:solidFill>
                  <a:srgbClr val="97323A"/>
                </a:solidFill>
                <a:latin typeface="Arial"/>
                <a:cs typeface="Arial"/>
              </a:rPr>
              <a:t>apply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280">
                <a:solidFill>
                  <a:srgbClr val="97323A"/>
                </a:solidFill>
                <a:latin typeface="Arial"/>
                <a:cs typeface="Arial"/>
              </a:rPr>
              <a:t>most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recent </a:t>
            </a:r>
            <a:r>
              <a:rPr dirty="0" sz="2800" spc="-215">
                <a:solidFill>
                  <a:srgbClr val="97323A"/>
                </a:solidFill>
                <a:latin typeface="Arial"/>
                <a:cs typeface="Arial"/>
              </a:rPr>
              <a:t>stashed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changes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and 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remove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that </a:t>
            </a:r>
            <a:r>
              <a:rPr dirty="0" sz="2800" spc="-265">
                <a:solidFill>
                  <a:srgbClr val="97323A"/>
                </a:solidFill>
                <a:latin typeface="Arial"/>
                <a:cs typeface="Arial"/>
              </a:rPr>
              <a:t>stash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50" b="1">
                <a:solidFill>
                  <a:srgbClr val="97323A"/>
                </a:solidFill>
                <a:latin typeface="Arial"/>
                <a:cs typeface="Arial"/>
              </a:rPr>
              <a:t>stash</a:t>
            </a:r>
            <a:r>
              <a:rPr dirty="0" sz="2800" spc="-32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97323A"/>
                </a:solidFill>
                <a:latin typeface="Arial"/>
                <a:cs typeface="Arial"/>
              </a:rPr>
              <a:t>pop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9325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9"/>
              <a:t>The </a:t>
            </a:r>
            <a:r>
              <a:rPr dirty="0" spc="-585"/>
              <a:t>HEAD</a:t>
            </a:r>
            <a:r>
              <a:rPr dirty="0" spc="-295"/>
              <a:t> </a:t>
            </a:r>
            <a:r>
              <a:rPr dirty="0" spc="-155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009140"/>
            <a:ext cx="7463790" cy="14732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00">
                <a:solidFill>
                  <a:srgbClr val="97323A"/>
                </a:solidFill>
                <a:latin typeface="Arial"/>
                <a:cs typeface="Arial"/>
              </a:rPr>
              <a:t>Recall: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all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branches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simply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pointer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</a:t>
            </a:r>
            <a:r>
              <a:rPr dirty="0" sz="2800" spc="-47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40">
                <a:solidFill>
                  <a:srgbClr val="97323A"/>
                </a:solidFill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  <a:p>
            <a:pPr marL="330200" marR="5080" indent="-317500">
              <a:lnSpc>
                <a:spcPct val="101200"/>
              </a:lnSpc>
              <a:spcBef>
                <a:spcPts val="60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330">
                <a:solidFill>
                  <a:srgbClr val="97323A"/>
                </a:solidFill>
                <a:latin typeface="Arial"/>
                <a:cs typeface="Arial"/>
              </a:rPr>
              <a:t>HEAD: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special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pointer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current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branch, </a:t>
            </a:r>
            <a:r>
              <a:rPr dirty="0" sz="2800" spc="-300">
                <a:solidFill>
                  <a:srgbClr val="97323A"/>
                </a:solidFill>
                <a:latin typeface="Arial"/>
                <a:cs typeface="Arial"/>
              </a:rPr>
              <a:t>moves 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around </a:t>
            </a:r>
            <a:r>
              <a:rPr dirty="0" sz="2800" spc="-240">
                <a:solidFill>
                  <a:srgbClr val="97323A"/>
                </a:solidFill>
                <a:latin typeface="Arial"/>
                <a:cs typeface="Arial"/>
              </a:rPr>
              <a:t>as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you </a:t>
            </a:r>
            <a:r>
              <a:rPr dirty="0" sz="2800" spc="-204">
                <a:solidFill>
                  <a:srgbClr val="97323A"/>
                </a:solidFill>
                <a:latin typeface="Arial"/>
                <a:cs typeface="Arial"/>
              </a:rPr>
              <a:t>switch</a:t>
            </a:r>
            <a:r>
              <a:rPr dirty="0" sz="2800" spc="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branches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1300" y="3810000"/>
            <a:ext cx="40640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19056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Mer</a:t>
            </a:r>
            <a:r>
              <a:rPr dirty="0" spc="-140"/>
              <a:t>g</a:t>
            </a:r>
            <a:r>
              <a:rPr dirty="0" spc="-20"/>
              <a:t>i</a:t>
            </a:r>
            <a:r>
              <a:rPr dirty="0" spc="-27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1948106" y="2057400"/>
            <a:ext cx="6396869" cy="4110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19056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Mer</a:t>
            </a:r>
            <a:r>
              <a:rPr dirty="0" spc="-140"/>
              <a:t>g</a:t>
            </a:r>
            <a:r>
              <a:rPr dirty="0" spc="-20"/>
              <a:t>i</a:t>
            </a:r>
            <a:r>
              <a:rPr dirty="0" spc="-27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1948106" y="2057400"/>
            <a:ext cx="6396869" cy="4110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7939" y="4300220"/>
            <a:ext cx="31197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1.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dirty="0" sz="28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90">
                <a:solidFill>
                  <a:srgbClr val="97323A"/>
                </a:solidFill>
                <a:latin typeface="Arial"/>
                <a:cs typeface="Arial"/>
              </a:rPr>
              <a:t>master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7358" y="2111428"/>
            <a:ext cx="1475511" cy="78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000" y="21336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800"/>
                </a:moveTo>
                <a:lnTo>
                  <a:pt x="1371600" y="685800"/>
                </a:lnTo>
                <a:lnTo>
                  <a:pt x="1371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0000" y="21336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0"/>
                </a:moveTo>
                <a:lnTo>
                  <a:pt x="1371599" y="0"/>
                </a:lnTo>
                <a:lnTo>
                  <a:pt x="13715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9999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04999" y="2326640"/>
            <a:ext cx="1381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0"/>
              </a:spcBef>
            </a:pP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7264" y="2398216"/>
            <a:ext cx="802177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81600" y="2476500"/>
            <a:ext cx="584835" cy="36830"/>
          </a:xfrm>
          <a:custGeom>
            <a:avLst/>
            <a:gdLst/>
            <a:ahLst/>
            <a:cxnLst/>
            <a:rect l="l" t="t" r="r" b="b"/>
            <a:pathLst>
              <a:path w="584835" h="36830">
                <a:moveTo>
                  <a:pt x="0" y="0"/>
                </a:moveTo>
                <a:lnTo>
                  <a:pt x="584443" y="36527"/>
                </a:lnTo>
              </a:path>
            </a:pathLst>
          </a:custGeom>
          <a:ln w="19049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72721" y="2449461"/>
            <a:ext cx="118478" cy="117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6635" y="2214230"/>
            <a:ext cx="7345874" cy="394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19056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Mer</a:t>
            </a:r>
            <a:r>
              <a:rPr dirty="0" spc="-140"/>
              <a:t>g</a:t>
            </a:r>
            <a:r>
              <a:rPr dirty="0" spc="-20"/>
              <a:t>i</a:t>
            </a:r>
            <a:r>
              <a:rPr dirty="0" spc="-270"/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7939" y="4300220"/>
            <a:ext cx="3261995" cy="8712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0" indent="-514350">
              <a:lnSpc>
                <a:spcPts val="3329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dirty="0" sz="2800" spc="-8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90">
                <a:solidFill>
                  <a:srgbClr val="97323A"/>
                </a:solidFill>
                <a:latin typeface="Arial"/>
                <a:cs typeface="Arial"/>
              </a:rPr>
              <a:t>master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ts val="3329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merge</a:t>
            </a:r>
            <a:r>
              <a:rPr dirty="0" sz="2800" spc="-2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00">
                <a:solidFill>
                  <a:srgbClr val="97323A"/>
                </a:solidFill>
                <a:latin typeface="Arial"/>
                <a:cs typeface="Arial"/>
              </a:rPr>
              <a:t>iss53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6158" y="2190400"/>
            <a:ext cx="1475511" cy="78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38800" y="22098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800"/>
                </a:moveTo>
                <a:lnTo>
                  <a:pt x="1371600" y="685800"/>
                </a:lnTo>
                <a:lnTo>
                  <a:pt x="1371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38800" y="22098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0"/>
                </a:moveTo>
                <a:lnTo>
                  <a:pt x="1371599" y="0"/>
                </a:lnTo>
                <a:lnTo>
                  <a:pt x="13715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9999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33799" y="2402840"/>
            <a:ext cx="1381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0"/>
              </a:spcBef>
            </a:pP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66063" y="2435626"/>
            <a:ext cx="802177" cy="295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10400" y="2514600"/>
            <a:ext cx="584835" cy="36830"/>
          </a:xfrm>
          <a:custGeom>
            <a:avLst/>
            <a:gdLst/>
            <a:ahLst/>
            <a:cxnLst/>
            <a:rect l="l" t="t" r="r" b="b"/>
            <a:pathLst>
              <a:path w="584834" h="36830">
                <a:moveTo>
                  <a:pt x="0" y="0"/>
                </a:moveTo>
                <a:lnTo>
                  <a:pt x="584443" y="36527"/>
                </a:lnTo>
              </a:path>
            </a:pathLst>
          </a:custGeom>
          <a:ln w="19049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01521" y="2487561"/>
            <a:ext cx="118478" cy="117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6635" y="2214230"/>
            <a:ext cx="7345874" cy="394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19056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Mer</a:t>
            </a:r>
            <a:r>
              <a:rPr dirty="0" spc="-140"/>
              <a:t>g</a:t>
            </a:r>
            <a:r>
              <a:rPr dirty="0" spc="-20"/>
              <a:t>i</a:t>
            </a:r>
            <a:r>
              <a:rPr dirty="0" spc="-270"/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7939" y="4300220"/>
            <a:ext cx="3937000" cy="2153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0" indent="-514350">
              <a:lnSpc>
                <a:spcPts val="3329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dirty="0" sz="2800" spc="-2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90">
                <a:solidFill>
                  <a:srgbClr val="97323A"/>
                </a:solidFill>
                <a:latin typeface="Arial"/>
                <a:cs typeface="Arial"/>
              </a:rPr>
              <a:t>master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ts val="3329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merge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00">
                <a:solidFill>
                  <a:srgbClr val="97323A"/>
                </a:solidFill>
                <a:latin typeface="Arial"/>
                <a:cs typeface="Arial"/>
              </a:rPr>
              <a:t>iss53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dirty="0" sz="2800" spc="-135">
                <a:solidFill>
                  <a:srgbClr val="97323A"/>
                </a:solidFill>
                <a:latin typeface="Arial"/>
                <a:cs typeface="Arial"/>
              </a:rPr>
              <a:t>Note: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merge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creates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155" b="1">
                <a:solidFill>
                  <a:srgbClr val="97323A"/>
                </a:solidFill>
                <a:latin typeface="Arial"/>
                <a:cs typeface="Arial"/>
              </a:rPr>
              <a:t>new  </a:t>
            </a:r>
            <a:r>
              <a:rPr dirty="0" sz="2800" spc="-245" b="1">
                <a:solidFill>
                  <a:srgbClr val="97323A"/>
                </a:solidFill>
                <a:latin typeface="Arial"/>
                <a:cs typeface="Arial"/>
              </a:rPr>
              <a:t>commit </a:t>
            </a:r>
            <a:r>
              <a:rPr dirty="0" sz="2800" spc="-130">
                <a:solidFill>
                  <a:srgbClr val="97323A"/>
                </a:solidFill>
                <a:latin typeface="Arial"/>
                <a:cs typeface="Arial"/>
              </a:rPr>
              <a:t>with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2</a:t>
            </a:r>
            <a:r>
              <a:rPr dirty="0" sz="2800" spc="-2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50">
                <a:solidFill>
                  <a:srgbClr val="97323A"/>
                </a:solidFill>
                <a:latin typeface="Arial"/>
                <a:cs typeface="Arial"/>
              </a:rPr>
              <a:t>parents!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6158" y="2190400"/>
            <a:ext cx="1475511" cy="78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38800" y="22098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800"/>
                </a:moveTo>
                <a:lnTo>
                  <a:pt x="1371600" y="685800"/>
                </a:lnTo>
                <a:lnTo>
                  <a:pt x="1371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38800" y="22098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0"/>
                </a:moveTo>
                <a:lnTo>
                  <a:pt x="1371599" y="0"/>
                </a:lnTo>
                <a:lnTo>
                  <a:pt x="13715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9999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33799" y="2402840"/>
            <a:ext cx="1381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0"/>
              </a:spcBef>
            </a:pP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66063" y="2435626"/>
            <a:ext cx="802177" cy="295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10400" y="2514600"/>
            <a:ext cx="584835" cy="36830"/>
          </a:xfrm>
          <a:custGeom>
            <a:avLst/>
            <a:gdLst/>
            <a:ahLst/>
            <a:cxnLst/>
            <a:rect l="l" t="t" r="r" b="b"/>
            <a:pathLst>
              <a:path w="584834" h="36830">
                <a:moveTo>
                  <a:pt x="0" y="0"/>
                </a:moveTo>
                <a:lnTo>
                  <a:pt x="584443" y="36527"/>
                </a:lnTo>
              </a:path>
            </a:pathLst>
          </a:custGeom>
          <a:ln w="19049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01521" y="2487561"/>
            <a:ext cx="118478" cy="117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88" y="833120"/>
            <a:ext cx="335280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80">
                <a:solidFill>
                  <a:srgbClr val="97323A"/>
                </a:solidFill>
                <a:latin typeface="Arial"/>
                <a:cs typeface="Arial"/>
              </a:rPr>
              <a:t>Merge</a:t>
            </a:r>
            <a:r>
              <a:rPr dirty="0" sz="4400" spc="-6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4400" spc="-430">
                <a:solidFill>
                  <a:srgbClr val="97323A"/>
                </a:solidFill>
                <a:latin typeface="Arial"/>
                <a:cs typeface="Arial"/>
              </a:rPr>
              <a:t>commits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3047998"/>
            <a:ext cx="4319714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1600" y="3032493"/>
            <a:ext cx="4114800" cy="3749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74139" y="2090420"/>
            <a:ext cx="5930265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125">
                <a:solidFill>
                  <a:srgbClr val="97323A"/>
                </a:solidFill>
                <a:latin typeface="Arial"/>
                <a:cs typeface="Arial"/>
              </a:rPr>
              <a:t>Before </a:t>
            </a:r>
            <a:r>
              <a:rPr dirty="0" sz="2400" spc="-145">
                <a:solidFill>
                  <a:srgbClr val="97323A"/>
                </a:solidFill>
                <a:latin typeface="Arial"/>
                <a:cs typeface="Arial"/>
              </a:rPr>
              <a:t>merge…master </a:t>
            </a:r>
            <a:r>
              <a:rPr dirty="0" sz="2400" spc="-105">
                <a:solidFill>
                  <a:srgbClr val="97323A"/>
                </a:solidFill>
                <a:latin typeface="Arial"/>
                <a:cs typeface="Arial"/>
              </a:rPr>
              <a:t>and </a:t>
            </a:r>
            <a:r>
              <a:rPr dirty="0" sz="2400" spc="-204">
                <a:solidFill>
                  <a:srgbClr val="97323A"/>
                </a:solidFill>
                <a:latin typeface="Arial"/>
                <a:cs typeface="Arial"/>
              </a:rPr>
              <a:t>new </a:t>
            </a:r>
            <a:r>
              <a:rPr dirty="0" sz="2400" spc="-160">
                <a:solidFill>
                  <a:srgbClr val="97323A"/>
                </a:solidFill>
                <a:latin typeface="Arial"/>
                <a:cs typeface="Arial"/>
              </a:rPr>
              <a:t>have </a:t>
            </a:r>
            <a:r>
              <a:rPr dirty="0" sz="2400" spc="-75">
                <a:solidFill>
                  <a:srgbClr val="97323A"/>
                </a:solidFill>
                <a:latin typeface="Arial"/>
                <a:cs typeface="Arial"/>
              </a:rPr>
              <a:t>diverged  </a:t>
            </a:r>
            <a:r>
              <a:rPr dirty="0" sz="2400" spc="-200">
                <a:solidFill>
                  <a:srgbClr val="97323A"/>
                </a:solidFill>
                <a:latin typeface="Arial"/>
                <a:cs typeface="Arial"/>
              </a:rPr>
              <a:t>(commit </a:t>
            </a:r>
            <a:r>
              <a:rPr dirty="0" sz="2400" spc="-15">
                <a:solidFill>
                  <a:srgbClr val="97323A"/>
                </a:solidFill>
                <a:latin typeface="Arial"/>
                <a:cs typeface="Arial"/>
              </a:rPr>
              <a:t>3 </a:t>
            </a:r>
            <a:r>
              <a:rPr dirty="0" sz="2400" spc="-210">
                <a:solidFill>
                  <a:srgbClr val="97323A"/>
                </a:solidFill>
                <a:latin typeface="Arial"/>
                <a:cs typeface="Arial"/>
              </a:rPr>
              <a:t>on </a:t>
            </a:r>
            <a:r>
              <a:rPr dirty="0" sz="2400" spc="-165">
                <a:solidFill>
                  <a:srgbClr val="97323A"/>
                </a:solidFill>
                <a:latin typeface="Arial"/>
                <a:cs typeface="Arial"/>
              </a:rPr>
              <a:t>master </a:t>
            </a:r>
            <a:r>
              <a:rPr dirty="0" sz="2400" spc="-240">
                <a:solidFill>
                  <a:srgbClr val="97323A"/>
                </a:solidFill>
                <a:latin typeface="Arial"/>
                <a:cs typeface="Arial"/>
              </a:rPr>
              <a:t>vs. </a:t>
            </a:r>
            <a:r>
              <a:rPr dirty="0" sz="2400" spc="-210">
                <a:solidFill>
                  <a:srgbClr val="97323A"/>
                </a:solidFill>
                <a:latin typeface="Arial"/>
                <a:cs typeface="Arial"/>
              </a:rPr>
              <a:t>commit </a:t>
            </a:r>
            <a:r>
              <a:rPr dirty="0" sz="2400" spc="-15">
                <a:solidFill>
                  <a:srgbClr val="97323A"/>
                </a:solidFill>
                <a:latin typeface="Arial"/>
                <a:cs typeface="Arial"/>
              </a:rPr>
              <a:t>1 </a:t>
            </a:r>
            <a:r>
              <a:rPr dirty="0" sz="2400" spc="-210">
                <a:solidFill>
                  <a:srgbClr val="97323A"/>
                </a:solidFill>
                <a:latin typeface="Arial"/>
                <a:cs typeface="Arial"/>
              </a:rPr>
              <a:t>on</a:t>
            </a:r>
            <a:r>
              <a:rPr dirty="0" sz="2400" spc="-13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400" spc="-204">
                <a:solidFill>
                  <a:srgbClr val="97323A"/>
                </a:solidFill>
                <a:latin typeface="Arial"/>
                <a:cs typeface="Arial"/>
              </a:rPr>
              <a:t>new </a:t>
            </a:r>
            <a:r>
              <a:rPr dirty="0" sz="2400" spc="-135">
                <a:solidFill>
                  <a:srgbClr val="97323A"/>
                </a:solidFill>
                <a:latin typeface="Arial"/>
                <a:cs typeface="Arial"/>
              </a:rPr>
              <a:t>branch)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352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Merge</a:t>
            </a:r>
            <a:r>
              <a:rPr dirty="0" spc="-65"/>
              <a:t> </a:t>
            </a:r>
            <a:r>
              <a:rPr dirty="0" spc="-430"/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0" y="762000"/>
            <a:ext cx="4800600" cy="582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4305" y="1359128"/>
            <a:ext cx="2780601" cy="1949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2200" y="1717391"/>
            <a:ext cx="2298700" cy="1483360"/>
          </a:xfrm>
          <a:custGeom>
            <a:avLst/>
            <a:gdLst/>
            <a:ahLst/>
            <a:cxnLst/>
            <a:rect l="l" t="t" r="r" b="b"/>
            <a:pathLst>
              <a:path w="2298700" h="1483360">
                <a:moveTo>
                  <a:pt x="0" y="1483009"/>
                </a:moveTo>
                <a:lnTo>
                  <a:pt x="2298658" y="0"/>
                </a:lnTo>
              </a:path>
            </a:pathLst>
          </a:custGeom>
          <a:ln w="76199">
            <a:solidFill>
              <a:srgbClr val="A945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58411" y="1676400"/>
            <a:ext cx="366395" cy="315595"/>
          </a:xfrm>
          <a:custGeom>
            <a:avLst/>
            <a:gdLst/>
            <a:ahLst/>
            <a:cxnLst/>
            <a:rect l="l" t="t" r="r" b="b"/>
            <a:pathLst>
              <a:path w="366395" h="315594">
                <a:moveTo>
                  <a:pt x="324364" y="81991"/>
                </a:moveTo>
                <a:lnTo>
                  <a:pt x="238912" y="81991"/>
                </a:lnTo>
                <a:lnTo>
                  <a:pt x="148678" y="259727"/>
                </a:lnTo>
                <a:lnTo>
                  <a:pt x="144634" y="274310"/>
                </a:lnTo>
                <a:lnTo>
                  <a:pt x="146430" y="288804"/>
                </a:lnTo>
                <a:lnTo>
                  <a:pt x="153533" y="301565"/>
                </a:lnTo>
                <a:lnTo>
                  <a:pt x="165404" y="310946"/>
                </a:lnTo>
                <a:lnTo>
                  <a:pt x="179981" y="314991"/>
                </a:lnTo>
                <a:lnTo>
                  <a:pt x="194476" y="313194"/>
                </a:lnTo>
                <a:lnTo>
                  <a:pt x="207240" y="306092"/>
                </a:lnTo>
                <a:lnTo>
                  <a:pt x="216623" y="294220"/>
                </a:lnTo>
                <a:lnTo>
                  <a:pt x="324364" y="81991"/>
                </a:lnTo>
                <a:close/>
              </a:path>
              <a:path w="366395" h="315594">
                <a:moveTo>
                  <a:pt x="365988" y="0"/>
                </a:moveTo>
                <a:lnTo>
                  <a:pt x="36360" y="14808"/>
                </a:lnTo>
                <a:lnTo>
                  <a:pt x="2327" y="39629"/>
                </a:lnTo>
                <a:lnTo>
                  <a:pt x="0" y="54584"/>
                </a:lnTo>
                <a:lnTo>
                  <a:pt x="3661" y="69263"/>
                </a:lnTo>
                <a:lnTo>
                  <a:pt x="12363" y="80992"/>
                </a:lnTo>
                <a:lnTo>
                  <a:pt x="24828" y="88604"/>
                </a:lnTo>
                <a:lnTo>
                  <a:pt x="39776" y="90932"/>
                </a:lnTo>
                <a:lnTo>
                  <a:pt x="238912" y="81991"/>
                </a:lnTo>
                <a:lnTo>
                  <a:pt x="324364" y="81991"/>
                </a:lnTo>
                <a:lnTo>
                  <a:pt x="365988" y="0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7184" y="1097282"/>
            <a:ext cx="2207031" cy="378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0" y="1143000"/>
            <a:ext cx="2057400" cy="228600"/>
          </a:xfrm>
          <a:custGeom>
            <a:avLst/>
            <a:gdLst/>
            <a:ahLst/>
            <a:cxnLst/>
            <a:rect l="l" t="t" r="r" b="b"/>
            <a:pathLst>
              <a:path w="2057400" h="228600">
                <a:moveTo>
                  <a:pt x="0" y="0"/>
                </a:moveTo>
                <a:lnTo>
                  <a:pt x="2057398" y="0"/>
                </a:lnTo>
                <a:lnTo>
                  <a:pt x="20573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945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17740" y="2852420"/>
            <a:ext cx="1646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97323A"/>
                </a:solidFill>
                <a:latin typeface="Arial"/>
                <a:cs typeface="Arial"/>
              </a:rPr>
              <a:t>Old </a:t>
            </a:r>
            <a:r>
              <a:rPr dirty="0" sz="1800" spc="-105" b="1">
                <a:solidFill>
                  <a:srgbClr val="97323A"/>
                </a:solidFill>
                <a:latin typeface="Arial"/>
                <a:cs typeface="Arial"/>
              </a:rPr>
              <a:t>tip </a:t>
            </a:r>
            <a:r>
              <a:rPr dirty="0" sz="1800" spc="-95" b="1">
                <a:solidFill>
                  <a:srgbClr val="97323A"/>
                </a:solidFill>
                <a:latin typeface="Arial"/>
                <a:cs typeface="Arial"/>
              </a:rPr>
              <a:t>of</a:t>
            </a:r>
            <a:r>
              <a:rPr dirty="0" sz="1800" spc="190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97323A"/>
                </a:solidFill>
                <a:latin typeface="Arial"/>
                <a:cs typeface="Arial"/>
              </a:rPr>
              <a:t>master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5340" y="3919220"/>
            <a:ext cx="2125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97323A"/>
                </a:solidFill>
                <a:latin typeface="Arial"/>
                <a:cs typeface="Arial"/>
              </a:rPr>
              <a:t>Old </a:t>
            </a:r>
            <a:r>
              <a:rPr dirty="0" sz="1800" spc="-105" b="1">
                <a:solidFill>
                  <a:srgbClr val="97323A"/>
                </a:solidFill>
                <a:latin typeface="Arial"/>
                <a:cs typeface="Arial"/>
              </a:rPr>
              <a:t>tip </a:t>
            </a:r>
            <a:r>
              <a:rPr dirty="0" sz="1800" spc="-95" b="1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1800" spc="-100" b="1">
                <a:solidFill>
                  <a:srgbClr val="97323A"/>
                </a:solidFill>
                <a:latin typeface="Arial"/>
                <a:cs typeface="Arial"/>
              </a:rPr>
              <a:t>new</a:t>
            </a:r>
            <a:r>
              <a:rPr dirty="0" sz="1800" spc="-15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2825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What </a:t>
            </a:r>
            <a:r>
              <a:rPr dirty="0" spc="-380"/>
              <a:t>is</a:t>
            </a:r>
            <a:r>
              <a:rPr dirty="0" spc="-5"/>
              <a:t> </a:t>
            </a:r>
            <a:r>
              <a:rPr dirty="0" spc="-210"/>
              <a:t>Git?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04440"/>
            <a:ext cx="7881620" cy="35534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150" i="1">
                <a:solidFill>
                  <a:srgbClr val="A9454A"/>
                </a:solidFill>
                <a:latin typeface="Arial"/>
                <a:cs typeface="Arial"/>
              </a:rPr>
              <a:t>distributed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version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control</a:t>
            </a:r>
            <a:r>
              <a:rPr dirty="0" sz="2800" spc="-9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65">
                <a:solidFill>
                  <a:srgbClr val="97323A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75">
                <a:solidFill>
                  <a:srgbClr val="97323A"/>
                </a:solidFill>
                <a:latin typeface="Arial"/>
                <a:cs typeface="Arial"/>
              </a:rPr>
              <a:t>few </a:t>
            </a:r>
            <a:r>
              <a:rPr dirty="0" sz="2800" spc="-320">
                <a:solidFill>
                  <a:srgbClr val="97323A"/>
                </a:solidFill>
                <a:latin typeface="Arial"/>
                <a:cs typeface="Arial"/>
              </a:rPr>
              <a:t>use</a:t>
            </a:r>
            <a:r>
              <a:rPr dirty="0" sz="2800" spc="-23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70">
                <a:solidFill>
                  <a:srgbClr val="97323A"/>
                </a:solidFill>
                <a:latin typeface="Arial"/>
                <a:cs typeface="Arial"/>
              </a:rPr>
              <a:t>cases: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Keep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500" spc="-130">
                <a:solidFill>
                  <a:srgbClr val="97323A"/>
                </a:solidFill>
                <a:latin typeface="Arial"/>
                <a:cs typeface="Arial"/>
              </a:rPr>
              <a:t>history </a:t>
            </a:r>
            <a:r>
              <a:rPr dirty="0" sz="25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previous</a:t>
            </a:r>
            <a:r>
              <a:rPr dirty="0" sz="2500" spc="35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204">
                <a:solidFill>
                  <a:srgbClr val="97323A"/>
                </a:solidFill>
                <a:latin typeface="Arial"/>
                <a:cs typeface="Arial"/>
              </a:rPr>
              <a:t>versions</a:t>
            </a:r>
            <a:endParaRPr sz="25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135">
                <a:solidFill>
                  <a:srgbClr val="97323A"/>
                </a:solidFill>
                <a:latin typeface="Arial"/>
                <a:cs typeface="Arial"/>
              </a:rPr>
              <a:t>Develop </a:t>
            </a:r>
            <a:r>
              <a:rPr dirty="0" sz="2500" spc="-175">
                <a:solidFill>
                  <a:srgbClr val="97323A"/>
                </a:solidFill>
                <a:latin typeface="Arial"/>
                <a:cs typeface="Arial"/>
              </a:rPr>
              <a:t>simultaneously </a:t>
            </a:r>
            <a:r>
              <a:rPr dirty="0" sz="2500" spc="-220">
                <a:solidFill>
                  <a:srgbClr val="97323A"/>
                </a:solidFill>
                <a:latin typeface="Arial"/>
                <a:cs typeface="Arial"/>
              </a:rPr>
              <a:t>on </a:t>
            </a:r>
            <a:r>
              <a:rPr dirty="0" sz="2500" spc="-40">
                <a:solidFill>
                  <a:srgbClr val="97323A"/>
                </a:solidFill>
                <a:latin typeface="Arial"/>
                <a:cs typeface="Arial"/>
              </a:rPr>
              <a:t>different</a:t>
            </a:r>
            <a:r>
              <a:rPr dirty="0" sz="2500" spc="3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75">
                <a:solidFill>
                  <a:srgbClr val="97323A"/>
                </a:solidFill>
                <a:latin typeface="Arial"/>
                <a:cs typeface="Arial"/>
              </a:rPr>
              <a:t>branches</a:t>
            </a:r>
            <a:endParaRPr sz="2500">
              <a:latin typeface="Arial"/>
              <a:cs typeface="Arial"/>
            </a:endParaRPr>
          </a:p>
          <a:p>
            <a:pPr marL="927100" marR="231775" indent="-228600">
              <a:lnSpc>
                <a:spcPct val="102299"/>
              </a:lnSpc>
              <a:spcBef>
                <a:spcPts val="390"/>
              </a:spcBef>
            </a:pPr>
            <a:r>
              <a:rPr dirty="0" sz="1650" spc="-620">
                <a:solidFill>
                  <a:srgbClr val="97323A"/>
                </a:solidFill>
                <a:latin typeface="Wingdings"/>
                <a:cs typeface="Wingdings"/>
              </a:rPr>
              <a:t></a:t>
            </a:r>
            <a:r>
              <a:rPr dirty="0" sz="1650" spc="1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200" spc="-155">
                <a:solidFill>
                  <a:srgbClr val="97323A"/>
                </a:solidFill>
                <a:latin typeface="Arial"/>
                <a:cs typeface="Arial"/>
              </a:rPr>
              <a:t>Easily </a:t>
            </a:r>
            <a:r>
              <a:rPr dirty="0" sz="2200" spc="-5">
                <a:solidFill>
                  <a:srgbClr val="97323A"/>
                </a:solidFill>
                <a:latin typeface="Arial"/>
                <a:cs typeface="Arial"/>
              </a:rPr>
              <a:t>try </a:t>
            </a:r>
            <a:r>
              <a:rPr dirty="0" sz="2200" spc="-135">
                <a:solidFill>
                  <a:srgbClr val="97323A"/>
                </a:solidFill>
                <a:latin typeface="Arial"/>
                <a:cs typeface="Arial"/>
              </a:rPr>
              <a:t>out </a:t>
            </a:r>
            <a:r>
              <a:rPr dirty="0" sz="2200" spc="-185">
                <a:solidFill>
                  <a:srgbClr val="97323A"/>
                </a:solidFill>
                <a:latin typeface="Arial"/>
                <a:cs typeface="Arial"/>
              </a:rPr>
              <a:t>new </a:t>
            </a:r>
            <a:r>
              <a:rPr dirty="0" sz="2200" spc="-110">
                <a:solidFill>
                  <a:srgbClr val="97323A"/>
                </a:solidFill>
                <a:latin typeface="Arial"/>
                <a:cs typeface="Arial"/>
              </a:rPr>
              <a:t>features, </a:t>
            </a:r>
            <a:r>
              <a:rPr dirty="0" sz="2200" spc="-70">
                <a:solidFill>
                  <a:srgbClr val="97323A"/>
                </a:solidFill>
                <a:latin typeface="Arial"/>
                <a:cs typeface="Arial"/>
              </a:rPr>
              <a:t>integrate </a:t>
            </a:r>
            <a:r>
              <a:rPr dirty="0" sz="2200" spc="-195">
                <a:solidFill>
                  <a:srgbClr val="97323A"/>
                </a:solidFill>
                <a:latin typeface="Arial"/>
                <a:cs typeface="Arial"/>
              </a:rPr>
              <a:t>them </a:t>
            </a:r>
            <a:r>
              <a:rPr dirty="0" sz="2200" spc="-105">
                <a:solidFill>
                  <a:srgbClr val="97323A"/>
                </a:solidFill>
                <a:latin typeface="Arial"/>
                <a:cs typeface="Arial"/>
              </a:rPr>
              <a:t>into </a:t>
            </a:r>
            <a:r>
              <a:rPr dirty="0" sz="2200" spc="-114">
                <a:solidFill>
                  <a:srgbClr val="97323A"/>
                </a:solidFill>
                <a:latin typeface="Arial"/>
                <a:cs typeface="Arial"/>
              </a:rPr>
              <a:t>production </a:t>
            </a:r>
            <a:r>
              <a:rPr dirty="0" sz="2200" spc="-65">
                <a:solidFill>
                  <a:srgbClr val="97323A"/>
                </a:solidFill>
                <a:latin typeface="Arial"/>
                <a:cs typeface="Arial"/>
              </a:rPr>
              <a:t>or  </a:t>
            </a:r>
            <a:r>
              <a:rPr dirty="0" sz="2200" spc="-130">
                <a:solidFill>
                  <a:srgbClr val="97323A"/>
                </a:solidFill>
                <a:latin typeface="Arial"/>
                <a:cs typeface="Arial"/>
              </a:rPr>
              <a:t>throw </a:t>
            </a:r>
            <a:r>
              <a:rPr dirty="0" sz="2200" spc="-195">
                <a:solidFill>
                  <a:srgbClr val="97323A"/>
                </a:solidFill>
                <a:latin typeface="Arial"/>
                <a:cs typeface="Arial"/>
              </a:rPr>
              <a:t>them</a:t>
            </a:r>
            <a:r>
              <a:rPr dirty="0" sz="2200" spc="114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135">
                <a:solidFill>
                  <a:srgbClr val="97323A"/>
                </a:solidFill>
                <a:latin typeface="Arial"/>
                <a:cs typeface="Arial"/>
              </a:rPr>
              <a:t>out</a:t>
            </a:r>
            <a:endParaRPr sz="22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09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75">
                <a:solidFill>
                  <a:srgbClr val="97323A"/>
                </a:solidFill>
                <a:latin typeface="Arial"/>
                <a:cs typeface="Arial"/>
              </a:rPr>
              <a:t>Collaborate </a:t>
            </a:r>
            <a:r>
              <a:rPr dirty="0" sz="2500" spc="-114">
                <a:solidFill>
                  <a:srgbClr val="97323A"/>
                </a:solidFill>
                <a:latin typeface="Arial"/>
                <a:cs typeface="Arial"/>
              </a:rPr>
              <a:t>with </a:t>
            </a:r>
            <a:r>
              <a:rPr dirty="0" sz="2500" spc="-120">
                <a:solidFill>
                  <a:srgbClr val="97323A"/>
                </a:solidFill>
                <a:latin typeface="Arial"/>
                <a:cs typeface="Arial"/>
              </a:rPr>
              <a:t>other</a:t>
            </a:r>
            <a:r>
              <a:rPr dirty="0" sz="2500" spc="17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25">
                <a:solidFill>
                  <a:srgbClr val="97323A"/>
                </a:solidFill>
                <a:latin typeface="Arial"/>
                <a:cs typeface="Arial"/>
              </a:rPr>
              <a:t>developers</a:t>
            </a:r>
            <a:endParaRPr sz="25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550"/>
              </a:spcBef>
            </a:pPr>
            <a:r>
              <a:rPr dirty="0" sz="1650" spc="-620">
                <a:solidFill>
                  <a:srgbClr val="97323A"/>
                </a:solidFill>
                <a:latin typeface="Wingdings"/>
                <a:cs typeface="Wingdings"/>
              </a:rPr>
              <a:t></a:t>
            </a:r>
            <a:r>
              <a:rPr dirty="0" sz="1650" spc="1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200" spc="-175">
                <a:solidFill>
                  <a:srgbClr val="97323A"/>
                </a:solidFill>
                <a:latin typeface="Arial"/>
                <a:cs typeface="Arial"/>
              </a:rPr>
              <a:t>“Push” </a:t>
            </a:r>
            <a:r>
              <a:rPr dirty="0" sz="2200" spc="-95">
                <a:solidFill>
                  <a:srgbClr val="97323A"/>
                </a:solidFill>
                <a:latin typeface="Arial"/>
                <a:cs typeface="Arial"/>
              </a:rPr>
              <a:t>and </a:t>
            </a:r>
            <a:r>
              <a:rPr dirty="0" sz="2200" spc="-10">
                <a:solidFill>
                  <a:srgbClr val="97323A"/>
                </a:solidFill>
                <a:latin typeface="Arial"/>
                <a:cs typeface="Arial"/>
              </a:rPr>
              <a:t>“pull” </a:t>
            </a:r>
            <a:r>
              <a:rPr dirty="0" sz="2200" spc="-130">
                <a:solidFill>
                  <a:srgbClr val="97323A"/>
                </a:solidFill>
                <a:latin typeface="Arial"/>
                <a:cs typeface="Arial"/>
              </a:rPr>
              <a:t>code </a:t>
            </a:r>
            <a:r>
              <a:rPr dirty="0" sz="2200" spc="-105">
                <a:solidFill>
                  <a:srgbClr val="97323A"/>
                </a:solidFill>
                <a:latin typeface="Arial"/>
                <a:cs typeface="Arial"/>
              </a:rPr>
              <a:t>from </a:t>
            </a:r>
            <a:r>
              <a:rPr dirty="0" sz="2200" spc="-150">
                <a:solidFill>
                  <a:srgbClr val="97323A"/>
                </a:solidFill>
                <a:latin typeface="Arial"/>
                <a:cs typeface="Arial"/>
              </a:rPr>
              <a:t>hosted </a:t>
            </a:r>
            <a:r>
              <a:rPr dirty="0" sz="2200" spc="-110">
                <a:solidFill>
                  <a:srgbClr val="97323A"/>
                </a:solidFill>
                <a:latin typeface="Arial"/>
                <a:cs typeface="Arial"/>
              </a:rPr>
              <a:t>repositories </a:t>
            </a:r>
            <a:r>
              <a:rPr dirty="0" sz="2200" spc="-265">
                <a:solidFill>
                  <a:srgbClr val="97323A"/>
                </a:solidFill>
                <a:latin typeface="Arial"/>
                <a:cs typeface="Arial"/>
              </a:rPr>
              <a:t>such </a:t>
            </a:r>
            <a:r>
              <a:rPr dirty="0" sz="2200" spc="-190">
                <a:solidFill>
                  <a:srgbClr val="97323A"/>
                </a:solidFill>
                <a:latin typeface="Arial"/>
                <a:cs typeface="Arial"/>
              </a:rPr>
              <a:t>as</a:t>
            </a:r>
            <a:r>
              <a:rPr dirty="0" sz="2200" spc="-24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95">
                <a:solidFill>
                  <a:srgbClr val="97323A"/>
                </a:solidFill>
                <a:latin typeface="Arial"/>
                <a:cs typeface="Arial"/>
              </a:rPr>
              <a:t>Github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3756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Merge</a:t>
            </a:r>
            <a:r>
              <a:rPr dirty="0" spc="-75"/>
              <a:t> </a:t>
            </a:r>
            <a:r>
              <a:rPr dirty="0" spc="-260"/>
              <a:t>conflicts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537210" marR="5080" indent="-317500">
              <a:lnSpc>
                <a:spcPts val="3300"/>
              </a:lnSpc>
              <a:spcBef>
                <a:spcPts val="26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195">
                <a:latin typeface="Times New Roman"/>
                <a:cs typeface="Times New Roman"/>
              </a:rPr>
              <a:t> </a:t>
            </a:r>
            <a:r>
              <a:rPr dirty="0" spc="-260"/>
              <a:t>Sometimes, </a:t>
            </a:r>
            <a:r>
              <a:rPr dirty="0" spc="-135"/>
              <a:t>two </a:t>
            </a:r>
            <a:r>
              <a:rPr dirty="0" spc="-195"/>
              <a:t>branches </a:t>
            </a:r>
            <a:r>
              <a:rPr dirty="0" spc="-50"/>
              <a:t>will </a:t>
            </a:r>
            <a:r>
              <a:rPr dirty="0" spc="-55"/>
              <a:t>edit </a:t>
            </a:r>
            <a:r>
              <a:rPr dirty="0" spc="-170"/>
              <a:t>the </a:t>
            </a:r>
            <a:r>
              <a:rPr dirty="0" spc="-280"/>
              <a:t>same </a:t>
            </a:r>
            <a:r>
              <a:rPr dirty="0" spc="-135"/>
              <a:t>piece </a:t>
            </a:r>
            <a:r>
              <a:rPr dirty="0" spc="-5"/>
              <a:t>of  </a:t>
            </a:r>
            <a:r>
              <a:rPr dirty="0" spc="-165"/>
              <a:t>code </a:t>
            </a:r>
            <a:r>
              <a:rPr dirty="0" spc="-175"/>
              <a:t>in </a:t>
            </a:r>
            <a:r>
              <a:rPr dirty="0" spc="-45"/>
              <a:t>different</a:t>
            </a:r>
            <a:r>
              <a:rPr dirty="0" spc="305"/>
              <a:t> </a:t>
            </a:r>
            <a:r>
              <a:rPr dirty="0" spc="-204"/>
              <a:t>ways.</a:t>
            </a:r>
            <a:endParaRPr sz="1650">
              <a:latin typeface="Times New Roman"/>
              <a:cs typeface="Times New Roman"/>
            </a:endParaRPr>
          </a:p>
          <a:p>
            <a:pPr marL="537210" marR="682625" indent="-317500">
              <a:lnSpc>
                <a:spcPts val="3300"/>
              </a:lnSpc>
              <a:spcBef>
                <a:spcPts val="80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195">
                <a:latin typeface="Times New Roman"/>
                <a:cs typeface="Times New Roman"/>
              </a:rPr>
              <a:t> </a:t>
            </a:r>
            <a:r>
              <a:rPr dirty="0" spc="-250"/>
              <a:t>Must </a:t>
            </a:r>
            <a:r>
              <a:rPr dirty="0" spc="-170"/>
              <a:t>resolve the </a:t>
            </a:r>
            <a:r>
              <a:rPr dirty="0" spc="-130"/>
              <a:t>conflict </a:t>
            </a:r>
            <a:r>
              <a:rPr dirty="0" spc="-175"/>
              <a:t>manually, </a:t>
            </a:r>
            <a:r>
              <a:rPr dirty="0" spc="-210"/>
              <a:t>then </a:t>
            </a:r>
            <a:r>
              <a:rPr dirty="0" spc="-15"/>
              <a:t>add </a:t>
            </a:r>
            <a:r>
              <a:rPr dirty="0" spc="-170"/>
              <a:t>the  </a:t>
            </a:r>
            <a:r>
              <a:rPr dirty="0" spc="-125"/>
              <a:t>conflicting </a:t>
            </a:r>
            <a:r>
              <a:rPr dirty="0" spc="-100"/>
              <a:t>files </a:t>
            </a:r>
            <a:r>
              <a:rPr dirty="0" spc="-120"/>
              <a:t>and </a:t>
            </a:r>
            <a:r>
              <a:rPr dirty="0" spc="-65"/>
              <a:t>explicitly</a:t>
            </a:r>
            <a:r>
              <a:rPr dirty="0" spc="285"/>
              <a:t> </a:t>
            </a:r>
            <a:r>
              <a:rPr dirty="0" spc="-229"/>
              <a:t>commit.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4114800"/>
            <a:ext cx="62357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000" y="5105400"/>
            <a:ext cx="20828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69740" y="5900420"/>
            <a:ext cx="1976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4">
                <a:solidFill>
                  <a:srgbClr val="97323A"/>
                </a:solidFill>
                <a:latin typeface="Arial"/>
                <a:cs typeface="Arial"/>
              </a:rPr>
              <a:t>Conflict</a:t>
            </a:r>
            <a:r>
              <a:rPr dirty="0" sz="2400" spc="-4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97323A"/>
                </a:solidFill>
                <a:latin typeface="Arial"/>
                <a:cs typeface="Arial"/>
              </a:rPr>
              <a:t>markers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3756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Merge</a:t>
            </a:r>
            <a:r>
              <a:rPr dirty="0" spc="-75"/>
              <a:t> </a:t>
            </a:r>
            <a:r>
              <a:rPr dirty="0" spc="-260"/>
              <a:t>conflicts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0" y="2362200"/>
            <a:ext cx="61849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5000" y="4191000"/>
            <a:ext cx="4508500" cy="179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2035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15"/>
              <a:t>R</a:t>
            </a:r>
            <a:r>
              <a:rPr dirty="0" spc="-340"/>
              <a:t>e</a:t>
            </a:r>
            <a:r>
              <a:rPr dirty="0" spc="-20"/>
              <a:t>ba</a:t>
            </a:r>
            <a:r>
              <a:rPr dirty="0" spc="-375"/>
              <a:t>si</a:t>
            </a:r>
            <a:r>
              <a:rPr dirty="0" spc="-270"/>
              <a:t>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9430" rIns="0" bIns="0" rtlCol="0" vert="horz">
            <a:spAutoFit/>
          </a:bodyPr>
          <a:lstStyle/>
          <a:p>
            <a:pPr marL="537210" marR="474345" indent="-317500">
              <a:lnSpc>
                <a:spcPct val="100200"/>
              </a:lnSpc>
              <a:spcBef>
                <a:spcPts val="9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195">
                <a:latin typeface="Times New Roman"/>
                <a:cs typeface="Times New Roman"/>
              </a:rPr>
              <a:t> </a:t>
            </a:r>
            <a:r>
              <a:rPr dirty="0" spc="-170"/>
              <a:t>Instead </a:t>
            </a:r>
            <a:r>
              <a:rPr dirty="0" spc="-5"/>
              <a:t>of </a:t>
            </a:r>
            <a:r>
              <a:rPr dirty="0" spc="-15"/>
              <a:t>a </a:t>
            </a:r>
            <a:r>
              <a:rPr dirty="0" spc="-190"/>
              <a:t>merge, </a:t>
            </a:r>
            <a:r>
              <a:rPr dirty="0" spc="-210"/>
              <a:t>which </a:t>
            </a:r>
            <a:r>
              <a:rPr dirty="0" spc="-165"/>
              <a:t>creates </a:t>
            </a:r>
            <a:r>
              <a:rPr dirty="0" spc="-15"/>
              <a:t>a </a:t>
            </a:r>
            <a:r>
              <a:rPr dirty="0" spc="-155" b="1">
                <a:latin typeface="Arial"/>
                <a:cs typeface="Arial"/>
              </a:rPr>
              <a:t>new </a:t>
            </a:r>
            <a:r>
              <a:rPr dirty="0" spc="-245" b="1">
                <a:latin typeface="Arial"/>
                <a:cs typeface="Arial"/>
              </a:rPr>
              <a:t>commit  </a:t>
            </a:r>
            <a:r>
              <a:rPr dirty="0" spc="-85"/>
              <a:t>originating </a:t>
            </a:r>
            <a:r>
              <a:rPr dirty="0" spc="-135"/>
              <a:t>from </a:t>
            </a:r>
            <a:r>
              <a:rPr dirty="0" spc="-130"/>
              <a:t>both </a:t>
            </a:r>
            <a:r>
              <a:rPr dirty="0" spc="-200"/>
              <a:t>branches, </a:t>
            </a:r>
            <a:r>
              <a:rPr dirty="0" spc="-15"/>
              <a:t>a </a:t>
            </a:r>
            <a:r>
              <a:rPr dirty="0" spc="-215" b="1">
                <a:latin typeface="Arial"/>
                <a:cs typeface="Arial"/>
              </a:rPr>
              <a:t>rebase </a:t>
            </a:r>
            <a:r>
              <a:rPr dirty="0" spc="-180"/>
              <a:t>takes </a:t>
            </a:r>
            <a:r>
              <a:rPr dirty="0" spc="-170"/>
              <a:t>the  </a:t>
            </a:r>
            <a:r>
              <a:rPr dirty="0" spc="-229"/>
              <a:t>contents </a:t>
            </a:r>
            <a:r>
              <a:rPr dirty="0" spc="-5"/>
              <a:t>of </a:t>
            </a:r>
            <a:r>
              <a:rPr dirty="0" spc="-220"/>
              <a:t>one </a:t>
            </a:r>
            <a:r>
              <a:rPr dirty="0" spc="-155"/>
              <a:t>branch </a:t>
            </a:r>
            <a:r>
              <a:rPr dirty="0" spc="-10"/>
              <a:t>after </a:t>
            </a:r>
            <a:r>
              <a:rPr dirty="0" spc="-170"/>
              <a:t>the </a:t>
            </a:r>
            <a:r>
              <a:rPr dirty="0" spc="-35"/>
              <a:t>“split” </a:t>
            </a:r>
            <a:r>
              <a:rPr dirty="0" spc="-120"/>
              <a:t>and </a:t>
            </a:r>
            <a:r>
              <a:rPr dirty="0" spc="-300"/>
              <a:t>moves  </a:t>
            </a:r>
            <a:r>
              <a:rPr dirty="0" spc="-245"/>
              <a:t>them </a:t>
            </a:r>
            <a:r>
              <a:rPr dirty="0" spc="-90"/>
              <a:t>to </a:t>
            </a:r>
            <a:r>
              <a:rPr dirty="0" spc="-170"/>
              <a:t>the end </a:t>
            </a:r>
            <a:r>
              <a:rPr dirty="0" spc="-5"/>
              <a:t>of </a:t>
            </a:r>
            <a:r>
              <a:rPr dirty="0" spc="-170"/>
              <a:t>the </a:t>
            </a:r>
            <a:r>
              <a:rPr dirty="0" spc="-135"/>
              <a:t>other</a:t>
            </a:r>
            <a:r>
              <a:rPr dirty="0" spc="325"/>
              <a:t> </a:t>
            </a:r>
            <a:r>
              <a:rPr dirty="0" spc="-160"/>
              <a:t>branch.</a:t>
            </a:r>
            <a:endParaRPr sz="1650">
              <a:latin typeface="Arial"/>
              <a:cs typeface="Arial"/>
            </a:endParaRPr>
          </a:p>
          <a:p>
            <a:pPr marL="537210" marR="5080" indent="-317500">
              <a:lnSpc>
                <a:spcPct val="99700"/>
              </a:lnSpc>
              <a:spcBef>
                <a:spcPts val="75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195">
                <a:latin typeface="Times New Roman"/>
                <a:cs typeface="Times New Roman"/>
              </a:rPr>
              <a:t> </a:t>
            </a:r>
            <a:r>
              <a:rPr dirty="0" spc="-325"/>
              <a:t>The </a:t>
            </a:r>
            <a:r>
              <a:rPr dirty="0" spc="-254"/>
              <a:t>command </a:t>
            </a:r>
            <a:r>
              <a:rPr dirty="0" spc="-165" b="1">
                <a:latin typeface="Arial"/>
                <a:cs typeface="Arial"/>
              </a:rPr>
              <a:t>git </a:t>
            </a:r>
            <a:r>
              <a:rPr dirty="0" spc="-215" b="1">
                <a:latin typeface="Arial"/>
                <a:cs typeface="Arial"/>
              </a:rPr>
              <a:t>rebase </a:t>
            </a:r>
            <a:r>
              <a:rPr dirty="0" spc="-150" b="1">
                <a:latin typeface="Arial"/>
                <a:cs typeface="Arial"/>
              </a:rPr>
              <a:t>&lt;basebranch&gt; </a:t>
            </a:r>
            <a:r>
              <a:rPr dirty="0" spc="-180"/>
              <a:t>takes </a:t>
            </a:r>
            <a:r>
              <a:rPr dirty="0" spc="-145"/>
              <a:t>your  </a:t>
            </a:r>
            <a:r>
              <a:rPr dirty="0" spc="-130"/>
              <a:t>currently </a:t>
            </a:r>
            <a:r>
              <a:rPr dirty="0" spc="-200"/>
              <a:t>checked </a:t>
            </a:r>
            <a:r>
              <a:rPr dirty="0" spc="-170"/>
              <a:t>out </a:t>
            </a:r>
            <a:r>
              <a:rPr dirty="0" spc="-155"/>
              <a:t>branch </a:t>
            </a:r>
            <a:r>
              <a:rPr dirty="0" spc="-120"/>
              <a:t>and </a:t>
            </a:r>
            <a:r>
              <a:rPr dirty="0" spc="-170" b="1">
                <a:latin typeface="Arial"/>
                <a:cs typeface="Arial"/>
              </a:rPr>
              <a:t>replays </a:t>
            </a:r>
            <a:r>
              <a:rPr dirty="0" spc="-220" b="1">
                <a:latin typeface="Arial"/>
                <a:cs typeface="Arial"/>
              </a:rPr>
              <a:t>the </a:t>
            </a:r>
            <a:r>
              <a:rPr dirty="0" spc="-135" b="1">
                <a:latin typeface="Arial"/>
                <a:cs typeface="Arial"/>
              </a:rPr>
              <a:t>diffs </a:t>
            </a:r>
            <a:r>
              <a:rPr dirty="0" spc="-245"/>
              <a:t>on  </a:t>
            </a:r>
            <a:r>
              <a:rPr dirty="0" spc="-65"/>
              <a:t>top </a:t>
            </a:r>
            <a:r>
              <a:rPr dirty="0" spc="-5"/>
              <a:t>of</a:t>
            </a:r>
            <a:r>
              <a:rPr dirty="0" spc="125"/>
              <a:t> </a:t>
            </a:r>
            <a:r>
              <a:rPr dirty="0" spc="-165"/>
              <a:t>basebranch.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2035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15"/>
              <a:t>R</a:t>
            </a:r>
            <a:r>
              <a:rPr dirty="0" spc="-340"/>
              <a:t>e</a:t>
            </a:r>
            <a:r>
              <a:rPr dirty="0" spc="-20"/>
              <a:t>ba</a:t>
            </a:r>
            <a:r>
              <a:rPr dirty="0" spc="-375"/>
              <a:t>si</a:t>
            </a:r>
            <a:r>
              <a:rPr dirty="0" spc="-27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1258365" y="2231593"/>
            <a:ext cx="7540716" cy="3911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0739" y="5062220"/>
            <a:ext cx="30492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1.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dirty="0" sz="2800" spc="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7142" y="6454831"/>
            <a:ext cx="1475511" cy="78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399" y="6471999"/>
            <a:ext cx="1381760" cy="695960"/>
          </a:xfrm>
          <a:prstGeom prst="rect">
            <a:avLst/>
          </a:prstGeom>
          <a:solidFill>
            <a:srgbClr val="7A7A7A"/>
          </a:solidFill>
        </p:spPr>
        <p:txBody>
          <a:bodyPr wrap="square" lIns="0" tIns="210820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660"/>
              </a:spcBef>
            </a:pP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7336" y="5981008"/>
            <a:ext cx="295102" cy="494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34200" y="6121205"/>
            <a:ext cx="0" cy="280035"/>
          </a:xfrm>
          <a:custGeom>
            <a:avLst/>
            <a:gdLst/>
            <a:ahLst/>
            <a:cxnLst/>
            <a:rect l="l" t="t" r="r" b="b"/>
            <a:pathLst>
              <a:path w="0" h="280035">
                <a:moveTo>
                  <a:pt x="0" y="279594"/>
                </a:moveTo>
                <a:lnTo>
                  <a:pt x="0" y="0"/>
                </a:lnTo>
              </a:path>
            </a:pathLst>
          </a:custGeom>
          <a:ln w="19049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75246" y="6096000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2035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15"/>
              <a:t>R</a:t>
            </a:r>
            <a:r>
              <a:rPr dirty="0" spc="-340"/>
              <a:t>e</a:t>
            </a:r>
            <a:r>
              <a:rPr dirty="0" spc="-20"/>
              <a:t>ba</a:t>
            </a:r>
            <a:r>
              <a:rPr dirty="0" spc="-375"/>
              <a:t>si</a:t>
            </a:r>
            <a:r>
              <a:rPr dirty="0" spc="-27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1258365" y="2231593"/>
            <a:ext cx="7540716" cy="3911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0739" y="5403519"/>
            <a:ext cx="3190875" cy="8712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0" indent="-514350">
              <a:lnSpc>
                <a:spcPts val="3329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dirty="0" sz="2800" spc="-7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ts val="3329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rebase</a:t>
            </a:r>
            <a:r>
              <a:rPr dirty="0" sz="2800" spc="-5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90">
                <a:solidFill>
                  <a:srgbClr val="97323A"/>
                </a:solidFill>
                <a:latin typeface="Arial"/>
                <a:cs typeface="Arial"/>
              </a:rPr>
              <a:t>master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7142" y="6454831"/>
            <a:ext cx="1475511" cy="78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399" y="6471999"/>
            <a:ext cx="1381760" cy="695960"/>
          </a:xfrm>
          <a:prstGeom prst="rect">
            <a:avLst/>
          </a:prstGeom>
          <a:solidFill>
            <a:srgbClr val="7A7A7A"/>
          </a:solidFill>
        </p:spPr>
        <p:txBody>
          <a:bodyPr wrap="square" lIns="0" tIns="210820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660"/>
              </a:spcBef>
            </a:pP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7336" y="5981008"/>
            <a:ext cx="295102" cy="494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34200" y="6121205"/>
            <a:ext cx="0" cy="280035"/>
          </a:xfrm>
          <a:custGeom>
            <a:avLst/>
            <a:gdLst/>
            <a:ahLst/>
            <a:cxnLst/>
            <a:rect l="l" t="t" r="r" b="b"/>
            <a:pathLst>
              <a:path w="0" h="280035">
                <a:moveTo>
                  <a:pt x="0" y="279594"/>
                </a:moveTo>
                <a:lnTo>
                  <a:pt x="0" y="0"/>
                </a:lnTo>
              </a:path>
            </a:pathLst>
          </a:custGeom>
          <a:ln w="19049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75246" y="6096000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82784" y="4148048"/>
            <a:ext cx="3882047" cy="12884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57600" y="4191000"/>
            <a:ext cx="3733800" cy="1143000"/>
          </a:xfrm>
          <a:custGeom>
            <a:avLst/>
            <a:gdLst/>
            <a:ahLst/>
            <a:cxnLst/>
            <a:rect l="l" t="t" r="r" b="b"/>
            <a:pathLst>
              <a:path w="3733800" h="1143000">
                <a:moveTo>
                  <a:pt x="0" y="0"/>
                </a:moveTo>
                <a:lnTo>
                  <a:pt x="3733797" y="0"/>
                </a:lnTo>
                <a:lnTo>
                  <a:pt x="3733797" y="1142999"/>
                </a:lnTo>
                <a:lnTo>
                  <a:pt x="0" y="1142999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945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98080" y="3566159"/>
            <a:ext cx="1841271" cy="16417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43800" y="3866590"/>
            <a:ext cx="1536700" cy="1238885"/>
          </a:xfrm>
          <a:custGeom>
            <a:avLst/>
            <a:gdLst/>
            <a:ahLst/>
            <a:cxnLst/>
            <a:rect l="l" t="t" r="r" b="b"/>
            <a:pathLst>
              <a:path w="1536700" h="1238885">
                <a:moveTo>
                  <a:pt x="0" y="1238809"/>
                </a:moveTo>
                <a:lnTo>
                  <a:pt x="143669" y="1234840"/>
                </a:lnTo>
                <a:lnTo>
                  <a:pt x="286543" y="1224521"/>
                </a:lnTo>
                <a:lnTo>
                  <a:pt x="427036" y="1207059"/>
                </a:lnTo>
                <a:lnTo>
                  <a:pt x="564355" y="1183246"/>
                </a:lnTo>
                <a:lnTo>
                  <a:pt x="696911" y="1153877"/>
                </a:lnTo>
                <a:lnTo>
                  <a:pt x="823911" y="1118953"/>
                </a:lnTo>
                <a:lnTo>
                  <a:pt x="943768" y="1080059"/>
                </a:lnTo>
                <a:lnTo>
                  <a:pt x="1056479" y="1036403"/>
                </a:lnTo>
                <a:lnTo>
                  <a:pt x="1159669" y="988778"/>
                </a:lnTo>
                <a:lnTo>
                  <a:pt x="1253329" y="937978"/>
                </a:lnTo>
                <a:lnTo>
                  <a:pt x="1335089" y="884796"/>
                </a:lnTo>
                <a:lnTo>
                  <a:pt x="1404939" y="829234"/>
                </a:lnTo>
                <a:lnTo>
                  <a:pt x="1460499" y="771290"/>
                </a:lnTo>
                <a:lnTo>
                  <a:pt x="1502569" y="711759"/>
                </a:lnTo>
                <a:lnTo>
                  <a:pt x="1527969" y="651434"/>
                </a:lnTo>
                <a:lnTo>
                  <a:pt x="1536699" y="591109"/>
                </a:lnTo>
                <a:lnTo>
                  <a:pt x="1536699" y="470459"/>
                </a:lnTo>
                <a:lnTo>
                  <a:pt x="1535909" y="352984"/>
                </a:lnTo>
                <a:lnTo>
                  <a:pt x="1534319" y="244240"/>
                </a:lnTo>
                <a:lnTo>
                  <a:pt x="1532729" y="145819"/>
                </a:lnTo>
                <a:lnTo>
                  <a:pt x="1531139" y="63269"/>
                </a:lnTo>
                <a:lnTo>
                  <a:pt x="1529559" y="28339"/>
                </a:lnTo>
                <a:lnTo>
                  <a:pt x="1527699" y="0"/>
                </a:lnTo>
              </a:path>
            </a:pathLst>
          </a:custGeom>
          <a:ln w="57149">
            <a:solidFill>
              <a:srgbClr val="A945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54365" y="3810000"/>
            <a:ext cx="256540" cy="262890"/>
          </a:xfrm>
          <a:custGeom>
            <a:avLst/>
            <a:gdLst/>
            <a:ahLst/>
            <a:cxnLst/>
            <a:rect l="l" t="t" r="r" b="b"/>
            <a:pathLst>
              <a:path w="256540" h="262889">
                <a:moveTo>
                  <a:pt x="113434" y="0"/>
                </a:moveTo>
                <a:lnTo>
                  <a:pt x="2957" y="221449"/>
                </a:lnTo>
                <a:lnTo>
                  <a:pt x="0" y="232405"/>
                </a:lnTo>
                <a:lnTo>
                  <a:pt x="1425" y="243266"/>
                </a:lnTo>
                <a:lnTo>
                  <a:pt x="6820" y="252802"/>
                </a:lnTo>
                <a:lnTo>
                  <a:pt x="15771" y="259778"/>
                </a:lnTo>
                <a:lnTo>
                  <a:pt x="26727" y="262730"/>
                </a:lnTo>
                <a:lnTo>
                  <a:pt x="37588" y="261305"/>
                </a:lnTo>
                <a:lnTo>
                  <a:pt x="47123" y="255913"/>
                </a:lnTo>
                <a:lnTo>
                  <a:pt x="54100" y="246964"/>
                </a:lnTo>
                <a:lnTo>
                  <a:pt x="120838" y="113182"/>
                </a:lnTo>
                <a:lnTo>
                  <a:pt x="189772" y="113182"/>
                </a:lnTo>
                <a:lnTo>
                  <a:pt x="113434" y="0"/>
                </a:lnTo>
                <a:close/>
              </a:path>
              <a:path w="256540" h="262889">
                <a:moveTo>
                  <a:pt x="189772" y="113182"/>
                </a:moveTo>
                <a:lnTo>
                  <a:pt x="120838" y="113182"/>
                </a:lnTo>
                <a:lnTo>
                  <a:pt x="204442" y="237121"/>
                </a:lnTo>
                <a:lnTo>
                  <a:pt x="212518" y="245085"/>
                </a:lnTo>
                <a:lnTo>
                  <a:pt x="222673" y="249191"/>
                </a:lnTo>
                <a:lnTo>
                  <a:pt x="233628" y="249189"/>
                </a:lnTo>
                <a:lnTo>
                  <a:pt x="244104" y="244830"/>
                </a:lnTo>
                <a:lnTo>
                  <a:pt x="252069" y="236754"/>
                </a:lnTo>
                <a:lnTo>
                  <a:pt x="256174" y="226599"/>
                </a:lnTo>
                <a:lnTo>
                  <a:pt x="256172" y="215644"/>
                </a:lnTo>
                <a:lnTo>
                  <a:pt x="251813" y="205168"/>
                </a:lnTo>
                <a:lnTo>
                  <a:pt x="189772" y="113182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2035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15"/>
              <a:t>R</a:t>
            </a:r>
            <a:r>
              <a:rPr dirty="0" spc="-340"/>
              <a:t>e</a:t>
            </a:r>
            <a:r>
              <a:rPr dirty="0" spc="-20"/>
              <a:t>ba</a:t>
            </a:r>
            <a:r>
              <a:rPr dirty="0" spc="-375"/>
              <a:t>si</a:t>
            </a:r>
            <a:r>
              <a:rPr dirty="0" spc="-27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5403519"/>
            <a:ext cx="3190875" cy="8712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0" indent="-514350">
              <a:lnSpc>
                <a:spcPts val="3329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dirty="0" sz="2800" spc="-7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ts val="3329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rebase</a:t>
            </a:r>
            <a:r>
              <a:rPr dirty="0" sz="2800" spc="-5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90">
                <a:solidFill>
                  <a:srgbClr val="97323A"/>
                </a:solidFill>
                <a:latin typeface="Arial"/>
                <a:cs typeface="Arial"/>
              </a:rPr>
              <a:t>master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3412" y="2590800"/>
            <a:ext cx="7697751" cy="1936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0029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Why</a:t>
            </a:r>
            <a:r>
              <a:rPr dirty="0" spc="-70"/>
              <a:t> </a:t>
            </a:r>
            <a:r>
              <a:rPr dirty="0" spc="-305"/>
              <a:t>rebase?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5620" rIns="0" bIns="0" rtlCol="0" vert="horz">
            <a:spAutoFit/>
          </a:bodyPr>
          <a:lstStyle/>
          <a:p>
            <a:pPr marL="537210" marR="5080" indent="-317500">
              <a:lnSpc>
                <a:spcPct val="101200"/>
              </a:lnSpc>
              <a:spcBef>
                <a:spcPts val="6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200">
                <a:latin typeface="Times New Roman"/>
                <a:cs typeface="Times New Roman"/>
              </a:rPr>
              <a:t> </a:t>
            </a:r>
            <a:r>
              <a:rPr dirty="0" spc="-165"/>
              <a:t>Creates </a:t>
            </a:r>
            <a:r>
              <a:rPr dirty="0" spc="-15"/>
              <a:t>a </a:t>
            </a:r>
            <a:r>
              <a:rPr dirty="0" spc="-90"/>
              <a:t>linear </a:t>
            </a:r>
            <a:r>
              <a:rPr dirty="0" spc="-130"/>
              <a:t>history; </a:t>
            </a:r>
            <a:r>
              <a:rPr dirty="0" spc="-105"/>
              <a:t>often </a:t>
            </a:r>
            <a:r>
              <a:rPr dirty="0" spc="-145"/>
              <a:t>cleaner </a:t>
            </a:r>
            <a:r>
              <a:rPr dirty="0" spc="-120"/>
              <a:t>and </a:t>
            </a:r>
            <a:r>
              <a:rPr dirty="0" spc="-135"/>
              <a:t>easier </a:t>
            </a:r>
            <a:r>
              <a:rPr dirty="0" spc="-90"/>
              <a:t>to  </a:t>
            </a:r>
            <a:r>
              <a:rPr dirty="0" spc="-75"/>
              <a:t>read.</a:t>
            </a:r>
            <a:endParaRPr sz="1650">
              <a:latin typeface="Times New Roman"/>
              <a:cs typeface="Times New Roman"/>
            </a:endParaRPr>
          </a:p>
          <a:p>
            <a:pPr marL="537210" marR="358775" indent="-317500">
              <a:lnSpc>
                <a:spcPct val="101200"/>
              </a:lnSpc>
              <a:spcBef>
                <a:spcPts val="600"/>
              </a:spcBef>
            </a:pPr>
            <a:r>
              <a:rPr dirty="0" sz="1650" spc="-725">
                <a:latin typeface="Wingdings"/>
                <a:cs typeface="Wingdings"/>
              </a:rPr>
              <a:t></a:t>
            </a:r>
            <a:r>
              <a:rPr dirty="0" sz="1650" spc="200">
                <a:latin typeface="Times New Roman"/>
                <a:cs typeface="Times New Roman"/>
              </a:rPr>
              <a:t> </a:t>
            </a:r>
            <a:r>
              <a:rPr dirty="0" spc="-200"/>
              <a:t>But…</a:t>
            </a:r>
            <a:r>
              <a:rPr dirty="0" spc="-200" b="1">
                <a:latin typeface="Arial"/>
                <a:cs typeface="Arial"/>
              </a:rPr>
              <a:t>DO. </a:t>
            </a:r>
            <a:r>
              <a:rPr dirty="0" spc="-215" b="1">
                <a:latin typeface="Arial"/>
                <a:cs typeface="Arial"/>
              </a:rPr>
              <a:t>NOT. </a:t>
            </a:r>
            <a:r>
              <a:rPr dirty="0" spc="-345" b="1">
                <a:latin typeface="Arial"/>
                <a:cs typeface="Arial"/>
              </a:rPr>
              <a:t>EVER</a:t>
            </a:r>
            <a:r>
              <a:rPr dirty="0" spc="-345"/>
              <a:t>. </a:t>
            </a:r>
            <a:r>
              <a:rPr dirty="0" spc="-145"/>
              <a:t>rebase anything </a:t>
            </a:r>
            <a:r>
              <a:rPr dirty="0" spc="-100"/>
              <a:t>that </a:t>
            </a:r>
            <a:r>
              <a:rPr dirty="0" spc="-275"/>
              <a:t>has  </a:t>
            </a:r>
            <a:r>
              <a:rPr dirty="0" spc="-45"/>
              <a:t>already </a:t>
            </a:r>
            <a:r>
              <a:rPr dirty="0" spc="-165"/>
              <a:t>been </a:t>
            </a:r>
            <a:r>
              <a:rPr dirty="0" spc="-220"/>
              <a:t>pushed </a:t>
            </a:r>
            <a:r>
              <a:rPr dirty="0" spc="-90"/>
              <a:t>to </a:t>
            </a:r>
            <a:r>
              <a:rPr dirty="0" spc="-15"/>
              <a:t>a </a:t>
            </a:r>
            <a:r>
              <a:rPr dirty="0" spc="-85"/>
              <a:t>repo </a:t>
            </a:r>
            <a:r>
              <a:rPr dirty="0" spc="-275"/>
              <a:t>someone </a:t>
            </a:r>
            <a:r>
              <a:rPr dirty="0" spc="-200"/>
              <a:t>else </a:t>
            </a:r>
            <a:r>
              <a:rPr dirty="0" spc="-275"/>
              <a:t>has  </a:t>
            </a:r>
            <a:r>
              <a:rPr dirty="0" spc="-295"/>
              <a:t>access</a:t>
            </a:r>
            <a:r>
              <a:rPr dirty="0" spc="-15"/>
              <a:t> </a:t>
            </a:r>
            <a:r>
              <a:rPr dirty="0" spc="-90"/>
              <a:t>to</a:t>
            </a:r>
            <a:endParaRPr sz="1650">
              <a:latin typeface="Arial"/>
              <a:cs typeface="Arial"/>
            </a:endParaRPr>
          </a:p>
          <a:p>
            <a:pPr marL="854710" marR="132715" indent="-279400">
              <a:lnSpc>
                <a:spcPct val="100800"/>
              </a:lnSpc>
              <a:spcBef>
                <a:spcPts val="465"/>
              </a:spcBef>
            </a:pPr>
            <a:r>
              <a:rPr dirty="0" sz="1750" spc="-434">
                <a:solidFill>
                  <a:srgbClr val="676767"/>
                </a:solidFill>
              </a:rPr>
              <a:t>¤ </a:t>
            </a:r>
            <a:r>
              <a:rPr dirty="0" sz="2500" spc="-200"/>
              <a:t>Rebasing </a:t>
            </a:r>
            <a:r>
              <a:rPr dirty="0" sz="2500" spc="-210"/>
              <a:t>removes </a:t>
            </a:r>
            <a:r>
              <a:rPr dirty="0" sz="2500" spc="-245"/>
              <a:t>commits </a:t>
            </a:r>
            <a:r>
              <a:rPr dirty="0" sz="2500" spc="-110"/>
              <a:t>and </a:t>
            </a:r>
            <a:r>
              <a:rPr dirty="0" sz="2500" spc="-120"/>
              <a:t>writes </a:t>
            </a:r>
            <a:r>
              <a:rPr dirty="0" sz="2500" spc="-210"/>
              <a:t>new </a:t>
            </a:r>
            <a:r>
              <a:rPr dirty="0" sz="2500" spc="-204"/>
              <a:t>ones; </a:t>
            </a:r>
            <a:r>
              <a:rPr dirty="0" sz="2500" spc="-110"/>
              <a:t>but  </a:t>
            </a:r>
            <a:r>
              <a:rPr dirty="0" sz="2500" spc="-245"/>
              <a:t>someone </a:t>
            </a:r>
            <a:r>
              <a:rPr dirty="0" sz="2500" spc="-180"/>
              <a:t>else </a:t>
            </a:r>
            <a:r>
              <a:rPr dirty="0" sz="2500" spc="-150"/>
              <a:t>might </a:t>
            </a:r>
            <a:r>
              <a:rPr dirty="0" sz="2500" spc="-165"/>
              <a:t>have </a:t>
            </a:r>
            <a:r>
              <a:rPr dirty="0" sz="2500" spc="-40"/>
              <a:t>already </a:t>
            </a:r>
            <a:r>
              <a:rPr dirty="0" sz="2500" spc="-120"/>
              <a:t>based </a:t>
            </a:r>
            <a:r>
              <a:rPr dirty="0" sz="2500" spc="-95"/>
              <a:t>their </a:t>
            </a:r>
            <a:r>
              <a:rPr dirty="0" sz="2500" spc="-110"/>
              <a:t>work </a:t>
            </a:r>
            <a:r>
              <a:rPr dirty="0" sz="2500" spc="45"/>
              <a:t>off  </a:t>
            </a:r>
            <a:r>
              <a:rPr dirty="0" sz="2500" spc="-130"/>
              <a:t>your </a:t>
            </a:r>
            <a:r>
              <a:rPr dirty="0" sz="2500" spc="-55"/>
              <a:t>old</a:t>
            </a:r>
            <a:r>
              <a:rPr dirty="0" sz="2500" spc="114"/>
              <a:t> </a:t>
            </a:r>
            <a:r>
              <a:rPr dirty="0" sz="2500" spc="-235"/>
              <a:t>commits!</a:t>
            </a:r>
            <a:endParaRPr sz="2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7429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0"/>
              <a:t>An </a:t>
            </a:r>
            <a:r>
              <a:rPr dirty="0" spc="-204"/>
              <a:t>aside…the </a:t>
            </a:r>
            <a:r>
              <a:rPr dirty="0" spc="-25"/>
              <a:t>git </a:t>
            </a:r>
            <a:r>
              <a:rPr dirty="0" spc="-260"/>
              <a:t>reset </a:t>
            </a:r>
            <a:r>
              <a:rPr dirty="0" spc="-40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03054"/>
            <a:ext cx="7632700" cy="379031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3 </a:t>
            </a:r>
            <a:r>
              <a:rPr dirty="0" sz="2800" spc="-185">
                <a:solidFill>
                  <a:srgbClr val="97323A"/>
                </a:solidFill>
                <a:latin typeface="Arial"/>
                <a:cs typeface="Arial"/>
              </a:rPr>
              <a:t>versions…and </a:t>
            </a:r>
            <a:r>
              <a:rPr dirty="0" sz="2800" spc="-105">
                <a:solidFill>
                  <a:srgbClr val="97323A"/>
                </a:solidFill>
                <a:latin typeface="Arial"/>
                <a:cs typeface="Arial"/>
              </a:rPr>
              <a:t>often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source </a:t>
            </a:r>
            <a:r>
              <a:rPr dirty="0" sz="28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2800" spc="-325">
                <a:solidFill>
                  <a:srgbClr val="97323A"/>
                </a:solidFill>
                <a:latin typeface="Arial"/>
                <a:cs typeface="Arial"/>
              </a:rPr>
              <a:t>much</a:t>
            </a:r>
            <a:r>
              <a:rPr dirty="0" sz="2800" spc="-34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15">
                <a:solidFill>
                  <a:srgbClr val="97323A"/>
                </a:solidFill>
                <a:latin typeface="Arial"/>
                <a:cs typeface="Arial"/>
              </a:rPr>
              <a:t>confusion!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90"/>
              </a:spcBef>
            </a:pPr>
            <a:r>
              <a:rPr dirty="0" sz="1550" spc="-390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2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200" spc="-130">
                <a:solidFill>
                  <a:srgbClr val="97323A"/>
                </a:solidFill>
                <a:latin typeface="Arial"/>
                <a:cs typeface="Arial"/>
              </a:rPr>
              <a:t>reset </a:t>
            </a:r>
            <a:r>
              <a:rPr dirty="0" sz="2200" spc="-65">
                <a:solidFill>
                  <a:srgbClr val="97323A"/>
                </a:solidFill>
                <a:latin typeface="Arial"/>
                <a:cs typeface="Arial"/>
              </a:rPr>
              <a:t>--soft </a:t>
            </a:r>
            <a:r>
              <a:rPr dirty="0" sz="2200" spc="-140">
                <a:solidFill>
                  <a:srgbClr val="97323A"/>
                </a:solidFill>
                <a:latin typeface="Arial"/>
                <a:cs typeface="Arial"/>
              </a:rPr>
              <a:t>&lt;commit </a:t>
            </a:r>
            <a:r>
              <a:rPr dirty="0" sz="2200" spc="484">
                <a:solidFill>
                  <a:srgbClr val="97323A"/>
                </a:solidFill>
                <a:latin typeface="Arial"/>
                <a:cs typeface="Arial"/>
              </a:rPr>
              <a:t>/ </a:t>
            </a:r>
            <a:r>
              <a:rPr dirty="0" sz="2200" spc="-80">
                <a:solidFill>
                  <a:srgbClr val="97323A"/>
                </a:solidFill>
                <a:latin typeface="Arial"/>
                <a:cs typeface="Arial"/>
              </a:rPr>
              <a:t>pointer </a:t>
            </a:r>
            <a:r>
              <a:rPr dirty="0" sz="2200" spc="-70">
                <a:solidFill>
                  <a:srgbClr val="97323A"/>
                </a:solidFill>
                <a:latin typeface="Arial"/>
                <a:cs typeface="Arial"/>
              </a:rPr>
              <a:t>to</a:t>
            </a:r>
            <a:r>
              <a:rPr dirty="0" sz="2200" spc="-10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140">
                <a:solidFill>
                  <a:srgbClr val="97323A"/>
                </a:solidFill>
                <a:latin typeface="Arial"/>
                <a:cs typeface="Arial"/>
              </a:rPr>
              <a:t>commit&gt;</a:t>
            </a:r>
            <a:endParaRPr sz="2200">
              <a:latin typeface="Arial"/>
              <a:cs typeface="Arial"/>
            </a:endParaRPr>
          </a:p>
          <a:p>
            <a:pPr marL="647700" marR="194310" indent="-279400">
              <a:lnSpc>
                <a:spcPct val="100400"/>
              </a:lnSpc>
              <a:spcBef>
                <a:spcPts val="550"/>
              </a:spcBef>
            </a:pPr>
            <a:r>
              <a:rPr dirty="0" sz="1550" spc="-390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2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200" spc="-130">
                <a:solidFill>
                  <a:srgbClr val="97323A"/>
                </a:solidFill>
                <a:latin typeface="Arial"/>
                <a:cs typeface="Arial"/>
              </a:rPr>
              <a:t>reset </a:t>
            </a:r>
            <a:r>
              <a:rPr dirty="0" sz="2200" spc="-80">
                <a:solidFill>
                  <a:srgbClr val="97323A"/>
                </a:solidFill>
                <a:latin typeface="Arial"/>
                <a:cs typeface="Arial"/>
              </a:rPr>
              <a:t>--mixed </a:t>
            </a:r>
            <a:r>
              <a:rPr dirty="0" sz="2200" spc="-140">
                <a:solidFill>
                  <a:srgbClr val="97323A"/>
                </a:solidFill>
                <a:latin typeface="Arial"/>
                <a:cs typeface="Arial"/>
              </a:rPr>
              <a:t>&lt;commit </a:t>
            </a:r>
            <a:r>
              <a:rPr dirty="0" sz="2200" spc="484">
                <a:solidFill>
                  <a:srgbClr val="97323A"/>
                </a:solidFill>
                <a:latin typeface="Arial"/>
                <a:cs typeface="Arial"/>
              </a:rPr>
              <a:t>/ </a:t>
            </a:r>
            <a:r>
              <a:rPr dirty="0" sz="2200" spc="-80">
                <a:solidFill>
                  <a:srgbClr val="97323A"/>
                </a:solidFill>
                <a:latin typeface="Arial"/>
                <a:cs typeface="Arial"/>
              </a:rPr>
              <a:t>pointer </a:t>
            </a:r>
            <a:r>
              <a:rPr dirty="0" sz="2200" spc="-7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200" spc="-140">
                <a:solidFill>
                  <a:srgbClr val="97323A"/>
                </a:solidFill>
                <a:latin typeface="Arial"/>
                <a:cs typeface="Arial"/>
              </a:rPr>
              <a:t>commit&gt; </a:t>
            </a:r>
            <a:r>
              <a:rPr dirty="0" sz="2200" spc="-90">
                <a:solidFill>
                  <a:srgbClr val="97323A"/>
                </a:solidFill>
                <a:latin typeface="Arial"/>
                <a:cs typeface="Arial"/>
              </a:rPr>
              <a:t>(or </a:t>
            </a:r>
            <a:r>
              <a:rPr dirty="0" sz="2200" spc="-130">
                <a:solidFill>
                  <a:srgbClr val="97323A"/>
                </a:solidFill>
                <a:latin typeface="Arial"/>
                <a:cs typeface="Arial"/>
              </a:rPr>
              <a:t>simply </a:t>
            </a:r>
            <a:r>
              <a:rPr dirty="0" sz="2200" spc="-15">
                <a:solidFill>
                  <a:srgbClr val="97323A"/>
                </a:solidFill>
                <a:latin typeface="Arial"/>
                <a:cs typeface="Arial"/>
              </a:rPr>
              <a:t>git  </a:t>
            </a:r>
            <a:r>
              <a:rPr dirty="0" sz="2200" spc="-130">
                <a:solidFill>
                  <a:srgbClr val="97323A"/>
                </a:solidFill>
                <a:latin typeface="Arial"/>
                <a:cs typeface="Arial"/>
              </a:rPr>
              <a:t>reset)</a:t>
            </a:r>
            <a:endParaRPr sz="22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09"/>
              </a:spcBef>
            </a:pPr>
            <a:r>
              <a:rPr dirty="0" sz="1550" spc="-390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2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200" spc="-130">
                <a:solidFill>
                  <a:srgbClr val="97323A"/>
                </a:solidFill>
                <a:latin typeface="Arial"/>
                <a:cs typeface="Arial"/>
              </a:rPr>
              <a:t>reset </a:t>
            </a:r>
            <a:r>
              <a:rPr dirty="0" sz="2200" spc="-50">
                <a:solidFill>
                  <a:srgbClr val="97323A"/>
                </a:solidFill>
                <a:latin typeface="Arial"/>
                <a:cs typeface="Arial"/>
              </a:rPr>
              <a:t>--hard </a:t>
            </a:r>
            <a:r>
              <a:rPr dirty="0" sz="2200" spc="-140">
                <a:solidFill>
                  <a:srgbClr val="97323A"/>
                </a:solidFill>
                <a:latin typeface="Arial"/>
                <a:cs typeface="Arial"/>
              </a:rPr>
              <a:t>&lt;commit </a:t>
            </a:r>
            <a:r>
              <a:rPr dirty="0" sz="2200" spc="484">
                <a:solidFill>
                  <a:srgbClr val="97323A"/>
                </a:solidFill>
                <a:latin typeface="Arial"/>
                <a:cs typeface="Arial"/>
              </a:rPr>
              <a:t>/ </a:t>
            </a:r>
            <a:r>
              <a:rPr dirty="0" sz="2200" spc="-80">
                <a:solidFill>
                  <a:srgbClr val="97323A"/>
                </a:solidFill>
                <a:latin typeface="Arial"/>
                <a:cs typeface="Arial"/>
              </a:rPr>
              <a:t>pointer </a:t>
            </a:r>
            <a:r>
              <a:rPr dirty="0" sz="2200" spc="-70">
                <a:solidFill>
                  <a:srgbClr val="97323A"/>
                </a:solidFill>
                <a:latin typeface="Arial"/>
                <a:cs typeface="Arial"/>
              </a:rPr>
              <a:t>to</a:t>
            </a:r>
            <a:r>
              <a:rPr dirty="0" sz="2200" spc="-114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140">
                <a:solidFill>
                  <a:srgbClr val="97323A"/>
                </a:solidFill>
                <a:latin typeface="Arial"/>
                <a:cs typeface="Arial"/>
              </a:rPr>
              <a:t>commit&gt;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500" spc="-670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500" spc="33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500" spc="-270">
                <a:solidFill>
                  <a:srgbClr val="97323A"/>
                </a:solidFill>
                <a:latin typeface="Arial"/>
                <a:cs typeface="Arial"/>
              </a:rPr>
              <a:t>Reset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proceeds in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3</a:t>
            </a:r>
            <a:r>
              <a:rPr dirty="0" sz="2500" spc="13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95">
                <a:solidFill>
                  <a:srgbClr val="97323A"/>
                </a:solidFill>
                <a:latin typeface="Arial"/>
                <a:cs typeface="Arial"/>
              </a:rPr>
              <a:t>steps:</a:t>
            </a:r>
            <a:endParaRPr sz="2500">
              <a:latin typeface="Arial"/>
              <a:cs typeface="Arial"/>
            </a:endParaRPr>
          </a:p>
          <a:p>
            <a:pPr marL="825500" indent="-457200">
              <a:lnSpc>
                <a:spcPct val="100000"/>
              </a:lnSpc>
              <a:spcBef>
                <a:spcPts val="550"/>
              </a:spcBef>
              <a:buClr>
                <a:srgbClr val="676767"/>
              </a:buClr>
              <a:buSzPct val="70454"/>
              <a:buAutoNum type="arabicPeriod"/>
              <a:tabLst>
                <a:tab pos="824865" algn="l"/>
                <a:tab pos="825500" algn="l"/>
              </a:tabLst>
            </a:pPr>
            <a:r>
              <a:rPr dirty="0" sz="2200" spc="-145">
                <a:solidFill>
                  <a:srgbClr val="97323A"/>
                </a:solidFill>
                <a:latin typeface="Arial"/>
                <a:cs typeface="Arial"/>
              </a:rPr>
              <a:t>Move </a:t>
            </a:r>
            <a:r>
              <a:rPr dirty="0" sz="2200" spc="-13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200" spc="-295">
                <a:solidFill>
                  <a:srgbClr val="97323A"/>
                </a:solidFill>
                <a:latin typeface="Arial"/>
                <a:cs typeface="Arial"/>
              </a:rPr>
              <a:t>HEAD</a:t>
            </a:r>
            <a:r>
              <a:rPr dirty="0" sz="2200" spc="-5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80">
                <a:solidFill>
                  <a:srgbClr val="97323A"/>
                </a:solidFill>
                <a:latin typeface="Arial"/>
                <a:cs typeface="Arial"/>
              </a:rPr>
              <a:t>pointer</a:t>
            </a:r>
            <a:endParaRPr sz="2200">
              <a:latin typeface="Arial"/>
              <a:cs typeface="Arial"/>
            </a:endParaRPr>
          </a:p>
          <a:p>
            <a:pPr marL="825500" indent="-457200">
              <a:lnSpc>
                <a:spcPct val="100000"/>
              </a:lnSpc>
              <a:spcBef>
                <a:spcPts val="560"/>
              </a:spcBef>
              <a:buClr>
                <a:srgbClr val="676767"/>
              </a:buClr>
              <a:buSzPct val="70454"/>
              <a:buAutoNum type="arabicPeriod"/>
              <a:tabLst>
                <a:tab pos="824865" algn="l"/>
                <a:tab pos="825500" algn="l"/>
              </a:tabLst>
            </a:pPr>
            <a:r>
              <a:rPr dirty="0" sz="2200" spc="-75">
                <a:solidFill>
                  <a:srgbClr val="97323A"/>
                </a:solidFill>
                <a:latin typeface="Arial"/>
                <a:cs typeface="Arial"/>
              </a:rPr>
              <a:t>Update </a:t>
            </a:r>
            <a:r>
              <a:rPr dirty="0" sz="2200" spc="-13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200" spc="-55">
                <a:solidFill>
                  <a:srgbClr val="97323A"/>
                </a:solidFill>
                <a:latin typeface="Arial"/>
                <a:cs typeface="Arial"/>
              </a:rPr>
              <a:t>index/staging </a:t>
            </a:r>
            <a:r>
              <a:rPr dirty="0" sz="2200" spc="-40">
                <a:solidFill>
                  <a:srgbClr val="97323A"/>
                </a:solidFill>
                <a:latin typeface="Arial"/>
                <a:cs typeface="Arial"/>
              </a:rPr>
              <a:t>area </a:t>
            </a:r>
            <a:r>
              <a:rPr dirty="0" sz="2200" spc="-7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200" spc="-13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200" spc="-185">
                <a:solidFill>
                  <a:srgbClr val="97323A"/>
                </a:solidFill>
                <a:latin typeface="Arial"/>
                <a:cs typeface="Arial"/>
              </a:rPr>
              <a:t>new </a:t>
            </a:r>
            <a:r>
              <a:rPr dirty="0" sz="2200" spc="-180">
                <a:solidFill>
                  <a:srgbClr val="97323A"/>
                </a:solidFill>
                <a:latin typeface="Arial"/>
                <a:cs typeface="Arial"/>
              </a:rPr>
              <a:t>contents </a:t>
            </a:r>
            <a:r>
              <a:rPr dirty="0" sz="2200" spc="-5">
                <a:solidFill>
                  <a:srgbClr val="97323A"/>
                </a:solidFill>
                <a:latin typeface="Arial"/>
                <a:cs typeface="Arial"/>
              </a:rPr>
              <a:t>of</a:t>
            </a:r>
            <a:r>
              <a:rPr dirty="0" sz="2200" spc="7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295">
                <a:solidFill>
                  <a:srgbClr val="97323A"/>
                </a:solidFill>
                <a:latin typeface="Arial"/>
                <a:cs typeface="Arial"/>
              </a:rPr>
              <a:t>HEAD</a:t>
            </a:r>
            <a:endParaRPr sz="2200">
              <a:latin typeface="Arial"/>
              <a:cs typeface="Arial"/>
            </a:endParaRPr>
          </a:p>
          <a:p>
            <a:pPr marL="825500" indent="-457200">
              <a:lnSpc>
                <a:spcPct val="100000"/>
              </a:lnSpc>
              <a:spcBef>
                <a:spcPts val="560"/>
              </a:spcBef>
              <a:buClr>
                <a:srgbClr val="676767"/>
              </a:buClr>
              <a:buSzPct val="70454"/>
              <a:buAutoNum type="arabicPeriod"/>
              <a:tabLst>
                <a:tab pos="824865" algn="l"/>
                <a:tab pos="825500" algn="l"/>
              </a:tabLst>
            </a:pPr>
            <a:r>
              <a:rPr dirty="0" sz="2200" spc="-75">
                <a:solidFill>
                  <a:srgbClr val="97323A"/>
                </a:solidFill>
                <a:latin typeface="Arial"/>
                <a:cs typeface="Arial"/>
              </a:rPr>
              <a:t>Update </a:t>
            </a:r>
            <a:r>
              <a:rPr dirty="0" sz="2200" spc="-13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200" spc="-95">
                <a:solidFill>
                  <a:srgbClr val="97323A"/>
                </a:solidFill>
                <a:latin typeface="Arial"/>
                <a:cs typeface="Arial"/>
              </a:rPr>
              <a:t>working</a:t>
            </a:r>
            <a:r>
              <a:rPr dirty="0" sz="2200" spc="19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65">
                <a:solidFill>
                  <a:srgbClr val="97323A"/>
                </a:solidFill>
                <a:latin typeface="Arial"/>
                <a:cs typeface="Arial"/>
              </a:rPr>
              <a:t>directory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4207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3 </a:t>
            </a:r>
            <a:r>
              <a:rPr dirty="0" spc="-355"/>
              <a:t>steps </a:t>
            </a:r>
            <a:r>
              <a:rPr dirty="0" spc="-140"/>
              <a:t>to</a:t>
            </a:r>
            <a:r>
              <a:rPr dirty="0" spc="-600"/>
              <a:t> </a:t>
            </a:r>
            <a:r>
              <a:rPr dirty="0" spc="-260"/>
              <a:t>reset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6688" y="2009140"/>
            <a:ext cx="7738109" cy="38735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0"/>
              </a:spcBef>
              <a:buSzPct val="58928"/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185">
                <a:solidFill>
                  <a:srgbClr val="97323A"/>
                </a:solidFill>
                <a:latin typeface="Arial"/>
                <a:cs typeface="Arial"/>
              </a:rPr>
              <a:t>Move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370">
                <a:solidFill>
                  <a:srgbClr val="97323A"/>
                </a:solidFill>
                <a:latin typeface="Arial"/>
                <a:cs typeface="Arial"/>
              </a:rPr>
              <a:t>HEAD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pointer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soft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stops</a:t>
            </a:r>
            <a:r>
              <a:rPr dirty="0" sz="2800" spc="7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here.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01200"/>
              </a:lnSpc>
              <a:spcBef>
                <a:spcPts val="600"/>
              </a:spcBef>
              <a:buSzPct val="58928"/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95">
                <a:solidFill>
                  <a:srgbClr val="97323A"/>
                </a:solidFill>
                <a:latin typeface="Arial"/>
                <a:cs typeface="Arial"/>
              </a:rPr>
              <a:t>Update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70">
                <a:solidFill>
                  <a:srgbClr val="97323A"/>
                </a:solidFill>
                <a:latin typeface="Arial"/>
                <a:cs typeface="Arial"/>
              </a:rPr>
              <a:t>index/staging </a:t>
            </a:r>
            <a:r>
              <a:rPr dirty="0" sz="2800" spc="-50">
                <a:solidFill>
                  <a:srgbClr val="97323A"/>
                </a:solidFill>
                <a:latin typeface="Arial"/>
                <a:cs typeface="Arial"/>
              </a:rPr>
              <a:t>area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235">
                <a:solidFill>
                  <a:srgbClr val="97323A"/>
                </a:solidFill>
                <a:latin typeface="Arial"/>
                <a:cs typeface="Arial"/>
              </a:rPr>
              <a:t>new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contents  </a:t>
            </a:r>
            <a:r>
              <a:rPr dirty="0" sz="28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2800" spc="-370">
                <a:solidFill>
                  <a:srgbClr val="97323A"/>
                </a:solidFill>
                <a:latin typeface="Arial"/>
                <a:cs typeface="Arial"/>
              </a:rPr>
              <a:t>HEAD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mixed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stops</a:t>
            </a:r>
            <a:r>
              <a:rPr dirty="0" sz="2800" spc="3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here.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buSzPct val="58928"/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95">
                <a:solidFill>
                  <a:srgbClr val="97323A"/>
                </a:solidFill>
                <a:latin typeface="Arial"/>
                <a:cs typeface="Arial"/>
              </a:rPr>
              <a:t>Update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working </a:t>
            </a:r>
            <a:r>
              <a:rPr dirty="0" sz="2800" spc="-80">
                <a:solidFill>
                  <a:srgbClr val="97323A"/>
                </a:solidFill>
                <a:latin typeface="Arial"/>
                <a:cs typeface="Arial"/>
              </a:rPr>
              <a:t>directory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95">
                <a:solidFill>
                  <a:srgbClr val="97323A"/>
                </a:solidFill>
                <a:latin typeface="Arial"/>
                <a:cs typeface="Arial"/>
              </a:rPr>
              <a:t>hard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stops</a:t>
            </a:r>
            <a:r>
              <a:rPr dirty="0" sz="2800" spc="13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here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/>
              <a:cs typeface="Times New Roman"/>
            </a:endParaRPr>
          </a:p>
          <a:p>
            <a:pPr algn="just" marL="12700" marR="113664">
              <a:lnSpc>
                <a:spcPct val="99700"/>
              </a:lnSpc>
            </a:pPr>
            <a:r>
              <a:rPr dirty="0" sz="2800" spc="-195" b="1">
                <a:solidFill>
                  <a:srgbClr val="97323A"/>
                </a:solidFill>
                <a:latin typeface="Arial"/>
                <a:cs typeface="Arial"/>
              </a:rPr>
              <a:t>Note: </a:t>
            </a:r>
            <a:r>
              <a:rPr dirty="0" sz="2800" spc="-235" b="1">
                <a:solidFill>
                  <a:srgbClr val="97323A"/>
                </a:solidFill>
                <a:latin typeface="Arial"/>
                <a:cs typeface="Arial"/>
              </a:rPr>
              <a:t>reset </a:t>
            </a:r>
            <a:r>
              <a:rPr dirty="0" sz="2800" spc="-145" b="1">
                <a:solidFill>
                  <a:srgbClr val="97323A"/>
                </a:solidFill>
                <a:latin typeface="Arial"/>
                <a:cs typeface="Arial"/>
              </a:rPr>
              <a:t>--hard </a:t>
            </a:r>
            <a:r>
              <a:rPr dirty="0" sz="2800" spc="-190" b="1">
                <a:solidFill>
                  <a:srgbClr val="97323A"/>
                </a:solidFill>
                <a:latin typeface="Arial"/>
                <a:cs typeface="Arial"/>
              </a:rPr>
              <a:t>overwrites </a:t>
            </a:r>
            <a:r>
              <a:rPr dirty="0" sz="2800" spc="-220" b="1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working </a:t>
            </a:r>
            <a:r>
              <a:rPr dirty="0" sz="2800" spc="-200" b="1">
                <a:solidFill>
                  <a:srgbClr val="97323A"/>
                </a:solidFill>
                <a:latin typeface="Arial"/>
                <a:cs typeface="Arial"/>
              </a:rPr>
              <a:t>directory.  </a:t>
            </a:r>
            <a:r>
              <a:rPr dirty="0" sz="2800" spc="-254" b="1">
                <a:solidFill>
                  <a:srgbClr val="97323A"/>
                </a:solidFill>
                <a:latin typeface="Arial"/>
                <a:cs typeface="Arial"/>
              </a:rPr>
              <a:t>This </a:t>
            </a:r>
            <a:r>
              <a:rPr dirty="0" sz="2800" spc="-210" b="1">
                <a:solidFill>
                  <a:srgbClr val="97323A"/>
                </a:solidFill>
                <a:latin typeface="Arial"/>
                <a:cs typeface="Arial"/>
              </a:rPr>
              <a:t>is </a:t>
            </a:r>
            <a:r>
              <a:rPr dirty="0" sz="2800" spc="-200" b="1">
                <a:solidFill>
                  <a:srgbClr val="97323A"/>
                </a:solidFill>
                <a:latin typeface="Arial"/>
                <a:cs typeface="Arial"/>
              </a:rPr>
              <a:t>another </a:t>
            </a:r>
            <a:r>
              <a:rPr dirty="0" sz="2800" spc="-250" b="1">
                <a:solidFill>
                  <a:srgbClr val="97323A"/>
                </a:solidFill>
                <a:latin typeface="Arial"/>
                <a:cs typeface="Arial"/>
              </a:rPr>
              <a:t>command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that </a:t>
            </a:r>
            <a:r>
              <a:rPr dirty="0" sz="2800" spc="-245" b="1">
                <a:solidFill>
                  <a:srgbClr val="97323A"/>
                </a:solidFill>
                <a:latin typeface="Arial"/>
                <a:cs typeface="Arial"/>
              </a:rPr>
              <a:t>can </a:t>
            </a:r>
            <a:r>
              <a:rPr dirty="0" sz="2800" spc="-150" b="1">
                <a:solidFill>
                  <a:srgbClr val="97323A"/>
                </a:solidFill>
                <a:latin typeface="Arial"/>
                <a:cs typeface="Arial"/>
              </a:rPr>
              <a:t>potentially </a:t>
            </a:r>
            <a:r>
              <a:rPr dirty="0" sz="2800" spc="-265" b="1">
                <a:solidFill>
                  <a:srgbClr val="97323A"/>
                </a:solidFill>
                <a:latin typeface="Arial"/>
                <a:cs typeface="Arial"/>
              </a:rPr>
              <a:t>cause  </a:t>
            </a:r>
            <a:r>
              <a:rPr dirty="0" sz="2800" spc="-250" b="1">
                <a:solidFill>
                  <a:srgbClr val="97323A"/>
                </a:solidFill>
                <a:latin typeface="Arial"/>
                <a:cs typeface="Arial"/>
              </a:rPr>
              <a:t>loss </a:t>
            </a:r>
            <a:r>
              <a:rPr dirty="0" sz="2800" spc="-145" b="1">
                <a:solidFill>
                  <a:srgbClr val="97323A"/>
                </a:solidFill>
                <a:latin typeface="Arial"/>
                <a:cs typeface="Arial"/>
              </a:rPr>
              <a:t>of</a:t>
            </a:r>
            <a:r>
              <a:rPr dirty="0" sz="2800" spc="-160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80" b="1">
                <a:solidFill>
                  <a:srgbClr val="97323A"/>
                </a:solidFill>
                <a:latin typeface="Arial"/>
                <a:cs typeface="Arial"/>
              </a:rPr>
              <a:t>data!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198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19812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0574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28800" y="20574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07539" y="3152140"/>
            <a:ext cx="4265295" cy="25908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110">
                <a:solidFill>
                  <a:srgbClr val="97323A"/>
                </a:solidFill>
                <a:latin typeface="Arial"/>
                <a:cs typeface="Arial"/>
              </a:rPr>
              <a:t>Creating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85">
                <a:solidFill>
                  <a:srgbClr val="97323A"/>
                </a:solidFill>
                <a:latin typeface="Arial"/>
                <a:cs typeface="Arial"/>
              </a:rPr>
              <a:t>repo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on</a:t>
            </a:r>
            <a:r>
              <a:rPr dirty="0" sz="2800" spc="12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Github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305">
                <a:solidFill>
                  <a:srgbClr val="97323A"/>
                </a:solidFill>
                <a:latin typeface="Arial"/>
                <a:cs typeface="Arial"/>
              </a:rPr>
              <a:t>Remotes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Remote-tracking</a:t>
            </a:r>
            <a:r>
              <a:rPr dirty="0" sz="2800" spc="-3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branches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355">
                <a:solidFill>
                  <a:srgbClr val="97323A"/>
                </a:solidFill>
                <a:latin typeface="Arial"/>
                <a:cs typeface="Arial"/>
              </a:rPr>
              <a:t>Push,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fetch,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and</a:t>
            </a:r>
            <a:r>
              <a:rPr dirty="0" sz="2800" spc="2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pull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32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00">
                <a:solidFill>
                  <a:srgbClr val="97323A"/>
                </a:solidFill>
                <a:latin typeface="Arial"/>
                <a:cs typeface="Arial"/>
              </a:rPr>
              <a:t>clone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54">
                <a:solidFill>
                  <a:srgbClr val="97323A"/>
                </a:solidFill>
                <a:latin typeface="Arial"/>
                <a:cs typeface="Arial"/>
              </a:rPr>
              <a:t>command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7539" y="2265679"/>
            <a:ext cx="49193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9">
                <a:solidFill>
                  <a:srgbClr val="FFFFFF"/>
                </a:solidFill>
              </a:rPr>
              <a:t>Use </a:t>
            </a:r>
            <a:r>
              <a:rPr dirty="0" sz="3600" spc="-310">
                <a:solidFill>
                  <a:srgbClr val="FFFFFF"/>
                </a:solidFill>
              </a:rPr>
              <a:t>case </a:t>
            </a:r>
            <a:r>
              <a:rPr dirty="0" sz="3600" spc="55">
                <a:solidFill>
                  <a:srgbClr val="FFFFFF"/>
                </a:solidFill>
              </a:rPr>
              <a:t>#3:</a:t>
            </a:r>
            <a:r>
              <a:rPr dirty="0" sz="3600" spc="-650">
                <a:solidFill>
                  <a:srgbClr val="FFFFFF"/>
                </a:solidFill>
              </a:rPr>
              <a:t> </a:t>
            </a:r>
            <a:r>
              <a:rPr dirty="0" sz="3600" spc="-125">
                <a:solidFill>
                  <a:srgbClr val="FFFFFF"/>
                </a:solidFill>
              </a:rPr>
              <a:t>collaboration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0239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Key</a:t>
            </a:r>
            <a:r>
              <a:rPr dirty="0" spc="-60"/>
              <a:t> </a:t>
            </a:r>
            <a:r>
              <a:rPr dirty="0" spc="-335"/>
              <a:t>improvements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14498"/>
            <a:ext cx="7626350" cy="324040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300" b="1" i="1">
                <a:solidFill>
                  <a:srgbClr val="A9454A"/>
                </a:solidFill>
                <a:latin typeface="Arial"/>
                <a:cs typeface="Arial"/>
              </a:rPr>
              <a:t>distributed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version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control</a:t>
            </a:r>
            <a:r>
              <a:rPr dirty="0" sz="2800" spc="-4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65">
                <a:solidFill>
                  <a:srgbClr val="97323A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9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200">
                <a:solidFill>
                  <a:srgbClr val="97323A"/>
                </a:solidFill>
                <a:latin typeface="Arial"/>
                <a:cs typeface="Arial"/>
              </a:rPr>
              <a:t>Everyone can </a:t>
            </a:r>
            <a:r>
              <a:rPr dirty="0" sz="2500" spc="-110">
                <a:solidFill>
                  <a:srgbClr val="97323A"/>
                </a:solidFill>
                <a:latin typeface="Arial"/>
                <a:cs typeface="Arial"/>
              </a:rPr>
              <a:t>act </a:t>
            </a:r>
            <a:r>
              <a:rPr dirty="0" sz="2500" spc="-215">
                <a:solidFill>
                  <a:srgbClr val="97323A"/>
                </a:solidFill>
                <a:latin typeface="Arial"/>
                <a:cs typeface="Arial"/>
              </a:rPr>
              <a:t>as</a:t>
            </a:r>
            <a:r>
              <a:rPr dirty="0" sz="2500" spc="-34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500" spc="-70">
                <a:solidFill>
                  <a:srgbClr val="97323A"/>
                </a:solidFill>
                <a:latin typeface="Arial"/>
                <a:cs typeface="Arial"/>
              </a:rPr>
              <a:t>“server”</a:t>
            </a:r>
            <a:endParaRPr sz="2500">
              <a:latin typeface="Arial"/>
              <a:cs typeface="Arial"/>
            </a:endParaRPr>
          </a:p>
          <a:p>
            <a:pPr marL="647700" marR="5080" indent="-279400">
              <a:lnSpc>
                <a:spcPct val="101699"/>
              </a:lnSpc>
              <a:spcBef>
                <a:spcPts val="45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200">
                <a:solidFill>
                  <a:srgbClr val="97323A"/>
                </a:solidFill>
                <a:latin typeface="Arial"/>
                <a:cs typeface="Arial"/>
              </a:rPr>
              <a:t>Everyone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mirrors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500" spc="-105">
                <a:solidFill>
                  <a:srgbClr val="97323A"/>
                </a:solidFill>
                <a:latin typeface="Arial"/>
                <a:cs typeface="Arial"/>
              </a:rPr>
              <a:t>entire </a:t>
            </a:r>
            <a:r>
              <a:rPr dirty="0" sz="2500" spc="-90">
                <a:solidFill>
                  <a:srgbClr val="97323A"/>
                </a:solidFill>
                <a:latin typeface="Arial"/>
                <a:cs typeface="Arial"/>
              </a:rPr>
              <a:t>repository </a:t>
            </a:r>
            <a:r>
              <a:rPr dirty="0" sz="2500" spc="-130">
                <a:solidFill>
                  <a:srgbClr val="97323A"/>
                </a:solidFill>
                <a:latin typeface="Arial"/>
                <a:cs typeface="Arial"/>
              </a:rPr>
              <a:t>instead </a:t>
            </a:r>
            <a:r>
              <a:rPr dirty="0" sz="25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2500" spc="-170">
                <a:solidFill>
                  <a:srgbClr val="97323A"/>
                </a:solidFill>
                <a:latin typeface="Arial"/>
                <a:cs typeface="Arial"/>
              </a:rPr>
              <a:t>simply  checking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out the </a:t>
            </a:r>
            <a:r>
              <a:rPr dirty="0" sz="2500" spc="-105">
                <a:solidFill>
                  <a:srgbClr val="97323A"/>
                </a:solidFill>
                <a:latin typeface="Arial"/>
                <a:cs typeface="Arial"/>
              </a:rPr>
              <a:t>latest </a:t>
            </a:r>
            <a:r>
              <a:rPr dirty="0" sz="2500" spc="-175">
                <a:solidFill>
                  <a:srgbClr val="97323A"/>
                </a:solidFill>
                <a:latin typeface="Arial"/>
                <a:cs typeface="Arial"/>
              </a:rPr>
              <a:t>version </a:t>
            </a:r>
            <a:r>
              <a:rPr dirty="0" sz="25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code </a:t>
            </a:r>
            <a:r>
              <a:rPr dirty="0" sz="2500" spc="-160">
                <a:solidFill>
                  <a:srgbClr val="97323A"/>
                </a:solidFill>
                <a:latin typeface="Arial"/>
                <a:cs typeface="Arial"/>
              </a:rPr>
              <a:t>(unlike</a:t>
            </a:r>
            <a:r>
              <a:rPr dirty="0" sz="2500" spc="7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260">
                <a:solidFill>
                  <a:srgbClr val="97323A"/>
                </a:solidFill>
                <a:latin typeface="Arial"/>
                <a:cs typeface="Arial"/>
              </a:rPr>
              <a:t>svn)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30530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Many </a:t>
            </a:r>
            <a:r>
              <a:rPr dirty="0" sz="2800" spc="-105">
                <a:solidFill>
                  <a:srgbClr val="97323A"/>
                </a:solidFill>
                <a:latin typeface="Arial"/>
                <a:cs typeface="Arial"/>
              </a:rPr>
              <a:t>local</a:t>
            </a:r>
            <a:r>
              <a:rPr dirty="0" sz="2800" spc="13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40">
                <a:solidFill>
                  <a:srgbClr val="97323A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Cheap </a:t>
            </a:r>
            <a:r>
              <a:rPr dirty="0" sz="2500" spc="-8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500" spc="-105">
                <a:solidFill>
                  <a:srgbClr val="97323A"/>
                </a:solidFill>
                <a:latin typeface="Arial"/>
                <a:cs typeface="Arial"/>
              </a:rPr>
              <a:t>create </a:t>
            </a:r>
            <a:r>
              <a:rPr dirty="0" sz="2500" spc="-210">
                <a:solidFill>
                  <a:srgbClr val="97323A"/>
                </a:solidFill>
                <a:latin typeface="Arial"/>
                <a:cs typeface="Arial"/>
              </a:rPr>
              <a:t>new </a:t>
            </a:r>
            <a:r>
              <a:rPr dirty="0" sz="2500" spc="-180">
                <a:solidFill>
                  <a:srgbClr val="97323A"/>
                </a:solidFill>
                <a:latin typeface="Arial"/>
                <a:cs typeface="Arial"/>
              </a:rPr>
              <a:t>branches, </a:t>
            </a:r>
            <a:r>
              <a:rPr dirty="0" sz="2500" spc="-170">
                <a:solidFill>
                  <a:srgbClr val="97323A"/>
                </a:solidFill>
                <a:latin typeface="Arial"/>
                <a:cs typeface="Arial"/>
              </a:rPr>
              <a:t>merge,</a:t>
            </a:r>
            <a:r>
              <a:rPr dirty="0" sz="2500" spc="-29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etc.</a:t>
            </a:r>
            <a:endParaRPr sz="25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145">
                <a:solidFill>
                  <a:srgbClr val="97323A"/>
                </a:solidFill>
                <a:latin typeface="Arial"/>
                <a:cs typeface="Arial"/>
              </a:rPr>
              <a:t>Speed </a:t>
            </a:r>
            <a:r>
              <a:rPr dirty="0" sz="2500" spc="-195">
                <a:solidFill>
                  <a:srgbClr val="97323A"/>
                </a:solidFill>
                <a:latin typeface="Arial"/>
                <a:cs typeface="Arial"/>
              </a:rPr>
              <a:t>increases </a:t>
            </a:r>
            <a:r>
              <a:rPr dirty="0" sz="2500" spc="-125">
                <a:solidFill>
                  <a:srgbClr val="97323A"/>
                </a:solidFill>
                <a:latin typeface="Arial"/>
                <a:cs typeface="Arial"/>
              </a:rPr>
              <a:t>over </a:t>
            </a:r>
            <a:r>
              <a:rPr dirty="0" sz="2500" spc="-114">
                <a:solidFill>
                  <a:srgbClr val="97323A"/>
                </a:solidFill>
                <a:latin typeface="Arial"/>
                <a:cs typeface="Arial"/>
              </a:rPr>
              <a:t>non-distributed </a:t>
            </a:r>
            <a:r>
              <a:rPr dirty="0" sz="2500" spc="-265">
                <a:solidFill>
                  <a:srgbClr val="97323A"/>
                </a:solidFill>
                <a:latin typeface="Arial"/>
                <a:cs typeface="Arial"/>
              </a:rPr>
              <a:t>systems </a:t>
            </a:r>
            <a:r>
              <a:rPr dirty="0" sz="2500" spc="-95">
                <a:solidFill>
                  <a:srgbClr val="97323A"/>
                </a:solidFill>
                <a:latin typeface="Arial"/>
                <a:cs typeface="Arial"/>
              </a:rPr>
              <a:t>like</a:t>
            </a:r>
            <a:r>
              <a:rPr dirty="0" sz="2500" spc="-1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290">
                <a:solidFill>
                  <a:srgbClr val="97323A"/>
                </a:solidFill>
                <a:latin typeface="Arial"/>
                <a:cs typeface="Arial"/>
              </a:rPr>
              <a:t>svn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18370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15"/>
              <a:t>R</a:t>
            </a:r>
            <a:r>
              <a:rPr dirty="0" spc="-375"/>
              <a:t>emotes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090420"/>
            <a:ext cx="7662545" cy="33858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30200" marR="266700" indent="-317500">
              <a:lnSpc>
                <a:spcPts val="3300"/>
              </a:lnSpc>
              <a:spcBef>
                <a:spcPts val="26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50">
                <a:solidFill>
                  <a:srgbClr val="97323A"/>
                </a:solidFill>
                <a:latin typeface="Arial"/>
                <a:cs typeface="Arial"/>
              </a:rPr>
              <a:t>target </a:t>
            </a:r>
            <a:r>
              <a:rPr dirty="0" sz="2800" spc="-185">
                <a:solidFill>
                  <a:srgbClr val="97323A"/>
                </a:solidFill>
                <a:latin typeface="Arial"/>
                <a:cs typeface="Arial"/>
              </a:rPr>
              <a:t>computer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that </a:t>
            </a:r>
            <a:r>
              <a:rPr dirty="0" sz="2800" spc="-275">
                <a:solidFill>
                  <a:srgbClr val="97323A"/>
                </a:solidFill>
                <a:latin typeface="Arial"/>
                <a:cs typeface="Arial"/>
              </a:rPr>
              <a:t>has </a:t>
            </a:r>
            <a:r>
              <a:rPr dirty="0" sz="2800" spc="-20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repos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that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you </a:t>
            </a:r>
            <a:r>
              <a:rPr dirty="0" sz="2800" spc="-225">
                <a:solidFill>
                  <a:srgbClr val="97323A"/>
                </a:solidFill>
                <a:latin typeface="Arial"/>
                <a:cs typeface="Arial"/>
              </a:rPr>
              <a:t>can  </a:t>
            </a:r>
            <a:r>
              <a:rPr dirty="0" sz="2800" spc="-295">
                <a:solidFill>
                  <a:srgbClr val="97323A"/>
                </a:solidFill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  <a:p>
            <a:pPr algn="ctr" marR="2785110">
              <a:lnSpc>
                <a:spcPct val="100000"/>
              </a:lnSpc>
              <a:spcBef>
                <a:spcPts val="489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60">
                <a:solidFill>
                  <a:srgbClr val="97323A"/>
                </a:solidFill>
                <a:latin typeface="Arial"/>
                <a:cs typeface="Arial"/>
              </a:rPr>
              <a:t>Via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http(s), </a:t>
            </a:r>
            <a:r>
              <a:rPr dirty="0" sz="2500" spc="-320">
                <a:solidFill>
                  <a:srgbClr val="97323A"/>
                </a:solidFill>
                <a:latin typeface="Arial"/>
                <a:cs typeface="Arial"/>
              </a:rPr>
              <a:t>ssh, </a:t>
            </a:r>
            <a:r>
              <a:rPr dirty="0" sz="2500" spc="-75">
                <a:solidFill>
                  <a:srgbClr val="97323A"/>
                </a:solidFill>
                <a:latin typeface="Arial"/>
                <a:cs typeface="Arial"/>
              </a:rPr>
              <a:t>or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dirty="0" sz="2500" spc="2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40">
                <a:solidFill>
                  <a:srgbClr val="97323A"/>
                </a:solidFill>
                <a:latin typeface="Arial"/>
                <a:cs typeface="Arial"/>
              </a:rPr>
              <a:t>protocols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20" b="1">
                <a:solidFill>
                  <a:srgbClr val="97323A"/>
                </a:solidFill>
                <a:latin typeface="Arial"/>
                <a:cs typeface="Arial"/>
              </a:rPr>
              <a:t>remote </a:t>
            </a:r>
            <a:r>
              <a:rPr dirty="0" sz="2800" spc="-180" b="1">
                <a:solidFill>
                  <a:srgbClr val="97323A"/>
                </a:solidFill>
                <a:latin typeface="Arial"/>
                <a:cs typeface="Arial"/>
              </a:rPr>
              <a:t>add </a:t>
            </a:r>
            <a:r>
              <a:rPr dirty="0" sz="2800" spc="-140" b="1">
                <a:solidFill>
                  <a:srgbClr val="97323A"/>
                </a:solidFill>
                <a:latin typeface="Arial"/>
                <a:cs typeface="Arial"/>
              </a:rPr>
              <a:t>&lt;remotename&gt;</a:t>
            </a:r>
            <a:r>
              <a:rPr dirty="0" sz="2800" spc="-13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&lt;remoteaddress&gt;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20" b="1">
                <a:solidFill>
                  <a:srgbClr val="97323A"/>
                </a:solidFill>
                <a:latin typeface="Arial"/>
                <a:cs typeface="Arial"/>
              </a:rPr>
              <a:t>remote </a:t>
            </a:r>
            <a:r>
              <a:rPr dirty="0" sz="2800" spc="-114" b="1">
                <a:solidFill>
                  <a:srgbClr val="97323A"/>
                </a:solidFill>
                <a:latin typeface="Arial"/>
                <a:cs typeface="Arial"/>
              </a:rPr>
              <a:t>–v </a:t>
            </a:r>
            <a:r>
              <a:rPr dirty="0" sz="2800" spc="-85" b="1">
                <a:solidFill>
                  <a:srgbClr val="97323A"/>
                </a:solidFill>
                <a:latin typeface="Arial"/>
                <a:cs typeface="Arial"/>
              </a:rPr>
              <a:t>(view</a:t>
            </a:r>
            <a:r>
              <a:rPr dirty="0" sz="2800" spc="-200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97323A"/>
                </a:solidFill>
                <a:latin typeface="Arial"/>
                <a:cs typeface="Arial"/>
              </a:rPr>
              <a:t>remotes)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20" b="1">
                <a:solidFill>
                  <a:srgbClr val="97323A"/>
                </a:solidFill>
                <a:latin typeface="Arial"/>
                <a:cs typeface="Arial"/>
              </a:rPr>
              <a:t>remote rm</a:t>
            </a:r>
            <a:r>
              <a:rPr dirty="0" sz="2800" spc="-27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40" b="1">
                <a:solidFill>
                  <a:srgbClr val="97323A"/>
                </a:solidFill>
                <a:latin typeface="Arial"/>
                <a:cs typeface="Arial"/>
              </a:rPr>
              <a:t>&lt;remotename&gt;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Often, </a:t>
            </a:r>
            <a:r>
              <a:rPr dirty="0" sz="2800" spc="-130">
                <a:solidFill>
                  <a:srgbClr val="97323A"/>
                </a:solidFill>
                <a:latin typeface="Arial"/>
                <a:cs typeface="Arial"/>
              </a:rPr>
              <a:t>with </a:t>
            </a:r>
            <a:r>
              <a:rPr dirty="0" sz="2800" spc="-220">
                <a:solidFill>
                  <a:srgbClr val="97323A"/>
                </a:solidFill>
                <a:latin typeface="Arial"/>
                <a:cs typeface="Arial"/>
              </a:rPr>
              <a:t>one 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remote, </a:t>
            </a:r>
            <a:r>
              <a:rPr dirty="0" sz="2800" spc="-190">
                <a:solidFill>
                  <a:srgbClr val="97323A"/>
                </a:solidFill>
                <a:latin typeface="Arial"/>
                <a:cs typeface="Arial"/>
              </a:rPr>
              <a:t>we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name </a:t>
            </a:r>
            <a:r>
              <a:rPr dirty="0" sz="2800" spc="-20">
                <a:solidFill>
                  <a:srgbClr val="97323A"/>
                </a:solidFill>
                <a:latin typeface="Arial"/>
                <a:cs typeface="Arial"/>
              </a:rPr>
              <a:t>it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97323A"/>
                </a:solidFill>
                <a:latin typeface="Arial"/>
                <a:cs typeface="Arial"/>
              </a:rPr>
              <a:t>“origin”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5394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Authenticating </a:t>
            </a:r>
            <a:r>
              <a:rPr dirty="0" spc="-140"/>
              <a:t>to</a:t>
            </a:r>
            <a:r>
              <a:rPr dirty="0" spc="150"/>
              <a:t> </a:t>
            </a:r>
            <a:r>
              <a:rPr dirty="0" spc="-19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19680"/>
            <a:ext cx="7969884" cy="19812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750" spc="-78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750" spc="13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900" spc="-275">
                <a:solidFill>
                  <a:srgbClr val="97323A"/>
                </a:solidFill>
                <a:latin typeface="Arial"/>
                <a:cs typeface="Arial"/>
              </a:rPr>
              <a:t>Sometimes </a:t>
            </a:r>
            <a:r>
              <a:rPr dirty="0" sz="2900" spc="-265">
                <a:solidFill>
                  <a:srgbClr val="97323A"/>
                </a:solidFill>
                <a:latin typeface="Arial"/>
                <a:cs typeface="Arial"/>
              </a:rPr>
              <a:t>recommends </a:t>
            </a:r>
            <a:r>
              <a:rPr dirty="0" sz="2900" spc="-430">
                <a:solidFill>
                  <a:srgbClr val="97323A"/>
                </a:solidFill>
                <a:latin typeface="Arial"/>
                <a:cs typeface="Arial"/>
              </a:rPr>
              <a:t>HTTPS, </a:t>
            </a:r>
            <a:r>
              <a:rPr dirty="0" sz="2900" spc="-130">
                <a:solidFill>
                  <a:srgbClr val="97323A"/>
                </a:solidFill>
                <a:latin typeface="Arial"/>
                <a:cs typeface="Arial"/>
              </a:rPr>
              <a:t>but </a:t>
            </a:r>
            <a:r>
              <a:rPr dirty="0" sz="2900" spc="-110">
                <a:solidFill>
                  <a:srgbClr val="97323A"/>
                </a:solidFill>
                <a:latin typeface="Arial"/>
                <a:cs typeface="Arial"/>
              </a:rPr>
              <a:t>often </a:t>
            </a:r>
            <a:r>
              <a:rPr dirty="0" sz="2900" spc="-440">
                <a:solidFill>
                  <a:srgbClr val="97323A"/>
                </a:solidFill>
                <a:latin typeface="Arial"/>
                <a:cs typeface="Arial"/>
              </a:rPr>
              <a:t>SSH</a:t>
            </a:r>
            <a:r>
              <a:rPr dirty="0" sz="2900" spc="-29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900" spc="-140">
                <a:solidFill>
                  <a:srgbClr val="97323A"/>
                </a:solidFill>
                <a:latin typeface="Arial"/>
                <a:cs typeface="Arial"/>
              </a:rPr>
              <a:t>easier</a:t>
            </a:r>
            <a:endParaRPr sz="2900">
              <a:latin typeface="Arial"/>
              <a:cs typeface="Arial"/>
            </a:endParaRPr>
          </a:p>
          <a:p>
            <a:pPr marL="330200" marR="582295" indent="-317500">
              <a:lnSpc>
                <a:spcPct val="100600"/>
              </a:lnSpc>
              <a:spcBef>
                <a:spcPts val="700"/>
              </a:spcBef>
            </a:pPr>
            <a:r>
              <a:rPr dirty="0" sz="1750" spc="-78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750" spc="13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900" spc="-125">
                <a:solidFill>
                  <a:srgbClr val="97323A"/>
                </a:solidFill>
                <a:latin typeface="Arial"/>
                <a:cs typeface="Arial"/>
              </a:rPr>
              <a:t>Need </a:t>
            </a:r>
            <a:r>
              <a:rPr dirty="0" sz="2900" spc="-95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900" spc="-125">
                <a:solidFill>
                  <a:srgbClr val="97323A"/>
                </a:solidFill>
                <a:latin typeface="Arial"/>
                <a:cs typeface="Arial"/>
              </a:rPr>
              <a:t>generate </a:t>
            </a:r>
            <a:r>
              <a:rPr dirty="0" sz="29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900" spc="-95">
                <a:solidFill>
                  <a:srgbClr val="97323A"/>
                </a:solidFill>
                <a:latin typeface="Arial"/>
                <a:cs typeface="Arial"/>
              </a:rPr>
              <a:t>keypair:  </a:t>
            </a:r>
            <a:r>
              <a:rPr dirty="0" u="heavy" sz="2900" spc="-10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"/>
                <a:cs typeface="Arial"/>
              </a:rPr>
              <a:t>https://help.github.com/articles/generating-ssh- </a:t>
            </a:r>
            <a:r>
              <a:rPr dirty="0" sz="2900" spc="-100">
                <a:solidFill>
                  <a:srgbClr val="F7B615"/>
                </a:solidFill>
                <a:latin typeface="Arial"/>
                <a:cs typeface="Arial"/>
              </a:rPr>
              <a:t> </a:t>
            </a:r>
            <a:r>
              <a:rPr dirty="0" u="heavy" sz="2900" spc="-254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"/>
                <a:cs typeface="Arial"/>
              </a:rPr>
              <a:t>keys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1224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Github </a:t>
            </a:r>
            <a:r>
              <a:rPr dirty="0" spc="-250"/>
              <a:t>– </a:t>
            </a:r>
            <a:r>
              <a:rPr dirty="0" spc="-665"/>
              <a:t>SSH</a:t>
            </a:r>
            <a:r>
              <a:rPr dirty="0" spc="-215"/>
              <a:t> </a:t>
            </a:r>
            <a:r>
              <a:rPr dirty="0" spc="-385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011680"/>
            <a:ext cx="7698740" cy="29718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750" spc="-78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750" spc="13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900" spc="-175">
                <a:solidFill>
                  <a:srgbClr val="97323A"/>
                </a:solidFill>
                <a:latin typeface="Arial"/>
                <a:cs typeface="Arial"/>
              </a:rPr>
              <a:t>cd </a:t>
            </a:r>
            <a:r>
              <a:rPr dirty="0" sz="2900" spc="-95">
                <a:solidFill>
                  <a:srgbClr val="97323A"/>
                </a:solidFill>
                <a:latin typeface="Arial"/>
                <a:cs typeface="Arial"/>
              </a:rPr>
              <a:t>~/.ssh;</a:t>
            </a:r>
            <a:r>
              <a:rPr dirty="0" sz="2900" spc="15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900" spc="-254">
                <a:solidFill>
                  <a:srgbClr val="97323A"/>
                </a:solidFill>
                <a:latin typeface="Arial"/>
                <a:cs typeface="Arial"/>
              </a:rPr>
              <a:t>ls</a:t>
            </a:r>
            <a:endParaRPr sz="2900">
              <a:latin typeface="Arial"/>
              <a:cs typeface="Arial"/>
            </a:endParaRPr>
          </a:p>
          <a:p>
            <a:pPr marL="330200" marR="5080" indent="-317500">
              <a:lnSpc>
                <a:spcPct val="100600"/>
              </a:lnSpc>
              <a:spcBef>
                <a:spcPts val="600"/>
              </a:spcBef>
            </a:pPr>
            <a:r>
              <a:rPr dirty="0" sz="1750" spc="-78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750" spc="14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900" spc="-10">
                <a:solidFill>
                  <a:srgbClr val="97323A"/>
                </a:solidFill>
                <a:latin typeface="Arial"/>
                <a:cs typeface="Arial"/>
              </a:rPr>
              <a:t>If </a:t>
            </a:r>
            <a:r>
              <a:rPr dirty="0" sz="29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900" spc="-10">
                <a:solidFill>
                  <a:srgbClr val="97323A"/>
                </a:solidFill>
                <a:latin typeface="Arial"/>
                <a:cs typeface="Arial"/>
              </a:rPr>
              <a:t>file </a:t>
            </a:r>
            <a:r>
              <a:rPr dirty="0" sz="2900" spc="-204">
                <a:solidFill>
                  <a:srgbClr val="97323A"/>
                </a:solidFill>
                <a:latin typeface="Arial"/>
                <a:cs typeface="Arial"/>
              </a:rPr>
              <a:t>named </a:t>
            </a:r>
            <a:r>
              <a:rPr dirty="0" sz="2900" spc="-130">
                <a:solidFill>
                  <a:srgbClr val="97323A"/>
                </a:solidFill>
                <a:latin typeface="Arial"/>
                <a:cs typeface="Arial"/>
              </a:rPr>
              <a:t>id_dsa.pub </a:t>
            </a:r>
            <a:r>
              <a:rPr dirty="0" sz="2900" spc="-85">
                <a:solidFill>
                  <a:srgbClr val="97323A"/>
                </a:solidFill>
                <a:latin typeface="Arial"/>
                <a:cs typeface="Arial"/>
              </a:rPr>
              <a:t>or </a:t>
            </a:r>
            <a:r>
              <a:rPr dirty="0" sz="2900" spc="-125">
                <a:solidFill>
                  <a:srgbClr val="97323A"/>
                </a:solidFill>
                <a:latin typeface="Arial"/>
                <a:cs typeface="Arial"/>
              </a:rPr>
              <a:t>id_rsa.pub </a:t>
            </a:r>
            <a:r>
              <a:rPr dirty="0" sz="2900" spc="-210">
                <a:solidFill>
                  <a:srgbClr val="97323A"/>
                </a:solidFill>
                <a:latin typeface="Arial"/>
                <a:cs typeface="Arial"/>
              </a:rPr>
              <a:t>does </a:t>
            </a:r>
            <a:r>
              <a:rPr dirty="0" sz="2900" spc="-180">
                <a:solidFill>
                  <a:srgbClr val="97323A"/>
                </a:solidFill>
                <a:latin typeface="Arial"/>
                <a:cs typeface="Arial"/>
              </a:rPr>
              <a:t>not  </a:t>
            </a:r>
            <a:r>
              <a:rPr dirty="0" sz="2900" spc="-160">
                <a:solidFill>
                  <a:srgbClr val="97323A"/>
                </a:solidFill>
                <a:latin typeface="Arial"/>
                <a:cs typeface="Arial"/>
              </a:rPr>
              <a:t>exist:</a:t>
            </a:r>
            <a:endParaRPr sz="29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70"/>
              </a:spcBef>
            </a:pPr>
            <a:r>
              <a:rPr dirty="0" sz="180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600" spc="-225">
                <a:solidFill>
                  <a:srgbClr val="97323A"/>
                </a:solidFill>
                <a:latin typeface="Arial"/>
                <a:cs typeface="Arial"/>
              </a:rPr>
              <a:t>ssh-keygen </a:t>
            </a:r>
            <a:r>
              <a:rPr dirty="0" sz="2600" spc="-10">
                <a:solidFill>
                  <a:srgbClr val="97323A"/>
                </a:solidFill>
                <a:latin typeface="Arial"/>
                <a:cs typeface="Arial"/>
              </a:rPr>
              <a:t>-t </a:t>
            </a:r>
            <a:r>
              <a:rPr dirty="0" sz="2600" spc="-155">
                <a:solidFill>
                  <a:srgbClr val="97323A"/>
                </a:solidFill>
                <a:latin typeface="Arial"/>
                <a:cs typeface="Arial"/>
              </a:rPr>
              <a:t>dsa -C </a:t>
            </a:r>
            <a:r>
              <a:rPr dirty="0" sz="2600" spc="-35">
                <a:solidFill>
                  <a:srgbClr val="97323A"/>
                </a:solidFill>
                <a:latin typeface="Arial"/>
                <a:cs typeface="Arial"/>
              </a:rPr>
              <a:t>“&lt;your </a:t>
            </a:r>
            <a:r>
              <a:rPr dirty="0" sz="2600" spc="-125">
                <a:solidFill>
                  <a:srgbClr val="97323A"/>
                </a:solidFill>
                <a:latin typeface="Arial"/>
                <a:cs typeface="Arial"/>
              </a:rPr>
              <a:t>email</a:t>
            </a:r>
            <a:r>
              <a:rPr dirty="0" sz="2600" spc="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600" spc="-45">
                <a:solidFill>
                  <a:srgbClr val="97323A"/>
                </a:solidFill>
                <a:latin typeface="Arial"/>
                <a:cs typeface="Arial"/>
              </a:rPr>
              <a:t>here&gt;”</a:t>
            </a:r>
            <a:endParaRPr sz="26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80"/>
              </a:spcBef>
            </a:pPr>
            <a:r>
              <a:rPr dirty="0" sz="180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600" spc="-175">
                <a:solidFill>
                  <a:srgbClr val="97323A"/>
                </a:solidFill>
                <a:latin typeface="Arial"/>
                <a:cs typeface="Arial"/>
              </a:rPr>
              <a:t>ssh-add</a:t>
            </a:r>
            <a:r>
              <a:rPr dirty="0" sz="2600" spc="-2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600" spc="-110">
                <a:solidFill>
                  <a:srgbClr val="97323A"/>
                </a:solidFill>
                <a:latin typeface="Arial"/>
                <a:cs typeface="Arial"/>
              </a:rPr>
              <a:t>id_dsa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750" spc="-78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750" spc="13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900" spc="-110">
                <a:solidFill>
                  <a:srgbClr val="97323A"/>
                </a:solidFill>
                <a:latin typeface="Arial"/>
                <a:cs typeface="Arial"/>
              </a:rPr>
              <a:t>pbcopy </a:t>
            </a:r>
            <a:r>
              <a:rPr dirty="0" sz="2900" spc="240">
                <a:solidFill>
                  <a:srgbClr val="97323A"/>
                </a:solidFill>
                <a:latin typeface="Arial"/>
                <a:cs typeface="Arial"/>
              </a:rPr>
              <a:t>&lt; </a:t>
            </a:r>
            <a:r>
              <a:rPr dirty="0" sz="2900" spc="-75">
                <a:solidFill>
                  <a:srgbClr val="97323A"/>
                </a:solidFill>
                <a:latin typeface="Arial"/>
                <a:cs typeface="Arial"/>
              </a:rPr>
              <a:t>~/.ssh/id_dsa.pub </a:t>
            </a:r>
            <a:r>
              <a:rPr dirty="0" sz="2900" spc="-229">
                <a:solidFill>
                  <a:srgbClr val="97323A"/>
                </a:solidFill>
                <a:latin typeface="Arial"/>
                <a:cs typeface="Arial"/>
              </a:rPr>
              <a:t>(on</a:t>
            </a:r>
            <a:r>
              <a:rPr dirty="0" sz="2900" spc="-1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900" spc="-240">
                <a:solidFill>
                  <a:srgbClr val="97323A"/>
                </a:solidFill>
                <a:latin typeface="Arial"/>
                <a:cs typeface="Arial"/>
              </a:rPr>
              <a:t>Macs)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1224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Github </a:t>
            </a:r>
            <a:r>
              <a:rPr dirty="0" spc="-250"/>
              <a:t>– </a:t>
            </a:r>
            <a:r>
              <a:rPr dirty="0" spc="-665"/>
              <a:t>SSH</a:t>
            </a:r>
            <a:r>
              <a:rPr dirty="0" spc="-215"/>
              <a:t> </a:t>
            </a:r>
            <a:r>
              <a:rPr dirty="0" spc="-385"/>
              <a:t>keys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828800"/>
            <a:ext cx="7543800" cy="5074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79968" y="1783081"/>
            <a:ext cx="527857" cy="532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53400" y="18287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0999" y="0"/>
                </a:lnTo>
                <a:lnTo>
                  <a:pt x="380999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945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6784" y="3765669"/>
            <a:ext cx="1978431" cy="5278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1600" y="3810000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0" y="0"/>
                </a:moveTo>
                <a:lnTo>
                  <a:pt x="1828798" y="0"/>
                </a:lnTo>
                <a:lnTo>
                  <a:pt x="1828798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945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2400" y="2622669"/>
            <a:ext cx="989214" cy="527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48600" y="2667000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199" y="0"/>
                </a:lnTo>
                <a:lnTo>
                  <a:pt x="838199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945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70140" y="1176020"/>
            <a:ext cx="1525905" cy="5664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dirty="0" sz="1800" spc="-60">
                <a:solidFill>
                  <a:srgbClr val="97323A"/>
                </a:solidFill>
                <a:latin typeface="Arial"/>
                <a:cs typeface="Arial"/>
              </a:rPr>
              <a:t>1. </a:t>
            </a:r>
            <a:r>
              <a:rPr dirty="0" sz="1800" spc="-105">
                <a:solidFill>
                  <a:srgbClr val="97323A"/>
                </a:solidFill>
                <a:latin typeface="Arial"/>
                <a:cs typeface="Arial"/>
              </a:rPr>
              <a:t>Click </a:t>
            </a:r>
            <a:r>
              <a:rPr dirty="0" sz="1800" spc="-110">
                <a:solidFill>
                  <a:srgbClr val="97323A"/>
                </a:solidFill>
                <a:latin typeface="Arial"/>
                <a:cs typeface="Arial"/>
              </a:rPr>
              <a:t>“account  </a:t>
            </a:r>
            <a:r>
              <a:rPr dirty="0" sz="1800" spc="-100">
                <a:solidFill>
                  <a:srgbClr val="97323A"/>
                </a:solidFill>
                <a:latin typeface="Arial"/>
                <a:cs typeface="Arial"/>
              </a:rPr>
              <a:t>settings”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300220"/>
            <a:ext cx="121348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60">
                <a:solidFill>
                  <a:srgbClr val="97323A"/>
                </a:solidFill>
                <a:latin typeface="Arial"/>
                <a:cs typeface="Arial"/>
              </a:rPr>
              <a:t>2. </a:t>
            </a:r>
            <a:r>
              <a:rPr dirty="0" sz="1800" spc="-105">
                <a:solidFill>
                  <a:srgbClr val="97323A"/>
                </a:solidFill>
                <a:latin typeface="Arial"/>
                <a:cs typeface="Arial"/>
              </a:rPr>
              <a:t>Click </a:t>
            </a:r>
            <a:r>
              <a:rPr dirty="0" sz="1800" spc="-185">
                <a:solidFill>
                  <a:srgbClr val="97323A"/>
                </a:solidFill>
                <a:latin typeface="Arial"/>
                <a:cs typeface="Arial"/>
              </a:rPr>
              <a:t>“SSH  </a:t>
            </a:r>
            <a:r>
              <a:rPr dirty="0" sz="1800" spc="-125">
                <a:solidFill>
                  <a:srgbClr val="97323A"/>
                </a:solidFill>
                <a:latin typeface="Arial"/>
                <a:cs typeface="Arial"/>
              </a:rPr>
              <a:t>Keys”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8740" y="3233420"/>
            <a:ext cx="122364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60">
                <a:solidFill>
                  <a:srgbClr val="97323A"/>
                </a:solidFill>
                <a:latin typeface="Arial"/>
                <a:cs typeface="Arial"/>
              </a:rPr>
              <a:t>3. </a:t>
            </a:r>
            <a:r>
              <a:rPr dirty="0" sz="1800" spc="-105">
                <a:solidFill>
                  <a:srgbClr val="97323A"/>
                </a:solidFill>
                <a:latin typeface="Arial"/>
                <a:cs typeface="Arial"/>
              </a:rPr>
              <a:t>Click </a:t>
            </a:r>
            <a:r>
              <a:rPr dirty="0" sz="1800" spc="-40">
                <a:solidFill>
                  <a:srgbClr val="97323A"/>
                </a:solidFill>
                <a:latin typeface="Arial"/>
                <a:cs typeface="Arial"/>
              </a:rPr>
              <a:t>“Add  </a:t>
            </a:r>
            <a:r>
              <a:rPr dirty="0" sz="1800" spc="-275">
                <a:solidFill>
                  <a:srgbClr val="97323A"/>
                </a:solidFill>
                <a:latin typeface="Arial"/>
                <a:cs typeface="Arial"/>
              </a:rPr>
              <a:t>SSH</a:t>
            </a:r>
            <a:r>
              <a:rPr dirty="0" sz="1800" spc="-24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97323A"/>
                </a:solidFill>
                <a:latin typeface="Arial"/>
                <a:cs typeface="Arial"/>
              </a:rPr>
              <a:t>key”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2540" y="5214620"/>
            <a:ext cx="2051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97323A"/>
                </a:solidFill>
                <a:latin typeface="Arial"/>
                <a:cs typeface="Arial"/>
              </a:rPr>
              <a:t>4. </a:t>
            </a:r>
            <a:r>
              <a:rPr dirty="0" sz="1800" spc="-170">
                <a:solidFill>
                  <a:srgbClr val="97323A"/>
                </a:solidFill>
                <a:latin typeface="Arial"/>
                <a:cs typeface="Arial"/>
              </a:rPr>
              <a:t>Paste </a:t>
            </a:r>
            <a:r>
              <a:rPr dirty="0" sz="1800" spc="-95">
                <a:solidFill>
                  <a:srgbClr val="97323A"/>
                </a:solidFill>
                <a:latin typeface="Arial"/>
                <a:cs typeface="Arial"/>
              </a:rPr>
              <a:t>your </a:t>
            </a:r>
            <a:r>
              <a:rPr dirty="0" sz="1800" spc="-110">
                <a:solidFill>
                  <a:srgbClr val="97323A"/>
                </a:solidFill>
                <a:latin typeface="Arial"/>
                <a:cs typeface="Arial"/>
              </a:rPr>
              <a:t>key</a:t>
            </a:r>
            <a:r>
              <a:rPr dirty="0" sz="1800" spc="-8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97323A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88" y="833120"/>
            <a:ext cx="323723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80">
                <a:solidFill>
                  <a:srgbClr val="97323A"/>
                </a:solidFill>
                <a:latin typeface="Arial"/>
                <a:cs typeface="Arial"/>
              </a:rPr>
              <a:t>Create </a:t>
            </a:r>
            <a:r>
              <a:rPr dirty="0" sz="4400" spc="-20">
                <a:solidFill>
                  <a:srgbClr val="97323A"/>
                </a:solidFill>
                <a:latin typeface="Arial"/>
                <a:cs typeface="Arial"/>
              </a:rPr>
              <a:t>a</a:t>
            </a:r>
            <a:r>
              <a:rPr dirty="0" sz="4400" spc="7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4400" spc="-130">
                <a:solidFill>
                  <a:srgbClr val="97323A"/>
                </a:solidFill>
                <a:latin typeface="Arial"/>
                <a:cs typeface="Arial"/>
              </a:rPr>
              <a:t>repo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1523998"/>
            <a:ext cx="7391400" cy="5419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98671" y="2098961"/>
            <a:ext cx="3557841" cy="432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2400" y="2133600"/>
            <a:ext cx="3429000" cy="304800"/>
          </a:xfrm>
          <a:custGeom>
            <a:avLst/>
            <a:gdLst/>
            <a:ahLst/>
            <a:cxnLst/>
            <a:rect l="l" t="t" r="r" b="b"/>
            <a:pathLst>
              <a:path w="3429000" h="304800">
                <a:moveTo>
                  <a:pt x="0" y="0"/>
                </a:moveTo>
                <a:lnTo>
                  <a:pt x="3428997" y="0"/>
                </a:lnTo>
                <a:lnTo>
                  <a:pt x="3428997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A945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46140" y="1709420"/>
            <a:ext cx="1179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5">
                <a:solidFill>
                  <a:srgbClr val="97323A"/>
                </a:solidFill>
                <a:latin typeface="Arial"/>
                <a:cs typeface="Arial"/>
              </a:rPr>
              <a:t>Repo</a:t>
            </a:r>
            <a:r>
              <a:rPr dirty="0" sz="2400" spc="-8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400" spc="-409">
                <a:solidFill>
                  <a:srgbClr val="97323A"/>
                </a:solidFill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6005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Pushing </a:t>
            </a:r>
            <a:r>
              <a:rPr dirty="0" spc="-190"/>
              <a:t>and</a:t>
            </a:r>
            <a:r>
              <a:rPr dirty="0" spc="-430"/>
              <a:t> </a:t>
            </a:r>
            <a:r>
              <a:rPr dirty="0" spc="-180"/>
              <a:t>fetching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98420"/>
            <a:ext cx="7941945" cy="22301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30200" marR="5080" indent="-317500">
              <a:lnSpc>
                <a:spcPct val="101200"/>
              </a:lnSpc>
              <a:spcBef>
                <a:spcPts val="6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60" b="1">
                <a:solidFill>
                  <a:srgbClr val="97323A"/>
                </a:solidFill>
                <a:latin typeface="Arial"/>
                <a:cs typeface="Arial"/>
              </a:rPr>
              <a:t>push </a:t>
            </a:r>
            <a:r>
              <a:rPr dirty="0" sz="2800" spc="-140" b="1">
                <a:solidFill>
                  <a:srgbClr val="97323A"/>
                </a:solidFill>
                <a:latin typeface="Arial"/>
                <a:cs typeface="Arial"/>
              </a:rPr>
              <a:t>&lt;remotename&gt; </a:t>
            </a:r>
            <a:r>
              <a:rPr dirty="0" sz="2800" spc="-145" b="1">
                <a:solidFill>
                  <a:srgbClr val="97323A"/>
                </a:solidFill>
                <a:latin typeface="Arial"/>
                <a:cs typeface="Arial"/>
              </a:rPr>
              <a:t>&lt;branchname&gt; </a:t>
            </a:r>
            <a:r>
              <a:rPr dirty="0" sz="2800" spc="-290">
                <a:solidFill>
                  <a:srgbClr val="97323A"/>
                </a:solidFill>
                <a:latin typeface="Arial"/>
                <a:cs typeface="Arial"/>
              </a:rPr>
              <a:t>sends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your 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code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in</a:t>
            </a:r>
            <a:r>
              <a:rPr dirty="0" sz="2800" spc="-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r>
              <a:rPr dirty="0" sz="2800" spc="-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up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</a:t>
            </a:r>
            <a:r>
              <a:rPr dirty="0" sz="2800" spc="-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</a:t>
            </a:r>
            <a:r>
              <a:rPr dirty="0" sz="2800" spc="-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remote</a:t>
            </a:r>
            <a:endParaRPr sz="2800">
              <a:latin typeface="Arial"/>
              <a:cs typeface="Arial"/>
            </a:endParaRPr>
          </a:p>
          <a:p>
            <a:pPr marL="647700" marR="1135380" indent="-279400">
              <a:lnSpc>
                <a:spcPct val="101699"/>
              </a:lnSpc>
              <a:spcBef>
                <a:spcPts val="434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70">
                <a:solidFill>
                  <a:srgbClr val="97323A"/>
                </a:solidFill>
                <a:latin typeface="Arial"/>
                <a:cs typeface="Arial"/>
              </a:rPr>
              <a:t>Often </a:t>
            </a:r>
            <a:r>
              <a:rPr dirty="0" sz="2500" spc="-190">
                <a:solidFill>
                  <a:srgbClr val="97323A"/>
                </a:solidFill>
                <a:latin typeface="Arial"/>
                <a:cs typeface="Arial"/>
              </a:rPr>
              <a:t>just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500" spc="-235">
                <a:solidFill>
                  <a:srgbClr val="97323A"/>
                </a:solidFill>
                <a:latin typeface="Arial"/>
                <a:cs typeface="Arial"/>
              </a:rPr>
              <a:t>push: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depends </a:t>
            </a:r>
            <a:r>
              <a:rPr dirty="0" sz="2500" spc="-220">
                <a:solidFill>
                  <a:srgbClr val="97323A"/>
                </a:solidFill>
                <a:latin typeface="Arial"/>
                <a:cs typeface="Arial"/>
              </a:rPr>
              <a:t>on </a:t>
            </a:r>
            <a:r>
              <a:rPr dirty="0" sz="2500" spc="-170">
                <a:solidFill>
                  <a:srgbClr val="97323A"/>
                </a:solidFill>
                <a:latin typeface="Arial"/>
                <a:cs typeface="Arial"/>
              </a:rPr>
              <a:t>settings </a:t>
            </a:r>
            <a:r>
              <a:rPr dirty="0" sz="2500" spc="-110">
                <a:solidFill>
                  <a:srgbClr val="97323A"/>
                </a:solidFill>
                <a:latin typeface="Arial"/>
                <a:cs typeface="Arial"/>
              </a:rPr>
              <a:t>but </a:t>
            </a:r>
            <a:r>
              <a:rPr dirty="0" sz="2500" spc="-220">
                <a:solidFill>
                  <a:srgbClr val="97323A"/>
                </a:solidFill>
                <a:latin typeface="Arial"/>
                <a:cs typeface="Arial"/>
              </a:rPr>
              <a:t>often  </a:t>
            </a:r>
            <a:r>
              <a:rPr dirty="0" sz="2500" spc="-114">
                <a:solidFill>
                  <a:srgbClr val="97323A"/>
                </a:solidFill>
                <a:latin typeface="Arial"/>
                <a:cs typeface="Arial"/>
              </a:rPr>
              <a:t>equivalent </a:t>
            </a:r>
            <a:r>
              <a:rPr dirty="0" sz="2500" spc="-8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500" spc="-254">
                <a:solidFill>
                  <a:srgbClr val="97323A"/>
                </a:solidFill>
                <a:latin typeface="Arial"/>
                <a:cs typeface="Arial"/>
              </a:rPr>
              <a:t>push </a:t>
            </a:r>
            <a:r>
              <a:rPr dirty="0" sz="2500" spc="-80">
                <a:solidFill>
                  <a:srgbClr val="97323A"/>
                </a:solidFill>
                <a:latin typeface="Arial"/>
                <a:cs typeface="Arial"/>
              </a:rPr>
              <a:t>origin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70">
                <a:solidFill>
                  <a:srgbClr val="97323A"/>
                </a:solidFill>
                <a:latin typeface="Arial"/>
                <a:cs typeface="Arial"/>
              </a:rPr>
              <a:t>master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25" b="1">
                <a:solidFill>
                  <a:srgbClr val="97323A"/>
                </a:solidFill>
                <a:latin typeface="Arial"/>
                <a:cs typeface="Arial"/>
              </a:rPr>
              <a:t>fetch</a:t>
            </a:r>
            <a:r>
              <a:rPr dirty="0" sz="2800" spc="9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40" b="1">
                <a:solidFill>
                  <a:srgbClr val="97323A"/>
                </a:solidFill>
                <a:latin typeface="Arial"/>
                <a:cs typeface="Arial"/>
              </a:rPr>
              <a:t>&lt;remotename&gt;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57359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Remote </a:t>
            </a:r>
            <a:r>
              <a:rPr dirty="0" spc="-170"/>
              <a:t>tracking</a:t>
            </a:r>
            <a:r>
              <a:rPr dirty="0" spc="-415"/>
              <a:t> </a:t>
            </a:r>
            <a:r>
              <a:rPr dirty="0" spc="-305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98420"/>
            <a:ext cx="7928609" cy="35115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30200" marR="5080" indent="-317500">
              <a:lnSpc>
                <a:spcPct val="101200"/>
              </a:lnSpc>
              <a:spcBef>
                <a:spcPts val="6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When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you </a:t>
            </a:r>
            <a:r>
              <a:rPr dirty="0" sz="2800" spc="-85">
                <a:solidFill>
                  <a:srgbClr val="97323A"/>
                </a:solidFill>
                <a:latin typeface="Arial"/>
                <a:cs typeface="Arial"/>
              </a:rPr>
              <a:t>do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fetch,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you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don’t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immediately </a:t>
            </a:r>
            <a:r>
              <a:rPr dirty="0" sz="2800" spc="-265">
                <a:solidFill>
                  <a:srgbClr val="97323A"/>
                </a:solidFill>
                <a:latin typeface="Arial"/>
                <a:cs typeface="Arial"/>
              </a:rPr>
              <a:t>see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 </a:t>
            </a:r>
            <a:r>
              <a:rPr dirty="0" sz="2800" spc="-225">
                <a:solidFill>
                  <a:srgbClr val="97323A"/>
                </a:solidFill>
                <a:latin typeface="Arial"/>
                <a:cs typeface="Arial"/>
              </a:rPr>
              <a:t>changes.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Why?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Changes </a:t>
            </a:r>
            <a:r>
              <a:rPr dirty="0" sz="2800" spc="-60">
                <a:solidFill>
                  <a:srgbClr val="97323A"/>
                </a:solidFill>
                <a:latin typeface="Arial"/>
                <a:cs typeface="Arial"/>
              </a:rPr>
              <a:t>are </a:t>
            </a:r>
            <a:r>
              <a:rPr dirty="0" sz="2800" spc="-105">
                <a:solidFill>
                  <a:srgbClr val="97323A"/>
                </a:solidFill>
                <a:latin typeface="Arial"/>
                <a:cs typeface="Arial"/>
              </a:rPr>
              <a:t>fetched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“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remote </a:t>
            </a:r>
            <a:r>
              <a:rPr dirty="0" sz="2800" spc="-204" b="1">
                <a:solidFill>
                  <a:srgbClr val="97323A"/>
                </a:solidFill>
                <a:latin typeface="Arial"/>
                <a:cs typeface="Arial"/>
              </a:rPr>
              <a:t>tracking</a:t>
            </a:r>
            <a:r>
              <a:rPr dirty="0" sz="2800" spc="1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80" b="1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 marL="647700" marR="210820" indent="-279400">
              <a:lnSpc>
                <a:spcPts val="2950"/>
              </a:lnSpc>
              <a:spcBef>
                <a:spcPts val="73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225">
                <a:solidFill>
                  <a:srgbClr val="97323A"/>
                </a:solidFill>
                <a:latin typeface="Arial"/>
                <a:cs typeface="Arial"/>
              </a:rPr>
              <a:t>Branches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associated </a:t>
            </a:r>
            <a:r>
              <a:rPr dirty="0" sz="2500" spc="-114">
                <a:solidFill>
                  <a:srgbClr val="97323A"/>
                </a:solidFill>
                <a:latin typeface="Arial"/>
                <a:cs typeface="Arial"/>
              </a:rPr>
              <a:t>with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500" spc="-160">
                <a:solidFill>
                  <a:srgbClr val="97323A"/>
                </a:solidFill>
                <a:latin typeface="Arial"/>
                <a:cs typeface="Arial"/>
              </a:rPr>
              <a:t>remote, </a:t>
            </a:r>
            <a:r>
              <a:rPr dirty="0" sz="2500" spc="-110">
                <a:solidFill>
                  <a:srgbClr val="97323A"/>
                </a:solidFill>
                <a:latin typeface="Arial"/>
                <a:cs typeface="Arial"/>
              </a:rPr>
              <a:t>but </a:t>
            </a:r>
            <a:r>
              <a:rPr dirty="0" sz="2500" spc="-40">
                <a:solidFill>
                  <a:srgbClr val="97323A"/>
                </a:solidFill>
                <a:latin typeface="Arial"/>
                <a:cs typeface="Arial"/>
              </a:rPr>
              <a:t>treat </a:t>
            </a:r>
            <a:r>
              <a:rPr dirty="0" sz="2500" spc="-220">
                <a:solidFill>
                  <a:srgbClr val="97323A"/>
                </a:solidFill>
                <a:latin typeface="Arial"/>
                <a:cs typeface="Arial"/>
              </a:rPr>
              <a:t>them </a:t>
            </a:r>
            <a:r>
              <a:rPr dirty="0" sz="2500" spc="-95">
                <a:solidFill>
                  <a:srgbClr val="97323A"/>
                </a:solidFill>
                <a:latin typeface="Arial"/>
                <a:cs typeface="Arial"/>
              </a:rPr>
              <a:t>like </a:t>
            </a:r>
            <a:r>
              <a:rPr dirty="0" sz="2500" spc="-130">
                <a:solidFill>
                  <a:srgbClr val="97323A"/>
                </a:solidFill>
                <a:latin typeface="Arial"/>
                <a:cs typeface="Arial"/>
              </a:rPr>
              <a:t>a  </a:t>
            </a:r>
            <a:r>
              <a:rPr dirty="0" sz="2500" spc="-95">
                <a:solidFill>
                  <a:srgbClr val="97323A"/>
                </a:solidFill>
                <a:latin typeface="Arial"/>
                <a:cs typeface="Arial"/>
              </a:rPr>
              <a:t>local</a:t>
            </a:r>
            <a:r>
              <a:rPr dirty="0" sz="2500" spc="-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40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endParaRPr sz="2500">
              <a:latin typeface="Arial"/>
              <a:cs typeface="Arial"/>
            </a:endParaRPr>
          </a:p>
          <a:p>
            <a:pPr marL="647700" marR="90170" indent="-279400">
              <a:lnSpc>
                <a:spcPct val="101699"/>
              </a:lnSpc>
              <a:spcBef>
                <a:spcPts val="405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204">
                <a:solidFill>
                  <a:srgbClr val="97323A"/>
                </a:solidFill>
                <a:latin typeface="Arial"/>
                <a:cs typeface="Arial"/>
              </a:rPr>
              <a:t>Can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merge </a:t>
            </a:r>
            <a:r>
              <a:rPr dirty="0" sz="2500" spc="-114">
                <a:solidFill>
                  <a:srgbClr val="97323A"/>
                </a:solidFill>
                <a:latin typeface="Arial"/>
                <a:cs typeface="Arial"/>
              </a:rPr>
              <a:t>with </a:t>
            </a:r>
            <a:r>
              <a:rPr dirty="0" sz="2500" spc="-130">
                <a:solidFill>
                  <a:srgbClr val="97323A"/>
                </a:solidFill>
                <a:latin typeface="Arial"/>
                <a:cs typeface="Arial"/>
              </a:rPr>
              <a:t>your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current </a:t>
            </a:r>
            <a:r>
              <a:rPr dirty="0" sz="2500" spc="-170">
                <a:solidFill>
                  <a:srgbClr val="97323A"/>
                </a:solidFill>
                <a:latin typeface="Arial"/>
                <a:cs typeface="Arial"/>
              </a:rPr>
              <a:t>master </a:t>
            </a:r>
            <a:r>
              <a:rPr dirty="0" sz="2500" spc="-50">
                <a:solidFill>
                  <a:srgbClr val="97323A"/>
                </a:solidFill>
                <a:latin typeface="Arial"/>
                <a:cs typeface="Arial"/>
              </a:rPr>
              <a:t>(git </a:t>
            </a:r>
            <a:r>
              <a:rPr dirty="0" sz="2500" spc="-190">
                <a:solidFill>
                  <a:srgbClr val="97323A"/>
                </a:solidFill>
                <a:latin typeface="Arial"/>
                <a:cs typeface="Arial"/>
              </a:rPr>
              <a:t>checkout </a:t>
            </a:r>
            <a:r>
              <a:rPr dirty="0" sz="2500" spc="-180">
                <a:solidFill>
                  <a:srgbClr val="97323A"/>
                </a:solidFill>
                <a:latin typeface="Arial"/>
                <a:cs typeface="Arial"/>
              </a:rPr>
              <a:t>master; 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merge</a:t>
            </a:r>
            <a:r>
              <a:rPr dirty="0" sz="25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80">
                <a:solidFill>
                  <a:srgbClr val="97323A"/>
                </a:solidFill>
                <a:latin typeface="Arial"/>
                <a:cs typeface="Arial"/>
              </a:rPr>
              <a:t>origin/master)</a:t>
            </a:r>
            <a:endParaRPr sz="25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5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305">
                <a:solidFill>
                  <a:srgbClr val="97323A"/>
                </a:solidFill>
                <a:latin typeface="Arial"/>
                <a:cs typeface="Arial"/>
              </a:rPr>
              <a:t>Even</a:t>
            </a:r>
            <a:r>
              <a:rPr dirty="0" sz="2500" spc="-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85">
                <a:solidFill>
                  <a:srgbClr val="97323A"/>
                </a:solidFill>
                <a:latin typeface="Arial"/>
                <a:cs typeface="Arial"/>
              </a:rPr>
              <a:t>better…rebase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57359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Remote </a:t>
            </a:r>
            <a:r>
              <a:rPr dirty="0" spc="-170"/>
              <a:t>tracking</a:t>
            </a:r>
            <a:r>
              <a:rPr dirty="0" spc="-415"/>
              <a:t> </a:t>
            </a:r>
            <a:r>
              <a:rPr dirty="0" spc="-305"/>
              <a:t>branches</a:t>
            </a:r>
          </a:p>
        </p:txBody>
      </p:sp>
      <p:sp>
        <p:nvSpPr>
          <p:cNvPr id="3" name="object 3"/>
          <p:cNvSpPr/>
          <p:nvPr/>
        </p:nvSpPr>
        <p:spPr>
          <a:xfrm>
            <a:off x="2841270" y="2057400"/>
            <a:ext cx="4667959" cy="4476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57359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Remote </a:t>
            </a:r>
            <a:r>
              <a:rPr dirty="0" spc="-170"/>
              <a:t>tracking</a:t>
            </a:r>
            <a:r>
              <a:rPr dirty="0" spc="-415"/>
              <a:t> </a:t>
            </a:r>
            <a:r>
              <a:rPr dirty="0" spc="-305"/>
              <a:t>branches</a:t>
            </a:r>
          </a:p>
        </p:txBody>
      </p:sp>
      <p:sp>
        <p:nvSpPr>
          <p:cNvPr id="3" name="object 3"/>
          <p:cNvSpPr/>
          <p:nvPr/>
        </p:nvSpPr>
        <p:spPr>
          <a:xfrm>
            <a:off x="1147509" y="2057400"/>
            <a:ext cx="797324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198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19812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0574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28800" y="20574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07539" y="3136617"/>
            <a:ext cx="5602605" cy="261302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260">
                <a:solidFill>
                  <a:srgbClr val="97323A"/>
                </a:solidFill>
                <a:latin typeface="Arial"/>
                <a:cs typeface="Arial"/>
              </a:rPr>
              <a:t>Basic </a:t>
            </a:r>
            <a:r>
              <a:rPr dirty="0" sz="2800" spc="-95">
                <a:solidFill>
                  <a:srgbClr val="97323A"/>
                </a:solidFill>
                <a:latin typeface="Arial"/>
                <a:cs typeface="Arial"/>
              </a:rPr>
              <a:t>workflow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in</a:t>
            </a:r>
            <a:r>
              <a:rPr dirty="0" sz="2800" spc="-2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</a:t>
            </a:r>
            <a:endParaRPr sz="280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490"/>
              </a:spcBef>
              <a:tabLst>
                <a:tab pos="1104265" algn="l"/>
              </a:tabLst>
            </a:pPr>
            <a:r>
              <a:rPr dirty="0" sz="1250" spc="-555">
                <a:solidFill>
                  <a:srgbClr val="676767"/>
                </a:solidFill>
                <a:latin typeface="Wingdings"/>
                <a:cs typeface="Wingdings"/>
              </a:rPr>
              <a:t></a:t>
            </a:r>
            <a:r>
              <a:rPr dirty="0" sz="1250" spc="-555">
                <a:solidFill>
                  <a:srgbClr val="676767"/>
                </a:solidFill>
                <a:latin typeface="Times New Roman"/>
                <a:cs typeface="Times New Roman"/>
              </a:rPr>
              <a:t>	</a:t>
            </a:r>
            <a:r>
              <a:rPr dirty="0" sz="1800" spc="-75">
                <a:solidFill>
                  <a:srgbClr val="97323A"/>
                </a:solidFill>
                <a:latin typeface="Arial"/>
                <a:cs typeface="Arial"/>
              </a:rPr>
              <a:t>Adding, </a:t>
            </a:r>
            <a:r>
              <a:rPr dirty="0" sz="1800" spc="-120">
                <a:solidFill>
                  <a:srgbClr val="97323A"/>
                </a:solidFill>
                <a:latin typeface="Arial"/>
                <a:cs typeface="Arial"/>
              </a:rPr>
              <a:t>committing, </a:t>
            </a:r>
            <a:r>
              <a:rPr dirty="0" sz="1800" spc="-85">
                <a:solidFill>
                  <a:srgbClr val="97323A"/>
                </a:solidFill>
                <a:latin typeface="Arial"/>
                <a:cs typeface="Arial"/>
              </a:rPr>
              <a:t>viewing</a:t>
            </a:r>
            <a:r>
              <a:rPr dirty="0" sz="1800" spc="17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97323A"/>
                </a:solidFill>
                <a:latin typeface="Arial"/>
                <a:cs typeface="Arial"/>
              </a:rPr>
              <a:t>diffs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254">
                <a:solidFill>
                  <a:srgbClr val="97323A"/>
                </a:solidFill>
                <a:latin typeface="Arial"/>
                <a:cs typeface="Arial"/>
              </a:rPr>
              <a:t>Branches</a:t>
            </a:r>
            <a:endParaRPr sz="280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590"/>
              </a:spcBef>
              <a:tabLst>
                <a:tab pos="1104265" algn="l"/>
              </a:tabLst>
            </a:pPr>
            <a:r>
              <a:rPr dirty="0" sz="1250" spc="-555">
                <a:solidFill>
                  <a:srgbClr val="676767"/>
                </a:solidFill>
                <a:latin typeface="Wingdings"/>
                <a:cs typeface="Wingdings"/>
              </a:rPr>
              <a:t></a:t>
            </a:r>
            <a:r>
              <a:rPr dirty="0" sz="1250" spc="-555">
                <a:solidFill>
                  <a:srgbClr val="676767"/>
                </a:solidFill>
                <a:latin typeface="Times New Roman"/>
                <a:cs typeface="Times New Roman"/>
              </a:rPr>
              <a:t>	</a:t>
            </a:r>
            <a:r>
              <a:rPr dirty="0" sz="1800" spc="-21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1800" spc="-240">
                <a:solidFill>
                  <a:srgbClr val="97323A"/>
                </a:solidFill>
                <a:latin typeface="Arial"/>
                <a:cs typeface="Arial"/>
              </a:rPr>
              <a:t>HEAD </a:t>
            </a:r>
            <a:r>
              <a:rPr dirty="0" sz="1800" spc="-85">
                <a:solidFill>
                  <a:srgbClr val="97323A"/>
                </a:solidFill>
                <a:latin typeface="Arial"/>
                <a:cs typeface="Arial"/>
              </a:rPr>
              <a:t>pointer, </a:t>
            </a:r>
            <a:r>
              <a:rPr dirty="0" sz="1800" spc="-100">
                <a:solidFill>
                  <a:srgbClr val="97323A"/>
                </a:solidFill>
                <a:latin typeface="Arial"/>
                <a:cs typeface="Arial"/>
              </a:rPr>
              <a:t>merging, </a:t>
            </a:r>
            <a:r>
              <a:rPr dirty="0" sz="1800" spc="-80">
                <a:solidFill>
                  <a:srgbClr val="97323A"/>
                </a:solidFill>
                <a:latin typeface="Arial"/>
                <a:cs typeface="Arial"/>
              </a:rPr>
              <a:t>and</a:t>
            </a:r>
            <a:r>
              <a:rPr dirty="0" sz="1800" spc="5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97323A"/>
                </a:solidFill>
                <a:latin typeface="Arial"/>
                <a:cs typeface="Arial"/>
              </a:rPr>
              <a:t>rebasing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305">
                <a:solidFill>
                  <a:srgbClr val="97323A"/>
                </a:solidFill>
                <a:latin typeface="Arial"/>
                <a:cs typeface="Arial"/>
              </a:rPr>
              <a:t>Remotes</a:t>
            </a:r>
            <a:endParaRPr sz="280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590"/>
              </a:spcBef>
              <a:tabLst>
                <a:tab pos="1104265" algn="l"/>
              </a:tabLst>
            </a:pPr>
            <a:r>
              <a:rPr dirty="0" sz="1250" spc="-555">
                <a:solidFill>
                  <a:srgbClr val="676767"/>
                </a:solidFill>
                <a:latin typeface="Wingdings"/>
                <a:cs typeface="Wingdings"/>
              </a:rPr>
              <a:t></a:t>
            </a:r>
            <a:r>
              <a:rPr dirty="0" sz="1250" spc="-555">
                <a:solidFill>
                  <a:srgbClr val="676767"/>
                </a:solidFill>
                <a:latin typeface="Times New Roman"/>
                <a:cs typeface="Times New Roman"/>
              </a:rPr>
              <a:t>	</a:t>
            </a:r>
            <a:r>
              <a:rPr dirty="0" sz="1800" spc="-180">
                <a:solidFill>
                  <a:srgbClr val="97323A"/>
                </a:solidFill>
                <a:latin typeface="Arial"/>
                <a:cs typeface="Arial"/>
              </a:rPr>
              <a:t>Pushing </a:t>
            </a:r>
            <a:r>
              <a:rPr dirty="0" sz="1800" spc="-80">
                <a:solidFill>
                  <a:srgbClr val="97323A"/>
                </a:solidFill>
                <a:latin typeface="Arial"/>
                <a:cs typeface="Arial"/>
              </a:rPr>
              <a:t>and </a:t>
            </a:r>
            <a:r>
              <a:rPr dirty="0" sz="1800" spc="-70">
                <a:solidFill>
                  <a:srgbClr val="97323A"/>
                </a:solidFill>
                <a:latin typeface="Arial"/>
                <a:cs typeface="Arial"/>
              </a:rPr>
              <a:t>fetching; </a:t>
            </a:r>
            <a:r>
              <a:rPr dirty="0" sz="1800" spc="-105">
                <a:solidFill>
                  <a:srgbClr val="97323A"/>
                </a:solidFill>
                <a:latin typeface="Arial"/>
                <a:cs typeface="Arial"/>
              </a:rPr>
              <a:t>quick </a:t>
            </a:r>
            <a:r>
              <a:rPr dirty="0" sz="1800" spc="-100">
                <a:solidFill>
                  <a:srgbClr val="97323A"/>
                </a:solidFill>
                <a:latin typeface="Arial"/>
                <a:cs typeface="Arial"/>
              </a:rPr>
              <a:t>introduction </a:t>
            </a:r>
            <a:r>
              <a:rPr dirty="0" sz="1800" spc="-60">
                <a:solidFill>
                  <a:srgbClr val="97323A"/>
                </a:solidFill>
                <a:latin typeface="Arial"/>
                <a:cs typeface="Arial"/>
              </a:rPr>
              <a:t>to</a:t>
            </a:r>
            <a:r>
              <a:rPr dirty="0" sz="1800" spc="2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97323A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7539" y="2265679"/>
            <a:ext cx="25050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25">
                <a:solidFill>
                  <a:srgbClr val="FFFFFF"/>
                </a:solidFill>
              </a:rPr>
              <a:t>In</a:t>
            </a:r>
            <a:r>
              <a:rPr dirty="0" sz="3600" spc="-75">
                <a:solidFill>
                  <a:srgbClr val="FFFFFF"/>
                </a:solidFill>
              </a:rPr>
              <a:t> </a:t>
            </a:r>
            <a:r>
              <a:rPr dirty="0" sz="3600" spc="-285">
                <a:solidFill>
                  <a:srgbClr val="FFFFFF"/>
                </a:solidFill>
              </a:rPr>
              <a:t>summary…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730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Installation </a:t>
            </a:r>
            <a:r>
              <a:rPr dirty="0" spc="-190"/>
              <a:t>and</a:t>
            </a:r>
            <a:r>
              <a:rPr dirty="0" spc="145"/>
              <a:t> </a:t>
            </a:r>
            <a:r>
              <a:rPr dirty="0" spc="-315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090420"/>
            <a:ext cx="7407909" cy="3848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u="heavy" sz="2800" spc="-8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"/>
                <a:cs typeface="Arial"/>
                <a:hlinkClick r:id="rId2"/>
              </a:rPr>
              <a:t>http://git-scm.com/download</a:t>
            </a:r>
            <a:r>
              <a:rPr dirty="0" sz="2800" spc="-80">
                <a:solidFill>
                  <a:srgbClr val="F7B615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800" spc="-50">
                <a:solidFill>
                  <a:srgbClr val="97323A"/>
                </a:solidFill>
                <a:latin typeface="Arial"/>
                <a:cs typeface="Arial"/>
              </a:rPr>
              <a:t>(try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this</a:t>
            </a:r>
            <a:r>
              <a:rPr dirty="0" sz="2800" spc="12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first)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20">
                <a:solidFill>
                  <a:srgbClr val="97323A"/>
                </a:solidFill>
                <a:latin typeface="Arial"/>
                <a:cs typeface="Arial"/>
              </a:rPr>
              <a:t>Linux: </a:t>
            </a:r>
            <a:r>
              <a:rPr dirty="0" sz="2800" spc="-45">
                <a:solidFill>
                  <a:srgbClr val="97323A"/>
                </a:solidFill>
                <a:latin typeface="Arial"/>
                <a:cs typeface="Arial"/>
              </a:rPr>
              <a:t>apt-get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install</a:t>
            </a:r>
            <a:r>
              <a:rPr dirty="0" sz="2800" spc="-32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git-core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8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Mac:</a:t>
            </a:r>
            <a:r>
              <a:rPr dirty="0" sz="2800" spc="-2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u="heavy" sz="2800" spc="-4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"/>
                <a:cs typeface="Arial"/>
                <a:hlinkClick r:id="rId3"/>
              </a:rPr>
              <a:t>http://code.google.com/p/git-osx-installer/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Windows: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u="heavy" sz="2800" spc="-85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"/>
                <a:cs typeface="Arial"/>
                <a:hlinkClick r:id="rId4"/>
              </a:rPr>
              <a:t>http://msysgit.github.com/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90"/>
              </a:spcBef>
            </a:pPr>
            <a:r>
              <a:rPr dirty="0" sz="1550" spc="-390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200" spc="-15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dirty="0" sz="2200" spc="-3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165">
                <a:solidFill>
                  <a:srgbClr val="97323A"/>
                </a:solidFill>
                <a:latin typeface="Arial"/>
                <a:cs typeface="Arial"/>
              </a:rPr>
              <a:t>bash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500" spc="-670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500" spc="33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500" spc="-210">
                <a:solidFill>
                  <a:srgbClr val="97323A"/>
                </a:solidFill>
                <a:latin typeface="Arial"/>
                <a:cs typeface="Arial"/>
              </a:rPr>
              <a:t>Eclipse </a:t>
            </a:r>
            <a:r>
              <a:rPr dirty="0" sz="2500" spc="-195">
                <a:solidFill>
                  <a:srgbClr val="97323A"/>
                </a:solidFill>
                <a:latin typeface="Arial"/>
                <a:cs typeface="Arial"/>
              </a:rPr>
              <a:t>extensions </a:t>
            </a:r>
            <a:r>
              <a:rPr dirty="0" sz="2500" spc="-305">
                <a:solidFill>
                  <a:srgbClr val="97323A"/>
                </a:solidFill>
                <a:latin typeface="Arial"/>
                <a:cs typeface="Arial"/>
              </a:rPr>
              <a:t>such </a:t>
            </a:r>
            <a:r>
              <a:rPr dirty="0" sz="2500" spc="-215">
                <a:solidFill>
                  <a:srgbClr val="97323A"/>
                </a:solidFill>
                <a:latin typeface="Arial"/>
                <a:cs typeface="Arial"/>
              </a:rPr>
              <a:t>as</a:t>
            </a:r>
            <a:r>
              <a:rPr dirty="0" sz="2500" spc="-18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50">
                <a:solidFill>
                  <a:srgbClr val="97323A"/>
                </a:solidFill>
                <a:latin typeface="Arial"/>
                <a:cs typeface="Arial"/>
              </a:rPr>
              <a:t>eGit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500" spc="-670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500" spc="33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500" spc="-110">
                <a:solidFill>
                  <a:srgbClr val="97323A"/>
                </a:solidFill>
                <a:latin typeface="Arial"/>
                <a:cs typeface="Arial"/>
              </a:rPr>
              <a:t>Github</a:t>
            </a:r>
            <a:r>
              <a:rPr dirty="0" sz="2500" spc="-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GUI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2062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5"/>
              <a:t>Lots </a:t>
            </a:r>
            <a:r>
              <a:rPr dirty="0" spc="-5"/>
              <a:t>of </a:t>
            </a:r>
            <a:r>
              <a:rPr dirty="0" spc="-210"/>
              <a:t>other</a:t>
            </a:r>
            <a:r>
              <a:rPr dirty="0" spc="-275"/>
              <a:t> </a:t>
            </a:r>
            <a:r>
              <a:rPr dirty="0" spc="-265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009140"/>
            <a:ext cx="7771130" cy="41402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305">
                <a:solidFill>
                  <a:srgbClr val="97323A"/>
                </a:solidFill>
                <a:latin typeface="Arial"/>
                <a:cs typeface="Arial"/>
              </a:rPr>
              <a:t>Tags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and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version</a:t>
            </a:r>
            <a:r>
              <a:rPr dirty="0" sz="2800" spc="-8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54">
                <a:solidFill>
                  <a:srgbClr val="97323A"/>
                </a:solidFill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35">
                <a:solidFill>
                  <a:srgbClr val="97323A"/>
                </a:solidFill>
                <a:latin typeface="Arial"/>
                <a:cs typeface="Arial"/>
              </a:rPr>
              <a:t>Interactive </a:t>
            </a:r>
            <a:r>
              <a:rPr dirty="0" sz="2800" spc="-150">
                <a:solidFill>
                  <a:srgbClr val="97323A"/>
                </a:solidFill>
                <a:latin typeface="Arial"/>
                <a:cs typeface="Arial"/>
              </a:rPr>
              <a:t>rebase: </a:t>
            </a:r>
            <a:r>
              <a:rPr dirty="0" sz="2800" spc="-225">
                <a:solidFill>
                  <a:srgbClr val="97323A"/>
                </a:solidFill>
                <a:latin typeface="Arial"/>
                <a:cs typeface="Arial"/>
              </a:rPr>
              <a:t>squashing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and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amending</a:t>
            </a:r>
            <a:r>
              <a:rPr dirty="0" sz="2800" spc="6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75">
                <a:solidFill>
                  <a:srgbClr val="97323A"/>
                </a:solidFill>
                <a:latin typeface="Arial"/>
                <a:cs typeface="Arial"/>
              </a:rPr>
              <a:t>commits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Relative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pointers </a:t>
            </a:r>
            <a:r>
              <a:rPr dirty="0" sz="2800" spc="-135">
                <a:solidFill>
                  <a:srgbClr val="97323A"/>
                </a:solidFill>
                <a:latin typeface="Arial"/>
                <a:cs typeface="Arial"/>
              </a:rPr>
              <a:t>from </a:t>
            </a:r>
            <a:r>
              <a:rPr dirty="0" sz="2800" spc="-370">
                <a:solidFill>
                  <a:srgbClr val="97323A"/>
                </a:solidFill>
                <a:latin typeface="Arial"/>
                <a:cs typeface="Arial"/>
              </a:rPr>
              <a:t>HEAD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(e.g. </a:t>
            </a:r>
            <a:r>
              <a:rPr dirty="0" sz="2800" spc="-240">
                <a:solidFill>
                  <a:srgbClr val="97323A"/>
                </a:solidFill>
                <a:latin typeface="Arial"/>
                <a:cs typeface="Arial"/>
              </a:rPr>
              <a:t>HEAD^^,</a:t>
            </a:r>
            <a:r>
              <a:rPr dirty="0" sz="2800" spc="-4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HEAD~3)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Submodules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Using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your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own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server </a:t>
            </a:r>
            <a:r>
              <a:rPr dirty="0" sz="2800" spc="-240">
                <a:solidFill>
                  <a:srgbClr val="97323A"/>
                </a:solidFill>
                <a:latin typeface="Arial"/>
                <a:cs typeface="Arial"/>
              </a:rPr>
              <a:t>as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git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server </a:t>
            </a:r>
            <a:r>
              <a:rPr dirty="0" sz="2800" spc="-75">
                <a:solidFill>
                  <a:srgbClr val="97323A"/>
                </a:solidFill>
                <a:latin typeface="Arial"/>
                <a:cs typeface="Arial"/>
              </a:rPr>
              <a:t>(bare</a:t>
            </a:r>
            <a:r>
              <a:rPr dirty="0" sz="2800" spc="-50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repos)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40">
                <a:solidFill>
                  <a:srgbClr val="97323A"/>
                </a:solidFill>
                <a:latin typeface="Arial"/>
                <a:cs typeface="Arial"/>
              </a:rPr>
              <a:t>as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filesystem </a:t>
            </a:r>
            <a:r>
              <a:rPr dirty="0" sz="2800" spc="-55">
                <a:solidFill>
                  <a:srgbClr val="97323A"/>
                </a:solidFill>
                <a:latin typeface="Arial"/>
                <a:cs typeface="Arial"/>
              </a:rPr>
              <a:t>(git </a:t>
            </a:r>
            <a:r>
              <a:rPr dirty="0" sz="2800" spc="-95">
                <a:solidFill>
                  <a:srgbClr val="97323A"/>
                </a:solidFill>
                <a:latin typeface="Arial"/>
                <a:cs typeface="Arial"/>
              </a:rPr>
              <a:t>grep,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35">
                <a:solidFill>
                  <a:srgbClr val="97323A"/>
                </a:solidFill>
                <a:latin typeface="Arial"/>
                <a:cs typeface="Arial"/>
              </a:rPr>
              <a:t>ls-files,</a:t>
            </a:r>
            <a:r>
              <a:rPr dirty="0" sz="2800" spc="-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etc.)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50">
                <a:solidFill>
                  <a:srgbClr val="97323A"/>
                </a:solidFill>
                <a:latin typeface="Arial"/>
                <a:cs typeface="Arial"/>
              </a:rPr>
              <a:t>GUIs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140">
                <a:solidFill>
                  <a:srgbClr val="97323A"/>
                </a:solidFill>
                <a:latin typeface="Arial"/>
                <a:cs typeface="Arial"/>
              </a:rPr>
              <a:t>view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trees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and </a:t>
            </a:r>
            <a:r>
              <a:rPr dirty="0" sz="2800" spc="-85">
                <a:solidFill>
                  <a:srgbClr val="97323A"/>
                </a:solidFill>
                <a:latin typeface="Arial"/>
                <a:cs typeface="Arial"/>
              </a:rPr>
              <a:t>graphical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merge</a:t>
            </a:r>
            <a:r>
              <a:rPr dirty="0" sz="2800" spc="254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…more!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6545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5"/>
              <a:t>For </a:t>
            </a:r>
            <a:r>
              <a:rPr dirty="0" spc="-310"/>
              <a:t>more</a:t>
            </a:r>
            <a:r>
              <a:rPr dirty="0" spc="-570"/>
              <a:t> </a:t>
            </a:r>
            <a:r>
              <a:rPr dirty="0" spc="-195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090420"/>
            <a:ext cx="7650480" cy="31826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30200" marR="1048385" indent="-317500">
              <a:lnSpc>
                <a:spcPts val="3300"/>
              </a:lnSpc>
              <a:spcBef>
                <a:spcPts val="26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32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30">
                <a:solidFill>
                  <a:srgbClr val="97323A"/>
                </a:solidFill>
                <a:latin typeface="Arial"/>
                <a:cs typeface="Arial"/>
              </a:rPr>
              <a:t>book </a:t>
            </a:r>
            <a:r>
              <a:rPr dirty="0" sz="2800" spc="-220" i="1">
                <a:solidFill>
                  <a:srgbClr val="A9454A"/>
                </a:solidFill>
                <a:latin typeface="Arial"/>
                <a:cs typeface="Arial"/>
              </a:rPr>
              <a:t>Pro </a:t>
            </a:r>
            <a:r>
              <a:rPr dirty="0" sz="2800" spc="-114" i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204">
                <a:solidFill>
                  <a:srgbClr val="97323A"/>
                </a:solidFill>
                <a:latin typeface="Arial"/>
                <a:cs typeface="Arial"/>
              </a:rPr>
              <a:t>(which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I </a:t>
            </a:r>
            <a:r>
              <a:rPr dirty="0" sz="2800" spc="-135">
                <a:solidFill>
                  <a:srgbClr val="97323A"/>
                </a:solidFill>
                <a:latin typeface="Arial"/>
                <a:cs typeface="Arial"/>
              </a:rPr>
              <a:t>based </a:t>
            </a:r>
            <a:r>
              <a:rPr dirty="0" sz="2800" spc="-325">
                <a:solidFill>
                  <a:srgbClr val="97323A"/>
                </a:solidFill>
                <a:latin typeface="Arial"/>
                <a:cs typeface="Arial"/>
              </a:rPr>
              <a:t>much </a:t>
            </a:r>
            <a:r>
              <a:rPr dirty="0" sz="2800" spc="-5">
                <a:solidFill>
                  <a:srgbClr val="97323A"/>
                </a:solidFill>
                <a:latin typeface="Arial"/>
                <a:cs typeface="Arial"/>
              </a:rPr>
              <a:t>of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this  </a:t>
            </a:r>
            <a:r>
              <a:rPr dirty="0" sz="2800" spc="-140">
                <a:solidFill>
                  <a:srgbClr val="97323A"/>
                </a:solidFill>
                <a:latin typeface="Arial"/>
                <a:cs typeface="Arial"/>
              </a:rPr>
              <a:t>presentation </a:t>
            </a:r>
            <a:r>
              <a:rPr dirty="0" sz="2800" spc="-210">
                <a:solidFill>
                  <a:srgbClr val="97323A"/>
                </a:solidFill>
                <a:latin typeface="Arial"/>
                <a:cs typeface="Arial"/>
              </a:rPr>
              <a:t>on), </a:t>
            </a:r>
            <a:r>
              <a:rPr dirty="0" sz="2800" spc="-55">
                <a:solidFill>
                  <a:srgbClr val="97323A"/>
                </a:solidFill>
                <a:latin typeface="Arial"/>
                <a:cs typeface="Arial"/>
              </a:rPr>
              <a:t>available </a:t>
            </a:r>
            <a:r>
              <a:rPr dirty="0" sz="2800" spc="-25">
                <a:solidFill>
                  <a:srgbClr val="97323A"/>
                </a:solidFill>
                <a:latin typeface="Arial"/>
                <a:cs typeface="Arial"/>
              </a:rPr>
              <a:t>for</a:t>
            </a:r>
            <a:r>
              <a:rPr dirty="0" sz="2800" spc="-2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65">
                <a:solidFill>
                  <a:srgbClr val="97323A"/>
                </a:solidFill>
                <a:latin typeface="Arial"/>
                <a:cs typeface="Arial"/>
              </a:rPr>
              <a:t>free!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</a:t>
            </a:r>
            <a:r>
              <a:rPr dirty="0" sz="1750" spc="-405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dirty="0" u="heavy" sz="2500" spc="-85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"/>
                <a:cs typeface="Arial"/>
              </a:rPr>
              <a:t>https://github.s3.amazonaws.com/media/progit.en.pdf</a:t>
            </a:r>
            <a:endParaRPr sz="2500">
              <a:latin typeface="Arial"/>
              <a:cs typeface="Arial"/>
            </a:endParaRPr>
          </a:p>
          <a:p>
            <a:pPr marL="647700" marR="5080" indent="-279400">
              <a:lnSpc>
                <a:spcPct val="101699"/>
              </a:lnSpc>
              <a:spcBef>
                <a:spcPts val="45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135">
                <a:solidFill>
                  <a:srgbClr val="97323A"/>
                </a:solidFill>
                <a:latin typeface="Arial"/>
                <a:cs typeface="Arial"/>
              </a:rPr>
              <a:t>Covered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Chapters </a:t>
            </a:r>
            <a:r>
              <a:rPr dirty="0" sz="2500" spc="-10">
                <a:solidFill>
                  <a:srgbClr val="97323A"/>
                </a:solidFill>
                <a:latin typeface="Arial"/>
                <a:cs typeface="Arial"/>
              </a:rPr>
              <a:t>1-3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in </a:t>
            </a:r>
            <a:r>
              <a:rPr dirty="0" sz="2500" spc="-55">
                <a:solidFill>
                  <a:srgbClr val="97323A"/>
                </a:solidFill>
                <a:latin typeface="Arial"/>
                <a:cs typeface="Arial"/>
              </a:rPr>
              <a:t>detail, </a:t>
            </a:r>
            <a:r>
              <a:rPr dirty="0" sz="2500" spc="-90">
                <a:solidFill>
                  <a:srgbClr val="97323A"/>
                </a:solidFill>
                <a:latin typeface="Arial"/>
                <a:cs typeface="Arial"/>
              </a:rPr>
              <a:t>very </a:t>
            </a:r>
            <a:r>
              <a:rPr dirty="0" sz="2500" spc="-170">
                <a:solidFill>
                  <a:srgbClr val="97323A"/>
                </a:solidFill>
                <a:latin typeface="Arial"/>
                <a:cs typeface="Arial"/>
              </a:rPr>
              <a:t>simple </a:t>
            </a:r>
            <a:r>
              <a:rPr dirty="0" sz="2500" spc="-120">
                <a:solidFill>
                  <a:srgbClr val="97323A"/>
                </a:solidFill>
                <a:latin typeface="Arial"/>
                <a:cs typeface="Arial"/>
              </a:rPr>
              <a:t>ideas </a:t>
            </a:r>
            <a:r>
              <a:rPr dirty="0" sz="2500" spc="-140">
                <a:solidFill>
                  <a:srgbClr val="97323A"/>
                </a:solidFill>
                <a:latin typeface="Arial"/>
                <a:cs typeface="Arial"/>
              </a:rPr>
              <a:t>from  </a:t>
            </a:r>
            <a:r>
              <a:rPr dirty="0" sz="2500" spc="-150">
                <a:solidFill>
                  <a:srgbClr val="97323A"/>
                </a:solidFill>
                <a:latin typeface="Arial"/>
                <a:cs typeface="Arial"/>
              </a:rPr>
              <a:t>Chapters</a:t>
            </a:r>
            <a:r>
              <a:rPr dirty="0" sz="2500" spc="-10">
                <a:solidFill>
                  <a:srgbClr val="97323A"/>
                </a:solidFill>
                <a:latin typeface="Arial"/>
                <a:cs typeface="Arial"/>
              </a:rPr>
              <a:t> 4-6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80">
                <a:solidFill>
                  <a:srgbClr val="97323A"/>
                </a:solidFill>
                <a:latin typeface="Arial"/>
                <a:cs typeface="Arial"/>
              </a:rPr>
              <a:t>documentation: </a:t>
            </a:r>
            <a:r>
              <a:rPr dirty="0" sz="2800" spc="-85">
                <a:solidFill>
                  <a:srgbClr val="97323A"/>
                </a:solidFill>
                <a:latin typeface="Arial"/>
                <a:cs typeface="Arial"/>
              </a:rPr>
              <a:t>do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80" b="1">
                <a:solidFill>
                  <a:srgbClr val="97323A"/>
                </a:solidFill>
                <a:latin typeface="Arial"/>
                <a:cs typeface="Arial"/>
              </a:rPr>
              <a:t>help</a:t>
            </a:r>
            <a:r>
              <a:rPr dirty="0" sz="2800" spc="335" b="1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97323A"/>
                </a:solidFill>
                <a:latin typeface="Arial"/>
                <a:cs typeface="Arial"/>
              </a:rPr>
              <a:t>&lt;commandname&gt;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14">
                <a:solidFill>
                  <a:srgbClr val="97323A"/>
                </a:solidFill>
                <a:latin typeface="Arial"/>
                <a:cs typeface="Arial"/>
              </a:rPr>
              <a:t>Google, </a:t>
            </a:r>
            <a:r>
              <a:rPr dirty="0" sz="2800" spc="-145">
                <a:solidFill>
                  <a:srgbClr val="97323A"/>
                </a:solidFill>
                <a:latin typeface="Arial"/>
                <a:cs typeface="Arial"/>
              </a:rPr>
              <a:t>StackOverflow,</a:t>
            </a:r>
            <a:r>
              <a:rPr dirty="0" sz="2800" spc="9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43668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That’s </a:t>
            </a:r>
            <a:r>
              <a:rPr dirty="0" spc="-20"/>
              <a:t>all </a:t>
            </a:r>
            <a:r>
              <a:rPr dirty="0" spc="-35"/>
              <a:t>for</a:t>
            </a:r>
            <a:r>
              <a:rPr dirty="0" spc="-545"/>
              <a:t> </a:t>
            </a:r>
            <a:r>
              <a:rPr dirty="0" spc="-114"/>
              <a:t>today!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011680"/>
            <a:ext cx="7987030" cy="343407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750" spc="-78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750" spc="13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900" spc="-85">
                <a:solidFill>
                  <a:srgbClr val="97323A"/>
                </a:solidFill>
                <a:latin typeface="Arial"/>
                <a:cs typeface="Arial"/>
              </a:rPr>
              <a:t>We’re </a:t>
            </a:r>
            <a:r>
              <a:rPr dirty="0" sz="2900" spc="-175">
                <a:solidFill>
                  <a:srgbClr val="97323A"/>
                </a:solidFill>
                <a:latin typeface="Arial"/>
                <a:cs typeface="Arial"/>
              </a:rPr>
              <a:t>done </a:t>
            </a:r>
            <a:r>
              <a:rPr dirty="0" sz="2900" spc="-135">
                <a:solidFill>
                  <a:srgbClr val="97323A"/>
                </a:solidFill>
                <a:latin typeface="Arial"/>
                <a:cs typeface="Arial"/>
              </a:rPr>
              <a:t>with </a:t>
            </a:r>
            <a:r>
              <a:rPr dirty="0" sz="2900" spc="-145">
                <a:solidFill>
                  <a:srgbClr val="97323A"/>
                </a:solidFill>
                <a:latin typeface="Arial"/>
                <a:cs typeface="Arial"/>
              </a:rPr>
              <a:t>client-side</a:t>
            </a:r>
            <a:r>
              <a:rPr dirty="0" sz="2900" spc="35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900" spc="-175">
                <a:solidFill>
                  <a:srgbClr val="97323A"/>
                </a:solidFill>
                <a:latin typeface="Arial"/>
                <a:cs typeface="Arial"/>
              </a:rPr>
              <a:t>technologies!</a:t>
            </a:r>
            <a:endParaRPr sz="2900">
              <a:latin typeface="Arial"/>
              <a:cs typeface="Arial"/>
            </a:endParaRPr>
          </a:p>
          <a:p>
            <a:pPr marL="330200" marR="6350" indent="-317500">
              <a:lnSpc>
                <a:spcPct val="100600"/>
              </a:lnSpc>
              <a:spcBef>
                <a:spcPts val="600"/>
              </a:spcBef>
            </a:pPr>
            <a:r>
              <a:rPr dirty="0" sz="1750" spc="-78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750" spc="13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900" spc="-35">
                <a:solidFill>
                  <a:srgbClr val="97323A"/>
                </a:solidFill>
                <a:latin typeface="Arial"/>
                <a:cs typeface="Arial"/>
              </a:rPr>
              <a:t>Office </a:t>
            </a:r>
            <a:r>
              <a:rPr dirty="0" sz="2900" spc="-270">
                <a:solidFill>
                  <a:srgbClr val="97323A"/>
                </a:solidFill>
                <a:latin typeface="Arial"/>
                <a:cs typeface="Arial"/>
              </a:rPr>
              <a:t>hours </a:t>
            </a:r>
            <a:r>
              <a:rPr dirty="0" sz="2900" spc="-135">
                <a:solidFill>
                  <a:srgbClr val="97323A"/>
                </a:solidFill>
                <a:latin typeface="Arial"/>
                <a:cs typeface="Arial"/>
              </a:rPr>
              <a:t>tonight, </a:t>
            </a:r>
            <a:r>
              <a:rPr dirty="0" sz="2900" spc="-105">
                <a:solidFill>
                  <a:srgbClr val="97323A"/>
                </a:solidFill>
                <a:latin typeface="Arial"/>
                <a:cs typeface="Arial"/>
              </a:rPr>
              <a:t>7-9pm </a:t>
            </a:r>
            <a:r>
              <a:rPr dirty="0" sz="2900" spc="-180">
                <a:solidFill>
                  <a:srgbClr val="97323A"/>
                </a:solidFill>
                <a:latin typeface="Arial"/>
                <a:cs typeface="Arial"/>
              </a:rPr>
              <a:t>in </a:t>
            </a:r>
            <a:r>
              <a:rPr dirty="0" sz="2900" spc="-15">
                <a:solidFill>
                  <a:srgbClr val="97323A"/>
                </a:solidFill>
                <a:latin typeface="Arial"/>
                <a:cs typeface="Arial"/>
              </a:rPr>
              <a:t>32-044 </a:t>
            </a:r>
            <a:r>
              <a:rPr dirty="0" sz="2900" spc="-210">
                <a:solidFill>
                  <a:srgbClr val="97323A"/>
                </a:solidFill>
                <a:latin typeface="Arial"/>
                <a:cs typeface="Arial"/>
              </a:rPr>
              <a:t>(basement </a:t>
            </a:r>
            <a:r>
              <a:rPr dirty="0" sz="2900" spc="-5">
                <a:solidFill>
                  <a:srgbClr val="97323A"/>
                </a:solidFill>
                <a:latin typeface="Arial"/>
                <a:cs typeface="Arial"/>
              </a:rPr>
              <a:t>of  </a:t>
            </a:r>
            <a:r>
              <a:rPr dirty="0" sz="2900" spc="-125">
                <a:solidFill>
                  <a:srgbClr val="97323A"/>
                </a:solidFill>
                <a:latin typeface="Arial"/>
                <a:cs typeface="Arial"/>
              </a:rPr>
              <a:t>Stata)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50" spc="-78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750" spc="13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900" spc="-245">
                <a:solidFill>
                  <a:srgbClr val="97323A"/>
                </a:solidFill>
                <a:latin typeface="Arial"/>
                <a:cs typeface="Arial"/>
              </a:rPr>
              <a:t>Tomorrow: </a:t>
            </a:r>
            <a:r>
              <a:rPr dirty="0" sz="2900" spc="-130">
                <a:solidFill>
                  <a:srgbClr val="97323A"/>
                </a:solidFill>
                <a:latin typeface="Arial"/>
                <a:cs typeface="Arial"/>
              </a:rPr>
              <a:t>11am </a:t>
            </a:r>
            <a:r>
              <a:rPr dirty="0" sz="2900" spc="-180">
                <a:solidFill>
                  <a:srgbClr val="97323A"/>
                </a:solidFill>
                <a:latin typeface="Arial"/>
                <a:cs typeface="Arial"/>
              </a:rPr>
              <a:t>in </a:t>
            </a:r>
            <a:r>
              <a:rPr dirty="0" sz="2900" spc="-15">
                <a:solidFill>
                  <a:srgbClr val="97323A"/>
                </a:solidFill>
                <a:latin typeface="Arial"/>
                <a:cs typeface="Arial"/>
              </a:rPr>
              <a:t>26-152 </a:t>
            </a:r>
            <a:r>
              <a:rPr dirty="0" sz="2900" spc="-80">
                <a:solidFill>
                  <a:srgbClr val="97323A"/>
                </a:solidFill>
                <a:latin typeface="Arial"/>
                <a:cs typeface="Arial"/>
              </a:rPr>
              <a:t>(8.01 </a:t>
            </a:r>
            <a:r>
              <a:rPr dirty="0" sz="2900" spc="-55">
                <a:solidFill>
                  <a:srgbClr val="97323A"/>
                </a:solidFill>
                <a:latin typeface="Arial"/>
                <a:cs typeface="Arial"/>
              </a:rPr>
              <a:t>teal</a:t>
            </a:r>
            <a:r>
              <a:rPr dirty="0" sz="2900" spc="2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900" spc="-210">
                <a:solidFill>
                  <a:srgbClr val="97323A"/>
                </a:solidFill>
                <a:latin typeface="Arial"/>
                <a:cs typeface="Arial"/>
              </a:rPr>
              <a:t>room)</a:t>
            </a:r>
            <a:endParaRPr sz="2900">
              <a:latin typeface="Arial"/>
              <a:cs typeface="Arial"/>
            </a:endParaRPr>
          </a:p>
          <a:p>
            <a:pPr marL="647700" marR="5080" indent="-279400">
              <a:lnSpc>
                <a:spcPts val="3050"/>
              </a:lnSpc>
              <a:spcBef>
                <a:spcPts val="730"/>
              </a:spcBef>
            </a:pPr>
            <a:r>
              <a:rPr dirty="0" sz="180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600" spc="-150">
                <a:solidFill>
                  <a:srgbClr val="97323A"/>
                </a:solidFill>
                <a:latin typeface="Arial"/>
                <a:cs typeface="Arial"/>
              </a:rPr>
              <a:t>Introduction </a:t>
            </a:r>
            <a:r>
              <a:rPr dirty="0" sz="2600" spc="-85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600" spc="-140">
                <a:solidFill>
                  <a:srgbClr val="97323A"/>
                </a:solidFill>
                <a:latin typeface="Arial"/>
                <a:cs typeface="Arial"/>
              </a:rPr>
              <a:t>server-side </a:t>
            </a:r>
            <a:r>
              <a:rPr dirty="0" sz="2600" spc="-165">
                <a:solidFill>
                  <a:srgbClr val="97323A"/>
                </a:solidFill>
                <a:latin typeface="Arial"/>
                <a:cs typeface="Arial"/>
              </a:rPr>
              <a:t>technologies, </a:t>
            </a:r>
            <a:r>
              <a:rPr dirty="0" sz="2600" spc="-300">
                <a:solidFill>
                  <a:srgbClr val="97323A"/>
                </a:solidFill>
                <a:latin typeface="Arial"/>
                <a:cs typeface="Arial"/>
              </a:rPr>
              <a:t>SQL </a:t>
            </a:r>
            <a:r>
              <a:rPr dirty="0" sz="2600" spc="-150">
                <a:solidFill>
                  <a:srgbClr val="97323A"/>
                </a:solidFill>
                <a:latin typeface="Arial"/>
                <a:cs typeface="Arial"/>
              </a:rPr>
              <a:t>databases,  </a:t>
            </a:r>
            <a:r>
              <a:rPr dirty="0" sz="2600" spc="-100">
                <a:solidFill>
                  <a:srgbClr val="97323A"/>
                </a:solidFill>
                <a:latin typeface="Arial"/>
                <a:cs typeface="Arial"/>
              </a:rPr>
              <a:t>UI/UX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321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First </a:t>
            </a:r>
            <a:r>
              <a:rPr dirty="0" spc="-260"/>
              <a:t>time</a:t>
            </a:r>
            <a:r>
              <a:rPr dirty="0" spc="-675"/>
              <a:t> </a:t>
            </a:r>
            <a:r>
              <a:rPr dirty="0" spc="-315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504440"/>
            <a:ext cx="7637145" cy="321691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14">
                <a:solidFill>
                  <a:srgbClr val="97323A"/>
                </a:solidFill>
                <a:latin typeface="Arial"/>
                <a:cs typeface="Arial"/>
              </a:rPr>
              <a:t>config </a:t>
            </a:r>
            <a:r>
              <a:rPr dirty="0" sz="2800" spc="-30">
                <a:solidFill>
                  <a:srgbClr val="97323A"/>
                </a:solidFill>
                <a:latin typeface="Arial"/>
                <a:cs typeface="Arial"/>
              </a:rPr>
              <a:t>--global </a:t>
            </a:r>
            <a:r>
              <a:rPr dirty="0" sz="2800" spc="-254">
                <a:solidFill>
                  <a:srgbClr val="97323A"/>
                </a:solidFill>
                <a:latin typeface="Arial"/>
                <a:cs typeface="Arial"/>
              </a:rPr>
              <a:t>user.name </a:t>
            </a:r>
            <a:r>
              <a:rPr dirty="0" sz="2800" spc="-140">
                <a:solidFill>
                  <a:srgbClr val="97323A"/>
                </a:solidFill>
                <a:latin typeface="Arial"/>
                <a:cs typeface="Arial"/>
              </a:rPr>
              <a:t>“Charles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Liu”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14">
                <a:solidFill>
                  <a:srgbClr val="97323A"/>
                </a:solidFill>
                <a:latin typeface="Arial"/>
                <a:cs typeface="Arial"/>
              </a:rPr>
              <a:t>config </a:t>
            </a:r>
            <a:r>
              <a:rPr dirty="0" sz="2800" spc="-30">
                <a:solidFill>
                  <a:srgbClr val="97323A"/>
                </a:solidFill>
                <a:latin typeface="Arial"/>
                <a:cs typeface="Arial"/>
              </a:rPr>
              <a:t>--global </a:t>
            </a:r>
            <a:r>
              <a:rPr dirty="0" sz="2800" spc="-200">
                <a:solidFill>
                  <a:srgbClr val="97323A"/>
                </a:solidFill>
                <a:latin typeface="Arial"/>
                <a:cs typeface="Arial"/>
              </a:rPr>
              <a:t>user.email</a:t>
            </a:r>
            <a:r>
              <a:rPr dirty="0" sz="2800" spc="1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“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  <a:hlinkClick r:id="rId2"/>
              </a:rPr>
              <a:t>cliu2014@mit.edu”</a:t>
            </a:r>
            <a:endParaRPr sz="2800">
              <a:latin typeface="Arial"/>
              <a:cs typeface="Arial"/>
            </a:endParaRPr>
          </a:p>
          <a:p>
            <a:pPr marL="647700" marR="5080" indent="-279400">
              <a:lnSpc>
                <a:spcPct val="101699"/>
              </a:lnSpc>
              <a:spcBef>
                <a:spcPts val="434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290">
                <a:solidFill>
                  <a:srgbClr val="97323A"/>
                </a:solidFill>
                <a:latin typeface="Arial"/>
                <a:cs typeface="Arial"/>
              </a:rPr>
              <a:t>This </a:t>
            </a:r>
            <a:r>
              <a:rPr dirty="0" sz="2500" spc="-120">
                <a:solidFill>
                  <a:srgbClr val="97323A"/>
                </a:solidFill>
                <a:latin typeface="Arial"/>
                <a:cs typeface="Arial"/>
              </a:rPr>
              <a:t>email </a:t>
            </a:r>
            <a:r>
              <a:rPr dirty="0" sz="2500" spc="-195">
                <a:solidFill>
                  <a:srgbClr val="97323A"/>
                </a:solidFill>
                <a:latin typeface="Arial"/>
                <a:cs typeface="Arial"/>
              </a:rPr>
              <a:t>should </a:t>
            </a:r>
            <a:r>
              <a:rPr dirty="0" sz="2500" spc="-80">
                <a:solidFill>
                  <a:srgbClr val="97323A"/>
                </a:solidFill>
                <a:latin typeface="Arial"/>
                <a:cs typeface="Arial"/>
              </a:rPr>
              <a:t>be </a:t>
            </a:r>
            <a:r>
              <a:rPr dirty="0" sz="2500" spc="-90">
                <a:solidFill>
                  <a:srgbClr val="97323A"/>
                </a:solidFill>
                <a:latin typeface="Arial"/>
                <a:cs typeface="Arial"/>
              </a:rPr>
              <a:t>registered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in </a:t>
            </a:r>
            <a:r>
              <a:rPr dirty="0" sz="2500" spc="-130">
                <a:solidFill>
                  <a:srgbClr val="97323A"/>
                </a:solidFill>
                <a:latin typeface="Arial"/>
                <a:cs typeface="Arial"/>
              </a:rPr>
              <a:t>your </a:t>
            </a:r>
            <a:r>
              <a:rPr dirty="0" sz="2500" spc="-110">
                <a:solidFill>
                  <a:srgbClr val="97323A"/>
                </a:solidFill>
                <a:latin typeface="Arial"/>
                <a:cs typeface="Arial"/>
              </a:rPr>
              <a:t>Github </a:t>
            </a:r>
            <a:r>
              <a:rPr dirty="0" sz="2500" spc="-175">
                <a:solidFill>
                  <a:srgbClr val="97323A"/>
                </a:solidFill>
                <a:latin typeface="Arial"/>
                <a:cs typeface="Arial"/>
              </a:rPr>
              <a:t>(more </a:t>
            </a:r>
            <a:r>
              <a:rPr dirty="0" sz="2500" spc="-340">
                <a:solidFill>
                  <a:srgbClr val="97323A"/>
                </a:solidFill>
                <a:latin typeface="Arial"/>
                <a:cs typeface="Arial"/>
              </a:rPr>
              <a:t>on  </a:t>
            </a:r>
            <a:r>
              <a:rPr dirty="0" sz="2500" spc="-185">
                <a:solidFill>
                  <a:srgbClr val="97323A"/>
                </a:solidFill>
                <a:latin typeface="Arial"/>
                <a:cs typeface="Arial"/>
              </a:rPr>
              <a:t>this</a:t>
            </a:r>
            <a:r>
              <a:rPr dirty="0" sz="2500" spc="-1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60">
                <a:solidFill>
                  <a:srgbClr val="97323A"/>
                </a:solidFill>
                <a:latin typeface="Arial"/>
                <a:cs typeface="Arial"/>
              </a:rPr>
              <a:t>later)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50">
                <a:solidFill>
                  <a:srgbClr val="97323A"/>
                </a:solidFill>
                <a:latin typeface="Arial"/>
                <a:cs typeface="Arial"/>
              </a:rPr>
              <a:t>Line </a:t>
            </a:r>
            <a:r>
              <a:rPr dirty="0" sz="2800" spc="-140">
                <a:solidFill>
                  <a:srgbClr val="97323A"/>
                </a:solidFill>
                <a:latin typeface="Arial"/>
                <a:cs typeface="Arial"/>
              </a:rPr>
              <a:t>breaks </a:t>
            </a:r>
            <a:r>
              <a:rPr dirty="0" sz="2800" spc="145">
                <a:solidFill>
                  <a:srgbClr val="97323A"/>
                </a:solidFill>
                <a:latin typeface="Arial"/>
                <a:cs typeface="Arial"/>
              </a:rPr>
              <a:t>(\r\n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in 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Windows </a:t>
            </a:r>
            <a:r>
              <a:rPr dirty="0" sz="2800" spc="-280">
                <a:solidFill>
                  <a:srgbClr val="97323A"/>
                </a:solidFill>
                <a:latin typeface="Arial"/>
                <a:cs typeface="Arial"/>
              </a:rPr>
              <a:t>vs. </a:t>
            </a:r>
            <a:r>
              <a:rPr dirty="0" sz="2800" spc="145">
                <a:solidFill>
                  <a:srgbClr val="97323A"/>
                </a:solidFill>
                <a:latin typeface="Arial"/>
                <a:cs typeface="Arial"/>
              </a:rPr>
              <a:t>\n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in</a:t>
            </a:r>
            <a:r>
              <a:rPr dirty="0" sz="2800" spc="-38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Mac/Linux)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dirty="0" sz="1550" spc="-390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200" spc="-100">
                <a:solidFill>
                  <a:srgbClr val="97323A"/>
                </a:solidFill>
                <a:latin typeface="Arial"/>
                <a:cs typeface="Arial"/>
              </a:rPr>
              <a:t>Mac/Linux: </a:t>
            </a:r>
            <a:r>
              <a:rPr dirty="0" sz="22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200" spc="-90">
                <a:solidFill>
                  <a:srgbClr val="97323A"/>
                </a:solidFill>
                <a:latin typeface="Arial"/>
                <a:cs typeface="Arial"/>
              </a:rPr>
              <a:t>config </a:t>
            </a:r>
            <a:r>
              <a:rPr dirty="0" sz="2200" spc="-25">
                <a:solidFill>
                  <a:srgbClr val="97323A"/>
                </a:solidFill>
                <a:latin typeface="Arial"/>
                <a:cs typeface="Arial"/>
              </a:rPr>
              <a:t>--global </a:t>
            </a:r>
            <a:r>
              <a:rPr dirty="0" sz="2200" spc="-95">
                <a:solidFill>
                  <a:srgbClr val="97323A"/>
                </a:solidFill>
                <a:latin typeface="Arial"/>
                <a:cs typeface="Arial"/>
              </a:rPr>
              <a:t>core.autocrlf</a:t>
            </a:r>
            <a:r>
              <a:rPr dirty="0" sz="2200" spc="26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97323A"/>
                </a:solidFill>
                <a:latin typeface="Arial"/>
                <a:cs typeface="Arial"/>
              </a:rPr>
              <a:t>input</a:t>
            </a:r>
            <a:endParaRPr sz="22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60"/>
              </a:spcBef>
            </a:pPr>
            <a:r>
              <a:rPr dirty="0" sz="1550" spc="-390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200" spc="-125">
                <a:solidFill>
                  <a:srgbClr val="97323A"/>
                </a:solidFill>
                <a:latin typeface="Arial"/>
                <a:cs typeface="Arial"/>
              </a:rPr>
              <a:t>Windows: </a:t>
            </a:r>
            <a:r>
              <a:rPr dirty="0" sz="22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200" spc="-90">
                <a:solidFill>
                  <a:srgbClr val="97323A"/>
                </a:solidFill>
                <a:latin typeface="Arial"/>
                <a:cs typeface="Arial"/>
              </a:rPr>
              <a:t>config </a:t>
            </a:r>
            <a:r>
              <a:rPr dirty="0" sz="2200" spc="-25">
                <a:solidFill>
                  <a:srgbClr val="97323A"/>
                </a:solidFill>
                <a:latin typeface="Arial"/>
                <a:cs typeface="Arial"/>
              </a:rPr>
              <a:t>--global </a:t>
            </a:r>
            <a:r>
              <a:rPr dirty="0" sz="2200" spc="-95">
                <a:solidFill>
                  <a:srgbClr val="97323A"/>
                </a:solidFill>
                <a:latin typeface="Arial"/>
                <a:cs typeface="Arial"/>
              </a:rPr>
              <a:t>core.autocrlf</a:t>
            </a:r>
            <a:r>
              <a:rPr dirty="0" sz="2200" spc="28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200" spc="-90">
                <a:solidFill>
                  <a:srgbClr val="97323A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198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19812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0574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28800" y="20574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07539" y="3152140"/>
            <a:ext cx="4422775" cy="36195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260">
                <a:solidFill>
                  <a:srgbClr val="97323A"/>
                </a:solidFill>
                <a:latin typeface="Arial"/>
                <a:cs typeface="Arial"/>
              </a:rPr>
              <a:t>Basic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95">
                <a:solidFill>
                  <a:srgbClr val="97323A"/>
                </a:solidFill>
                <a:latin typeface="Arial"/>
                <a:cs typeface="Arial"/>
              </a:rPr>
              <a:t>workflow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95">
                <a:solidFill>
                  <a:srgbClr val="97323A"/>
                </a:solidFill>
                <a:latin typeface="Arial"/>
                <a:cs typeface="Arial"/>
              </a:rPr>
              <a:t>Adding </a:t>
            </a:r>
            <a:r>
              <a:rPr dirty="0" sz="2800" spc="-120">
                <a:solidFill>
                  <a:srgbClr val="97323A"/>
                </a:solidFill>
                <a:latin typeface="Arial"/>
                <a:cs typeface="Arial"/>
              </a:rPr>
              <a:t>and </a:t>
            </a:r>
            <a:r>
              <a:rPr dirty="0" sz="2800" spc="-185">
                <a:solidFill>
                  <a:srgbClr val="97323A"/>
                </a:solidFill>
                <a:latin typeface="Arial"/>
                <a:cs typeface="Arial"/>
              </a:rPr>
              <a:t>committing</a:t>
            </a:r>
            <a:r>
              <a:rPr dirty="0" sz="2800" spc="15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32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dirty="0" sz="2800" spc="-15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65">
                <a:solidFill>
                  <a:srgbClr val="97323A"/>
                </a:solidFill>
                <a:latin typeface="Arial"/>
                <a:cs typeface="Arial"/>
              </a:rPr>
              <a:t>log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32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staging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97323A"/>
                </a:solidFill>
                <a:latin typeface="Arial"/>
                <a:cs typeface="Arial"/>
              </a:rPr>
              <a:t>area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254">
                <a:solidFill>
                  <a:srgbClr val="97323A"/>
                </a:solidFill>
                <a:latin typeface="Arial"/>
                <a:cs typeface="Arial"/>
              </a:rPr>
              <a:t>Removing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130">
                <a:solidFill>
                  <a:srgbClr val="97323A"/>
                </a:solidFill>
                <a:latin typeface="Arial"/>
                <a:cs typeface="Arial"/>
              </a:rPr>
              <a:t>Viewing </a:t>
            </a:r>
            <a:r>
              <a:rPr dirty="0" sz="2800" spc="-40">
                <a:solidFill>
                  <a:srgbClr val="97323A"/>
                </a:solidFill>
                <a:latin typeface="Arial"/>
                <a:cs typeface="Arial"/>
              </a:rPr>
              <a:t>diffs </a:t>
            </a:r>
            <a:r>
              <a:rPr dirty="0" sz="2800" spc="-5">
                <a:solidFill>
                  <a:srgbClr val="97323A"/>
                </a:solidFill>
                <a:latin typeface="Arial"/>
                <a:cs typeface="Arial"/>
              </a:rPr>
              <a:t>of</a:t>
            </a:r>
            <a:r>
              <a:rPr dirty="0" sz="2800" spc="204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00">
                <a:solidFill>
                  <a:srgbClr val="97323A"/>
                </a:solidFill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</a:t>
            </a:r>
            <a:r>
              <a:rPr dirty="0" sz="1650" spc="-725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dirty="0" sz="2800" spc="-32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.gitignore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97323A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7539" y="2265679"/>
            <a:ext cx="5766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9">
                <a:solidFill>
                  <a:srgbClr val="FFFFFF"/>
                </a:solidFill>
              </a:rPr>
              <a:t>Use </a:t>
            </a:r>
            <a:r>
              <a:rPr dirty="0" sz="3600" spc="-310">
                <a:solidFill>
                  <a:srgbClr val="FFFFFF"/>
                </a:solidFill>
              </a:rPr>
              <a:t>case </a:t>
            </a:r>
            <a:r>
              <a:rPr dirty="0" sz="3600" spc="55">
                <a:solidFill>
                  <a:srgbClr val="FFFFFF"/>
                </a:solidFill>
              </a:rPr>
              <a:t>#1: </a:t>
            </a:r>
            <a:r>
              <a:rPr dirty="0" sz="3600" spc="-185">
                <a:solidFill>
                  <a:srgbClr val="FFFFFF"/>
                </a:solidFill>
              </a:rPr>
              <a:t>history </a:t>
            </a:r>
            <a:r>
              <a:rPr dirty="0" sz="3600" spc="-5">
                <a:solidFill>
                  <a:srgbClr val="FFFFFF"/>
                </a:solidFill>
              </a:rPr>
              <a:t>of</a:t>
            </a:r>
            <a:r>
              <a:rPr dirty="0" sz="3600" spc="-425">
                <a:solidFill>
                  <a:srgbClr val="FFFFFF"/>
                </a:solidFill>
              </a:rPr>
              <a:t> </a:t>
            </a:r>
            <a:r>
              <a:rPr dirty="0" sz="3600" spc="-295">
                <a:solidFill>
                  <a:srgbClr val="FFFFFF"/>
                </a:solidFill>
              </a:rPr>
              <a:t>versions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209486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Big</a:t>
            </a:r>
            <a:r>
              <a:rPr dirty="0" spc="-85"/>
              <a:t> </a:t>
            </a:r>
            <a:r>
              <a:rPr dirty="0" spc="-21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009140"/>
            <a:ext cx="7660005" cy="3872229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50">
                <a:solidFill>
                  <a:srgbClr val="97323A"/>
                </a:solidFill>
                <a:latin typeface="Arial"/>
                <a:cs typeface="Arial"/>
              </a:rPr>
              <a:t>Snapshots,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not</a:t>
            </a:r>
            <a:r>
              <a:rPr dirty="0" sz="2800" spc="-30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14">
                <a:solidFill>
                  <a:srgbClr val="97323A"/>
                </a:solidFill>
                <a:latin typeface="Arial"/>
                <a:cs typeface="Arial"/>
              </a:rPr>
              <a:t>deltas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Everything </a:t>
            </a:r>
            <a:r>
              <a:rPr dirty="0" sz="2800" spc="-245">
                <a:solidFill>
                  <a:srgbClr val="97323A"/>
                </a:solidFill>
                <a:latin typeface="Arial"/>
                <a:cs typeface="Arial"/>
              </a:rPr>
              <a:t>is </a:t>
            </a:r>
            <a:r>
              <a:rPr dirty="0" sz="2800" spc="-150">
                <a:solidFill>
                  <a:srgbClr val="97323A"/>
                </a:solidFill>
                <a:latin typeface="Arial"/>
                <a:cs typeface="Arial"/>
              </a:rPr>
              <a:t>confined </a:t>
            </a:r>
            <a:r>
              <a:rPr dirty="0" sz="2800" spc="-9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800" spc="-170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55">
                <a:solidFill>
                  <a:srgbClr val="97323A"/>
                </a:solidFill>
                <a:latin typeface="Arial"/>
                <a:cs typeface="Arial"/>
              </a:rPr>
              <a:t>.git</a:t>
            </a:r>
            <a:r>
              <a:rPr dirty="0" sz="2800" spc="24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80">
                <a:solidFill>
                  <a:srgbClr val="97323A"/>
                </a:solidFill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204">
                <a:solidFill>
                  <a:srgbClr val="97323A"/>
                </a:solidFill>
                <a:latin typeface="Arial"/>
                <a:cs typeface="Arial"/>
              </a:rPr>
              <a:t>Most </a:t>
            </a:r>
            <a:r>
              <a:rPr dirty="0" sz="2800" spc="-140">
                <a:solidFill>
                  <a:srgbClr val="97323A"/>
                </a:solidFill>
                <a:latin typeface="Arial"/>
                <a:cs typeface="Arial"/>
              </a:rPr>
              <a:t>operations </a:t>
            </a:r>
            <a:r>
              <a:rPr dirty="0" sz="2800" spc="-60">
                <a:solidFill>
                  <a:srgbClr val="97323A"/>
                </a:solidFill>
                <a:latin typeface="Arial"/>
                <a:cs typeface="Arial"/>
              </a:rPr>
              <a:t>are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safe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they </a:t>
            </a:r>
            <a:r>
              <a:rPr dirty="0" sz="2800" spc="-125">
                <a:solidFill>
                  <a:srgbClr val="97323A"/>
                </a:solidFill>
                <a:latin typeface="Arial"/>
                <a:cs typeface="Arial"/>
              </a:rPr>
              <a:t>only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add</a:t>
            </a:r>
            <a:r>
              <a:rPr dirty="0" sz="2800" spc="32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50">
                <a:solidFill>
                  <a:srgbClr val="97323A"/>
                </a:solidFill>
                <a:latin typeface="Arial"/>
                <a:cs typeface="Arial"/>
              </a:rPr>
              <a:t>We’ll </a:t>
            </a:r>
            <a:r>
              <a:rPr dirty="0" sz="2500" spc="-55">
                <a:solidFill>
                  <a:srgbClr val="97323A"/>
                </a:solidFill>
                <a:latin typeface="Arial"/>
                <a:cs typeface="Arial"/>
              </a:rPr>
              <a:t>talk </a:t>
            </a:r>
            <a:r>
              <a:rPr dirty="0" sz="2500" spc="-95">
                <a:solidFill>
                  <a:srgbClr val="97323A"/>
                </a:solidFill>
                <a:latin typeface="Arial"/>
                <a:cs typeface="Arial"/>
              </a:rPr>
              <a:t>about </a:t>
            </a:r>
            <a:r>
              <a:rPr dirty="0" sz="2500" spc="-120">
                <a:solidFill>
                  <a:srgbClr val="97323A"/>
                </a:solidFill>
                <a:latin typeface="Arial"/>
                <a:cs typeface="Arial"/>
              </a:rPr>
              <a:t>two </a:t>
            </a:r>
            <a:r>
              <a:rPr dirty="0" sz="2500" spc="-254">
                <a:solidFill>
                  <a:srgbClr val="97323A"/>
                </a:solidFill>
                <a:latin typeface="Arial"/>
                <a:cs typeface="Arial"/>
              </a:rPr>
              <a:t>commands </a:t>
            </a:r>
            <a:r>
              <a:rPr dirty="0" sz="2500" spc="-90">
                <a:solidFill>
                  <a:srgbClr val="97323A"/>
                </a:solidFill>
                <a:latin typeface="Arial"/>
                <a:cs typeface="Arial"/>
              </a:rPr>
              <a:t>that </a:t>
            </a:r>
            <a:r>
              <a:rPr dirty="0" sz="2500" spc="-55">
                <a:solidFill>
                  <a:srgbClr val="97323A"/>
                </a:solidFill>
                <a:latin typeface="Arial"/>
                <a:cs typeface="Arial"/>
              </a:rPr>
              <a:t>are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not </a:t>
            </a:r>
            <a:r>
              <a:rPr dirty="0" sz="2500" spc="-110">
                <a:solidFill>
                  <a:srgbClr val="97323A"/>
                </a:solidFill>
                <a:latin typeface="Arial"/>
                <a:cs typeface="Arial"/>
              </a:rPr>
              <a:t>safe</a:t>
            </a:r>
            <a:r>
              <a:rPr dirty="0" sz="2500" spc="445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50">
                <a:solidFill>
                  <a:srgbClr val="97323A"/>
                </a:solidFill>
                <a:latin typeface="Arial"/>
                <a:cs typeface="Arial"/>
              </a:rPr>
              <a:t>today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3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possible </a:t>
            </a:r>
            <a:r>
              <a:rPr dirty="0" sz="2800" spc="-195">
                <a:solidFill>
                  <a:srgbClr val="97323A"/>
                </a:solidFill>
                <a:latin typeface="Arial"/>
                <a:cs typeface="Arial"/>
              </a:rPr>
              <a:t>states </a:t>
            </a:r>
            <a:r>
              <a:rPr dirty="0" sz="2800" spc="-25">
                <a:solidFill>
                  <a:srgbClr val="97323A"/>
                </a:solidFill>
                <a:latin typeface="Arial"/>
                <a:cs typeface="Arial"/>
              </a:rPr>
              <a:t>for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a</a:t>
            </a:r>
            <a:r>
              <a:rPr dirty="0" sz="2800" spc="-229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97323A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</a:t>
            </a:r>
            <a:r>
              <a:rPr dirty="0" sz="1750" spc="-43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dirty="0" sz="2500" spc="-160">
                <a:solidFill>
                  <a:srgbClr val="97323A"/>
                </a:solidFill>
                <a:latin typeface="Arial"/>
                <a:cs typeface="Arial"/>
              </a:rPr>
              <a:t>Changed</a:t>
            </a:r>
            <a:endParaRPr sz="25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</a:t>
            </a:r>
            <a:r>
              <a:rPr dirty="0" sz="1750" spc="-43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dirty="0" sz="2500" spc="-114">
                <a:solidFill>
                  <a:srgbClr val="97323A"/>
                </a:solidFill>
                <a:latin typeface="Arial"/>
                <a:cs typeface="Arial"/>
              </a:rPr>
              <a:t>Staged</a:t>
            </a:r>
            <a:endParaRPr sz="25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0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</a:t>
            </a:r>
            <a:r>
              <a:rPr dirty="0" sz="1750" spc="-43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dirty="0" sz="2500" spc="-165">
                <a:solidFill>
                  <a:srgbClr val="97323A"/>
                </a:solidFill>
                <a:latin typeface="Arial"/>
                <a:cs typeface="Arial"/>
              </a:rPr>
              <a:t>Committed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3120"/>
            <a:ext cx="33185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Basic</a:t>
            </a:r>
            <a:r>
              <a:rPr dirty="0" spc="-60"/>
              <a:t> </a:t>
            </a:r>
            <a:r>
              <a:rPr dirty="0" spc="-15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2020722"/>
            <a:ext cx="7462520" cy="148717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200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165" b="1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35" b="1">
                <a:solidFill>
                  <a:srgbClr val="97323A"/>
                </a:solidFill>
                <a:latin typeface="Arial"/>
                <a:cs typeface="Arial"/>
              </a:rPr>
              <a:t>init </a:t>
            </a:r>
            <a:r>
              <a:rPr dirty="0" sz="2800" spc="-160">
                <a:solidFill>
                  <a:srgbClr val="97323A"/>
                </a:solidFill>
                <a:latin typeface="Arial"/>
                <a:cs typeface="Arial"/>
              </a:rPr>
              <a:t>– </a:t>
            </a:r>
            <a:r>
              <a:rPr dirty="0" sz="2800" spc="-114">
                <a:solidFill>
                  <a:srgbClr val="97323A"/>
                </a:solidFill>
                <a:latin typeface="Arial"/>
                <a:cs typeface="Arial"/>
              </a:rPr>
              <a:t>create </a:t>
            </a:r>
            <a:r>
              <a:rPr dirty="0" sz="28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800" spc="-110">
                <a:solidFill>
                  <a:srgbClr val="97323A"/>
                </a:solidFill>
                <a:latin typeface="Arial"/>
                <a:cs typeface="Arial"/>
              </a:rPr>
              <a:t>project </a:t>
            </a:r>
            <a:r>
              <a:rPr dirty="0" sz="2800" spc="-175">
                <a:solidFill>
                  <a:srgbClr val="97323A"/>
                </a:solidFill>
                <a:latin typeface="Arial"/>
                <a:cs typeface="Arial"/>
              </a:rPr>
              <a:t>in</a:t>
            </a:r>
            <a:r>
              <a:rPr dirty="0" sz="2800" spc="14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40">
                <a:solidFill>
                  <a:srgbClr val="97323A"/>
                </a:solidFill>
                <a:latin typeface="Arial"/>
                <a:cs typeface="Arial"/>
              </a:rPr>
              <a:t>existing </a:t>
            </a:r>
            <a:r>
              <a:rPr dirty="0" sz="2800" spc="-80">
                <a:solidFill>
                  <a:srgbClr val="97323A"/>
                </a:solidFill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dirty="0" sz="1750" spc="-434">
                <a:solidFill>
                  <a:srgbClr val="676767"/>
                </a:solidFill>
                <a:latin typeface="Arial"/>
                <a:cs typeface="Arial"/>
              </a:rPr>
              <a:t>¤ </a:t>
            </a:r>
            <a:r>
              <a:rPr dirty="0" sz="2500" spc="-130">
                <a:solidFill>
                  <a:srgbClr val="97323A"/>
                </a:solidFill>
                <a:latin typeface="Arial"/>
                <a:cs typeface="Arial"/>
              </a:rPr>
              <a:t>Make </a:t>
            </a:r>
            <a:r>
              <a:rPr dirty="0" sz="2500" spc="-15">
                <a:solidFill>
                  <a:srgbClr val="97323A"/>
                </a:solidFill>
                <a:latin typeface="Arial"/>
                <a:cs typeface="Arial"/>
              </a:rPr>
              <a:t>Git </a:t>
            </a:r>
            <a:r>
              <a:rPr dirty="0" sz="2500" spc="-85">
                <a:solidFill>
                  <a:srgbClr val="97323A"/>
                </a:solidFill>
                <a:latin typeface="Arial"/>
                <a:cs typeface="Arial"/>
              </a:rPr>
              <a:t>start </a:t>
            </a:r>
            <a:r>
              <a:rPr dirty="0" sz="2500" spc="-80">
                <a:solidFill>
                  <a:srgbClr val="97323A"/>
                </a:solidFill>
                <a:latin typeface="Arial"/>
                <a:cs typeface="Arial"/>
              </a:rPr>
              <a:t>to </a:t>
            </a:r>
            <a:r>
              <a:rPr dirty="0" sz="2500" spc="-75">
                <a:solidFill>
                  <a:srgbClr val="97323A"/>
                </a:solidFill>
                <a:latin typeface="Arial"/>
                <a:cs typeface="Arial"/>
              </a:rPr>
              <a:t>“watch” </a:t>
            </a:r>
            <a:r>
              <a:rPr dirty="0" sz="2500" spc="-20">
                <a:solidFill>
                  <a:srgbClr val="97323A"/>
                </a:solidFill>
                <a:latin typeface="Arial"/>
                <a:cs typeface="Arial"/>
              </a:rPr>
              <a:t>for </a:t>
            </a:r>
            <a:r>
              <a:rPr dirty="0" sz="2500" spc="-204">
                <a:solidFill>
                  <a:srgbClr val="97323A"/>
                </a:solidFill>
                <a:latin typeface="Arial"/>
                <a:cs typeface="Arial"/>
              </a:rPr>
              <a:t>changes </a:t>
            </a:r>
            <a:r>
              <a:rPr dirty="0" sz="2500" spc="-155">
                <a:solidFill>
                  <a:srgbClr val="97323A"/>
                </a:solidFill>
                <a:latin typeface="Arial"/>
                <a:cs typeface="Arial"/>
              </a:rPr>
              <a:t>in the</a:t>
            </a:r>
            <a:r>
              <a:rPr dirty="0" sz="2500" spc="229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500" spc="-70">
                <a:solidFill>
                  <a:srgbClr val="97323A"/>
                </a:solidFill>
                <a:latin typeface="Arial"/>
                <a:cs typeface="Arial"/>
              </a:rPr>
              <a:t>directory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50" spc="-725">
                <a:solidFill>
                  <a:srgbClr val="97323A"/>
                </a:solidFill>
                <a:latin typeface="Wingdings"/>
                <a:cs typeface="Wingdings"/>
              </a:rPr>
              <a:t></a:t>
            </a:r>
            <a:r>
              <a:rPr dirty="0" sz="1650" spc="195">
                <a:solidFill>
                  <a:srgbClr val="97323A"/>
                </a:solidFill>
                <a:latin typeface="Times New Roman"/>
                <a:cs typeface="Times New Roman"/>
              </a:rPr>
              <a:t> </a:t>
            </a:r>
            <a:r>
              <a:rPr dirty="0" sz="2800" spc="-325">
                <a:solidFill>
                  <a:srgbClr val="97323A"/>
                </a:solidFill>
                <a:latin typeface="Arial"/>
                <a:cs typeface="Arial"/>
              </a:rPr>
              <a:t>The </a:t>
            </a:r>
            <a:r>
              <a:rPr dirty="0" sz="2800" spc="-165">
                <a:solidFill>
                  <a:srgbClr val="97323A"/>
                </a:solidFill>
                <a:latin typeface="Arial"/>
                <a:cs typeface="Arial"/>
              </a:rPr>
              <a:t>basic</a:t>
            </a:r>
            <a:r>
              <a:rPr dirty="0" sz="2800" spc="-15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dirty="0" sz="2800" spc="-105">
                <a:solidFill>
                  <a:srgbClr val="97323A"/>
                </a:solidFill>
                <a:latin typeface="Arial"/>
                <a:cs typeface="Arial"/>
              </a:rPr>
              <a:t>workflow: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4799" y="3866435"/>
            <a:ext cx="5481129" cy="2980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2018-06-25T08:17:57Z</dcterms:created>
  <dcterms:modified xsi:type="dcterms:W3CDTF">2018-06-25T08:17:57Z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2018-06-25T00:00:00Z</vt:filetime>
  </property>
</Properties>
</file>