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138544" y="125973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189344" y="1247038"/>
            <a:ext cx="4381715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4520310" y="984148"/>
            <a:ext cx="50749" cy="275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7743" y="978010"/>
            <a:ext cx="4432935" cy="332740"/>
          </a:xfrm>
          <a:custGeom>
            <a:avLst/>
            <a:gdLst/>
            <a:ahLst/>
            <a:cxnLst/>
            <a:rect l="l" t="t" r="r" b="b"/>
            <a:pathLst>
              <a:path w="4432935" h="332740">
                <a:moveTo>
                  <a:pt x="4432567" y="0"/>
                </a:moveTo>
                <a:lnTo>
                  <a:pt x="0" y="0"/>
                </a:lnTo>
                <a:lnTo>
                  <a:pt x="0" y="281727"/>
                </a:lnTo>
                <a:lnTo>
                  <a:pt x="4008" y="301452"/>
                </a:lnTo>
                <a:lnTo>
                  <a:pt x="14922" y="317605"/>
                </a:lnTo>
                <a:lnTo>
                  <a:pt x="31075" y="328519"/>
                </a:lnTo>
                <a:lnTo>
                  <a:pt x="50800" y="332528"/>
                </a:lnTo>
                <a:lnTo>
                  <a:pt x="4381767" y="332528"/>
                </a:lnTo>
                <a:lnTo>
                  <a:pt x="4401492" y="328519"/>
                </a:lnTo>
                <a:lnTo>
                  <a:pt x="4417644" y="317605"/>
                </a:lnTo>
                <a:lnTo>
                  <a:pt x="4428558" y="301452"/>
                </a:lnTo>
                <a:lnTo>
                  <a:pt x="4432567" y="281727"/>
                </a:lnTo>
                <a:lnTo>
                  <a:pt x="44325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4520310" y="1022247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40">
                <a:moveTo>
                  <a:pt x="0" y="25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4520310" y="100954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4520310" y="99684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4520310" y="98414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4728" y="985365"/>
            <a:ext cx="1380642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09651"/>
            <a:ext cx="4610099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371" y="582455"/>
            <a:ext cx="3911600" cy="141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5229" y="3351784"/>
            <a:ext cx="136588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07321" y="3351784"/>
            <a:ext cx="70294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59876" y="3351784"/>
            <a:ext cx="2940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hyperlink" Target="mailto:your@email.edu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28" y="985365"/>
            <a:ext cx="1377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CC0000"/>
                </a:solidFill>
                <a:latin typeface="Arial"/>
                <a:cs typeface="Arial"/>
              </a:rPr>
              <a:t>Understanding</a:t>
            </a:r>
            <a:r>
              <a:rPr dirty="0" sz="1400" spc="2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CC0000"/>
                </a:solidFill>
                <a:latin typeface="Arial"/>
                <a:cs typeface="Arial"/>
              </a:rPr>
              <a:t>Git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1503" y="1520620"/>
            <a:ext cx="1885314" cy="835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956310" algn="l"/>
              </a:tabLst>
            </a:pPr>
            <a:r>
              <a:rPr dirty="0" sz="1100" spc="-65">
                <a:latin typeface="Arial"/>
                <a:cs typeface="Arial"/>
              </a:rPr>
              <a:t>Nelson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Elhage	</a:t>
            </a:r>
            <a:r>
              <a:rPr dirty="0" sz="1100" spc="-65">
                <a:latin typeface="Arial"/>
                <a:cs typeface="Arial"/>
              </a:rPr>
              <a:t>Anders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Kaseorg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800" spc="-60">
                <a:latin typeface="Verdana"/>
                <a:cs typeface="Verdana"/>
              </a:rPr>
              <a:t>Student </a:t>
            </a:r>
            <a:r>
              <a:rPr dirty="0" sz="800" spc="-65">
                <a:latin typeface="Verdana"/>
                <a:cs typeface="Verdana"/>
              </a:rPr>
              <a:t>Information </a:t>
            </a:r>
            <a:r>
              <a:rPr dirty="0" sz="800" spc="-55">
                <a:latin typeface="Verdana"/>
                <a:cs typeface="Verdana"/>
              </a:rPr>
              <a:t>Processing</a:t>
            </a:r>
            <a:r>
              <a:rPr dirty="0" sz="800" spc="105">
                <a:latin typeface="Verdana"/>
                <a:cs typeface="Verdana"/>
              </a:rPr>
              <a:t> </a:t>
            </a:r>
            <a:r>
              <a:rPr dirty="0" sz="800" spc="-55">
                <a:latin typeface="Verdana"/>
                <a:cs typeface="Verdana"/>
              </a:rPr>
              <a:t>Board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 spc="-65">
                <a:latin typeface="Arial"/>
                <a:cs typeface="Arial"/>
              </a:rPr>
              <a:t>September </a:t>
            </a:r>
            <a:r>
              <a:rPr dirty="0" sz="1100" spc="-45">
                <a:latin typeface="Arial"/>
                <a:cs typeface="Arial"/>
              </a:rPr>
              <a:t>29,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2009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25"/>
              <a:t>Outline</a:t>
            </a:r>
          </a:p>
        </p:txBody>
      </p:sp>
      <p:sp>
        <p:nvSpPr>
          <p:cNvPr id="5" name="object 5"/>
          <p:cNvSpPr/>
          <p:nvPr/>
        </p:nvSpPr>
        <p:spPr>
          <a:xfrm>
            <a:off x="89281" y="940714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743" y="94005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173" y="912620"/>
            <a:ext cx="869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CCCC"/>
                </a:solidFill>
                <a:latin typeface="Arial"/>
                <a:cs typeface="Arial"/>
              </a:rPr>
              <a:t>The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Git</a:t>
            </a:r>
            <a:r>
              <a:rPr dirty="0" sz="1100" spc="8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Arial"/>
                <a:cs typeface="Arial"/>
              </a:rPr>
              <a:t>model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281" y="1346123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9743" y="134546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EAEAF7"/>
                </a:solidFill>
                <a:latin typeface="Verdana"/>
                <a:cs typeface="Verdana"/>
              </a:rPr>
              <a:t>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173" y="1318030"/>
            <a:ext cx="5695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Arial"/>
                <a:cs typeface="Arial"/>
              </a:rPr>
              <a:t>Using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Git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281" y="1751520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743" y="175085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173" y="1723426"/>
            <a:ext cx="1312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CCCC"/>
                </a:solidFill>
                <a:latin typeface="Arial"/>
                <a:cs typeface="Arial"/>
              </a:rPr>
              <a:t>Collaboration </a:t>
            </a:r>
            <a:r>
              <a:rPr dirty="0" sz="1100">
                <a:solidFill>
                  <a:srgbClr val="CCCCCC"/>
                </a:solidFill>
                <a:latin typeface="Arial"/>
                <a:cs typeface="Arial"/>
              </a:rPr>
              <a:t>with</a:t>
            </a:r>
            <a:r>
              <a:rPr dirty="0" sz="1100" spc="114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Git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281" y="2156917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9743" y="215626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173" y="2128823"/>
            <a:ext cx="1005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CCCCCC"/>
                </a:solidFill>
                <a:latin typeface="Arial"/>
                <a:cs typeface="Arial"/>
              </a:rPr>
              <a:t>Rewriting</a:t>
            </a:r>
            <a:r>
              <a:rPr dirty="0" sz="110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CCCCCC"/>
                </a:solidFill>
                <a:latin typeface="Arial"/>
                <a:cs typeface="Arial"/>
              </a:rPr>
              <a:t>history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281" y="2562326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9743" y="256166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173" y="2534232"/>
            <a:ext cx="761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CCCC"/>
                </a:solidFill>
                <a:latin typeface="Arial"/>
                <a:cs typeface="Arial"/>
              </a:rPr>
              <a:t>And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Arial"/>
                <a:cs typeface="Arial"/>
              </a:rPr>
              <a:t>beyond!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35"/>
              <a:t>Getting </a:t>
            </a:r>
            <a:r>
              <a:rPr dirty="0" spc="-110"/>
              <a:t>a </a:t>
            </a:r>
            <a:r>
              <a:rPr dirty="0" spc="-10"/>
              <a:t>Git</a:t>
            </a:r>
            <a:r>
              <a:rPr dirty="0" spc="85"/>
              <a:t> </a:t>
            </a:r>
            <a:r>
              <a:rPr dirty="0" spc="-50"/>
              <a:t>repository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212010"/>
            <a:ext cx="607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1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204">
                <a:solidFill>
                  <a:srgbClr val="3333B2"/>
                </a:solidFill>
                <a:latin typeface="Times New Roman"/>
                <a:cs typeface="Times New Roman"/>
              </a:rPr>
              <a:t>init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729" y="1212010"/>
            <a:ext cx="32315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5">
                <a:latin typeface="Arial"/>
                <a:cs typeface="Arial"/>
              </a:rPr>
              <a:t>Create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45">
                <a:latin typeface="Arial"/>
                <a:cs typeface="Arial"/>
              </a:rPr>
              <a:t>empty </a:t>
            </a: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current </a:t>
            </a:r>
            <a:r>
              <a:rPr dirty="0" sz="1100" spc="-45">
                <a:latin typeface="Arial"/>
                <a:cs typeface="Arial"/>
              </a:rPr>
              <a:t>directory.  </a:t>
            </a:r>
            <a:r>
              <a:rPr dirty="0" sz="1100" spc="-30">
                <a:latin typeface="Arial"/>
                <a:cs typeface="Arial"/>
              </a:rPr>
              <a:t>By default </a:t>
            </a:r>
            <a:r>
              <a:rPr dirty="0" sz="1100" spc="45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85">
                <a:latin typeface="Arial"/>
                <a:cs typeface="Arial"/>
              </a:rPr>
              <a:t>have one </a:t>
            </a:r>
            <a:r>
              <a:rPr dirty="0" sz="1100" spc="-60">
                <a:latin typeface="Arial"/>
                <a:cs typeface="Arial"/>
              </a:rPr>
              <a:t>branch </a:t>
            </a:r>
            <a:r>
              <a:rPr dirty="0" sz="1100" spc="-80">
                <a:latin typeface="Arial"/>
                <a:cs typeface="Arial"/>
              </a:rPr>
              <a:t>named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70">
                <a:latin typeface="Times New Roman"/>
                <a:cs typeface="Times New Roman"/>
              </a:rPr>
              <a:t>master</a:t>
            </a:r>
            <a:r>
              <a:rPr dirty="0" sz="1100" spc="7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594115"/>
            <a:ext cx="4308475" cy="78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051560" marR="5080" indent="-1039494">
              <a:lnSpc>
                <a:spcPct val="102600"/>
              </a:lnSpc>
              <a:spcBef>
                <a:spcPts val="55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95">
                <a:solidFill>
                  <a:srgbClr val="3333B2"/>
                </a:solidFill>
                <a:latin typeface="Times New Roman"/>
                <a:cs typeface="Times New Roman"/>
              </a:rPr>
              <a:t>clone </a:t>
            </a:r>
            <a:r>
              <a:rPr dirty="0" sz="1100" spc="140" i="1">
                <a:solidFill>
                  <a:srgbClr val="3333B2"/>
                </a:solidFill>
                <a:latin typeface="Times New Roman"/>
                <a:cs typeface="Times New Roman"/>
              </a:rPr>
              <a:t>url </a:t>
            </a:r>
            <a:r>
              <a:rPr dirty="0" sz="1100" spc="-70">
                <a:latin typeface="Arial"/>
                <a:cs typeface="Arial"/>
              </a:rPr>
              <a:t>Clone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140" i="1">
                <a:latin typeface="Times New Roman"/>
                <a:cs typeface="Times New Roman"/>
              </a:rPr>
              <a:t>url </a:t>
            </a:r>
            <a:r>
              <a:rPr dirty="0" sz="1100" spc="-5">
                <a:latin typeface="Arial"/>
                <a:cs typeface="Arial"/>
              </a:rPr>
              <a:t>. </a:t>
            </a:r>
            <a:r>
              <a:rPr dirty="0" sz="1100" spc="-30">
                <a:latin typeface="Arial"/>
                <a:cs typeface="Arial"/>
              </a:rPr>
              <a:t>This </a:t>
            </a:r>
            <a:r>
              <a:rPr dirty="0" sz="1100" spc="-75">
                <a:latin typeface="Arial"/>
                <a:cs typeface="Arial"/>
              </a:rPr>
              <a:t>may be </a:t>
            </a:r>
            <a:r>
              <a:rPr dirty="0" sz="1100" spc="-60">
                <a:latin typeface="Arial"/>
                <a:cs typeface="Arial"/>
              </a:rPr>
              <a:t>over  </a:t>
            </a:r>
            <a:r>
              <a:rPr dirty="0" sz="1100" spc="-5">
                <a:latin typeface="Arial"/>
                <a:cs typeface="Arial"/>
              </a:rPr>
              <a:t>HTTP, </a:t>
            </a:r>
            <a:r>
              <a:rPr dirty="0" sz="1100" spc="-75">
                <a:latin typeface="Arial"/>
                <a:cs typeface="Arial"/>
              </a:rPr>
              <a:t>SSH,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25">
                <a:latin typeface="Arial"/>
                <a:cs typeface="Arial"/>
              </a:rPr>
              <a:t>protocol,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45">
                <a:latin typeface="Arial"/>
                <a:cs typeface="Arial"/>
              </a:rPr>
              <a:t>it </a:t>
            </a:r>
            <a:r>
              <a:rPr dirty="0" sz="1100" spc="-75">
                <a:latin typeface="Arial"/>
                <a:cs typeface="Arial"/>
              </a:rPr>
              <a:t>may be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path </a:t>
            </a:r>
            <a:r>
              <a:rPr dirty="0" sz="1100" spc="10">
                <a:latin typeface="Arial"/>
                <a:cs typeface="Arial"/>
              </a:rPr>
              <a:t>to  </a:t>
            </a:r>
            <a:r>
              <a:rPr dirty="0" sz="1100" spc="-45">
                <a:latin typeface="Arial"/>
                <a:cs typeface="Arial"/>
              </a:rPr>
              <a:t>another </a:t>
            </a:r>
            <a:r>
              <a:rPr dirty="0" sz="1100" spc="-35">
                <a:latin typeface="Arial"/>
                <a:cs typeface="Arial"/>
              </a:rPr>
              <a:t>local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repository.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100" spc="-15">
                <a:latin typeface="Arial"/>
                <a:cs typeface="Arial"/>
              </a:rPr>
              <a:t>Both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70">
                <a:latin typeface="Arial"/>
                <a:cs typeface="Arial"/>
              </a:rPr>
              <a:t>these </a:t>
            </a:r>
            <a:r>
              <a:rPr dirty="0" sz="1100" spc="-45">
                <a:latin typeface="Arial"/>
                <a:cs typeface="Arial"/>
              </a:rPr>
              <a:t>operations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55">
                <a:latin typeface="Arial"/>
                <a:cs typeface="Arial"/>
              </a:rPr>
              <a:t>create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5" i="1">
                <a:latin typeface="Trebuchet MS"/>
                <a:cs typeface="Trebuchet MS"/>
              </a:rPr>
              <a:t>working</a:t>
            </a:r>
            <a:r>
              <a:rPr dirty="0" sz="1100" spc="-1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copy</a:t>
            </a:r>
            <a:r>
              <a:rPr dirty="0" sz="1100" spc="-4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Working</a:t>
            </a:r>
            <a:r>
              <a:rPr dirty="0" spc="70"/>
              <a:t> </a:t>
            </a:r>
            <a:r>
              <a:rPr dirty="0" spc="-80"/>
              <a:t>copy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7266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0865" y="1614309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181166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089" y="219377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2932" y="1189214"/>
            <a:ext cx="3900170" cy="11131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90"/>
              </a:spcBef>
            </a:pPr>
            <a:r>
              <a:rPr dirty="0" sz="1100" spc="-60">
                <a:latin typeface="Arial"/>
                <a:cs typeface="Arial"/>
              </a:rPr>
              <a:t>Every </a:t>
            </a:r>
            <a:r>
              <a:rPr dirty="0" sz="1100" spc="-45">
                <a:latin typeface="Arial"/>
                <a:cs typeface="Arial"/>
              </a:rPr>
              <a:t>working </a:t>
            </a:r>
            <a:r>
              <a:rPr dirty="0" sz="1100" spc="-70">
                <a:latin typeface="Arial"/>
                <a:cs typeface="Arial"/>
              </a:rPr>
              <a:t>copy </a:t>
            </a:r>
            <a:r>
              <a:rPr dirty="0" sz="1100" spc="-95">
                <a:latin typeface="Arial"/>
                <a:cs typeface="Arial"/>
              </a:rPr>
              <a:t>has </a:t>
            </a:r>
            <a:r>
              <a:rPr dirty="0" sz="1100" spc="-15">
                <a:latin typeface="Arial"/>
                <a:cs typeface="Arial"/>
              </a:rPr>
              <a:t>its </a:t>
            </a:r>
            <a:r>
              <a:rPr dirty="0" sz="1100" spc="-65">
                <a:latin typeface="Arial"/>
                <a:cs typeface="Arial"/>
              </a:rPr>
              <a:t>own </a:t>
            </a: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210">
                <a:latin typeface="Times New Roman"/>
                <a:cs typeface="Times New Roman"/>
              </a:rPr>
              <a:t>.git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dirty="0" sz="1100" spc="-45">
                <a:latin typeface="Arial"/>
                <a:cs typeface="Arial"/>
              </a:rPr>
              <a:t>subdirectory </a:t>
            </a:r>
            <a:r>
              <a:rPr dirty="0" sz="1100" spc="5">
                <a:latin typeface="Arial"/>
                <a:cs typeface="Arial"/>
              </a:rPr>
              <a:t>(with </a:t>
            </a:r>
            <a:r>
              <a:rPr dirty="0" sz="1100" spc="-25">
                <a:latin typeface="Arial"/>
                <a:cs typeface="Arial"/>
              </a:rPr>
              <a:t>arbitrarily </a:t>
            </a:r>
            <a:r>
              <a:rPr dirty="0" sz="1100" spc="-60">
                <a:latin typeface="Arial"/>
                <a:cs typeface="Arial"/>
              </a:rPr>
              <a:t>many </a:t>
            </a:r>
            <a:r>
              <a:rPr dirty="0" sz="1100" spc="-80">
                <a:latin typeface="Arial"/>
                <a:cs typeface="Arial"/>
              </a:rPr>
              <a:t>branches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-18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tags).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35">
                <a:latin typeface="Arial"/>
                <a:cs typeface="Arial"/>
              </a:rPr>
              <a:t>The most </a:t>
            </a:r>
            <a:r>
              <a:rPr dirty="0" sz="1000" spc="-15">
                <a:latin typeface="Arial"/>
                <a:cs typeface="Arial"/>
              </a:rPr>
              <a:t>important </a:t>
            </a:r>
            <a:r>
              <a:rPr dirty="0" sz="1000" spc="-30">
                <a:latin typeface="Arial"/>
                <a:cs typeface="Arial"/>
              </a:rPr>
              <a:t>ref </a:t>
            </a:r>
            <a:r>
              <a:rPr dirty="0" sz="1000" spc="-55">
                <a:latin typeface="Arial"/>
                <a:cs typeface="Arial"/>
              </a:rPr>
              <a:t>is  </a:t>
            </a:r>
            <a:r>
              <a:rPr dirty="0" sz="1000" spc="-140">
                <a:latin typeface="Times New Roman"/>
                <a:cs typeface="Times New Roman"/>
              </a:rPr>
              <a:t>HEAD</a:t>
            </a:r>
            <a:r>
              <a:rPr dirty="0" sz="1000" spc="-140">
                <a:latin typeface="Arial"/>
                <a:cs typeface="Arial"/>
              </a:rPr>
              <a:t>,   </a:t>
            </a:r>
            <a:r>
              <a:rPr dirty="0" sz="1000" spc="-35">
                <a:latin typeface="Arial"/>
                <a:cs typeface="Arial"/>
              </a:rPr>
              <a:t>which </a:t>
            </a:r>
            <a:r>
              <a:rPr dirty="0" sz="1000" spc="-55">
                <a:latin typeface="Arial"/>
                <a:cs typeface="Arial"/>
              </a:rPr>
              <a:t>refers 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25">
                <a:latin typeface="Arial"/>
                <a:cs typeface="Arial"/>
              </a:rPr>
              <a:t>the current 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branch.</a:t>
            </a:r>
            <a:endParaRPr sz="1000">
              <a:latin typeface="Arial"/>
              <a:cs typeface="Arial"/>
            </a:endParaRPr>
          </a:p>
          <a:p>
            <a:pPr marL="12700" marR="7620">
              <a:lnSpc>
                <a:spcPct val="102600"/>
              </a:lnSpc>
              <a:spcBef>
                <a:spcPts val="320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210">
                <a:latin typeface="Times New Roman"/>
                <a:cs typeface="Times New Roman"/>
              </a:rPr>
              <a:t>.git </a:t>
            </a:r>
            <a:r>
              <a:rPr dirty="0" sz="1100" spc="-45">
                <a:latin typeface="Arial"/>
                <a:cs typeface="Arial"/>
              </a:rPr>
              <a:t>subdirectory </a:t>
            </a:r>
            <a:r>
              <a:rPr dirty="0" sz="1100" spc="-75">
                <a:latin typeface="Arial"/>
                <a:cs typeface="Arial"/>
              </a:rPr>
              <a:t>also </a:t>
            </a:r>
            <a:r>
              <a:rPr dirty="0" sz="1100" spc="-70">
                <a:latin typeface="Arial"/>
                <a:cs typeface="Arial"/>
              </a:rPr>
              <a:t>stores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0" i="1">
                <a:latin typeface="Trebuchet MS"/>
                <a:cs typeface="Trebuchet MS"/>
              </a:rPr>
              <a:t>index</a:t>
            </a:r>
            <a:r>
              <a:rPr dirty="0" sz="1100" spc="-60">
                <a:latin typeface="Arial"/>
                <a:cs typeface="Arial"/>
              </a:rPr>
              <a:t>: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45">
                <a:latin typeface="Arial"/>
                <a:cs typeface="Arial"/>
              </a:rPr>
              <a:t>staging </a:t>
            </a:r>
            <a:r>
              <a:rPr dirty="0" sz="1100" spc="-85">
                <a:latin typeface="Arial"/>
                <a:cs typeface="Arial"/>
              </a:rPr>
              <a:t>area </a:t>
            </a:r>
            <a:r>
              <a:rPr dirty="0" sz="1100" spc="-25">
                <a:latin typeface="Arial"/>
                <a:cs typeface="Arial"/>
              </a:rPr>
              <a:t>for  </a:t>
            </a:r>
            <a:r>
              <a:rPr dirty="0" sz="1100" spc="-85">
                <a:latin typeface="Arial"/>
                <a:cs typeface="Arial"/>
              </a:rPr>
              <a:t>changes  </a:t>
            </a:r>
            <a:r>
              <a:rPr dirty="0" sz="1100" spc="-60">
                <a:latin typeface="Arial"/>
                <a:cs typeface="Arial"/>
              </a:rPr>
              <a:t>on  </a:t>
            </a:r>
            <a:r>
              <a:rPr dirty="0" sz="1100" spc="-10">
                <a:latin typeface="Arial"/>
                <a:cs typeface="Arial"/>
              </a:rPr>
              <a:t>top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195">
                <a:latin typeface="Times New Roman"/>
                <a:cs typeface="Times New Roman"/>
              </a:rPr>
              <a:t>HEAD     </a:t>
            </a:r>
            <a:r>
              <a:rPr dirty="0" sz="1100" spc="10">
                <a:latin typeface="Arial"/>
                <a:cs typeface="Arial"/>
              </a:rPr>
              <a:t>that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80">
                <a:latin typeface="Arial"/>
                <a:cs typeface="Arial"/>
              </a:rPr>
              <a:t>become  </a:t>
            </a:r>
            <a:r>
              <a:rPr dirty="0" sz="1100" spc="-25">
                <a:latin typeface="Arial"/>
                <a:cs typeface="Arial"/>
              </a:rPr>
              <a:t>part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next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commit.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40">
                <a:latin typeface="Arial"/>
                <a:cs typeface="Arial"/>
              </a:rPr>
              <a:t>Finally,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files </a:t>
            </a:r>
            <a:r>
              <a:rPr dirty="0" sz="1100" spc="-50">
                <a:latin typeface="Arial"/>
                <a:cs typeface="Arial"/>
              </a:rPr>
              <a:t>outside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210">
                <a:latin typeface="Times New Roman"/>
                <a:cs typeface="Times New Roman"/>
              </a:rPr>
              <a:t>.git </a:t>
            </a:r>
            <a:r>
              <a:rPr dirty="0" sz="1100" spc="-85">
                <a:latin typeface="Arial"/>
                <a:cs typeface="Arial"/>
              </a:rPr>
              <a:t>are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5" i="1">
                <a:latin typeface="Trebuchet MS"/>
                <a:cs typeface="Trebuchet MS"/>
              </a:rPr>
              <a:t>working</a:t>
            </a:r>
            <a:r>
              <a:rPr dirty="0" sz="1100" spc="-140" i="1">
                <a:latin typeface="Trebuchet MS"/>
                <a:cs typeface="Trebuchet MS"/>
              </a:rPr>
              <a:t> </a:t>
            </a:r>
            <a:r>
              <a:rPr dirty="0" sz="1100" spc="-75" i="1">
                <a:latin typeface="Trebuchet MS"/>
                <a:cs typeface="Trebuchet MS"/>
              </a:rPr>
              <a:t>tree</a:t>
            </a:r>
            <a:r>
              <a:rPr dirty="0" sz="1100" spc="-7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10"/>
              <a:t>Git</a:t>
            </a:r>
            <a:r>
              <a:rPr dirty="0" spc="70"/>
              <a:t> </a:t>
            </a:r>
            <a:r>
              <a:rPr dirty="0" spc="-45"/>
              <a:t>workflow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2802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43805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932" y="1100795"/>
            <a:ext cx="4079875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95">
                <a:latin typeface="Arial"/>
                <a:cs typeface="Arial"/>
              </a:rPr>
              <a:t>Changes </a:t>
            </a:r>
            <a:r>
              <a:rPr dirty="0" sz="1100" spc="-80">
                <a:latin typeface="Arial"/>
                <a:cs typeface="Arial"/>
              </a:rPr>
              <a:t>made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working </a:t>
            </a:r>
            <a:r>
              <a:rPr dirty="0" sz="1100" spc="-40">
                <a:latin typeface="Arial"/>
                <a:cs typeface="Arial"/>
              </a:rPr>
              <a:t>tree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70" i="1">
                <a:latin typeface="Trebuchet MS"/>
                <a:cs typeface="Trebuchet MS"/>
              </a:rPr>
              <a:t>added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16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index.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index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60" i="1">
                <a:latin typeface="Trebuchet MS"/>
                <a:cs typeface="Trebuchet MS"/>
              </a:rPr>
              <a:t>committed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current </a:t>
            </a:r>
            <a:r>
              <a:rPr dirty="0" sz="1100" spc="-60">
                <a:latin typeface="Arial"/>
                <a:cs typeface="Arial"/>
              </a:rPr>
              <a:t>branch </a:t>
            </a:r>
            <a:r>
              <a:rPr dirty="0" sz="1100" spc="-55">
                <a:latin typeface="Arial"/>
                <a:cs typeface="Arial"/>
              </a:rPr>
              <a:t>(where </a:t>
            </a:r>
            <a:r>
              <a:rPr dirty="0" sz="1100" spc="45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35">
                <a:latin typeface="Arial"/>
                <a:cs typeface="Arial"/>
              </a:rPr>
              <a:t>then  </a:t>
            </a:r>
            <a:r>
              <a:rPr dirty="0" sz="1100" spc="-80">
                <a:latin typeface="Arial"/>
                <a:cs typeface="Arial"/>
              </a:rPr>
              <a:t>become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0">
                <a:latin typeface="Arial"/>
                <a:cs typeface="Arial"/>
              </a:rPr>
              <a:t>new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120">
                <a:latin typeface="Times New Roman"/>
                <a:cs typeface="Times New Roman"/>
              </a:rPr>
              <a:t>HEAD</a:t>
            </a:r>
            <a:r>
              <a:rPr dirty="0" sz="1100" spc="-120">
                <a:latin typeface="Arial"/>
                <a:cs typeface="Arial"/>
              </a:rPr>
              <a:t>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996" y="1879971"/>
            <a:ext cx="3239354" cy="433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0"/>
              <a:t>Constructing</a:t>
            </a:r>
            <a:r>
              <a:rPr dirty="0" spc="70"/>
              <a:t> </a:t>
            </a:r>
            <a:r>
              <a:rPr dirty="0" spc="-45"/>
              <a:t>commits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584630"/>
            <a:ext cx="898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40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1100" spc="32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220" i="1">
                <a:solidFill>
                  <a:srgbClr val="3333B2"/>
                </a:solidFill>
                <a:latin typeface="Times New Roman"/>
                <a:cs typeface="Times New Roman"/>
              </a:rPr>
              <a:t>file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961147"/>
            <a:ext cx="1043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55">
                <a:solidFill>
                  <a:srgbClr val="3333B2"/>
                </a:solidFill>
                <a:latin typeface="Times New Roman"/>
                <a:cs typeface="Times New Roman"/>
              </a:rPr>
              <a:t>reset</a:t>
            </a:r>
            <a:r>
              <a:rPr dirty="0" sz="1100" spc="3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220" i="1">
                <a:solidFill>
                  <a:srgbClr val="3333B2"/>
                </a:solidFill>
                <a:latin typeface="Times New Roman"/>
                <a:cs typeface="Times New Roman"/>
              </a:rPr>
              <a:t>file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337664"/>
            <a:ext cx="1262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75">
                <a:solidFill>
                  <a:srgbClr val="3333B2"/>
                </a:solidFill>
                <a:latin typeface="Times New Roman"/>
                <a:cs typeface="Times New Roman"/>
              </a:rPr>
              <a:t>checkout</a:t>
            </a:r>
            <a:r>
              <a:rPr dirty="0" sz="1100" spc="3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220" i="1">
                <a:solidFill>
                  <a:srgbClr val="3333B2"/>
                </a:solidFill>
                <a:latin typeface="Times New Roman"/>
                <a:cs typeface="Times New Roman"/>
              </a:rPr>
              <a:t>file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674" y="584630"/>
            <a:ext cx="3026410" cy="13214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Arial"/>
                <a:cs typeface="Arial"/>
              </a:rPr>
              <a:t>Add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45">
                <a:latin typeface="Arial"/>
                <a:cs typeface="Arial"/>
              </a:rPr>
              <a:t>update </a:t>
            </a:r>
            <a:r>
              <a:rPr dirty="0" sz="1100" spc="220" i="1">
                <a:latin typeface="Times New Roman"/>
                <a:cs typeface="Times New Roman"/>
              </a:rPr>
              <a:t>file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working </a:t>
            </a:r>
            <a:r>
              <a:rPr dirty="0" sz="1100" spc="-40">
                <a:latin typeface="Arial"/>
                <a:cs typeface="Arial"/>
              </a:rPr>
              <a:t>tree </a:t>
            </a:r>
            <a:r>
              <a:rPr dirty="0" sz="1100" spc="-10">
                <a:latin typeface="Arial"/>
                <a:cs typeface="Arial"/>
              </a:rPr>
              <a:t>into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50">
                <a:latin typeface="Arial"/>
                <a:cs typeface="Arial"/>
              </a:rPr>
              <a:t>index.</a:t>
            </a:r>
            <a:endParaRPr sz="1100">
              <a:latin typeface="Arial"/>
              <a:cs typeface="Arial"/>
            </a:endParaRPr>
          </a:p>
          <a:p>
            <a:pPr marL="12700" marR="256540">
              <a:lnSpc>
                <a:spcPct val="102600"/>
              </a:lnSpc>
              <a:spcBef>
                <a:spcPts val="254"/>
              </a:spcBef>
            </a:pPr>
            <a:r>
              <a:rPr dirty="0" sz="1100" spc="-65">
                <a:latin typeface="Arial"/>
                <a:cs typeface="Arial"/>
              </a:rPr>
              <a:t>Unstage </a:t>
            </a:r>
            <a:r>
              <a:rPr dirty="0" sz="1100" spc="-85">
                <a:latin typeface="Arial"/>
                <a:cs typeface="Arial"/>
              </a:rPr>
              <a:t>changes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220" i="1">
                <a:latin typeface="Times New Roman"/>
                <a:cs typeface="Times New Roman"/>
              </a:rPr>
              <a:t>file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index, </a:t>
            </a:r>
            <a:r>
              <a:rPr dirty="0" sz="1100" spc="-5">
                <a:latin typeface="Arial"/>
                <a:cs typeface="Arial"/>
              </a:rPr>
              <a:t>without  </a:t>
            </a:r>
            <a:r>
              <a:rPr dirty="0" sz="1100" spc="-30">
                <a:latin typeface="Arial"/>
                <a:cs typeface="Arial"/>
              </a:rPr>
              <a:t>touching the </a:t>
            </a:r>
            <a:r>
              <a:rPr dirty="0" sz="1100" spc="-45">
                <a:latin typeface="Arial"/>
                <a:cs typeface="Arial"/>
              </a:rPr>
              <a:t>working </a:t>
            </a:r>
            <a:r>
              <a:rPr dirty="0" sz="1100" spc="-35">
                <a:latin typeface="Arial"/>
                <a:cs typeface="Arial"/>
              </a:rPr>
              <a:t>tree.</a:t>
            </a:r>
            <a:endParaRPr sz="1100">
              <a:latin typeface="Arial"/>
              <a:cs typeface="Arial"/>
            </a:endParaRPr>
          </a:p>
          <a:p>
            <a:pPr marL="12700" marR="41275">
              <a:lnSpc>
                <a:spcPct val="102600"/>
              </a:lnSpc>
              <a:spcBef>
                <a:spcPts val="254"/>
              </a:spcBef>
            </a:pPr>
            <a:r>
              <a:rPr dirty="0" sz="1100" spc="-60">
                <a:latin typeface="Arial"/>
                <a:cs typeface="Arial"/>
              </a:rPr>
              <a:t>Undo </a:t>
            </a:r>
            <a:r>
              <a:rPr dirty="0" sz="1100" spc="-35">
                <a:latin typeface="Arial"/>
                <a:cs typeface="Arial"/>
              </a:rPr>
              <a:t>modifications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220" i="1">
                <a:latin typeface="Times New Roman"/>
                <a:cs typeface="Times New Roman"/>
              </a:rPr>
              <a:t>file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working </a:t>
            </a:r>
            <a:r>
              <a:rPr dirty="0" sz="1100" spc="-40">
                <a:latin typeface="Arial"/>
                <a:cs typeface="Arial"/>
              </a:rPr>
              <a:t>tree </a:t>
            </a:r>
            <a:r>
              <a:rPr dirty="0" sz="1100" spc="-65">
                <a:latin typeface="Arial"/>
                <a:cs typeface="Arial"/>
              </a:rPr>
              <a:t>by  </a:t>
            </a:r>
            <a:r>
              <a:rPr dirty="0" sz="1100" spc="-55">
                <a:latin typeface="Arial"/>
                <a:cs typeface="Arial"/>
              </a:rPr>
              <a:t>reading </a:t>
            </a:r>
            <a:r>
              <a:rPr dirty="0" sz="1100" spc="45">
                <a:latin typeface="Arial"/>
                <a:cs typeface="Arial"/>
              </a:rPr>
              <a:t>it </a:t>
            </a:r>
            <a:r>
              <a:rPr dirty="0" sz="1100" spc="-60">
                <a:latin typeface="Arial"/>
                <a:cs typeface="Arial"/>
              </a:rPr>
              <a:t>back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index.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100" spc="-50">
                <a:latin typeface="Arial"/>
                <a:cs typeface="Arial"/>
              </a:rPr>
              <a:t>Delete </a:t>
            </a:r>
            <a:r>
              <a:rPr dirty="0" sz="1100" spc="220" i="1">
                <a:latin typeface="Times New Roman"/>
                <a:cs typeface="Times New Roman"/>
              </a:rPr>
              <a:t>file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index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working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tree.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1676004"/>
            <a:ext cx="1043940" cy="43434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-40">
                <a:solidFill>
                  <a:srgbClr val="3333B2"/>
                </a:solidFill>
                <a:latin typeface="Times New Roman"/>
                <a:cs typeface="Times New Roman"/>
              </a:rPr>
              <a:t>rm</a:t>
            </a:r>
            <a:r>
              <a:rPr dirty="0" sz="1100" spc="13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220" i="1">
                <a:solidFill>
                  <a:srgbClr val="3333B2"/>
                </a:solidFill>
                <a:latin typeface="Times New Roman"/>
                <a:cs typeface="Times New Roman"/>
              </a:rPr>
              <a:t>file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-135">
                <a:solidFill>
                  <a:srgbClr val="3333B2"/>
                </a:solidFill>
                <a:latin typeface="Times New Roman"/>
                <a:cs typeface="Times New Roman"/>
              </a:rPr>
              <a:t>mv</a:t>
            </a:r>
            <a:r>
              <a:rPr dirty="0" sz="1100" spc="-9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70" i="1">
                <a:solidFill>
                  <a:srgbClr val="3333B2"/>
                </a:solidFill>
                <a:latin typeface="Times New Roman"/>
                <a:cs typeface="Times New Roman"/>
              </a:rPr>
              <a:t>oldfile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2295130"/>
            <a:ext cx="753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1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55">
                <a:solidFill>
                  <a:srgbClr val="3333B2"/>
                </a:solidFill>
                <a:latin typeface="Times New Roman"/>
                <a:cs typeface="Times New Roman"/>
              </a:rPr>
              <a:t>status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633469"/>
            <a:ext cx="971550" cy="434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900"/>
              </a:lnSpc>
              <a:spcBef>
                <a:spcPts val="10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0">
                <a:solidFill>
                  <a:srgbClr val="3333B2"/>
                </a:solidFill>
                <a:latin typeface="Times New Roman"/>
                <a:cs typeface="Times New Roman"/>
              </a:rPr>
              <a:t>commit  </a:t>
            </a: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0">
                <a:solidFill>
                  <a:srgbClr val="3333B2"/>
                </a:solidFill>
                <a:latin typeface="Times New Roman"/>
                <a:cs typeface="Times New Roman"/>
              </a:rPr>
              <a:t>commit</a:t>
            </a:r>
            <a:r>
              <a:rPr dirty="0" sz="1100" spc="3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3333B2"/>
                </a:solidFill>
                <a:latin typeface="Times New Roman"/>
                <a:cs typeface="Times New Roman"/>
              </a:rPr>
              <a:t>-a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0985" y="1918613"/>
            <a:ext cx="3234055" cy="13214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27329" marR="5080" indent="-215265">
              <a:lnSpc>
                <a:spcPct val="102600"/>
              </a:lnSpc>
              <a:spcBef>
                <a:spcPts val="55"/>
              </a:spcBef>
            </a:pPr>
            <a:r>
              <a:rPr dirty="0" sz="1100" spc="114" i="1">
                <a:solidFill>
                  <a:srgbClr val="3333B2"/>
                </a:solidFill>
                <a:latin typeface="Times New Roman"/>
                <a:cs typeface="Times New Roman"/>
              </a:rPr>
              <a:t>newfile </a:t>
            </a:r>
            <a:r>
              <a:rPr dirty="0" sz="1100" spc="-30">
                <a:latin typeface="Arial"/>
                <a:cs typeface="Arial"/>
              </a:rPr>
              <a:t>Shortcut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135">
                <a:latin typeface="Times New Roman"/>
                <a:cs typeface="Times New Roman"/>
              </a:rPr>
              <a:t>mv </a:t>
            </a:r>
            <a:r>
              <a:rPr dirty="0" sz="1100" spc="170" i="1">
                <a:latin typeface="Times New Roman"/>
                <a:cs typeface="Times New Roman"/>
              </a:rPr>
              <a:t>oldfile </a:t>
            </a:r>
            <a:r>
              <a:rPr dirty="0" sz="1100" spc="114" i="1">
                <a:latin typeface="Times New Roman"/>
                <a:cs typeface="Times New Roman"/>
              </a:rPr>
              <a:t>newfile </a:t>
            </a:r>
            <a:r>
              <a:rPr dirty="0" sz="1100" spc="-60">
                <a:latin typeface="Arial"/>
                <a:cs typeface="Arial"/>
              </a:rPr>
              <a:t>plus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50">
                <a:latin typeface="Arial"/>
                <a:cs typeface="Arial"/>
              </a:rPr>
              <a:t>appropriate </a:t>
            </a:r>
            <a:r>
              <a:rPr dirty="0" sz="1100" spc="-40">
                <a:latin typeface="Arial"/>
                <a:cs typeface="Arial"/>
              </a:rPr>
              <a:t>additions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0">
                <a:latin typeface="Arial"/>
                <a:cs typeface="Arial"/>
              </a:rPr>
              <a:t>removals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5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index.</a:t>
            </a:r>
            <a:endParaRPr sz="1100">
              <a:latin typeface="Arial"/>
              <a:cs typeface="Arial"/>
            </a:endParaRPr>
          </a:p>
          <a:p>
            <a:pPr marL="227329" marR="198755">
              <a:lnSpc>
                <a:spcPct val="102600"/>
              </a:lnSpc>
              <a:spcBef>
                <a:spcPts val="254"/>
              </a:spcBef>
            </a:pPr>
            <a:r>
              <a:rPr dirty="0" sz="1100" spc="-50">
                <a:latin typeface="Arial"/>
                <a:cs typeface="Arial"/>
              </a:rPr>
              <a:t>Display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files </a:t>
            </a:r>
            <a:r>
              <a:rPr dirty="0" sz="1100" spc="-70">
                <a:latin typeface="Arial"/>
                <a:cs typeface="Arial"/>
              </a:rPr>
              <a:t>changed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index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45">
                <a:latin typeface="Arial"/>
                <a:cs typeface="Arial"/>
              </a:rPr>
              <a:t>working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tree.</a:t>
            </a:r>
            <a:endParaRPr sz="1100">
              <a:latin typeface="Arial"/>
              <a:cs typeface="Arial"/>
            </a:endParaRPr>
          </a:p>
          <a:p>
            <a:pPr marL="227329" marR="142240">
              <a:lnSpc>
                <a:spcPct val="112300"/>
              </a:lnSpc>
              <a:spcBef>
                <a:spcPts val="130"/>
              </a:spcBef>
            </a:pPr>
            <a:r>
              <a:rPr dirty="0" sz="1100" spc="-60">
                <a:latin typeface="Arial"/>
                <a:cs typeface="Arial"/>
              </a:rPr>
              <a:t>Make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25">
                <a:latin typeface="Arial"/>
                <a:cs typeface="Arial"/>
              </a:rPr>
              <a:t>commit </a:t>
            </a:r>
            <a:r>
              <a:rPr dirty="0" sz="1100" spc="-10">
                <a:latin typeface="Arial"/>
                <a:cs typeface="Arial"/>
              </a:rPr>
              <a:t>out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current </a:t>
            </a:r>
            <a:r>
              <a:rPr dirty="0" sz="1100" spc="-50">
                <a:latin typeface="Arial"/>
                <a:cs typeface="Arial"/>
              </a:rPr>
              <a:t>index.  </a:t>
            </a:r>
            <a:r>
              <a:rPr dirty="0" sz="1100" spc="-30">
                <a:latin typeface="Arial"/>
                <a:cs typeface="Arial"/>
              </a:rPr>
              <a:t>Shortcut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55">
                <a:latin typeface="Arial"/>
                <a:cs typeface="Arial"/>
              </a:rPr>
              <a:t>adding </a:t>
            </a:r>
            <a:r>
              <a:rPr dirty="0" sz="1100" spc="-25">
                <a:latin typeface="Arial"/>
                <a:cs typeface="Arial"/>
              </a:rPr>
              <a:t>all </a:t>
            </a:r>
            <a:r>
              <a:rPr dirty="0" sz="1100" spc="-40">
                <a:latin typeface="Arial"/>
                <a:cs typeface="Arial"/>
              </a:rPr>
              <a:t>modified </a:t>
            </a:r>
            <a:r>
              <a:rPr dirty="0" sz="1100" spc="-45">
                <a:latin typeface="Arial"/>
                <a:cs typeface="Arial"/>
              </a:rPr>
              <a:t>files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index 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committing.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55"/>
              <a:t>Referring </a:t>
            </a:r>
            <a:r>
              <a:rPr dirty="0" spc="15"/>
              <a:t>to</a:t>
            </a:r>
            <a:r>
              <a:rPr dirty="0" spc="-135"/>
              <a:t> </a:t>
            </a:r>
            <a:r>
              <a:rPr dirty="0" spc="-55"/>
              <a:t>objects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720038"/>
            <a:ext cx="435673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87705" marR="5080" indent="-675640">
              <a:lnSpc>
                <a:spcPct val="102600"/>
              </a:lnSpc>
              <a:spcBef>
                <a:spcPts val="55"/>
              </a:spcBef>
            </a:pPr>
            <a:r>
              <a:rPr dirty="0" sz="1100" spc="40">
                <a:solidFill>
                  <a:srgbClr val="3333B2"/>
                </a:solidFill>
                <a:latin typeface="Times New Roman"/>
                <a:cs typeface="Times New Roman"/>
              </a:rPr>
              <a:t>fc8da7a06bb66b707e7f5406657d5a3b7ee42c66 </a:t>
            </a:r>
            <a:r>
              <a:rPr dirty="0" sz="1100" spc="-75">
                <a:latin typeface="Arial"/>
                <a:cs typeface="Arial"/>
              </a:rPr>
              <a:t>You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80">
                <a:latin typeface="Arial"/>
                <a:cs typeface="Arial"/>
              </a:rPr>
              <a:t>always </a:t>
            </a:r>
            <a:r>
              <a:rPr dirty="0" sz="1100" spc="-50">
                <a:latin typeface="Arial"/>
                <a:cs typeface="Arial"/>
              </a:rPr>
              <a:t>refer </a:t>
            </a:r>
            <a:r>
              <a:rPr dirty="0" sz="1100" spc="10">
                <a:latin typeface="Arial"/>
                <a:cs typeface="Arial"/>
              </a:rPr>
              <a:t>to 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30">
                <a:latin typeface="Arial"/>
                <a:cs typeface="Arial"/>
              </a:rPr>
              <a:t>object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15">
                <a:latin typeface="Arial"/>
                <a:cs typeface="Arial"/>
              </a:rPr>
              <a:t>its </a:t>
            </a:r>
            <a:r>
              <a:rPr dirty="0" sz="1100" spc="-5">
                <a:latin typeface="Arial"/>
                <a:cs typeface="Arial"/>
              </a:rPr>
              <a:t>full </a:t>
            </a:r>
            <a:r>
              <a:rPr dirty="0" sz="1100" spc="-50">
                <a:latin typeface="Arial"/>
                <a:cs typeface="Arial"/>
              </a:rPr>
              <a:t>SHA-1 </a:t>
            </a:r>
            <a:r>
              <a:rPr dirty="0" sz="1100" spc="-10">
                <a:latin typeface="Arial"/>
                <a:cs typeface="Arial"/>
              </a:rPr>
              <a:t>ID, but </a:t>
            </a:r>
            <a:r>
              <a:rPr dirty="0" sz="1100" spc="-20">
                <a:latin typeface="Arial"/>
                <a:cs typeface="Arial"/>
              </a:rPr>
              <a:t>this </a:t>
            </a:r>
            <a:r>
              <a:rPr dirty="0" sz="1100" spc="-60">
                <a:latin typeface="Arial"/>
                <a:cs typeface="Arial"/>
              </a:rPr>
              <a:t>gets </a:t>
            </a:r>
            <a:r>
              <a:rPr dirty="0" sz="1100" spc="-50">
                <a:latin typeface="Arial"/>
                <a:cs typeface="Arial"/>
              </a:rPr>
              <a:t>unwieldy </a:t>
            </a:r>
            <a:r>
              <a:rPr dirty="0" sz="1100" spc="-55">
                <a:latin typeface="Arial"/>
                <a:cs typeface="Arial"/>
              </a:rPr>
              <a:t>very  </a:t>
            </a:r>
            <a:r>
              <a:rPr dirty="0" sz="1100" spc="-40">
                <a:latin typeface="Arial"/>
                <a:cs typeface="Arial"/>
              </a:rPr>
              <a:t>quickly.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230449"/>
            <a:ext cx="558800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70">
                <a:solidFill>
                  <a:srgbClr val="3333B2"/>
                </a:solidFill>
                <a:latin typeface="Times New Roman"/>
                <a:cs typeface="Times New Roman"/>
              </a:rPr>
              <a:t>fc8da7  </a:t>
            </a:r>
            <a:r>
              <a:rPr dirty="0" sz="1100" spc="55" i="1">
                <a:solidFill>
                  <a:srgbClr val="3333B2"/>
                </a:solidFill>
                <a:latin typeface="Times New Roman"/>
                <a:cs typeface="Times New Roman"/>
              </a:rPr>
              <a:t>refname  </a:t>
            </a: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</a:t>
            </a:r>
            <a:r>
              <a:rPr dirty="0" sz="1100" spc="-165" i="1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55">
                <a:solidFill>
                  <a:srgbClr val="3333B2"/>
                </a:solidFill>
                <a:latin typeface="Times New Roman"/>
                <a:cs typeface="Times New Roman"/>
              </a:rPr>
              <a:t>^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052" y="1230449"/>
            <a:ext cx="3592195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75">
                <a:latin typeface="Arial"/>
                <a:cs typeface="Arial"/>
              </a:rPr>
              <a:t>You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110">
                <a:latin typeface="Arial"/>
                <a:cs typeface="Arial"/>
              </a:rPr>
              <a:t>use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truncated </a:t>
            </a:r>
            <a:r>
              <a:rPr dirty="0" sz="1100" spc="-50">
                <a:latin typeface="Arial"/>
                <a:cs typeface="Arial"/>
              </a:rPr>
              <a:t>SHA-1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45">
                <a:latin typeface="Arial"/>
                <a:cs typeface="Arial"/>
              </a:rPr>
              <a:t>long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45">
                <a:latin typeface="Arial"/>
                <a:cs typeface="Arial"/>
              </a:rPr>
              <a:t>it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60">
                <a:latin typeface="Arial"/>
                <a:cs typeface="Arial"/>
              </a:rPr>
              <a:t>unambiguous.  </a:t>
            </a:r>
            <a:r>
              <a:rPr dirty="0" sz="1100" spc="-75">
                <a:latin typeface="Arial"/>
                <a:cs typeface="Arial"/>
              </a:rPr>
              <a:t>You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50">
                <a:latin typeface="Arial"/>
                <a:cs typeface="Arial"/>
              </a:rPr>
              <a:t>refer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branch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25">
                <a:latin typeface="Arial"/>
                <a:cs typeface="Arial"/>
              </a:rPr>
              <a:t>tag </a:t>
            </a:r>
            <a:r>
              <a:rPr dirty="0" sz="1100" spc="-65">
                <a:latin typeface="Arial"/>
                <a:cs typeface="Arial"/>
              </a:rPr>
              <a:t>by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name.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5">
                <a:latin typeface="Arial"/>
                <a:cs typeface="Arial"/>
              </a:rPr>
              <a:t>Append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55">
                <a:latin typeface="Times New Roman"/>
                <a:cs typeface="Times New Roman"/>
              </a:rPr>
              <a:t>^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0">
                <a:latin typeface="Arial"/>
                <a:cs typeface="Arial"/>
              </a:rPr>
              <a:t>get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10">
                <a:latin typeface="Arial"/>
                <a:cs typeface="Arial"/>
              </a:rPr>
              <a:t>(first) </a:t>
            </a:r>
            <a:r>
              <a:rPr dirty="0" sz="1100" spc="-45">
                <a:latin typeface="Arial"/>
                <a:cs typeface="Arial"/>
              </a:rPr>
              <a:t>parent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commit.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860547"/>
            <a:ext cx="4024629" cy="12477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1100" spc="35">
                <a:solidFill>
                  <a:srgbClr val="3333B2"/>
                </a:solidFill>
                <a:latin typeface="Times New Roman"/>
                <a:cs typeface="Times New Roman"/>
              </a:rPr>
              <a:t>^2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second </a:t>
            </a:r>
            <a:r>
              <a:rPr dirty="0" sz="1100" spc="-45">
                <a:latin typeface="Arial"/>
                <a:cs typeface="Arial"/>
              </a:rPr>
              <a:t>parent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20">
                <a:latin typeface="Arial"/>
                <a:cs typeface="Arial"/>
              </a:rPr>
              <a:t>commit,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687705" marR="5080" indent="-675640">
              <a:lnSpc>
                <a:spcPct val="102600"/>
              </a:lnSpc>
              <a:spcBef>
                <a:spcPts val="300"/>
              </a:spcBef>
            </a:pP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~4 </a:t>
            </a:r>
            <a:r>
              <a:rPr dirty="0" sz="1100" spc="-40">
                <a:latin typeface="Arial"/>
                <a:cs typeface="Arial"/>
              </a:rPr>
              <a:t>Short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30" i="1">
                <a:latin typeface="Times New Roman"/>
                <a:cs typeface="Times New Roman"/>
              </a:rPr>
              <a:t>commit </a:t>
            </a:r>
            <a:r>
              <a:rPr dirty="0" sz="1100" spc="15">
                <a:latin typeface="Times New Roman"/>
                <a:cs typeface="Times New Roman"/>
              </a:rPr>
              <a:t>^^^^</a:t>
            </a:r>
            <a:r>
              <a:rPr dirty="0" sz="1100" spc="15">
                <a:latin typeface="Arial"/>
                <a:cs typeface="Arial"/>
              </a:rPr>
              <a:t>—the </a:t>
            </a:r>
            <a:r>
              <a:rPr dirty="0" sz="1100" spc="-40">
                <a:latin typeface="Arial"/>
                <a:cs typeface="Arial"/>
              </a:rPr>
              <a:t>great-great-grandparent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90">
                <a:latin typeface="Arial"/>
                <a:cs typeface="Arial"/>
              </a:rPr>
              <a:t>a  </a:t>
            </a:r>
            <a:r>
              <a:rPr dirty="0" sz="1100" spc="-20">
                <a:latin typeface="Arial"/>
                <a:cs typeface="Arial"/>
              </a:rPr>
              <a:t>commit.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1100" spc="114">
                <a:solidFill>
                  <a:srgbClr val="3333B2"/>
                </a:solidFill>
                <a:latin typeface="Times New Roman"/>
                <a:cs typeface="Times New Roman"/>
              </a:rPr>
              <a:t>:</a:t>
            </a:r>
            <a:r>
              <a:rPr dirty="0" sz="1100" spc="114" i="1">
                <a:solidFill>
                  <a:srgbClr val="3333B2"/>
                </a:solidFill>
                <a:latin typeface="Times New Roman"/>
                <a:cs typeface="Times New Roman"/>
              </a:rPr>
              <a:t>filename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given </a:t>
            </a:r>
            <a:r>
              <a:rPr dirty="0" sz="1100" spc="-20">
                <a:latin typeface="Arial"/>
                <a:cs typeface="Arial"/>
              </a:rPr>
              <a:t>file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35">
                <a:latin typeface="Arial"/>
                <a:cs typeface="Arial"/>
              </a:rPr>
              <a:t>directory </a:t>
            </a:r>
            <a:r>
              <a:rPr dirty="0" sz="1100" spc="-60">
                <a:latin typeface="Arial"/>
                <a:cs typeface="Arial"/>
              </a:rPr>
              <a:t>inside </a:t>
            </a:r>
            <a:r>
              <a:rPr dirty="0" sz="1100" spc="30" i="1">
                <a:latin typeface="Times New Roman"/>
                <a:cs typeface="Times New Roman"/>
              </a:rPr>
              <a:t>commit </a:t>
            </a:r>
            <a:r>
              <a:rPr dirty="0" sz="1100" spc="-40">
                <a:latin typeface="Arial"/>
                <a:cs typeface="Arial"/>
              </a:rPr>
              <a:t>’s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tree.</a:t>
            </a:r>
            <a:endParaRPr sz="1100">
              <a:latin typeface="Arial"/>
              <a:cs typeface="Arial"/>
            </a:endParaRPr>
          </a:p>
          <a:p>
            <a:pPr marL="12700" marR="50165">
              <a:lnSpc>
                <a:spcPct val="102600"/>
              </a:lnSpc>
              <a:spcBef>
                <a:spcPts val="600"/>
              </a:spcBef>
            </a:pPr>
            <a:r>
              <a:rPr dirty="0" sz="1100" spc="-5">
                <a:latin typeface="Arial"/>
                <a:cs typeface="Arial"/>
              </a:rPr>
              <a:t>. . .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0">
                <a:latin typeface="Arial"/>
                <a:cs typeface="Arial"/>
              </a:rPr>
              <a:t>more </a:t>
            </a:r>
            <a:r>
              <a:rPr dirty="0" sz="1100" spc="-90">
                <a:latin typeface="Arial"/>
                <a:cs typeface="Arial"/>
              </a:rPr>
              <a:t>(see </a:t>
            </a:r>
            <a:r>
              <a:rPr dirty="0" sz="1100" spc="185">
                <a:latin typeface="Times New Roman"/>
                <a:cs typeface="Times New Roman"/>
              </a:rPr>
              <a:t>git </a:t>
            </a:r>
            <a:r>
              <a:rPr dirty="0" sz="1100" spc="95">
                <a:latin typeface="Times New Roman"/>
                <a:cs typeface="Times New Roman"/>
              </a:rPr>
              <a:t>help </a:t>
            </a:r>
            <a:r>
              <a:rPr dirty="0" sz="1100" spc="114">
                <a:latin typeface="Times New Roman"/>
                <a:cs typeface="Times New Roman"/>
              </a:rPr>
              <a:t>rev-parse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full </a:t>
            </a:r>
            <a:r>
              <a:rPr dirty="0" sz="1100" spc="-45">
                <a:latin typeface="Arial"/>
                <a:cs typeface="Arial"/>
              </a:rPr>
              <a:t>description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 syntax).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55"/>
              <a:t>Displaying</a:t>
            </a:r>
            <a:r>
              <a:rPr dirty="0" spc="70"/>
              <a:t> </a:t>
            </a:r>
            <a:r>
              <a:rPr dirty="0" spc="-100"/>
              <a:t>changes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985022"/>
            <a:ext cx="111696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8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00">
                <a:solidFill>
                  <a:srgbClr val="3333B2"/>
                </a:solidFill>
                <a:latin typeface="Times New Roman"/>
                <a:cs typeface="Times New Roman"/>
              </a:rPr>
              <a:t>log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-10">
                <a:solidFill>
                  <a:srgbClr val="3333B2"/>
                </a:solidFill>
                <a:latin typeface="Times New Roman"/>
                <a:cs typeface="Times New Roman"/>
              </a:rPr>
              <a:t>show</a:t>
            </a:r>
            <a:r>
              <a:rPr dirty="0" sz="1100" spc="8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20" i="1">
                <a:solidFill>
                  <a:srgbClr val="3333B2"/>
                </a:solidFill>
                <a:latin typeface="Times New Roman"/>
                <a:cs typeface="Times New Roman"/>
              </a:rPr>
              <a:t>object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620950"/>
            <a:ext cx="607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1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75">
                <a:solidFill>
                  <a:srgbClr val="3333B2"/>
                </a:solidFill>
                <a:latin typeface="Times New Roman"/>
                <a:cs typeface="Times New Roman"/>
              </a:rPr>
              <a:t>diff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1620" y="985022"/>
            <a:ext cx="3000375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>
                <a:latin typeface="Arial"/>
                <a:cs typeface="Arial"/>
              </a:rPr>
              <a:t>List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commits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35">
                <a:latin typeface="Arial"/>
                <a:cs typeface="Arial"/>
              </a:rPr>
              <a:t>the </a:t>
            </a:r>
            <a:r>
              <a:rPr dirty="0" sz="1100" spc="-30">
                <a:latin typeface="Arial"/>
                <a:cs typeface="Arial"/>
              </a:rPr>
              <a:t>current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branch.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85">
                <a:latin typeface="Arial"/>
                <a:cs typeface="Arial"/>
              </a:rPr>
              <a:t>Show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30">
                <a:latin typeface="Arial"/>
                <a:cs typeface="Arial"/>
              </a:rPr>
              <a:t>object </a:t>
            </a:r>
            <a:r>
              <a:rPr dirty="0" sz="1100" spc="-35">
                <a:latin typeface="Arial"/>
                <a:cs typeface="Arial"/>
              </a:rPr>
              <a:t>(e.g.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log </a:t>
            </a:r>
            <a:r>
              <a:rPr dirty="0" sz="1100" spc="-30">
                <a:latin typeface="Arial"/>
                <a:cs typeface="Arial"/>
              </a:rPr>
              <a:t>information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0">
                <a:latin typeface="Arial"/>
                <a:cs typeface="Arial"/>
              </a:rPr>
              <a:t>patch 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20">
                <a:latin typeface="Arial"/>
                <a:cs typeface="Arial"/>
              </a:rPr>
              <a:t>commit,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contents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file).</a:t>
            </a:r>
            <a:endParaRPr sz="1100">
              <a:latin typeface="Arial"/>
              <a:cs typeface="Arial"/>
            </a:endParaRPr>
          </a:p>
          <a:p>
            <a:pPr marL="12700" marR="214629">
              <a:lnSpc>
                <a:spcPct val="102600"/>
              </a:lnSpc>
              <a:spcBef>
                <a:spcPts val="300"/>
              </a:spcBef>
            </a:pPr>
            <a:r>
              <a:rPr dirty="0" sz="1100" spc="-85">
                <a:latin typeface="Arial"/>
                <a:cs typeface="Arial"/>
              </a:rPr>
              <a:t>Show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differences </a:t>
            </a:r>
            <a:r>
              <a:rPr dirty="0" sz="1100" spc="-70">
                <a:latin typeface="Arial"/>
                <a:cs typeface="Arial"/>
              </a:rPr>
              <a:t>between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index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45">
                <a:latin typeface="Arial"/>
                <a:cs typeface="Arial"/>
              </a:rPr>
              <a:t>working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tree.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2003055"/>
            <a:ext cx="4243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75">
                <a:solidFill>
                  <a:srgbClr val="3333B2"/>
                </a:solidFill>
                <a:latin typeface="Times New Roman"/>
                <a:cs typeface="Times New Roman"/>
              </a:rPr>
              <a:t>diff </a:t>
            </a:r>
            <a:r>
              <a:rPr dirty="0" sz="1100" spc="95">
                <a:solidFill>
                  <a:srgbClr val="3333B2"/>
                </a:solidFill>
                <a:latin typeface="Times New Roman"/>
                <a:cs typeface="Times New Roman"/>
              </a:rPr>
              <a:t>--cached </a:t>
            </a:r>
            <a:r>
              <a:rPr dirty="0" sz="1100" spc="-85">
                <a:latin typeface="Arial"/>
                <a:cs typeface="Arial"/>
              </a:rPr>
              <a:t>Show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differences </a:t>
            </a:r>
            <a:r>
              <a:rPr dirty="0" sz="1100" spc="-70">
                <a:latin typeface="Arial"/>
                <a:cs typeface="Arial"/>
              </a:rPr>
              <a:t>between </a:t>
            </a:r>
            <a:r>
              <a:rPr dirty="0" sz="1100" spc="-195">
                <a:latin typeface="Times New Roman"/>
                <a:cs typeface="Times New Roman"/>
              </a:rPr>
              <a:t>HEAD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12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index.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2213088"/>
            <a:ext cx="1116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75">
                <a:solidFill>
                  <a:srgbClr val="3333B2"/>
                </a:solidFill>
                <a:latin typeface="Times New Roman"/>
                <a:cs typeface="Times New Roman"/>
              </a:rPr>
              <a:t>diff</a:t>
            </a:r>
            <a:r>
              <a:rPr dirty="0" sz="1100" spc="3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1620" y="2213088"/>
            <a:ext cx="27044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85">
                <a:latin typeface="Arial"/>
                <a:cs typeface="Arial"/>
              </a:rPr>
              <a:t>Show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differences </a:t>
            </a:r>
            <a:r>
              <a:rPr dirty="0" sz="1100" spc="-70">
                <a:latin typeface="Arial"/>
                <a:cs typeface="Arial"/>
              </a:rPr>
              <a:t>between </a:t>
            </a:r>
            <a:r>
              <a:rPr dirty="0" sz="1100" spc="-55" i="1">
                <a:latin typeface="Trebuchet MS"/>
                <a:cs typeface="Trebuchet MS"/>
              </a:rPr>
              <a:t>commit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45">
                <a:latin typeface="Arial"/>
                <a:cs typeface="Arial"/>
              </a:rPr>
              <a:t>working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tree.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30"/>
              <a:t>Manipulating </a:t>
            </a:r>
            <a:r>
              <a:rPr dirty="0" spc="-95"/>
              <a:t>branches </a:t>
            </a:r>
            <a:r>
              <a:rPr dirty="0" spc="-80"/>
              <a:t>and</a:t>
            </a:r>
            <a:r>
              <a:rPr dirty="0" spc="50"/>
              <a:t> </a:t>
            </a:r>
            <a:r>
              <a:rPr dirty="0" spc="-65"/>
              <a:t>tags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652753"/>
            <a:ext cx="753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29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70">
                <a:solidFill>
                  <a:srgbClr val="3333B2"/>
                </a:solidFill>
                <a:latin typeface="Times New Roman"/>
                <a:cs typeface="Times New Roman"/>
              </a:rPr>
              <a:t>branch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034858"/>
            <a:ext cx="1407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75">
                <a:solidFill>
                  <a:srgbClr val="3333B2"/>
                </a:solidFill>
                <a:latin typeface="Times New Roman"/>
                <a:cs typeface="Times New Roman"/>
              </a:rPr>
              <a:t>checkout</a:t>
            </a:r>
            <a:r>
              <a:rPr dirty="0" sz="1100" spc="34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50" i="1">
                <a:solidFill>
                  <a:srgbClr val="3333B2"/>
                </a:solidFill>
                <a:latin typeface="Times New Roman"/>
                <a:cs typeface="Times New Roman"/>
              </a:rPr>
              <a:t>branch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3885" y="652753"/>
            <a:ext cx="274891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30175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Arial"/>
                <a:cs typeface="Arial"/>
              </a:rPr>
              <a:t>List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0">
                <a:latin typeface="Arial"/>
                <a:cs typeface="Arial"/>
              </a:rPr>
              <a:t>branches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your </a:t>
            </a:r>
            <a:r>
              <a:rPr dirty="0" sz="1100" spc="-45">
                <a:latin typeface="Arial"/>
                <a:cs typeface="Arial"/>
              </a:rPr>
              <a:t>repository,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30">
                <a:latin typeface="Arial"/>
                <a:cs typeface="Arial"/>
              </a:rPr>
              <a:t>the  current </a:t>
            </a:r>
            <a:r>
              <a:rPr dirty="0" sz="1100" spc="-60">
                <a:latin typeface="Arial"/>
                <a:cs typeface="Arial"/>
              </a:rPr>
              <a:t>branch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highlighted.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Arial"/>
                <a:cs typeface="Arial"/>
              </a:rPr>
              <a:t>Switch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branch </a:t>
            </a:r>
            <a:r>
              <a:rPr dirty="0" sz="1100" spc="-80">
                <a:latin typeface="Arial"/>
                <a:cs typeface="Arial"/>
              </a:rPr>
              <a:t>named </a:t>
            </a:r>
            <a:r>
              <a:rPr dirty="0" sz="1100" spc="50" i="1">
                <a:latin typeface="Times New Roman"/>
                <a:cs typeface="Times New Roman"/>
              </a:rPr>
              <a:t>branch </a:t>
            </a:r>
            <a:r>
              <a:rPr dirty="0" sz="1100" spc="-5">
                <a:latin typeface="Arial"/>
                <a:cs typeface="Arial"/>
              </a:rPr>
              <a:t>. </a:t>
            </a:r>
            <a:r>
              <a:rPr dirty="0" sz="1100" spc="-30">
                <a:latin typeface="Arial"/>
                <a:cs typeface="Arial"/>
              </a:rPr>
              <a:t>This  </a:t>
            </a:r>
            <a:r>
              <a:rPr dirty="0" sz="1100" spc="-60">
                <a:latin typeface="Arial"/>
                <a:cs typeface="Arial"/>
              </a:rPr>
              <a:t>updates </a:t>
            </a:r>
            <a:r>
              <a:rPr dirty="0" sz="1100" spc="-155">
                <a:latin typeface="Times New Roman"/>
                <a:cs typeface="Times New Roman"/>
              </a:rPr>
              <a:t>HEAD</a:t>
            </a:r>
            <a:r>
              <a:rPr dirty="0" sz="1100" spc="-155">
                <a:latin typeface="Arial"/>
                <a:cs typeface="Arial"/>
              </a:rPr>
              <a:t>,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index,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working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tree.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416963"/>
            <a:ext cx="4023360" cy="17202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75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1100" spc="110">
                <a:solidFill>
                  <a:srgbClr val="3333B2"/>
                </a:solidFill>
                <a:latin typeface="Times New Roman"/>
                <a:cs typeface="Times New Roman"/>
              </a:rPr>
              <a:t>-b </a:t>
            </a:r>
            <a:r>
              <a:rPr dirty="0" sz="1100" spc="50" i="1">
                <a:solidFill>
                  <a:srgbClr val="3333B2"/>
                </a:solidFill>
                <a:latin typeface="Times New Roman"/>
                <a:cs typeface="Times New Roman"/>
              </a:rPr>
              <a:t>branch </a:t>
            </a:r>
            <a:r>
              <a:rPr dirty="0" sz="1100" spc="55">
                <a:solidFill>
                  <a:srgbClr val="3333B2"/>
                </a:solidFill>
                <a:latin typeface="Times New Roman"/>
                <a:cs typeface="Times New Roman"/>
              </a:rPr>
              <a:t>[</a:t>
            </a:r>
            <a:r>
              <a:rPr dirty="0" sz="1100" spc="55" i="1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1100" spc="204">
                <a:solidFill>
                  <a:srgbClr val="3333B2"/>
                </a:solidFill>
                <a:latin typeface="Times New Roman"/>
                <a:cs typeface="Times New Roman"/>
              </a:rPr>
              <a:t>] </a:t>
            </a:r>
            <a:r>
              <a:rPr dirty="0" sz="1100" spc="-65">
                <a:latin typeface="Arial"/>
                <a:cs typeface="Arial"/>
              </a:rPr>
              <a:t>Create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80">
                <a:latin typeface="Arial"/>
                <a:cs typeface="Arial"/>
              </a:rPr>
              <a:t>new </a:t>
            </a:r>
            <a:r>
              <a:rPr dirty="0" sz="1100" spc="-60">
                <a:latin typeface="Arial"/>
                <a:cs typeface="Arial"/>
              </a:rPr>
              <a:t>branch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named</a:t>
            </a:r>
            <a:endParaRPr sz="1100">
              <a:latin typeface="Arial"/>
              <a:cs typeface="Arial"/>
            </a:endParaRPr>
          </a:p>
          <a:p>
            <a:pPr marL="1560195" marR="5080">
              <a:lnSpc>
                <a:spcPct val="102600"/>
              </a:lnSpc>
            </a:pPr>
            <a:r>
              <a:rPr dirty="0" sz="1100" spc="50" i="1">
                <a:latin typeface="Times New Roman"/>
                <a:cs typeface="Times New Roman"/>
              </a:rPr>
              <a:t>branch </a:t>
            </a:r>
            <a:r>
              <a:rPr dirty="0" sz="1100" spc="-25">
                <a:latin typeface="Arial"/>
                <a:cs typeface="Arial"/>
              </a:rPr>
              <a:t>starting </a:t>
            </a: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 spc="30" i="1">
                <a:latin typeface="Times New Roman"/>
                <a:cs typeface="Times New Roman"/>
              </a:rPr>
              <a:t>commit </a:t>
            </a:r>
            <a:r>
              <a:rPr dirty="0" sz="1100" spc="-25">
                <a:latin typeface="Arial"/>
                <a:cs typeface="Arial"/>
              </a:rPr>
              <a:t>(defaulting </a:t>
            </a:r>
            <a:r>
              <a:rPr dirty="0" sz="1100" spc="10">
                <a:latin typeface="Arial"/>
                <a:cs typeface="Arial"/>
              </a:rPr>
              <a:t>to  </a:t>
            </a:r>
            <a:r>
              <a:rPr dirty="0" sz="1100" spc="-30">
                <a:latin typeface="Arial"/>
                <a:cs typeface="Arial"/>
              </a:rPr>
              <a:t>current </a:t>
            </a:r>
            <a:r>
              <a:rPr dirty="0" sz="1100" spc="-120">
                <a:latin typeface="Times New Roman"/>
                <a:cs typeface="Times New Roman"/>
              </a:rPr>
              <a:t>HEAD</a:t>
            </a:r>
            <a:r>
              <a:rPr dirty="0" sz="1100" spc="-120">
                <a:latin typeface="Arial"/>
                <a:cs typeface="Arial"/>
              </a:rPr>
              <a:t>),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5">
                <a:latin typeface="Arial"/>
                <a:cs typeface="Arial"/>
              </a:rPr>
              <a:t>switch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25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70">
                <a:solidFill>
                  <a:srgbClr val="3333B2"/>
                </a:solidFill>
                <a:latin typeface="Times New Roman"/>
                <a:cs typeface="Times New Roman"/>
              </a:rPr>
              <a:t>branch </a:t>
            </a:r>
            <a:r>
              <a:rPr dirty="0" sz="1100" spc="110">
                <a:solidFill>
                  <a:srgbClr val="3333B2"/>
                </a:solidFill>
                <a:latin typeface="Times New Roman"/>
                <a:cs typeface="Times New Roman"/>
              </a:rPr>
              <a:t>-d </a:t>
            </a:r>
            <a:r>
              <a:rPr dirty="0" sz="1100" spc="50" i="1">
                <a:solidFill>
                  <a:srgbClr val="3333B2"/>
                </a:solidFill>
                <a:latin typeface="Times New Roman"/>
                <a:cs typeface="Times New Roman"/>
              </a:rPr>
              <a:t>branch </a:t>
            </a:r>
            <a:r>
              <a:rPr dirty="0" sz="1100" spc="-50">
                <a:latin typeface="Arial"/>
                <a:cs typeface="Arial"/>
              </a:rPr>
              <a:t>Delete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branch </a:t>
            </a:r>
            <a:r>
              <a:rPr dirty="0" sz="1100" spc="50" i="1">
                <a:latin typeface="Times New Roman"/>
                <a:cs typeface="Times New Roman"/>
              </a:rPr>
              <a:t>branch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70">
                <a:solidFill>
                  <a:srgbClr val="3333B2"/>
                </a:solidFill>
                <a:latin typeface="Times New Roman"/>
                <a:cs typeface="Times New Roman"/>
              </a:rPr>
              <a:t>branch </a:t>
            </a:r>
            <a:r>
              <a:rPr dirty="0" sz="1100" spc="-4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1100" spc="70" i="1">
                <a:solidFill>
                  <a:srgbClr val="3333B2"/>
                </a:solidFill>
                <a:latin typeface="Times New Roman"/>
                <a:cs typeface="Times New Roman"/>
              </a:rPr>
              <a:t>oldbranch </a:t>
            </a:r>
            <a:r>
              <a:rPr dirty="0" sz="1100" spc="25" i="1">
                <a:solidFill>
                  <a:srgbClr val="3333B2"/>
                </a:solidFill>
                <a:latin typeface="Times New Roman"/>
                <a:cs typeface="Times New Roman"/>
              </a:rPr>
              <a:t>newbranch </a:t>
            </a:r>
            <a:r>
              <a:rPr dirty="0" sz="1100" spc="-95">
                <a:latin typeface="Arial"/>
                <a:cs typeface="Arial"/>
              </a:rPr>
              <a:t>Rename </a:t>
            </a:r>
            <a:r>
              <a:rPr dirty="0" sz="1100" spc="70" i="1">
                <a:latin typeface="Times New Roman"/>
                <a:cs typeface="Times New Roman"/>
              </a:rPr>
              <a:t>oldbranch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algn="ctr" marR="176530">
              <a:lnSpc>
                <a:spcPct val="100000"/>
              </a:lnSpc>
              <a:spcBef>
                <a:spcPts val="35"/>
              </a:spcBef>
            </a:pPr>
            <a:r>
              <a:rPr dirty="0" sz="1100" spc="25" i="1">
                <a:latin typeface="Times New Roman"/>
                <a:cs typeface="Times New Roman"/>
              </a:rPr>
              <a:t>newbranch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20">
                <a:solidFill>
                  <a:srgbClr val="3333B2"/>
                </a:solidFill>
                <a:latin typeface="Times New Roman"/>
                <a:cs typeface="Times New Roman"/>
              </a:rPr>
              <a:t>tag </a:t>
            </a:r>
            <a:r>
              <a:rPr dirty="0" sz="1100" spc="100" i="1">
                <a:solidFill>
                  <a:srgbClr val="3333B2"/>
                </a:solidFill>
                <a:latin typeface="Times New Roman"/>
                <a:cs typeface="Times New Roman"/>
              </a:rPr>
              <a:t>tag </a:t>
            </a:r>
            <a:r>
              <a:rPr dirty="0" sz="1100" spc="55">
                <a:solidFill>
                  <a:srgbClr val="3333B2"/>
                </a:solidFill>
                <a:latin typeface="Times New Roman"/>
                <a:cs typeface="Times New Roman"/>
              </a:rPr>
              <a:t>[</a:t>
            </a:r>
            <a:r>
              <a:rPr dirty="0" sz="1100" spc="55" i="1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1100" spc="204">
                <a:solidFill>
                  <a:srgbClr val="3333B2"/>
                </a:solidFill>
                <a:latin typeface="Times New Roman"/>
                <a:cs typeface="Times New Roman"/>
              </a:rPr>
              <a:t>] </a:t>
            </a:r>
            <a:r>
              <a:rPr dirty="0" sz="1100" spc="-15">
                <a:latin typeface="Arial"/>
                <a:cs typeface="Arial"/>
              </a:rPr>
              <a:t>Attach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80">
                <a:latin typeface="Arial"/>
                <a:cs typeface="Arial"/>
              </a:rPr>
              <a:t>new </a:t>
            </a:r>
            <a:r>
              <a:rPr dirty="0" sz="1100" spc="-25">
                <a:latin typeface="Arial"/>
                <a:cs typeface="Arial"/>
              </a:rPr>
              <a:t>tag </a:t>
            </a:r>
            <a:r>
              <a:rPr dirty="0" sz="1100" spc="-80">
                <a:latin typeface="Arial"/>
                <a:cs typeface="Arial"/>
              </a:rPr>
              <a:t>named </a:t>
            </a:r>
            <a:r>
              <a:rPr dirty="0" sz="1100" spc="100" i="1">
                <a:latin typeface="Times New Roman"/>
                <a:cs typeface="Times New Roman"/>
              </a:rPr>
              <a:t>tag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commit</a:t>
            </a:r>
            <a:endParaRPr sz="1100">
              <a:latin typeface="Times New Roman"/>
              <a:cs typeface="Times New Roman"/>
            </a:endParaRPr>
          </a:p>
          <a:p>
            <a:pPr marL="1560195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latin typeface="Arial"/>
                <a:cs typeface="Arial"/>
              </a:rPr>
              <a:t>(defaulting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current</a:t>
            </a:r>
            <a:r>
              <a:rPr dirty="0" sz="1100" spc="165">
                <a:latin typeface="Arial"/>
                <a:cs typeface="Arial"/>
              </a:rPr>
              <a:t> </a:t>
            </a:r>
            <a:r>
              <a:rPr dirty="0" sz="1100" spc="-120">
                <a:latin typeface="Times New Roman"/>
                <a:cs typeface="Times New Roman"/>
              </a:rPr>
              <a:t>HEAD</a:t>
            </a:r>
            <a:r>
              <a:rPr dirty="0" sz="1100" spc="-120">
                <a:latin typeface="Arial"/>
                <a:cs typeface="Arial"/>
              </a:rPr>
              <a:t>).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1560195" algn="l"/>
              </a:tabLst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20">
                <a:solidFill>
                  <a:srgbClr val="3333B2"/>
                </a:solidFill>
                <a:latin typeface="Times New Roman"/>
                <a:cs typeface="Times New Roman"/>
              </a:rPr>
              <a:t>tag</a:t>
            </a:r>
            <a:r>
              <a:rPr dirty="0" sz="1100" spc="4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10">
                <a:solidFill>
                  <a:srgbClr val="3333B2"/>
                </a:solidFill>
                <a:latin typeface="Times New Roman"/>
                <a:cs typeface="Times New Roman"/>
              </a:rPr>
              <a:t>-d</a:t>
            </a:r>
            <a:r>
              <a:rPr dirty="0" sz="1100" spc="3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00" i="1">
                <a:solidFill>
                  <a:srgbClr val="3333B2"/>
                </a:solidFill>
                <a:latin typeface="Times New Roman"/>
                <a:cs typeface="Times New Roman"/>
              </a:rPr>
              <a:t>tag	</a:t>
            </a:r>
            <a:r>
              <a:rPr dirty="0" sz="1100" spc="-50">
                <a:latin typeface="Arial"/>
                <a:cs typeface="Arial"/>
              </a:rPr>
              <a:t>Delete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tag </a:t>
            </a:r>
            <a:r>
              <a:rPr dirty="0" sz="1100" spc="-80">
                <a:latin typeface="Arial"/>
                <a:cs typeface="Arial"/>
              </a:rPr>
              <a:t>named </a:t>
            </a:r>
            <a:r>
              <a:rPr dirty="0" sz="1100" spc="100" i="1">
                <a:latin typeface="Times New Roman"/>
                <a:cs typeface="Times New Roman"/>
              </a:rPr>
              <a:t>tag</a:t>
            </a:r>
            <a:r>
              <a:rPr dirty="0" sz="1100" spc="-17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0"/>
              <a:t>Configuration</a:t>
            </a:r>
            <a:r>
              <a:rPr dirty="0" spc="70"/>
              <a:t> </a:t>
            </a:r>
            <a:r>
              <a:rPr dirty="0" spc="-30"/>
              <a:t>hints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4683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83897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932" y="1119604"/>
            <a:ext cx="3612515" cy="12477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75">
                <a:latin typeface="Arial"/>
                <a:cs typeface="Arial"/>
              </a:rPr>
              <a:t>You </a:t>
            </a:r>
            <a:r>
              <a:rPr dirty="0" sz="1100" spc="-55">
                <a:latin typeface="Arial"/>
                <a:cs typeface="Arial"/>
              </a:rPr>
              <a:t>should </a:t>
            </a:r>
            <a:r>
              <a:rPr dirty="0" sz="1100" spc="-5">
                <a:latin typeface="Arial"/>
                <a:cs typeface="Arial"/>
              </a:rPr>
              <a:t>tell </a:t>
            </a: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55">
                <a:latin typeface="Arial"/>
                <a:cs typeface="Arial"/>
              </a:rPr>
              <a:t>who </a:t>
            </a:r>
            <a:r>
              <a:rPr dirty="0" sz="1100" spc="-70">
                <a:latin typeface="Arial"/>
                <a:cs typeface="Arial"/>
              </a:rPr>
              <a:t>you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are: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5">
                <a:latin typeface="Trebuchet MS"/>
                <a:cs typeface="Trebuchet MS"/>
              </a:rPr>
              <a:t>$ </a:t>
            </a: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00">
                <a:solidFill>
                  <a:srgbClr val="3333B2"/>
                </a:solidFill>
                <a:latin typeface="Times New Roman"/>
                <a:cs typeface="Times New Roman"/>
              </a:rPr>
              <a:t>config </a:t>
            </a:r>
            <a:r>
              <a:rPr dirty="0" sz="1100" spc="135">
                <a:solidFill>
                  <a:srgbClr val="3333B2"/>
                </a:solidFill>
                <a:latin typeface="Times New Roman"/>
                <a:cs typeface="Times New Roman"/>
              </a:rPr>
              <a:t>--global </a:t>
            </a:r>
            <a:r>
              <a:rPr dirty="0" sz="1100" spc="70">
                <a:solidFill>
                  <a:srgbClr val="3333B2"/>
                </a:solidFill>
                <a:latin typeface="Times New Roman"/>
                <a:cs typeface="Times New Roman"/>
              </a:rPr>
              <a:t>user.name </a:t>
            </a:r>
            <a:r>
              <a:rPr dirty="0" sz="1100" spc="50">
                <a:solidFill>
                  <a:srgbClr val="3333B2"/>
                </a:solidFill>
                <a:latin typeface="Times New Roman"/>
                <a:cs typeface="Times New Roman"/>
              </a:rPr>
              <a:t>"</a:t>
            </a:r>
            <a:r>
              <a:rPr dirty="0" sz="1100" spc="50" i="1">
                <a:solidFill>
                  <a:srgbClr val="3333B2"/>
                </a:solidFill>
                <a:latin typeface="Times New Roman"/>
                <a:cs typeface="Times New Roman"/>
              </a:rPr>
              <a:t>Your </a:t>
            </a:r>
            <a:r>
              <a:rPr dirty="0" sz="1100" spc="-70" i="1">
                <a:solidFill>
                  <a:srgbClr val="3333B2"/>
                </a:solidFill>
                <a:latin typeface="Times New Roman"/>
                <a:cs typeface="Times New Roman"/>
              </a:rPr>
              <a:t>Name</a:t>
            </a:r>
            <a:r>
              <a:rPr dirty="0" sz="1100" spc="114" i="1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20">
                <a:solidFill>
                  <a:srgbClr val="3333B2"/>
                </a:solidFill>
                <a:latin typeface="Times New Roman"/>
                <a:cs typeface="Times New Roman"/>
              </a:rPr>
              <a:t>"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Trebuchet MS"/>
                <a:cs typeface="Trebuchet MS"/>
              </a:rPr>
              <a:t>$ </a:t>
            </a: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00">
                <a:solidFill>
                  <a:srgbClr val="3333B2"/>
                </a:solidFill>
                <a:latin typeface="Times New Roman"/>
                <a:cs typeface="Times New Roman"/>
              </a:rPr>
              <a:t>config </a:t>
            </a:r>
            <a:r>
              <a:rPr dirty="0" sz="1100" spc="135">
                <a:solidFill>
                  <a:srgbClr val="3333B2"/>
                </a:solidFill>
                <a:latin typeface="Times New Roman"/>
                <a:cs typeface="Times New Roman"/>
              </a:rPr>
              <a:t>--global </a:t>
            </a:r>
            <a:r>
              <a:rPr dirty="0" sz="1100" spc="114">
                <a:solidFill>
                  <a:srgbClr val="3333B2"/>
                </a:solidFill>
                <a:latin typeface="Times New Roman"/>
                <a:cs typeface="Times New Roman"/>
              </a:rPr>
              <a:t>user.email </a:t>
            </a:r>
            <a:r>
              <a:rPr dirty="0" sz="1100" spc="50">
                <a:solidFill>
                  <a:srgbClr val="3333B2"/>
                </a:solidFill>
                <a:latin typeface="Times New Roman"/>
                <a:cs typeface="Times New Roman"/>
              </a:rPr>
              <a:t>"</a:t>
            </a:r>
            <a:r>
              <a:rPr dirty="0" sz="1100" spc="50" i="1">
                <a:solidFill>
                  <a:srgbClr val="3333B2"/>
                </a:solidFill>
                <a:latin typeface="Times New Roman"/>
                <a:cs typeface="Times New Roman"/>
                <a:hlinkClick r:id="rId4"/>
              </a:rPr>
              <a:t>your@email.edu</a:t>
            </a:r>
            <a:r>
              <a:rPr dirty="0" sz="1100" spc="145" i="1">
                <a:solidFill>
                  <a:srgbClr val="3333B2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1100" spc="120">
                <a:solidFill>
                  <a:srgbClr val="3333B2"/>
                </a:solidFill>
                <a:latin typeface="Times New Roman"/>
                <a:cs typeface="Times New Roman"/>
              </a:rPr>
              <a:t>"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30">
                <a:latin typeface="Arial"/>
                <a:cs typeface="Arial"/>
              </a:rPr>
              <a:t>And, </a:t>
            </a:r>
            <a:r>
              <a:rPr dirty="0" sz="1100" spc="15">
                <a:latin typeface="Arial"/>
                <a:cs typeface="Arial"/>
              </a:rPr>
              <a:t>if </a:t>
            </a:r>
            <a:r>
              <a:rPr dirty="0" sz="1100" spc="-45">
                <a:latin typeface="Arial"/>
                <a:cs typeface="Arial"/>
              </a:rPr>
              <a:t>you’re </a:t>
            </a:r>
            <a:r>
              <a:rPr dirty="0" sz="1100" spc="-50">
                <a:latin typeface="Arial"/>
                <a:cs typeface="Arial"/>
              </a:rPr>
              <a:t>feeling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colorful,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Trebuchet MS"/>
                <a:cs typeface="Trebuchet MS"/>
              </a:rPr>
              <a:t>$ </a:t>
            </a: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00">
                <a:solidFill>
                  <a:srgbClr val="3333B2"/>
                </a:solidFill>
                <a:latin typeface="Times New Roman"/>
                <a:cs typeface="Times New Roman"/>
              </a:rPr>
              <a:t>config </a:t>
            </a:r>
            <a:r>
              <a:rPr dirty="0" sz="1100" spc="135">
                <a:solidFill>
                  <a:srgbClr val="3333B2"/>
                </a:solidFill>
                <a:latin typeface="Times New Roman"/>
                <a:cs typeface="Times New Roman"/>
              </a:rPr>
              <a:t>--global </a:t>
            </a:r>
            <a:r>
              <a:rPr dirty="0" sz="1100" spc="145">
                <a:solidFill>
                  <a:srgbClr val="3333B2"/>
                </a:solidFill>
                <a:latin typeface="Times New Roman"/>
                <a:cs typeface="Times New Roman"/>
              </a:rPr>
              <a:t>color.ui</a:t>
            </a:r>
            <a:r>
              <a:rPr dirty="0" sz="1100" spc="-9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95">
                <a:solidFill>
                  <a:srgbClr val="3333B2"/>
                </a:solidFill>
                <a:latin typeface="Times New Roman"/>
                <a:cs typeface="Times New Roman"/>
              </a:rPr>
              <a:t>auto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(This </a:t>
            </a:r>
            <a:r>
              <a:rPr dirty="0" sz="1100" spc="-30">
                <a:latin typeface="Arial"/>
                <a:cs typeface="Arial"/>
              </a:rPr>
              <a:t>configuration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55">
                <a:latin typeface="Arial"/>
                <a:cs typeface="Arial"/>
              </a:rPr>
              <a:t>stored </a:t>
            </a:r>
            <a:r>
              <a:rPr dirty="0" sz="1100" spc="-20">
                <a:latin typeface="Arial"/>
                <a:cs typeface="Arial"/>
              </a:rPr>
              <a:t>in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125">
                <a:latin typeface="Times New Roman"/>
                <a:cs typeface="Times New Roman"/>
              </a:rPr>
              <a:t>~/.gitconfig</a:t>
            </a:r>
            <a:r>
              <a:rPr dirty="0" sz="1100" spc="125">
                <a:latin typeface="Arial"/>
                <a:cs typeface="Arial"/>
              </a:rPr>
              <a:t>.)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50"/>
              <a:t>Merging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0309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5844" y="623670"/>
            <a:ext cx="4109720" cy="859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20">
                <a:solidFill>
                  <a:srgbClr val="3333B2"/>
                </a:solidFill>
                <a:latin typeface="Times New Roman"/>
                <a:cs typeface="Times New Roman"/>
              </a:rPr>
              <a:t>merge </a:t>
            </a: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1100" spc="-60">
                <a:latin typeface="Arial"/>
                <a:cs typeface="Arial"/>
              </a:rPr>
              <a:t>Merge </a:t>
            </a:r>
            <a:r>
              <a:rPr dirty="0" sz="1100" spc="30" i="1">
                <a:latin typeface="Times New Roman"/>
                <a:cs typeface="Times New Roman"/>
              </a:rPr>
              <a:t>commit </a:t>
            </a:r>
            <a:r>
              <a:rPr dirty="0" sz="1100" spc="-10">
                <a:latin typeface="Arial"/>
                <a:cs typeface="Arial"/>
              </a:rPr>
              <a:t>into </a:t>
            </a:r>
            <a:r>
              <a:rPr dirty="0" sz="1100" spc="-155">
                <a:latin typeface="Times New Roman"/>
                <a:cs typeface="Times New Roman"/>
              </a:rPr>
              <a:t>HEAD</a:t>
            </a:r>
            <a:r>
              <a:rPr dirty="0" sz="1100" spc="-155">
                <a:latin typeface="Arial"/>
                <a:cs typeface="Arial"/>
              </a:rPr>
              <a:t>.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index </a:t>
            </a:r>
            <a:r>
              <a:rPr dirty="0" sz="1100" spc="-40">
                <a:latin typeface="Arial"/>
                <a:cs typeface="Arial"/>
              </a:rPr>
              <a:t>must</a:t>
            </a:r>
            <a:r>
              <a:rPr dirty="0" sz="1100" spc="17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not</a:t>
            </a:r>
            <a:endParaRPr sz="1100">
              <a:latin typeface="Arial"/>
              <a:cs typeface="Arial"/>
            </a:endParaRPr>
          </a:p>
          <a:p>
            <a:pPr marL="126936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Arial"/>
                <a:cs typeface="Arial"/>
              </a:rPr>
              <a:t>contain </a:t>
            </a:r>
            <a:r>
              <a:rPr dirty="0" sz="1100" spc="-65">
                <a:latin typeface="Arial"/>
                <a:cs typeface="Arial"/>
              </a:rPr>
              <a:t>any staged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changes.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89560" marR="5080">
              <a:lnSpc>
                <a:spcPct val="102699"/>
              </a:lnSpc>
            </a:pPr>
            <a:r>
              <a:rPr dirty="0" sz="1100" spc="-30">
                <a:latin typeface="Arial"/>
                <a:cs typeface="Arial"/>
              </a:rPr>
              <a:t>In the </a:t>
            </a:r>
            <a:r>
              <a:rPr dirty="0" sz="1100" spc="-65">
                <a:latin typeface="Arial"/>
                <a:cs typeface="Arial"/>
              </a:rPr>
              <a:t>general </a:t>
            </a:r>
            <a:r>
              <a:rPr dirty="0" sz="1100" spc="-85">
                <a:latin typeface="Arial"/>
                <a:cs typeface="Arial"/>
              </a:rPr>
              <a:t>case, </a:t>
            </a:r>
            <a:r>
              <a:rPr dirty="0" sz="1100" spc="-20">
                <a:latin typeface="Arial"/>
                <a:cs typeface="Arial"/>
              </a:rPr>
              <a:t>this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40">
                <a:latin typeface="Arial"/>
                <a:cs typeface="Arial"/>
              </a:rPr>
              <a:t>result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75" i="1">
                <a:latin typeface="Trebuchet MS"/>
                <a:cs typeface="Trebuchet MS"/>
              </a:rPr>
              <a:t>merge </a:t>
            </a:r>
            <a:r>
              <a:rPr dirty="0" sz="1100" spc="-55" i="1">
                <a:latin typeface="Trebuchet MS"/>
                <a:cs typeface="Trebuchet MS"/>
              </a:rPr>
              <a:t>commit</a:t>
            </a:r>
            <a:r>
              <a:rPr dirty="0" sz="1100" spc="-55">
                <a:latin typeface="Arial"/>
                <a:cs typeface="Arial"/>
              </a:rPr>
              <a:t>—a </a:t>
            </a:r>
            <a:r>
              <a:rPr dirty="0" sz="1100" spc="-25">
                <a:latin typeface="Arial"/>
                <a:cs typeface="Arial"/>
              </a:rPr>
              <a:t>commit 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70">
                <a:latin typeface="Arial"/>
                <a:cs typeface="Arial"/>
              </a:rPr>
              <a:t>more </a:t>
            </a:r>
            <a:r>
              <a:rPr dirty="0" sz="1100" spc="-25">
                <a:latin typeface="Arial"/>
                <a:cs typeface="Arial"/>
              </a:rPr>
              <a:t>than </a:t>
            </a:r>
            <a:r>
              <a:rPr dirty="0" sz="1100" spc="-85">
                <a:latin typeface="Arial"/>
                <a:cs typeface="Arial"/>
              </a:rPr>
              <a:t>one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parent.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2551" y="1522757"/>
            <a:ext cx="1438819" cy="105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089" y="272114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089" y="293117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2932" y="2593922"/>
            <a:ext cx="4011295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10">
                <a:latin typeface="Arial"/>
                <a:cs typeface="Arial"/>
              </a:rPr>
              <a:t>If </a:t>
            </a:r>
            <a:r>
              <a:rPr dirty="0" sz="1100" spc="30" i="1">
                <a:latin typeface="Times New Roman"/>
                <a:cs typeface="Times New Roman"/>
              </a:rPr>
              <a:t>commit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60">
                <a:latin typeface="Arial"/>
                <a:cs typeface="Arial"/>
              </a:rPr>
              <a:t>ancestor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155">
                <a:latin typeface="Times New Roman"/>
                <a:cs typeface="Times New Roman"/>
              </a:rPr>
              <a:t>HEAD</a:t>
            </a:r>
            <a:r>
              <a:rPr dirty="0" sz="1100" spc="-155">
                <a:latin typeface="Arial"/>
                <a:cs typeface="Arial"/>
              </a:rPr>
              <a:t>, </a:t>
            </a:r>
            <a:r>
              <a:rPr dirty="0" sz="1100" spc="-35">
                <a:latin typeface="Arial"/>
                <a:cs typeface="Arial"/>
              </a:rPr>
              <a:t>then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5">
                <a:latin typeface="Arial"/>
                <a:cs typeface="Arial"/>
              </a:rPr>
              <a:t>merge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45">
                <a:latin typeface="Arial"/>
                <a:cs typeface="Arial"/>
              </a:rPr>
              <a:t>no-op.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10">
                <a:latin typeface="Arial"/>
                <a:cs typeface="Arial"/>
              </a:rPr>
              <a:t>If </a:t>
            </a:r>
            <a:r>
              <a:rPr dirty="0" sz="1100" spc="30" i="1">
                <a:latin typeface="Times New Roman"/>
                <a:cs typeface="Times New Roman"/>
              </a:rPr>
              <a:t>commit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75">
                <a:latin typeface="Arial"/>
                <a:cs typeface="Arial"/>
              </a:rPr>
              <a:t>descendent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155">
                <a:latin typeface="Times New Roman"/>
                <a:cs typeface="Times New Roman"/>
              </a:rPr>
              <a:t>HEAD</a:t>
            </a:r>
            <a:r>
              <a:rPr dirty="0" sz="1100" spc="-155">
                <a:latin typeface="Arial"/>
                <a:cs typeface="Arial"/>
              </a:rPr>
              <a:t>, </a:t>
            </a:r>
            <a:r>
              <a:rPr dirty="0" sz="1100" spc="-35">
                <a:latin typeface="Arial"/>
                <a:cs typeface="Arial"/>
              </a:rPr>
              <a:t>then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5">
                <a:latin typeface="Arial"/>
                <a:cs typeface="Arial"/>
              </a:rPr>
              <a:t>merge </a:t>
            </a:r>
            <a:r>
              <a:rPr dirty="0" sz="1100" spc="-80">
                <a:latin typeface="Arial"/>
                <a:cs typeface="Arial"/>
              </a:rPr>
              <a:t>degenerates </a:t>
            </a:r>
            <a:r>
              <a:rPr dirty="0" sz="1100" spc="-10">
                <a:latin typeface="Arial"/>
                <a:cs typeface="Arial"/>
              </a:rPr>
              <a:t>into 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75" i="1">
                <a:latin typeface="Trebuchet MS"/>
                <a:cs typeface="Trebuchet MS"/>
              </a:rPr>
              <a:t>fast-forward</a:t>
            </a:r>
            <a:r>
              <a:rPr dirty="0" sz="1100" spc="-7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949" y="0"/>
            <a:ext cx="517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The Git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model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25"/>
              <a:t>Outline</a:t>
            </a:r>
          </a:p>
        </p:txBody>
      </p:sp>
      <p:sp>
        <p:nvSpPr>
          <p:cNvPr id="5" name="object 5"/>
          <p:cNvSpPr/>
          <p:nvPr/>
        </p:nvSpPr>
        <p:spPr>
          <a:xfrm>
            <a:off x="89281" y="940714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743" y="94005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EAEAF7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173" y="912620"/>
            <a:ext cx="869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Git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model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281" y="1346123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9743" y="134546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173" y="1318030"/>
            <a:ext cx="5695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CCCCCC"/>
                </a:solidFill>
                <a:latin typeface="Arial"/>
                <a:cs typeface="Arial"/>
              </a:rPr>
              <a:t>Using</a:t>
            </a:r>
            <a:r>
              <a:rPr dirty="0" sz="1100" spc="-1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Git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281" y="1751520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743" y="175085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173" y="1723426"/>
            <a:ext cx="1312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CCCC"/>
                </a:solidFill>
                <a:latin typeface="Arial"/>
                <a:cs typeface="Arial"/>
              </a:rPr>
              <a:t>Collaboration </a:t>
            </a:r>
            <a:r>
              <a:rPr dirty="0" sz="1100">
                <a:solidFill>
                  <a:srgbClr val="CCCCCC"/>
                </a:solidFill>
                <a:latin typeface="Arial"/>
                <a:cs typeface="Arial"/>
              </a:rPr>
              <a:t>with</a:t>
            </a:r>
            <a:r>
              <a:rPr dirty="0" sz="1100" spc="114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Git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281" y="2156917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9743" y="215626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173" y="2128823"/>
            <a:ext cx="1005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CCCCCC"/>
                </a:solidFill>
                <a:latin typeface="Arial"/>
                <a:cs typeface="Arial"/>
              </a:rPr>
              <a:t>Rewriting</a:t>
            </a:r>
            <a:r>
              <a:rPr dirty="0" sz="110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CCCCCC"/>
                </a:solidFill>
                <a:latin typeface="Arial"/>
                <a:cs typeface="Arial"/>
              </a:rPr>
              <a:t>history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281" y="2562326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9743" y="256166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173" y="2534232"/>
            <a:ext cx="761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CCCC"/>
                </a:solidFill>
                <a:latin typeface="Arial"/>
                <a:cs typeface="Arial"/>
              </a:rPr>
              <a:t>And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Arial"/>
                <a:cs typeface="Arial"/>
              </a:rPr>
              <a:t>beyond!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75"/>
              <a:t>Resolving </a:t>
            </a:r>
            <a:r>
              <a:rPr dirty="0" spc="-90"/>
              <a:t>merge </a:t>
            </a:r>
            <a:r>
              <a:rPr dirty="0" spc="-30"/>
              <a:t>conflicts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461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48010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0865" y="182175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0865" y="212542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0865" y="2277249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0865" y="2580906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2932" y="862722"/>
            <a:ext cx="3986529" cy="19634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211454">
              <a:lnSpc>
                <a:spcPct val="102600"/>
              </a:lnSpc>
              <a:spcBef>
                <a:spcPts val="55"/>
              </a:spcBef>
            </a:pPr>
            <a:r>
              <a:rPr dirty="0" sz="1100" spc="185">
                <a:latin typeface="Times New Roman"/>
                <a:cs typeface="Times New Roman"/>
              </a:rPr>
              <a:t>git </a:t>
            </a:r>
            <a:r>
              <a:rPr dirty="0" sz="1100" spc="20">
                <a:latin typeface="Times New Roman"/>
                <a:cs typeface="Times New Roman"/>
              </a:rPr>
              <a:t>merge </a:t>
            </a:r>
            <a:r>
              <a:rPr dirty="0" sz="1100" spc="-70">
                <a:latin typeface="Arial"/>
                <a:cs typeface="Arial"/>
              </a:rPr>
              <a:t>works </a:t>
            </a:r>
            <a:r>
              <a:rPr dirty="0" sz="1100" spc="-45">
                <a:latin typeface="Arial"/>
                <a:cs typeface="Arial"/>
              </a:rPr>
              <a:t>roughly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40">
                <a:latin typeface="Arial"/>
                <a:cs typeface="Arial"/>
              </a:rPr>
              <a:t>creating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10">
                <a:latin typeface="Arial"/>
                <a:cs typeface="Arial"/>
              </a:rPr>
              <a:t>diff </a:t>
            </a:r>
            <a:r>
              <a:rPr dirty="0" sz="1100" spc="-50">
                <a:latin typeface="Arial"/>
                <a:cs typeface="Arial"/>
              </a:rPr>
              <a:t>against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common  </a:t>
            </a:r>
            <a:r>
              <a:rPr dirty="0" sz="1100" spc="-65">
                <a:latin typeface="Arial"/>
                <a:cs typeface="Arial"/>
              </a:rPr>
              <a:t>ancestor </a:t>
            </a:r>
            <a:r>
              <a:rPr dirty="0" sz="1100" spc="-20">
                <a:latin typeface="Arial"/>
                <a:cs typeface="Arial"/>
              </a:rPr>
              <a:t>commit,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5">
                <a:latin typeface="Arial"/>
                <a:cs typeface="Arial"/>
              </a:rPr>
              <a:t>applying </a:t>
            </a:r>
            <a:r>
              <a:rPr dirty="0" sz="1100" spc="45">
                <a:latin typeface="Arial"/>
                <a:cs typeface="Arial"/>
              </a:rPr>
              <a:t>it </a:t>
            </a:r>
            <a:r>
              <a:rPr dirty="0" sz="1100" spc="-50">
                <a:latin typeface="Arial"/>
                <a:cs typeface="Arial"/>
              </a:rPr>
              <a:t>against </a:t>
            </a:r>
            <a:r>
              <a:rPr dirty="0" sz="1100" spc="-30">
                <a:latin typeface="Arial"/>
                <a:cs typeface="Arial"/>
              </a:rPr>
              <a:t>the current </a:t>
            </a:r>
            <a:r>
              <a:rPr dirty="0" sz="1100" spc="-155">
                <a:latin typeface="Times New Roman"/>
                <a:cs typeface="Times New Roman"/>
              </a:rPr>
              <a:t>HEAD</a:t>
            </a:r>
            <a:r>
              <a:rPr dirty="0" sz="1100" spc="-155">
                <a:latin typeface="Arial"/>
                <a:cs typeface="Arial"/>
              </a:rPr>
              <a:t>. </a:t>
            </a:r>
            <a:r>
              <a:rPr dirty="0" sz="1100" spc="-20">
                <a:latin typeface="Arial"/>
                <a:cs typeface="Arial"/>
              </a:rPr>
              <a:t>(The  </a:t>
            </a:r>
            <a:r>
              <a:rPr dirty="0" sz="1100" spc="-65">
                <a:latin typeface="Arial"/>
                <a:cs typeface="Arial"/>
              </a:rPr>
              <a:t>general </a:t>
            </a:r>
            <a:r>
              <a:rPr dirty="0" sz="1100" spc="-105">
                <a:latin typeface="Arial"/>
                <a:cs typeface="Arial"/>
              </a:rPr>
              <a:t>case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55">
                <a:latin typeface="Arial"/>
                <a:cs typeface="Arial"/>
              </a:rPr>
              <a:t>much </a:t>
            </a:r>
            <a:r>
              <a:rPr dirty="0" sz="1100" spc="-70">
                <a:latin typeface="Arial"/>
                <a:cs typeface="Arial"/>
              </a:rPr>
              <a:t>more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complicated.)</a:t>
            </a:r>
            <a:endParaRPr sz="1100">
              <a:latin typeface="Arial"/>
              <a:cs typeface="Arial"/>
            </a:endParaRPr>
          </a:p>
          <a:p>
            <a:pPr marL="12700" marR="362585">
              <a:lnSpc>
                <a:spcPts val="1200"/>
              </a:lnSpc>
              <a:spcBef>
                <a:spcPts val="315"/>
              </a:spcBef>
            </a:pPr>
            <a:r>
              <a:rPr dirty="0" sz="1100" spc="-70">
                <a:latin typeface="Arial"/>
                <a:cs typeface="Arial"/>
              </a:rPr>
              <a:t>Sometimes </a:t>
            </a:r>
            <a:r>
              <a:rPr dirty="0" sz="1100" spc="-20">
                <a:latin typeface="Arial"/>
                <a:cs typeface="Arial"/>
              </a:rPr>
              <a:t>this </a:t>
            </a:r>
            <a:r>
              <a:rPr dirty="0" sz="1100" spc="-40">
                <a:latin typeface="Arial"/>
                <a:cs typeface="Arial"/>
              </a:rPr>
              <a:t>patch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5">
                <a:latin typeface="Arial"/>
                <a:cs typeface="Arial"/>
              </a:rPr>
              <a:t>not </a:t>
            </a:r>
            <a:r>
              <a:rPr dirty="0" sz="1100" spc="-50">
                <a:latin typeface="Arial"/>
                <a:cs typeface="Arial"/>
              </a:rPr>
              <a:t>apply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current </a:t>
            </a:r>
            <a:r>
              <a:rPr dirty="0" sz="1100" spc="-155">
                <a:latin typeface="Times New Roman"/>
                <a:cs typeface="Times New Roman"/>
              </a:rPr>
              <a:t>HEAD</a:t>
            </a:r>
            <a:r>
              <a:rPr dirty="0" sz="1100" spc="-155">
                <a:latin typeface="Arial"/>
                <a:cs typeface="Arial"/>
              </a:rPr>
              <a:t>. </a:t>
            </a:r>
            <a:r>
              <a:rPr dirty="0" sz="1100" spc="-30">
                <a:latin typeface="Arial"/>
                <a:cs typeface="Arial"/>
              </a:rPr>
              <a:t>This  </a:t>
            </a:r>
            <a:r>
              <a:rPr dirty="0" sz="1100" spc="-20">
                <a:latin typeface="Arial"/>
                <a:cs typeface="Arial"/>
              </a:rPr>
              <a:t>situation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50">
                <a:latin typeface="Arial"/>
                <a:cs typeface="Arial"/>
              </a:rPr>
              <a:t>called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75" i="1">
                <a:latin typeface="Trebuchet MS"/>
                <a:cs typeface="Trebuchet MS"/>
              </a:rPr>
              <a:t>merge</a:t>
            </a:r>
            <a:r>
              <a:rPr dirty="0" sz="1100" spc="10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conflict</a:t>
            </a:r>
            <a:r>
              <a:rPr dirty="0" sz="1100" spc="-6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9560" marR="41275">
              <a:lnSpc>
                <a:spcPct val="100000"/>
              </a:lnSpc>
              <a:spcBef>
                <a:spcPts val="150"/>
              </a:spcBef>
            </a:pPr>
            <a:r>
              <a:rPr dirty="0" sz="1000" spc="-10">
                <a:latin typeface="Arial"/>
                <a:cs typeface="Arial"/>
              </a:rPr>
              <a:t>Git </a:t>
            </a:r>
            <a:r>
              <a:rPr dirty="0" sz="1000">
                <a:latin typeface="Arial"/>
                <a:cs typeface="Arial"/>
              </a:rPr>
              <a:t>will </a:t>
            </a:r>
            <a:r>
              <a:rPr dirty="0" sz="1000" spc="-60">
                <a:latin typeface="Arial"/>
                <a:cs typeface="Arial"/>
              </a:rPr>
              <a:t>respond by </a:t>
            </a:r>
            <a:r>
              <a:rPr dirty="0" sz="1000" spc="-35">
                <a:latin typeface="Arial"/>
                <a:cs typeface="Arial"/>
              </a:rPr>
              <a:t>inserting </a:t>
            </a:r>
            <a:r>
              <a:rPr dirty="0" sz="1000" spc="-55" i="1">
                <a:latin typeface="Trebuchet MS"/>
                <a:cs typeface="Trebuchet MS"/>
              </a:rPr>
              <a:t>conflict </a:t>
            </a:r>
            <a:r>
              <a:rPr dirty="0" sz="1000" spc="-65" i="1">
                <a:latin typeface="Trebuchet MS"/>
                <a:cs typeface="Trebuchet MS"/>
              </a:rPr>
              <a:t>markers </a:t>
            </a:r>
            <a:r>
              <a:rPr dirty="0" sz="1000" spc="-5">
                <a:latin typeface="Arial"/>
                <a:cs typeface="Arial"/>
              </a:rPr>
              <a:t>into </a:t>
            </a:r>
            <a:r>
              <a:rPr dirty="0" sz="1000" spc="-25">
                <a:latin typeface="Arial"/>
                <a:cs typeface="Arial"/>
              </a:rPr>
              <a:t>the conflicted </a:t>
            </a:r>
            <a:r>
              <a:rPr dirty="0" sz="1000" spc="-35">
                <a:latin typeface="Arial"/>
                <a:cs typeface="Arial"/>
              </a:rPr>
              <a:t>files, 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55">
                <a:latin typeface="Arial"/>
                <a:cs typeface="Arial"/>
              </a:rPr>
              <a:t>asking </a:t>
            </a:r>
            <a:r>
              <a:rPr dirty="0" sz="1000" spc="-60">
                <a:latin typeface="Arial"/>
                <a:cs typeface="Arial"/>
              </a:rPr>
              <a:t>you </a:t>
            </a:r>
            <a:r>
              <a:rPr dirty="0" sz="1000" spc="-65">
                <a:latin typeface="Arial"/>
                <a:cs typeface="Arial"/>
              </a:rPr>
              <a:t>resolve </a:t>
            </a:r>
            <a:r>
              <a:rPr dirty="0" sz="1000" spc="-25">
                <a:latin typeface="Arial"/>
                <a:cs typeface="Arial"/>
              </a:rPr>
              <a:t>the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conflict.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dirty="0" sz="1000" spc="5">
                <a:latin typeface="Arial"/>
                <a:cs typeface="Arial"/>
              </a:rPr>
              <a:t>Don’t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panic!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dirty="0" sz="1000" spc="-40">
                <a:latin typeface="Arial"/>
                <a:cs typeface="Arial"/>
              </a:rPr>
              <a:t>To </a:t>
            </a:r>
            <a:r>
              <a:rPr dirty="0" sz="1000" spc="-65">
                <a:latin typeface="Arial"/>
                <a:cs typeface="Arial"/>
              </a:rPr>
              <a:t>resolve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conflict, </a:t>
            </a:r>
            <a:r>
              <a:rPr dirty="0" sz="1000" spc="-15">
                <a:latin typeface="Arial"/>
                <a:cs typeface="Arial"/>
              </a:rPr>
              <a:t>edit </a:t>
            </a:r>
            <a:r>
              <a:rPr dirty="0" sz="1000" spc="-25">
                <a:latin typeface="Arial"/>
                <a:cs typeface="Arial"/>
              </a:rPr>
              <a:t>the conflicted </a:t>
            </a:r>
            <a:r>
              <a:rPr dirty="0" sz="1000" spc="-40">
                <a:latin typeface="Arial"/>
                <a:cs typeface="Arial"/>
              </a:rPr>
              <a:t>files appropriately </a:t>
            </a:r>
            <a:r>
              <a:rPr dirty="0" sz="1000" spc="-60">
                <a:latin typeface="Arial"/>
                <a:cs typeface="Arial"/>
              </a:rPr>
              <a:t>and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then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dirty="0" sz="1000" spc="170">
                <a:latin typeface="Times New Roman"/>
                <a:cs typeface="Times New Roman"/>
              </a:rPr>
              <a:t>git </a:t>
            </a:r>
            <a:r>
              <a:rPr dirty="0" sz="1000" spc="40">
                <a:latin typeface="Times New Roman"/>
                <a:cs typeface="Times New Roman"/>
              </a:rPr>
              <a:t>add</a:t>
            </a:r>
            <a:r>
              <a:rPr dirty="0" sz="1000" spc="17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Arial"/>
                <a:cs typeface="Arial"/>
              </a:rPr>
              <a:t>them.</a:t>
            </a:r>
            <a:endParaRPr sz="1000">
              <a:latin typeface="Arial"/>
              <a:cs typeface="Arial"/>
            </a:endParaRPr>
          </a:p>
          <a:p>
            <a:pPr marL="289560" marR="192405">
              <a:lnSpc>
                <a:spcPts val="1200"/>
              </a:lnSpc>
              <a:spcBef>
                <a:spcPts val="40"/>
              </a:spcBef>
            </a:pPr>
            <a:r>
              <a:rPr dirty="0" sz="1000" spc="-30">
                <a:latin typeface="Arial"/>
                <a:cs typeface="Arial"/>
              </a:rPr>
              <a:t>Alternatively, </a:t>
            </a:r>
            <a:r>
              <a:rPr dirty="0" sz="1000" spc="-60">
                <a:latin typeface="Arial"/>
                <a:cs typeface="Arial"/>
              </a:rPr>
              <a:t>you </a:t>
            </a:r>
            <a:r>
              <a:rPr dirty="0" sz="1000" spc="-65">
                <a:latin typeface="Arial"/>
                <a:cs typeface="Arial"/>
              </a:rPr>
              <a:t>can </a:t>
            </a:r>
            <a:r>
              <a:rPr dirty="0" sz="1000" spc="-30">
                <a:latin typeface="Arial"/>
                <a:cs typeface="Arial"/>
              </a:rPr>
              <a:t>run </a:t>
            </a:r>
            <a:r>
              <a:rPr dirty="0" sz="1000" spc="170">
                <a:latin typeface="Times New Roman"/>
                <a:cs typeface="Times New Roman"/>
              </a:rPr>
              <a:t>git </a:t>
            </a:r>
            <a:r>
              <a:rPr dirty="0" sz="1000" spc="70">
                <a:latin typeface="Times New Roman"/>
                <a:cs typeface="Times New Roman"/>
              </a:rPr>
              <a:t>mergetool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65">
                <a:latin typeface="Arial"/>
                <a:cs typeface="Arial"/>
              </a:rPr>
              <a:t>resolve </a:t>
            </a:r>
            <a:r>
              <a:rPr dirty="0" sz="1000" spc="-25">
                <a:latin typeface="Arial"/>
                <a:cs typeface="Arial"/>
              </a:rPr>
              <a:t>the conflicts  interactively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35">
                <a:latin typeface="Arial"/>
                <a:cs typeface="Arial"/>
              </a:rPr>
              <a:t>graphical </a:t>
            </a:r>
            <a:r>
              <a:rPr dirty="0" sz="1000" spc="-5">
                <a:latin typeface="Arial"/>
                <a:cs typeface="Arial"/>
              </a:rPr>
              <a:t>diff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program.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5">
                <a:solidFill>
                  <a:srgbClr val="CC0000"/>
                </a:solidFill>
                <a:latin typeface="Arial"/>
                <a:cs typeface="Arial"/>
              </a:rPr>
              <a:t>Merging</a:t>
            </a:r>
            <a:r>
              <a:rPr dirty="0" sz="1400" spc="7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85">
                <a:solidFill>
                  <a:srgbClr val="CC0000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371" y="2948490"/>
            <a:ext cx="104203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seq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5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</a:t>
            </a:r>
            <a:r>
              <a:rPr dirty="0" sz="900" spc="6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2670131"/>
            <a:ext cx="3014980" cy="440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seq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5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</a:t>
            </a:r>
            <a:r>
              <a:rPr dirty="0" sz="900" spc="12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init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135">
                <a:latin typeface="Times New Roman"/>
                <a:cs typeface="Times New Roman"/>
              </a:rPr>
              <a:t>Initialized </a:t>
            </a:r>
            <a:r>
              <a:rPr dirty="0" sz="900" spc="20">
                <a:latin typeface="Times New Roman"/>
                <a:cs typeface="Times New Roman"/>
              </a:rPr>
              <a:t>empty </a:t>
            </a:r>
            <a:r>
              <a:rPr dirty="0" sz="900" spc="85">
                <a:latin typeface="Times New Roman"/>
                <a:cs typeface="Times New Roman"/>
              </a:rPr>
              <a:t>Git </a:t>
            </a:r>
            <a:r>
              <a:rPr dirty="0" sz="900" spc="105">
                <a:latin typeface="Times New Roman"/>
                <a:cs typeface="Times New Roman"/>
              </a:rPr>
              <a:t>repository </a:t>
            </a:r>
            <a:r>
              <a:rPr dirty="0" sz="900" spc="120">
                <a:latin typeface="Times New Roman"/>
                <a:cs typeface="Times New Roman"/>
              </a:rPr>
              <a:t>in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/tmp/foo/.git/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2530952"/>
            <a:ext cx="3014980" cy="579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seq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5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</a:t>
            </a:r>
            <a:r>
              <a:rPr dirty="0" sz="900" spc="12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init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135">
                <a:latin typeface="Times New Roman"/>
                <a:cs typeface="Times New Roman"/>
              </a:rPr>
              <a:t>Initialized </a:t>
            </a:r>
            <a:r>
              <a:rPr dirty="0" sz="900" spc="20">
                <a:latin typeface="Times New Roman"/>
                <a:cs typeface="Times New Roman"/>
              </a:rPr>
              <a:t>empty </a:t>
            </a:r>
            <a:r>
              <a:rPr dirty="0" sz="900" spc="85">
                <a:latin typeface="Times New Roman"/>
                <a:cs typeface="Times New Roman"/>
              </a:rPr>
              <a:t>Git </a:t>
            </a:r>
            <a:r>
              <a:rPr dirty="0" sz="900" spc="105">
                <a:latin typeface="Times New Roman"/>
                <a:cs typeface="Times New Roman"/>
              </a:rPr>
              <a:t>repository </a:t>
            </a:r>
            <a:r>
              <a:rPr dirty="0" sz="900" spc="120">
                <a:latin typeface="Times New Roman"/>
                <a:cs typeface="Times New Roman"/>
              </a:rPr>
              <a:t>in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/tmp/foo/.git/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1974248"/>
            <a:ext cx="3014980" cy="1136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seq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5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</a:t>
            </a:r>
            <a:r>
              <a:rPr dirty="0" sz="900" spc="12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init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135">
                <a:latin typeface="Times New Roman"/>
                <a:cs typeface="Times New Roman"/>
              </a:rPr>
              <a:t>Initialized </a:t>
            </a:r>
            <a:r>
              <a:rPr dirty="0" sz="900" spc="20">
                <a:latin typeface="Times New Roman"/>
                <a:cs typeface="Times New Roman"/>
              </a:rPr>
              <a:t>empty </a:t>
            </a:r>
            <a:r>
              <a:rPr dirty="0" sz="900" spc="85">
                <a:latin typeface="Times New Roman"/>
                <a:cs typeface="Times New Roman"/>
              </a:rPr>
              <a:t>Git </a:t>
            </a:r>
            <a:r>
              <a:rPr dirty="0" sz="900" spc="105">
                <a:latin typeface="Times New Roman"/>
                <a:cs typeface="Times New Roman"/>
              </a:rPr>
              <a:t>repository </a:t>
            </a:r>
            <a:r>
              <a:rPr dirty="0" sz="900" spc="120">
                <a:latin typeface="Times New Roman"/>
                <a:cs typeface="Times New Roman"/>
              </a:rPr>
              <a:t>in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/tmp/foo/.git/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’1, </a:t>
            </a:r>
            <a:r>
              <a:rPr dirty="0" sz="900" spc="130">
                <a:solidFill>
                  <a:srgbClr val="3333B2"/>
                </a:solidFill>
                <a:latin typeface="Times New Roman"/>
                <a:cs typeface="Times New Roman"/>
              </a:rPr>
              <a:t>2, 3, 4,</a:t>
            </a:r>
            <a:r>
              <a:rPr dirty="0" sz="900" spc="21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5!’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70">
                <a:latin typeface="Times New Roman"/>
                <a:cs typeface="Times New Roman"/>
              </a:rPr>
              <a:t>initial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45">
                <a:latin typeface="Times New Roman"/>
                <a:cs typeface="Times New Roman"/>
              </a:rPr>
              <a:t>4172330: </a:t>
            </a:r>
            <a:r>
              <a:rPr dirty="0" sz="900" spc="130">
                <a:latin typeface="Times New Roman"/>
                <a:cs typeface="Times New Roman"/>
              </a:rPr>
              <a:t>1, 2, 3, 4,</a:t>
            </a:r>
            <a:r>
              <a:rPr dirty="0" sz="900" spc="445">
                <a:latin typeface="Times New Roman"/>
                <a:cs typeface="Times New Roman"/>
              </a:rPr>
              <a:t> </a:t>
            </a:r>
            <a:r>
              <a:rPr dirty="0" sz="900" spc="95">
                <a:latin typeface="Times New Roman"/>
                <a:cs typeface="Times New Roman"/>
              </a:rPr>
              <a:t>5!</a:t>
            </a:r>
            <a:endParaRPr sz="900">
              <a:latin typeface="Times New Roman"/>
              <a:cs typeface="Times New Roman"/>
            </a:endParaRPr>
          </a:p>
          <a:p>
            <a:pPr marL="72390" marR="64769">
              <a:lnSpc>
                <a:spcPct val="101499"/>
              </a:lnSpc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5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 </a:t>
            </a:r>
            <a:r>
              <a:rPr dirty="0" sz="900" spc="125">
                <a:latin typeface="Times New Roman"/>
                <a:cs typeface="Times New Roman"/>
              </a:rPr>
              <a:t>deletions(-)  </a:t>
            </a:r>
            <a:r>
              <a:rPr dirty="0" sz="900" spc="110">
                <a:latin typeface="Times New Roman"/>
                <a:cs typeface="Times New Roman"/>
              </a:rPr>
              <a:t>create </a:t>
            </a:r>
            <a:r>
              <a:rPr dirty="0" sz="900" spc="-30">
                <a:latin typeface="Times New Roman"/>
                <a:cs typeface="Times New Roman"/>
              </a:rPr>
              <a:t>mode </a:t>
            </a:r>
            <a:r>
              <a:rPr dirty="0" sz="900" spc="20">
                <a:latin typeface="Times New Roman"/>
                <a:cs typeface="Times New Roman"/>
              </a:rPr>
              <a:t>100644</a:t>
            </a:r>
            <a:r>
              <a:rPr dirty="0" sz="900" spc="-80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4385" y="1656116"/>
            <a:ext cx="1101039" cy="43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93276" y="2015446"/>
            <a:ext cx="83756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125">
                <a:latin typeface="Times New Roman"/>
                <a:cs typeface="Times New Roman"/>
              </a:rPr>
              <a:t>/tmp/foo/.git/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371" y="1695889"/>
            <a:ext cx="2955290" cy="1414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seq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5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</a:t>
            </a:r>
            <a:r>
              <a:rPr dirty="0" sz="900" spc="12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init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135">
                <a:latin typeface="Times New Roman"/>
                <a:cs typeface="Times New Roman"/>
              </a:rPr>
              <a:t>Initialized </a:t>
            </a:r>
            <a:r>
              <a:rPr dirty="0" sz="900" spc="20">
                <a:latin typeface="Times New Roman"/>
                <a:cs typeface="Times New Roman"/>
              </a:rPr>
              <a:t>empty </a:t>
            </a:r>
            <a:r>
              <a:rPr dirty="0" sz="900" spc="85">
                <a:latin typeface="Times New Roman"/>
                <a:cs typeface="Times New Roman"/>
              </a:rPr>
              <a:t>Git </a:t>
            </a:r>
            <a:r>
              <a:rPr dirty="0" sz="900" spc="105">
                <a:latin typeface="Times New Roman"/>
                <a:cs typeface="Times New Roman"/>
              </a:rPr>
              <a:t>repository</a:t>
            </a:r>
            <a:r>
              <a:rPr dirty="0" sz="900" spc="175">
                <a:latin typeface="Times New Roman"/>
                <a:cs typeface="Times New Roman"/>
              </a:rPr>
              <a:t> </a:t>
            </a:r>
            <a:r>
              <a:rPr dirty="0" sz="900" spc="120">
                <a:latin typeface="Times New Roman"/>
                <a:cs typeface="Times New Roman"/>
              </a:rPr>
              <a:t>in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’1, </a:t>
            </a:r>
            <a:r>
              <a:rPr dirty="0" sz="900" spc="130">
                <a:solidFill>
                  <a:srgbClr val="3333B2"/>
                </a:solidFill>
                <a:latin typeface="Times New Roman"/>
                <a:cs typeface="Times New Roman"/>
              </a:rPr>
              <a:t>2, 3, 4,</a:t>
            </a:r>
            <a:r>
              <a:rPr dirty="0" sz="900" spc="21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5!’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70">
                <a:latin typeface="Times New Roman"/>
                <a:cs typeface="Times New Roman"/>
              </a:rPr>
              <a:t>initial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45">
                <a:latin typeface="Times New Roman"/>
                <a:cs typeface="Times New Roman"/>
              </a:rPr>
              <a:t>4172330: </a:t>
            </a:r>
            <a:r>
              <a:rPr dirty="0" sz="900" spc="130">
                <a:latin typeface="Times New Roman"/>
                <a:cs typeface="Times New Roman"/>
              </a:rPr>
              <a:t>1, 2, 3, 4,</a:t>
            </a:r>
            <a:r>
              <a:rPr dirty="0" sz="900" spc="445">
                <a:latin typeface="Times New Roman"/>
                <a:cs typeface="Times New Roman"/>
              </a:rPr>
              <a:t> </a:t>
            </a:r>
            <a:r>
              <a:rPr dirty="0" sz="900" spc="95">
                <a:latin typeface="Times New Roman"/>
                <a:cs typeface="Times New Roman"/>
              </a:rPr>
              <a:t>5!</a:t>
            </a:r>
            <a:endParaRPr sz="900">
              <a:latin typeface="Times New Roman"/>
              <a:cs typeface="Times New Roman"/>
            </a:endParaRPr>
          </a:p>
          <a:p>
            <a:pPr marL="72390" marR="5080">
              <a:lnSpc>
                <a:spcPct val="101499"/>
              </a:lnSpc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5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 </a:t>
            </a:r>
            <a:r>
              <a:rPr dirty="0" sz="900" spc="125">
                <a:latin typeface="Times New Roman"/>
                <a:cs typeface="Times New Roman"/>
              </a:rPr>
              <a:t>deletions(-)  </a:t>
            </a:r>
            <a:r>
              <a:rPr dirty="0" sz="900" spc="110">
                <a:latin typeface="Times New Roman"/>
                <a:cs typeface="Times New Roman"/>
              </a:rPr>
              <a:t>create </a:t>
            </a:r>
            <a:r>
              <a:rPr dirty="0" sz="900" spc="-30">
                <a:latin typeface="Times New Roman"/>
                <a:cs typeface="Times New Roman"/>
              </a:rPr>
              <a:t>mode </a:t>
            </a:r>
            <a:r>
              <a:rPr dirty="0" sz="900" spc="20">
                <a:latin typeface="Times New Roman"/>
                <a:cs typeface="Times New Roman"/>
              </a:rPr>
              <a:t>100644</a:t>
            </a:r>
            <a:r>
              <a:rPr dirty="0" sz="900" spc="-80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95">
                <a:solidFill>
                  <a:srgbClr val="3333B2"/>
                </a:solidFill>
                <a:latin typeface="Times New Roman"/>
                <a:cs typeface="Times New Roman"/>
              </a:rPr>
              <a:t>-b</a:t>
            </a:r>
            <a:r>
              <a:rPr dirty="0" sz="900" spc="26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-30">
                <a:latin typeface="Times New Roman"/>
                <a:cs typeface="Times New Roman"/>
              </a:rPr>
              <a:t>new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"andersk"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8421" y="1656116"/>
            <a:ext cx="1597003" cy="43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1278351"/>
            <a:ext cx="3014980" cy="1832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seq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5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</a:t>
            </a:r>
            <a:r>
              <a:rPr dirty="0" sz="900" spc="12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init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135">
                <a:latin typeface="Times New Roman"/>
                <a:cs typeface="Times New Roman"/>
              </a:rPr>
              <a:t>Initialized </a:t>
            </a:r>
            <a:r>
              <a:rPr dirty="0" sz="900" spc="20">
                <a:latin typeface="Times New Roman"/>
                <a:cs typeface="Times New Roman"/>
              </a:rPr>
              <a:t>empty </a:t>
            </a:r>
            <a:r>
              <a:rPr dirty="0" sz="900" spc="85">
                <a:latin typeface="Times New Roman"/>
                <a:cs typeface="Times New Roman"/>
              </a:rPr>
              <a:t>Git </a:t>
            </a:r>
            <a:r>
              <a:rPr dirty="0" sz="900" spc="105">
                <a:latin typeface="Times New Roman"/>
                <a:cs typeface="Times New Roman"/>
              </a:rPr>
              <a:t>repository </a:t>
            </a:r>
            <a:r>
              <a:rPr dirty="0" sz="900" spc="120">
                <a:latin typeface="Times New Roman"/>
                <a:cs typeface="Times New Roman"/>
              </a:rPr>
              <a:t>in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/tmp/foo/.git/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’1, </a:t>
            </a:r>
            <a:r>
              <a:rPr dirty="0" sz="900" spc="130">
                <a:solidFill>
                  <a:srgbClr val="3333B2"/>
                </a:solidFill>
                <a:latin typeface="Times New Roman"/>
                <a:cs typeface="Times New Roman"/>
              </a:rPr>
              <a:t>2, 3, 4,</a:t>
            </a:r>
            <a:r>
              <a:rPr dirty="0" sz="900" spc="21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5!’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70">
                <a:latin typeface="Times New Roman"/>
                <a:cs typeface="Times New Roman"/>
              </a:rPr>
              <a:t>initial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45">
                <a:latin typeface="Times New Roman"/>
                <a:cs typeface="Times New Roman"/>
              </a:rPr>
              <a:t>4172330: </a:t>
            </a:r>
            <a:r>
              <a:rPr dirty="0" sz="900" spc="130">
                <a:latin typeface="Times New Roman"/>
                <a:cs typeface="Times New Roman"/>
              </a:rPr>
              <a:t>1, 2, 3, 4,</a:t>
            </a:r>
            <a:r>
              <a:rPr dirty="0" sz="900" spc="445">
                <a:latin typeface="Times New Roman"/>
                <a:cs typeface="Times New Roman"/>
              </a:rPr>
              <a:t> </a:t>
            </a:r>
            <a:r>
              <a:rPr dirty="0" sz="900" spc="95">
                <a:latin typeface="Times New Roman"/>
                <a:cs typeface="Times New Roman"/>
              </a:rPr>
              <a:t>5!</a:t>
            </a:r>
            <a:endParaRPr sz="900">
              <a:latin typeface="Times New Roman"/>
              <a:cs typeface="Times New Roman"/>
            </a:endParaRPr>
          </a:p>
          <a:p>
            <a:pPr marL="72390" marR="64769">
              <a:lnSpc>
                <a:spcPct val="101499"/>
              </a:lnSpc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5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 </a:t>
            </a:r>
            <a:r>
              <a:rPr dirty="0" sz="900" spc="125">
                <a:latin typeface="Times New Roman"/>
                <a:cs typeface="Times New Roman"/>
              </a:rPr>
              <a:t>deletions(-)  </a:t>
            </a:r>
            <a:r>
              <a:rPr dirty="0" sz="900" spc="110">
                <a:latin typeface="Times New Roman"/>
                <a:cs typeface="Times New Roman"/>
              </a:rPr>
              <a:t>create </a:t>
            </a:r>
            <a:r>
              <a:rPr dirty="0" sz="900" spc="-30">
                <a:latin typeface="Times New Roman"/>
                <a:cs typeface="Times New Roman"/>
              </a:rPr>
              <a:t>mode </a:t>
            </a:r>
            <a:r>
              <a:rPr dirty="0" sz="900" spc="20">
                <a:latin typeface="Times New Roman"/>
                <a:cs typeface="Times New Roman"/>
              </a:rPr>
              <a:t>100644</a:t>
            </a:r>
            <a:r>
              <a:rPr dirty="0" sz="900" spc="-80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95">
                <a:solidFill>
                  <a:srgbClr val="3333B2"/>
                </a:solidFill>
                <a:latin typeface="Times New Roman"/>
                <a:cs typeface="Times New Roman"/>
              </a:rPr>
              <a:t>-b</a:t>
            </a:r>
            <a:r>
              <a:rPr dirty="0" sz="900" spc="26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-30">
                <a:latin typeface="Times New Roman"/>
                <a:cs typeface="Times New Roman"/>
              </a:rPr>
              <a:t>new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"andersk"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branch</a:t>
            </a:r>
            <a:endParaRPr sz="900">
              <a:latin typeface="Times New Roman"/>
              <a:cs typeface="Times New Roman"/>
            </a:endParaRPr>
          </a:p>
          <a:p>
            <a:pPr marL="132080" marR="2515870" indent="-120014">
              <a:lnSpc>
                <a:spcPct val="101499"/>
              </a:lnSpc>
            </a:pPr>
            <a:r>
              <a:rPr dirty="0" sz="900" spc="20">
                <a:latin typeface="Times New Roman"/>
                <a:cs typeface="Times New Roman"/>
              </a:rPr>
              <a:t>*</a:t>
            </a:r>
            <a:r>
              <a:rPr dirty="0" sz="900" spc="60">
                <a:solidFill>
                  <a:srgbClr val="00FF00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70">
                <a:latin typeface="Times New Roman"/>
                <a:cs typeface="Times New Roman"/>
              </a:rPr>
              <a:t>master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8421" y="1656116"/>
            <a:ext cx="1597003" cy="43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12843" y="1876267"/>
            <a:ext cx="4787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130">
                <a:latin typeface="Times New Roman"/>
                <a:cs typeface="Times New Roman"/>
              </a:rPr>
              <a:t>3, 4,</a:t>
            </a:r>
            <a:r>
              <a:rPr dirty="0" sz="900" spc="275">
                <a:latin typeface="Times New Roman"/>
                <a:cs typeface="Times New Roman"/>
              </a:rPr>
              <a:t> </a:t>
            </a:r>
            <a:r>
              <a:rPr dirty="0" sz="900" spc="95">
                <a:latin typeface="Times New Roman"/>
                <a:cs typeface="Times New Roman"/>
              </a:rPr>
              <a:t>5!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371" y="1139172"/>
            <a:ext cx="3014980" cy="1971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seq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5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</a:t>
            </a:r>
            <a:r>
              <a:rPr dirty="0" sz="900" spc="12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init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135">
                <a:latin typeface="Times New Roman"/>
                <a:cs typeface="Times New Roman"/>
              </a:rPr>
              <a:t>Initialized </a:t>
            </a:r>
            <a:r>
              <a:rPr dirty="0" sz="900" spc="20">
                <a:latin typeface="Times New Roman"/>
                <a:cs typeface="Times New Roman"/>
              </a:rPr>
              <a:t>empty </a:t>
            </a:r>
            <a:r>
              <a:rPr dirty="0" sz="900" spc="85">
                <a:latin typeface="Times New Roman"/>
                <a:cs typeface="Times New Roman"/>
              </a:rPr>
              <a:t>Git </a:t>
            </a:r>
            <a:r>
              <a:rPr dirty="0" sz="900" spc="105">
                <a:latin typeface="Times New Roman"/>
                <a:cs typeface="Times New Roman"/>
              </a:rPr>
              <a:t>repository </a:t>
            </a:r>
            <a:r>
              <a:rPr dirty="0" sz="900" spc="120">
                <a:latin typeface="Times New Roman"/>
                <a:cs typeface="Times New Roman"/>
              </a:rPr>
              <a:t>in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/tmp/foo/.git/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’1, </a:t>
            </a:r>
            <a:r>
              <a:rPr dirty="0" sz="900" spc="130">
                <a:solidFill>
                  <a:srgbClr val="3333B2"/>
                </a:solidFill>
                <a:latin typeface="Times New Roman"/>
                <a:cs typeface="Times New Roman"/>
              </a:rPr>
              <a:t>2, 3, 4,</a:t>
            </a:r>
            <a:r>
              <a:rPr dirty="0" sz="900" spc="21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5!’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70">
                <a:latin typeface="Times New Roman"/>
                <a:cs typeface="Times New Roman"/>
              </a:rPr>
              <a:t>initial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45">
                <a:latin typeface="Times New Roman"/>
                <a:cs typeface="Times New Roman"/>
              </a:rPr>
              <a:t>4172330: </a:t>
            </a:r>
            <a:r>
              <a:rPr dirty="0" sz="900" spc="130">
                <a:latin typeface="Times New Roman"/>
                <a:cs typeface="Times New Roman"/>
              </a:rPr>
              <a:t>1,</a:t>
            </a:r>
            <a:r>
              <a:rPr dirty="0" sz="900" spc="114">
                <a:latin typeface="Times New Roman"/>
                <a:cs typeface="Times New Roman"/>
              </a:rPr>
              <a:t> </a:t>
            </a:r>
            <a:r>
              <a:rPr dirty="0" sz="900" spc="130">
                <a:latin typeface="Times New Roman"/>
                <a:cs typeface="Times New Roman"/>
              </a:rPr>
              <a:t>2,</a:t>
            </a:r>
            <a:endParaRPr sz="900">
              <a:latin typeface="Times New Roman"/>
              <a:cs typeface="Times New Roman"/>
            </a:endParaRPr>
          </a:p>
          <a:p>
            <a:pPr marL="72390" marR="64769">
              <a:lnSpc>
                <a:spcPct val="101499"/>
              </a:lnSpc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5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 </a:t>
            </a:r>
            <a:r>
              <a:rPr dirty="0" sz="900" spc="125">
                <a:latin typeface="Times New Roman"/>
                <a:cs typeface="Times New Roman"/>
              </a:rPr>
              <a:t>deletions(-)  </a:t>
            </a:r>
            <a:r>
              <a:rPr dirty="0" sz="900" spc="110">
                <a:latin typeface="Times New Roman"/>
                <a:cs typeface="Times New Roman"/>
              </a:rPr>
              <a:t>create </a:t>
            </a:r>
            <a:r>
              <a:rPr dirty="0" sz="900" spc="-30">
                <a:latin typeface="Times New Roman"/>
                <a:cs typeface="Times New Roman"/>
              </a:rPr>
              <a:t>mode </a:t>
            </a:r>
            <a:r>
              <a:rPr dirty="0" sz="900" spc="20">
                <a:latin typeface="Times New Roman"/>
                <a:cs typeface="Times New Roman"/>
              </a:rPr>
              <a:t>100644</a:t>
            </a:r>
            <a:r>
              <a:rPr dirty="0" sz="900" spc="-80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95">
                <a:solidFill>
                  <a:srgbClr val="3333B2"/>
                </a:solidFill>
                <a:latin typeface="Times New Roman"/>
                <a:cs typeface="Times New Roman"/>
              </a:rPr>
              <a:t>-b</a:t>
            </a:r>
            <a:r>
              <a:rPr dirty="0" sz="900" spc="26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-30">
                <a:latin typeface="Times New Roman"/>
                <a:cs typeface="Times New Roman"/>
              </a:rPr>
              <a:t>new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"andersk"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branch</a:t>
            </a:r>
            <a:endParaRPr sz="900">
              <a:latin typeface="Times New Roman"/>
              <a:cs typeface="Times New Roman"/>
            </a:endParaRPr>
          </a:p>
          <a:p>
            <a:pPr marL="132080" marR="2515870" indent="-120014">
              <a:lnSpc>
                <a:spcPct val="101499"/>
              </a:lnSpc>
            </a:pPr>
            <a:r>
              <a:rPr dirty="0" sz="900" spc="20">
                <a:latin typeface="Times New Roman"/>
                <a:cs typeface="Times New Roman"/>
              </a:rPr>
              <a:t>*</a:t>
            </a:r>
            <a:r>
              <a:rPr dirty="0" sz="900" spc="60">
                <a:solidFill>
                  <a:srgbClr val="00FF00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70">
                <a:latin typeface="Times New Roman"/>
                <a:cs typeface="Times New Roman"/>
              </a:rPr>
              <a:t>master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(echo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0; cat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numbers) </a:t>
            </a:r>
            <a:r>
              <a:rPr dirty="0" sz="900" spc="290">
                <a:solidFill>
                  <a:srgbClr val="3333B2"/>
                </a:solidFill>
                <a:latin typeface="Times New Roman"/>
                <a:cs typeface="Times New Roman"/>
              </a:rPr>
              <a:t>|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sponge</a:t>
            </a:r>
            <a:r>
              <a:rPr dirty="0" sz="900" spc="26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8421" y="1656116"/>
            <a:ext cx="1597003" cy="43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67"/>
            <a:ext cx="2955290" cy="25285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72390" marR="5080">
              <a:lnSpc>
                <a:spcPct val="101499"/>
              </a:lnSpc>
              <a:spcBef>
                <a:spcPts val="80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5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 </a:t>
            </a:r>
            <a:r>
              <a:rPr dirty="0" sz="900" spc="125">
                <a:latin typeface="Times New Roman"/>
                <a:cs typeface="Times New Roman"/>
              </a:rPr>
              <a:t>deletions(-)  </a:t>
            </a:r>
            <a:r>
              <a:rPr dirty="0" sz="900" spc="110">
                <a:latin typeface="Times New Roman"/>
                <a:cs typeface="Times New Roman"/>
              </a:rPr>
              <a:t>create </a:t>
            </a:r>
            <a:r>
              <a:rPr dirty="0" sz="900" spc="-30">
                <a:latin typeface="Times New Roman"/>
                <a:cs typeface="Times New Roman"/>
              </a:rPr>
              <a:t>mode </a:t>
            </a:r>
            <a:r>
              <a:rPr dirty="0" sz="900" spc="20">
                <a:latin typeface="Times New Roman"/>
                <a:cs typeface="Times New Roman"/>
              </a:rPr>
              <a:t>100644</a:t>
            </a:r>
            <a:r>
              <a:rPr dirty="0" sz="900" spc="-80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95">
                <a:solidFill>
                  <a:srgbClr val="3333B2"/>
                </a:solidFill>
                <a:latin typeface="Times New Roman"/>
                <a:cs typeface="Times New Roman"/>
              </a:rPr>
              <a:t>-b</a:t>
            </a:r>
            <a:r>
              <a:rPr dirty="0" sz="900" spc="26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-30">
                <a:latin typeface="Times New Roman"/>
                <a:cs typeface="Times New Roman"/>
              </a:rPr>
              <a:t>new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"andersk"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branch</a:t>
            </a:r>
            <a:endParaRPr sz="900">
              <a:latin typeface="Times New Roman"/>
              <a:cs typeface="Times New Roman"/>
            </a:endParaRPr>
          </a:p>
          <a:p>
            <a:pPr marL="132080" marR="2456180" indent="-120014">
              <a:lnSpc>
                <a:spcPct val="101499"/>
              </a:lnSpc>
            </a:pPr>
            <a:r>
              <a:rPr dirty="0" sz="900" spc="20">
                <a:latin typeface="Times New Roman"/>
                <a:cs typeface="Times New Roman"/>
              </a:rPr>
              <a:t>*</a:t>
            </a:r>
            <a:r>
              <a:rPr dirty="0" sz="900" spc="60">
                <a:solidFill>
                  <a:srgbClr val="00FF00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70">
                <a:latin typeface="Times New Roman"/>
                <a:cs typeface="Times New Roman"/>
              </a:rPr>
              <a:t>master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(echo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0; cat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numbers) </a:t>
            </a:r>
            <a:r>
              <a:rPr dirty="0" sz="900" spc="290">
                <a:solidFill>
                  <a:srgbClr val="3333B2"/>
                </a:solidFill>
                <a:latin typeface="Times New Roman"/>
                <a:cs typeface="Times New Roman"/>
              </a:rPr>
              <a:t>|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sponge</a:t>
            </a:r>
            <a:r>
              <a:rPr dirty="0" sz="900" spc="26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diff</a:t>
            </a:r>
            <a:endParaRPr sz="900">
              <a:latin typeface="Times New Roman"/>
              <a:cs typeface="Times New Roman"/>
            </a:endParaRPr>
          </a:p>
          <a:p>
            <a:pPr marL="12700" marR="1140460">
              <a:lnSpc>
                <a:spcPct val="101499"/>
              </a:lnSpc>
            </a:pPr>
            <a:r>
              <a:rPr dirty="0" sz="900" spc="145">
                <a:latin typeface="Times New Roman"/>
                <a:cs typeface="Times New Roman"/>
              </a:rPr>
              <a:t>diff </a:t>
            </a:r>
            <a:r>
              <a:rPr dirty="0" sz="900" spc="160">
                <a:latin typeface="Times New Roman"/>
                <a:cs typeface="Times New Roman"/>
              </a:rPr>
              <a:t>--git </a:t>
            </a:r>
            <a:r>
              <a:rPr dirty="0" sz="900" spc="50">
                <a:latin typeface="Times New Roman"/>
                <a:cs typeface="Times New Roman"/>
              </a:rPr>
              <a:t>a/numbers </a:t>
            </a:r>
            <a:r>
              <a:rPr dirty="0" sz="900" spc="45">
                <a:latin typeface="Times New Roman"/>
                <a:cs typeface="Times New Roman"/>
              </a:rPr>
              <a:t>b/numbers  </a:t>
            </a:r>
            <a:r>
              <a:rPr dirty="0" sz="900" spc="70">
                <a:latin typeface="Times New Roman"/>
                <a:cs typeface="Times New Roman"/>
              </a:rPr>
              <a:t>index </a:t>
            </a:r>
            <a:r>
              <a:rPr dirty="0" sz="900" spc="65">
                <a:latin typeface="Times New Roman"/>
                <a:cs typeface="Times New Roman"/>
              </a:rPr>
              <a:t>8a1218a..e8371f0</a:t>
            </a:r>
            <a:r>
              <a:rPr dirty="0" sz="900" spc="90">
                <a:latin typeface="Times New Roman"/>
                <a:cs typeface="Times New Roman"/>
              </a:rPr>
              <a:t> </a:t>
            </a:r>
            <a:r>
              <a:rPr dirty="0" sz="900" spc="20">
                <a:latin typeface="Times New Roman"/>
                <a:cs typeface="Times New Roman"/>
              </a:rPr>
              <a:t>100644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170">
                <a:latin typeface="Times New Roman"/>
                <a:cs typeface="Times New Roman"/>
              </a:rPr>
              <a:t>---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50">
                <a:latin typeface="Times New Roman"/>
                <a:cs typeface="Times New Roman"/>
              </a:rPr>
              <a:t>a/numbers</a:t>
            </a:r>
            <a:endParaRPr sz="900">
              <a:latin typeface="Times New Roman"/>
              <a:cs typeface="Times New Roman"/>
            </a:endParaRPr>
          </a:p>
          <a:p>
            <a:pPr marL="12700" marR="2037714">
              <a:lnSpc>
                <a:spcPct val="101499"/>
              </a:lnSpc>
            </a:pPr>
            <a:r>
              <a:rPr dirty="0" sz="900" spc="-40">
                <a:latin typeface="Times New Roman"/>
                <a:cs typeface="Times New Roman"/>
              </a:rPr>
              <a:t>+++ </a:t>
            </a:r>
            <a:r>
              <a:rPr dirty="0" sz="900" spc="45">
                <a:latin typeface="Times New Roman"/>
                <a:cs typeface="Times New Roman"/>
              </a:rPr>
              <a:t>b/numbers 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r>
              <a:rPr dirty="0" sz="900" spc="22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110">
                <a:solidFill>
                  <a:srgbClr val="00AEEF"/>
                </a:solidFill>
                <a:latin typeface="Times New Roman"/>
                <a:cs typeface="Times New Roman"/>
              </a:rPr>
              <a:t>-1,3 </a:t>
            </a:r>
            <a:r>
              <a:rPr dirty="0" sz="900" spc="60">
                <a:solidFill>
                  <a:srgbClr val="00AEEF"/>
                </a:solidFill>
                <a:latin typeface="Times New Roman"/>
                <a:cs typeface="Times New Roman"/>
              </a:rPr>
              <a:t>+1,4</a:t>
            </a:r>
            <a:r>
              <a:rPr dirty="0" sz="900" spc="5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10">
                <a:solidFill>
                  <a:srgbClr val="00FF00"/>
                </a:solidFill>
                <a:latin typeface="Times New Roman"/>
                <a:cs typeface="Times New Roman"/>
              </a:rPr>
              <a:t>+0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8421" y="1656116"/>
            <a:ext cx="1597003" cy="43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241681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95"/>
              </a:spcBef>
            </a:pPr>
            <a:r>
              <a:rPr dirty="0" sz="900" spc="110">
                <a:latin typeface="Times New Roman"/>
                <a:cs typeface="Times New Roman"/>
              </a:rPr>
              <a:t>create </a:t>
            </a:r>
            <a:r>
              <a:rPr dirty="0" sz="900" spc="-30">
                <a:latin typeface="Times New Roman"/>
                <a:cs typeface="Times New Roman"/>
              </a:rPr>
              <a:t>mode </a:t>
            </a:r>
            <a:r>
              <a:rPr dirty="0" sz="900" spc="20">
                <a:latin typeface="Times New Roman"/>
                <a:cs typeface="Times New Roman"/>
              </a:rPr>
              <a:t>100644</a:t>
            </a:r>
            <a:r>
              <a:rPr dirty="0" sz="900" spc="-85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95">
                <a:solidFill>
                  <a:srgbClr val="3333B2"/>
                </a:solidFill>
                <a:latin typeface="Times New Roman"/>
                <a:cs typeface="Times New Roman"/>
              </a:rPr>
              <a:t>-b</a:t>
            </a:r>
            <a:r>
              <a:rPr dirty="0" sz="900" spc="26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-30">
                <a:latin typeface="Times New Roman"/>
                <a:cs typeface="Times New Roman"/>
              </a:rPr>
              <a:t>new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"andersk"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branch</a:t>
            </a:r>
            <a:endParaRPr sz="900">
              <a:latin typeface="Times New Roman"/>
              <a:cs typeface="Times New Roman"/>
            </a:endParaRPr>
          </a:p>
          <a:p>
            <a:pPr marL="132080" marR="1917700" indent="-120014">
              <a:lnSpc>
                <a:spcPct val="101499"/>
              </a:lnSpc>
            </a:pPr>
            <a:r>
              <a:rPr dirty="0" sz="900" spc="20">
                <a:latin typeface="Times New Roman"/>
                <a:cs typeface="Times New Roman"/>
              </a:rPr>
              <a:t>*</a:t>
            </a:r>
            <a:r>
              <a:rPr dirty="0" sz="900" spc="60">
                <a:solidFill>
                  <a:srgbClr val="00FF00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70">
                <a:latin typeface="Times New Roman"/>
                <a:cs typeface="Times New Roman"/>
              </a:rPr>
              <a:t>master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(echo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0; cat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numbers) </a:t>
            </a:r>
            <a:r>
              <a:rPr dirty="0" sz="900" spc="290">
                <a:solidFill>
                  <a:srgbClr val="3333B2"/>
                </a:solidFill>
                <a:latin typeface="Times New Roman"/>
                <a:cs typeface="Times New Roman"/>
              </a:rPr>
              <a:t>|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sponge</a:t>
            </a:r>
            <a:r>
              <a:rPr dirty="0" sz="900" spc="229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6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diff</a:t>
            </a:r>
            <a:endParaRPr sz="900">
              <a:latin typeface="Times New Roman"/>
              <a:cs typeface="Times New Roman"/>
            </a:endParaRPr>
          </a:p>
          <a:p>
            <a:pPr marL="12700" marR="602615">
              <a:lnSpc>
                <a:spcPct val="101499"/>
              </a:lnSpc>
            </a:pPr>
            <a:r>
              <a:rPr dirty="0" sz="900" spc="145">
                <a:latin typeface="Times New Roman"/>
                <a:cs typeface="Times New Roman"/>
              </a:rPr>
              <a:t>diff </a:t>
            </a:r>
            <a:r>
              <a:rPr dirty="0" sz="900" spc="160">
                <a:latin typeface="Times New Roman"/>
                <a:cs typeface="Times New Roman"/>
              </a:rPr>
              <a:t>--git </a:t>
            </a:r>
            <a:r>
              <a:rPr dirty="0" sz="900" spc="50">
                <a:latin typeface="Times New Roman"/>
                <a:cs typeface="Times New Roman"/>
              </a:rPr>
              <a:t>a/numbers </a:t>
            </a:r>
            <a:r>
              <a:rPr dirty="0" sz="900" spc="45">
                <a:latin typeface="Times New Roman"/>
                <a:cs typeface="Times New Roman"/>
              </a:rPr>
              <a:t>b/numbers  </a:t>
            </a:r>
            <a:r>
              <a:rPr dirty="0" sz="900" spc="70">
                <a:latin typeface="Times New Roman"/>
                <a:cs typeface="Times New Roman"/>
              </a:rPr>
              <a:t>index </a:t>
            </a:r>
            <a:r>
              <a:rPr dirty="0" sz="900" spc="65">
                <a:latin typeface="Times New Roman"/>
                <a:cs typeface="Times New Roman"/>
              </a:rPr>
              <a:t>8a1218a..e8371f0</a:t>
            </a:r>
            <a:r>
              <a:rPr dirty="0" sz="900" spc="90">
                <a:latin typeface="Times New Roman"/>
                <a:cs typeface="Times New Roman"/>
              </a:rPr>
              <a:t> </a:t>
            </a:r>
            <a:r>
              <a:rPr dirty="0" sz="900" spc="20">
                <a:latin typeface="Times New Roman"/>
                <a:cs typeface="Times New Roman"/>
              </a:rPr>
              <a:t>100644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170">
                <a:latin typeface="Times New Roman"/>
                <a:cs typeface="Times New Roman"/>
              </a:rPr>
              <a:t>---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50">
                <a:latin typeface="Times New Roman"/>
                <a:cs typeface="Times New Roman"/>
              </a:rPr>
              <a:t>a/numbers</a:t>
            </a:r>
            <a:endParaRPr sz="900">
              <a:latin typeface="Times New Roman"/>
              <a:cs typeface="Times New Roman"/>
            </a:endParaRPr>
          </a:p>
          <a:p>
            <a:pPr marL="12700" marR="1499235">
              <a:lnSpc>
                <a:spcPct val="101499"/>
              </a:lnSpc>
            </a:pPr>
            <a:r>
              <a:rPr dirty="0" sz="900" spc="-40">
                <a:latin typeface="Times New Roman"/>
                <a:cs typeface="Times New Roman"/>
              </a:rPr>
              <a:t>+++ </a:t>
            </a:r>
            <a:r>
              <a:rPr dirty="0" sz="900" spc="45">
                <a:latin typeface="Times New Roman"/>
                <a:cs typeface="Times New Roman"/>
              </a:rPr>
              <a:t>b/numbers 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r>
              <a:rPr dirty="0" sz="900" spc="22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110">
                <a:solidFill>
                  <a:srgbClr val="00AEEF"/>
                </a:solidFill>
                <a:latin typeface="Times New Roman"/>
                <a:cs typeface="Times New Roman"/>
              </a:rPr>
              <a:t>-1,3 </a:t>
            </a:r>
            <a:r>
              <a:rPr dirty="0" sz="900" spc="60">
                <a:solidFill>
                  <a:srgbClr val="00AEEF"/>
                </a:solidFill>
                <a:latin typeface="Times New Roman"/>
                <a:cs typeface="Times New Roman"/>
              </a:rPr>
              <a:t>+1,4</a:t>
            </a:r>
            <a:r>
              <a:rPr dirty="0" sz="900" spc="5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10">
                <a:solidFill>
                  <a:srgbClr val="00FF00"/>
                </a:solidFill>
                <a:latin typeface="Times New Roman"/>
                <a:cs typeface="Times New Roman"/>
              </a:rPr>
              <a:t>+0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8421" y="1656116"/>
            <a:ext cx="1597003" cy="43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949" y="0"/>
            <a:ext cx="517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The Git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model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0"/>
              <a:t>The </a:t>
            </a:r>
            <a:r>
              <a:rPr dirty="0" spc="-10"/>
              <a:t>Git</a:t>
            </a:r>
            <a:r>
              <a:rPr dirty="0" spc="-165"/>
              <a:t> </a:t>
            </a:r>
            <a:r>
              <a:rPr dirty="0" spc="-60"/>
              <a:t>model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4970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35973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172159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0865" y="2063242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089" y="2412428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2932" y="1022474"/>
            <a:ext cx="4028440" cy="14986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45">
                <a:latin typeface="Arial"/>
                <a:cs typeface="Arial"/>
              </a:rPr>
              <a:t>contains </a:t>
            </a:r>
            <a:r>
              <a:rPr dirty="0" sz="1100" spc="-25">
                <a:latin typeface="Arial"/>
                <a:cs typeface="Arial"/>
              </a:rPr>
              <a:t>four </a:t>
            </a:r>
            <a:r>
              <a:rPr dirty="0" sz="1100" spc="-50">
                <a:latin typeface="Arial"/>
                <a:cs typeface="Arial"/>
              </a:rPr>
              <a:t>kinds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objects</a:t>
            </a:r>
            <a:r>
              <a:rPr dirty="0" sz="1100" spc="-5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30">
                <a:latin typeface="Arial"/>
                <a:cs typeface="Arial"/>
              </a:rPr>
              <a:t>An object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35">
                <a:latin typeface="Arial"/>
                <a:cs typeface="Arial"/>
              </a:rPr>
              <a:t>either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5" i="1">
                <a:latin typeface="Trebuchet MS"/>
                <a:cs typeface="Trebuchet MS"/>
              </a:rPr>
              <a:t>blob </a:t>
            </a:r>
            <a:r>
              <a:rPr dirty="0" sz="1100">
                <a:latin typeface="Arial"/>
                <a:cs typeface="Arial"/>
              </a:rPr>
              <a:t>(file),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95" i="1">
                <a:latin typeface="Trebuchet MS"/>
                <a:cs typeface="Trebuchet MS"/>
              </a:rPr>
              <a:t>tree </a:t>
            </a:r>
            <a:r>
              <a:rPr dirty="0" sz="1100" spc="-20">
                <a:latin typeface="Arial"/>
                <a:cs typeface="Arial"/>
              </a:rPr>
              <a:t>(directory),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commit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Arial"/>
                <a:cs typeface="Arial"/>
              </a:rPr>
              <a:t>(revision), </a:t>
            </a:r>
            <a:r>
              <a:rPr dirty="0" sz="1100" spc="-45">
                <a:latin typeface="Arial"/>
                <a:cs typeface="Arial"/>
              </a:rPr>
              <a:t>or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tag</a:t>
            </a:r>
            <a:r>
              <a:rPr dirty="0" sz="1100" spc="-3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10"/>
              </a:spcBef>
            </a:pPr>
            <a:r>
              <a:rPr dirty="0" sz="1100" spc="-60">
                <a:latin typeface="Arial"/>
                <a:cs typeface="Arial"/>
              </a:rPr>
              <a:t>Every </a:t>
            </a:r>
            <a:r>
              <a:rPr dirty="0" sz="1100" spc="-30">
                <a:latin typeface="Arial"/>
                <a:cs typeface="Arial"/>
              </a:rPr>
              <a:t>object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50">
                <a:latin typeface="Arial"/>
                <a:cs typeface="Arial"/>
              </a:rPr>
              <a:t>uniquely </a:t>
            </a:r>
            <a:r>
              <a:rPr dirty="0" sz="1100" spc="-30">
                <a:latin typeface="Arial"/>
                <a:cs typeface="Arial"/>
              </a:rPr>
              <a:t>identified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70">
                <a:latin typeface="Arial"/>
                <a:cs typeface="Arial"/>
              </a:rPr>
              <a:t>40 </a:t>
            </a:r>
            <a:r>
              <a:rPr dirty="0" sz="1100" spc="-80">
                <a:latin typeface="Arial"/>
                <a:cs typeface="Arial"/>
              </a:rPr>
              <a:t>hex </a:t>
            </a:r>
            <a:r>
              <a:rPr dirty="0" sz="1100" spc="-5">
                <a:latin typeface="Arial"/>
                <a:cs typeface="Arial"/>
              </a:rPr>
              <a:t>digit </a:t>
            </a:r>
            <a:r>
              <a:rPr dirty="0" sz="1100" spc="-45">
                <a:latin typeface="Arial"/>
                <a:cs typeface="Arial"/>
              </a:rPr>
              <a:t>number, </a:t>
            </a:r>
            <a:r>
              <a:rPr dirty="0" sz="1100" spc="-40">
                <a:latin typeface="Arial"/>
                <a:cs typeface="Arial"/>
              </a:rPr>
              <a:t>which </a:t>
            </a:r>
            <a:r>
              <a:rPr dirty="0" sz="1100" spc="-65">
                <a:latin typeface="Arial"/>
                <a:cs typeface="Arial"/>
              </a:rPr>
              <a:t>is 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SHA-1 </a:t>
            </a:r>
            <a:r>
              <a:rPr dirty="0" sz="1100" spc="-85">
                <a:latin typeface="Arial"/>
                <a:cs typeface="Arial"/>
              </a:rPr>
              <a:t>hash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15">
                <a:latin typeface="Arial"/>
                <a:cs typeface="Arial"/>
              </a:rPr>
              <a:t>its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contents.</a:t>
            </a:r>
            <a:endParaRPr sz="1100">
              <a:latin typeface="Arial"/>
              <a:cs typeface="Arial"/>
            </a:endParaRPr>
          </a:p>
          <a:p>
            <a:pPr marL="289560" marR="500380">
              <a:lnSpc>
                <a:spcPct val="100000"/>
              </a:lnSpc>
              <a:spcBef>
                <a:spcPts val="155"/>
              </a:spcBef>
            </a:pPr>
            <a:r>
              <a:rPr dirty="0" sz="1000" spc="5">
                <a:latin typeface="Arial"/>
                <a:cs typeface="Arial"/>
              </a:rPr>
              <a:t>Don’t </a:t>
            </a:r>
            <a:r>
              <a:rPr dirty="0" sz="1000" spc="-35">
                <a:latin typeface="Arial"/>
                <a:cs typeface="Arial"/>
              </a:rPr>
              <a:t>worry—identifiers </a:t>
            </a:r>
            <a:r>
              <a:rPr dirty="0" sz="1000" spc="-60">
                <a:latin typeface="Arial"/>
                <a:cs typeface="Arial"/>
              </a:rPr>
              <a:t>can </a:t>
            </a:r>
            <a:r>
              <a:rPr dirty="0" sz="1000" spc="-65">
                <a:latin typeface="Arial"/>
                <a:cs typeface="Arial"/>
              </a:rPr>
              <a:t>be </a:t>
            </a:r>
            <a:r>
              <a:rPr dirty="0" sz="1000" spc="-50">
                <a:latin typeface="Arial"/>
                <a:cs typeface="Arial"/>
              </a:rPr>
              <a:t>abbreviated </a:t>
            </a:r>
            <a:r>
              <a:rPr dirty="0" sz="1000" spc="-60">
                <a:latin typeface="Arial"/>
                <a:cs typeface="Arial"/>
              </a:rPr>
              <a:t>by </a:t>
            </a:r>
            <a:r>
              <a:rPr dirty="0" sz="1000" spc="-20">
                <a:latin typeface="Arial"/>
                <a:cs typeface="Arial"/>
              </a:rPr>
              <a:t>truncation, </a:t>
            </a:r>
            <a:r>
              <a:rPr dirty="0" sz="1000" spc="-45">
                <a:latin typeface="Arial"/>
                <a:cs typeface="Arial"/>
              </a:rPr>
              <a:t>or  </a:t>
            </a:r>
            <a:r>
              <a:rPr dirty="0" sz="1000" spc="-60">
                <a:latin typeface="Arial"/>
                <a:cs typeface="Arial"/>
              </a:rPr>
              <a:t>referenced </a:t>
            </a:r>
            <a:r>
              <a:rPr dirty="0" sz="1000">
                <a:latin typeface="Arial"/>
                <a:cs typeface="Arial"/>
              </a:rPr>
              <a:t>with </a:t>
            </a:r>
            <a:r>
              <a:rPr dirty="0" sz="1000" spc="-55">
                <a:latin typeface="Arial"/>
                <a:cs typeface="Arial"/>
              </a:rPr>
              <a:t>human-readable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names.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100" spc="-100">
                <a:latin typeface="Arial"/>
                <a:cs typeface="Arial"/>
              </a:rPr>
              <a:t>Some </a:t>
            </a:r>
            <a:r>
              <a:rPr dirty="0" sz="1100" spc="-45">
                <a:latin typeface="Arial"/>
                <a:cs typeface="Arial"/>
              </a:rPr>
              <a:t>objects </a:t>
            </a:r>
            <a:r>
              <a:rPr dirty="0" sz="1100" spc="-50">
                <a:latin typeface="Arial"/>
                <a:cs typeface="Arial"/>
              </a:rPr>
              <a:t>refer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other </a:t>
            </a:r>
            <a:r>
              <a:rPr dirty="0" sz="1100" spc="-45">
                <a:latin typeface="Arial"/>
                <a:cs typeface="Arial"/>
              </a:rPr>
              <a:t>objects </a:t>
            </a:r>
            <a:r>
              <a:rPr dirty="0" sz="1100" spc="-60">
                <a:latin typeface="Arial"/>
                <a:cs typeface="Arial"/>
              </a:rPr>
              <a:t>using </a:t>
            </a:r>
            <a:r>
              <a:rPr dirty="0" sz="1100" spc="-15">
                <a:latin typeface="Arial"/>
                <a:cs typeface="Arial"/>
              </a:rPr>
              <a:t>their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identifiers.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295529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branch</a:t>
            </a:r>
            <a:endParaRPr sz="900">
              <a:latin typeface="Times New Roman"/>
              <a:cs typeface="Times New Roman"/>
            </a:endParaRPr>
          </a:p>
          <a:p>
            <a:pPr marL="132080" marR="2456180" indent="-120014">
              <a:lnSpc>
                <a:spcPct val="101499"/>
              </a:lnSpc>
            </a:pPr>
            <a:r>
              <a:rPr dirty="0" sz="900" spc="20">
                <a:latin typeface="Times New Roman"/>
                <a:cs typeface="Times New Roman"/>
              </a:rPr>
              <a:t>*</a:t>
            </a:r>
            <a:r>
              <a:rPr dirty="0" sz="900" spc="60">
                <a:solidFill>
                  <a:srgbClr val="00FF00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70">
                <a:latin typeface="Times New Roman"/>
                <a:cs typeface="Times New Roman"/>
              </a:rPr>
              <a:t>master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(echo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0; cat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numbers) </a:t>
            </a:r>
            <a:r>
              <a:rPr dirty="0" sz="900" spc="290">
                <a:solidFill>
                  <a:srgbClr val="3333B2"/>
                </a:solidFill>
                <a:latin typeface="Times New Roman"/>
                <a:cs typeface="Times New Roman"/>
              </a:rPr>
              <a:t>|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sponge</a:t>
            </a:r>
            <a:r>
              <a:rPr dirty="0" sz="900" spc="26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diff</a:t>
            </a:r>
            <a:endParaRPr sz="900">
              <a:latin typeface="Times New Roman"/>
              <a:cs typeface="Times New Roman"/>
            </a:endParaRPr>
          </a:p>
          <a:p>
            <a:pPr marL="12700" marR="1140460">
              <a:lnSpc>
                <a:spcPct val="101499"/>
              </a:lnSpc>
            </a:pPr>
            <a:r>
              <a:rPr dirty="0" sz="900" spc="145">
                <a:latin typeface="Times New Roman"/>
                <a:cs typeface="Times New Roman"/>
              </a:rPr>
              <a:t>diff </a:t>
            </a:r>
            <a:r>
              <a:rPr dirty="0" sz="900" spc="160">
                <a:latin typeface="Times New Roman"/>
                <a:cs typeface="Times New Roman"/>
              </a:rPr>
              <a:t>--git </a:t>
            </a:r>
            <a:r>
              <a:rPr dirty="0" sz="900" spc="50">
                <a:latin typeface="Times New Roman"/>
                <a:cs typeface="Times New Roman"/>
              </a:rPr>
              <a:t>a/numbers </a:t>
            </a:r>
            <a:r>
              <a:rPr dirty="0" sz="900" spc="45">
                <a:latin typeface="Times New Roman"/>
                <a:cs typeface="Times New Roman"/>
              </a:rPr>
              <a:t>b/numbers  </a:t>
            </a:r>
            <a:r>
              <a:rPr dirty="0" sz="900" spc="70">
                <a:latin typeface="Times New Roman"/>
                <a:cs typeface="Times New Roman"/>
              </a:rPr>
              <a:t>index </a:t>
            </a:r>
            <a:r>
              <a:rPr dirty="0" sz="900" spc="65">
                <a:latin typeface="Times New Roman"/>
                <a:cs typeface="Times New Roman"/>
              </a:rPr>
              <a:t>8a1218a..e8371f0</a:t>
            </a:r>
            <a:r>
              <a:rPr dirty="0" sz="900" spc="90">
                <a:latin typeface="Times New Roman"/>
                <a:cs typeface="Times New Roman"/>
              </a:rPr>
              <a:t> </a:t>
            </a:r>
            <a:r>
              <a:rPr dirty="0" sz="900" spc="20">
                <a:latin typeface="Times New Roman"/>
                <a:cs typeface="Times New Roman"/>
              </a:rPr>
              <a:t>100644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170">
                <a:latin typeface="Times New Roman"/>
                <a:cs typeface="Times New Roman"/>
              </a:rPr>
              <a:t>---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50">
                <a:latin typeface="Times New Roman"/>
                <a:cs typeface="Times New Roman"/>
              </a:rPr>
              <a:t>a/numbers</a:t>
            </a:r>
            <a:endParaRPr sz="900">
              <a:latin typeface="Times New Roman"/>
              <a:cs typeface="Times New Roman"/>
            </a:endParaRPr>
          </a:p>
          <a:p>
            <a:pPr marL="12700" marR="2037714">
              <a:lnSpc>
                <a:spcPct val="101499"/>
              </a:lnSpc>
            </a:pPr>
            <a:r>
              <a:rPr dirty="0" sz="900" spc="-40">
                <a:latin typeface="Times New Roman"/>
                <a:cs typeface="Times New Roman"/>
              </a:rPr>
              <a:t>+++ </a:t>
            </a:r>
            <a:r>
              <a:rPr dirty="0" sz="900" spc="45">
                <a:latin typeface="Times New Roman"/>
                <a:cs typeface="Times New Roman"/>
              </a:rPr>
              <a:t>b/numbers 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r>
              <a:rPr dirty="0" sz="900" spc="22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110">
                <a:solidFill>
                  <a:srgbClr val="00AEEF"/>
                </a:solidFill>
                <a:latin typeface="Times New Roman"/>
                <a:cs typeface="Times New Roman"/>
              </a:rPr>
              <a:t>-1,3 </a:t>
            </a:r>
            <a:r>
              <a:rPr dirty="0" sz="900" spc="60">
                <a:solidFill>
                  <a:srgbClr val="00AEEF"/>
                </a:solidFill>
                <a:latin typeface="Times New Roman"/>
                <a:cs typeface="Times New Roman"/>
              </a:rPr>
              <a:t>+1,4</a:t>
            </a:r>
            <a:r>
              <a:rPr dirty="0" sz="900" spc="5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10">
                <a:solidFill>
                  <a:srgbClr val="00FF00"/>
                </a:solidFill>
                <a:latin typeface="Times New Roman"/>
                <a:cs typeface="Times New Roman"/>
              </a:rPr>
              <a:t>+0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 marR="36322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’Numbers </a:t>
            </a:r>
            <a:r>
              <a:rPr dirty="0" sz="900" spc="160">
                <a:solidFill>
                  <a:srgbClr val="3333B2"/>
                </a:solidFill>
                <a:latin typeface="Times New Roman"/>
                <a:cs typeface="Times New Roman"/>
              </a:rPr>
              <a:t>start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at 0.’ 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5">
                <a:latin typeface="Times New Roman"/>
                <a:cs typeface="Times New Roman"/>
              </a:rPr>
              <a:t>7aeb494: </a:t>
            </a:r>
            <a:r>
              <a:rPr dirty="0" sz="900" spc="-5">
                <a:latin typeface="Times New Roman"/>
                <a:cs typeface="Times New Roman"/>
              </a:rPr>
              <a:t>Numbers </a:t>
            </a:r>
            <a:r>
              <a:rPr dirty="0" sz="900" spc="160">
                <a:latin typeface="Times New Roman"/>
                <a:cs typeface="Times New Roman"/>
              </a:rPr>
              <a:t>start </a:t>
            </a:r>
            <a:r>
              <a:rPr dirty="0" sz="900" spc="145">
                <a:latin typeface="Times New Roman"/>
                <a:cs typeface="Times New Roman"/>
              </a:rPr>
              <a:t>at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 spc="130">
                <a:latin typeface="Times New Roman"/>
                <a:cs typeface="Times New Roman"/>
              </a:rPr>
              <a:t>0.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1650" y="1259343"/>
            <a:ext cx="1993774" cy="82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295529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95"/>
              </a:spcBef>
            </a:pPr>
            <a:r>
              <a:rPr dirty="0" sz="900" spc="70">
                <a:latin typeface="Times New Roman"/>
                <a:cs typeface="Times New Roman"/>
              </a:rPr>
              <a:t>master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(echo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0; cat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numbers) </a:t>
            </a:r>
            <a:r>
              <a:rPr dirty="0" sz="900" spc="290">
                <a:solidFill>
                  <a:srgbClr val="3333B2"/>
                </a:solidFill>
                <a:latin typeface="Times New Roman"/>
                <a:cs typeface="Times New Roman"/>
              </a:rPr>
              <a:t>|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sponge</a:t>
            </a:r>
            <a:r>
              <a:rPr dirty="0" sz="900" spc="26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diff</a:t>
            </a:r>
            <a:endParaRPr sz="900">
              <a:latin typeface="Times New Roman"/>
              <a:cs typeface="Times New Roman"/>
            </a:endParaRPr>
          </a:p>
          <a:p>
            <a:pPr marL="12700" marR="1140460">
              <a:lnSpc>
                <a:spcPct val="101499"/>
              </a:lnSpc>
            </a:pPr>
            <a:r>
              <a:rPr dirty="0" sz="900" spc="145">
                <a:latin typeface="Times New Roman"/>
                <a:cs typeface="Times New Roman"/>
              </a:rPr>
              <a:t>diff </a:t>
            </a:r>
            <a:r>
              <a:rPr dirty="0" sz="900" spc="160">
                <a:latin typeface="Times New Roman"/>
                <a:cs typeface="Times New Roman"/>
              </a:rPr>
              <a:t>--git </a:t>
            </a:r>
            <a:r>
              <a:rPr dirty="0" sz="900" spc="50">
                <a:latin typeface="Times New Roman"/>
                <a:cs typeface="Times New Roman"/>
              </a:rPr>
              <a:t>a/numbers </a:t>
            </a:r>
            <a:r>
              <a:rPr dirty="0" sz="900" spc="45">
                <a:latin typeface="Times New Roman"/>
                <a:cs typeface="Times New Roman"/>
              </a:rPr>
              <a:t>b/numbers  </a:t>
            </a:r>
            <a:r>
              <a:rPr dirty="0" sz="900" spc="70">
                <a:latin typeface="Times New Roman"/>
                <a:cs typeface="Times New Roman"/>
              </a:rPr>
              <a:t>index </a:t>
            </a:r>
            <a:r>
              <a:rPr dirty="0" sz="900" spc="65">
                <a:latin typeface="Times New Roman"/>
                <a:cs typeface="Times New Roman"/>
              </a:rPr>
              <a:t>8a1218a..e8371f0</a:t>
            </a:r>
            <a:r>
              <a:rPr dirty="0" sz="900" spc="90">
                <a:latin typeface="Times New Roman"/>
                <a:cs typeface="Times New Roman"/>
              </a:rPr>
              <a:t> </a:t>
            </a:r>
            <a:r>
              <a:rPr dirty="0" sz="900" spc="20">
                <a:latin typeface="Times New Roman"/>
                <a:cs typeface="Times New Roman"/>
              </a:rPr>
              <a:t>100644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170">
                <a:latin typeface="Times New Roman"/>
                <a:cs typeface="Times New Roman"/>
              </a:rPr>
              <a:t>---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50">
                <a:latin typeface="Times New Roman"/>
                <a:cs typeface="Times New Roman"/>
              </a:rPr>
              <a:t>a/numbers</a:t>
            </a:r>
            <a:endParaRPr sz="900">
              <a:latin typeface="Times New Roman"/>
              <a:cs typeface="Times New Roman"/>
            </a:endParaRPr>
          </a:p>
          <a:p>
            <a:pPr marL="12700" marR="2037714">
              <a:lnSpc>
                <a:spcPct val="101499"/>
              </a:lnSpc>
            </a:pPr>
            <a:r>
              <a:rPr dirty="0" sz="900" spc="-40">
                <a:latin typeface="Times New Roman"/>
                <a:cs typeface="Times New Roman"/>
              </a:rPr>
              <a:t>+++ </a:t>
            </a:r>
            <a:r>
              <a:rPr dirty="0" sz="900" spc="45">
                <a:latin typeface="Times New Roman"/>
                <a:cs typeface="Times New Roman"/>
              </a:rPr>
              <a:t>b/numbers 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r>
              <a:rPr dirty="0" sz="900" spc="22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110">
                <a:solidFill>
                  <a:srgbClr val="00AEEF"/>
                </a:solidFill>
                <a:latin typeface="Times New Roman"/>
                <a:cs typeface="Times New Roman"/>
              </a:rPr>
              <a:t>-1,3 </a:t>
            </a:r>
            <a:r>
              <a:rPr dirty="0" sz="900" spc="60">
                <a:solidFill>
                  <a:srgbClr val="00AEEF"/>
                </a:solidFill>
                <a:latin typeface="Times New Roman"/>
                <a:cs typeface="Times New Roman"/>
              </a:rPr>
              <a:t>+1,4</a:t>
            </a:r>
            <a:r>
              <a:rPr dirty="0" sz="900" spc="5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10">
                <a:solidFill>
                  <a:srgbClr val="00FF00"/>
                </a:solidFill>
                <a:latin typeface="Times New Roman"/>
                <a:cs typeface="Times New Roman"/>
              </a:rPr>
              <a:t>+0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 marR="36322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’Numbers </a:t>
            </a:r>
            <a:r>
              <a:rPr dirty="0" sz="900" spc="160">
                <a:solidFill>
                  <a:srgbClr val="3333B2"/>
                </a:solidFill>
                <a:latin typeface="Times New Roman"/>
                <a:cs typeface="Times New Roman"/>
              </a:rPr>
              <a:t>start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at 0.’ 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5">
                <a:latin typeface="Times New Roman"/>
                <a:cs typeface="Times New Roman"/>
              </a:rPr>
              <a:t>7aeb494: </a:t>
            </a:r>
            <a:r>
              <a:rPr dirty="0" sz="900" spc="-5">
                <a:latin typeface="Times New Roman"/>
                <a:cs typeface="Times New Roman"/>
              </a:rPr>
              <a:t>Numbers </a:t>
            </a:r>
            <a:r>
              <a:rPr dirty="0" sz="900" spc="160">
                <a:latin typeface="Times New Roman"/>
                <a:cs typeface="Times New Roman"/>
              </a:rPr>
              <a:t>start </a:t>
            </a:r>
            <a:r>
              <a:rPr dirty="0" sz="900" spc="145">
                <a:latin typeface="Times New Roman"/>
                <a:cs typeface="Times New Roman"/>
              </a:rPr>
              <a:t>at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 spc="130">
                <a:latin typeface="Times New Roman"/>
                <a:cs typeface="Times New Roman"/>
              </a:rPr>
              <a:t>0.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132016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master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"master"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1650" y="1457728"/>
            <a:ext cx="1993774" cy="629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295529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(echo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0; cat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numbers) </a:t>
            </a:r>
            <a:r>
              <a:rPr dirty="0" sz="900" spc="290">
                <a:solidFill>
                  <a:srgbClr val="3333B2"/>
                </a:solidFill>
                <a:latin typeface="Times New Roman"/>
                <a:cs typeface="Times New Roman"/>
              </a:rPr>
              <a:t>|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sponge</a:t>
            </a:r>
            <a:r>
              <a:rPr dirty="0" sz="900" spc="26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diff</a:t>
            </a:r>
            <a:endParaRPr sz="900">
              <a:latin typeface="Times New Roman"/>
              <a:cs typeface="Times New Roman"/>
            </a:endParaRPr>
          </a:p>
          <a:p>
            <a:pPr marL="12700" marR="1140460">
              <a:lnSpc>
                <a:spcPct val="101499"/>
              </a:lnSpc>
            </a:pPr>
            <a:r>
              <a:rPr dirty="0" sz="900" spc="145">
                <a:latin typeface="Times New Roman"/>
                <a:cs typeface="Times New Roman"/>
              </a:rPr>
              <a:t>diff </a:t>
            </a:r>
            <a:r>
              <a:rPr dirty="0" sz="900" spc="160">
                <a:latin typeface="Times New Roman"/>
                <a:cs typeface="Times New Roman"/>
              </a:rPr>
              <a:t>--git </a:t>
            </a:r>
            <a:r>
              <a:rPr dirty="0" sz="900" spc="50">
                <a:latin typeface="Times New Roman"/>
                <a:cs typeface="Times New Roman"/>
              </a:rPr>
              <a:t>a/numbers </a:t>
            </a:r>
            <a:r>
              <a:rPr dirty="0" sz="900" spc="45">
                <a:latin typeface="Times New Roman"/>
                <a:cs typeface="Times New Roman"/>
              </a:rPr>
              <a:t>b/numbers  </a:t>
            </a:r>
            <a:r>
              <a:rPr dirty="0" sz="900" spc="70">
                <a:latin typeface="Times New Roman"/>
                <a:cs typeface="Times New Roman"/>
              </a:rPr>
              <a:t>index </a:t>
            </a:r>
            <a:r>
              <a:rPr dirty="0" sz="900" spc="65">
                <a:latin typeface="Times New Roman"/>
                <a:cs typeface="Times New Roman"/>
              </a:rPr>
              <a:t>8a1218a..e8371f0</a:t>
            </a:r>
            <a:r>
              <a:rPr dirty="0" sz="900" spc="90">
                <a:latin typeface="Times New Roman"/>
                <a:cs typeface="Times New Roman"/>
              </a:rPr>
              <a:t> </a:t>
            </a:r>
            <a:r>
              <a:rPr dirty="0" sz="900" spc="20">
                <a:latin typeface="Times New Roman"/>
                <a:cs typeface="Times New Roman"/>
              </a:rPr>
              <a:t>100644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170">
                <a:latin typeface="Times New Roman"/>
                <a:cs typeface="Times New Roman"/>
              </a:rPr>
              <a:t>---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50">
                <a:latin typeface="Times New Roman"/>
                <a:cs typeface="Times New Roman"/>
              </a:rPr>
              <a:t>a/numbers</a:t>
            </a:r>
            <a:endParaRPr sz="900">
              <a:latin typeface="Times New Roman"/>
              <a:cs typeface="Times New Roman"/>
            </a:endParaRPr>
          </a:p>
          <a:p>
            <a:pPr marL="12700" marR="2037714">
              <a:lnSpc>
                <a:spcPct val="101499"/>
              </a:lnSpc>
            </a:pPr>
            <a:r>
              <a:rPr dirty="0" sz="900" spc="-40">
                <a:latin typeface="Times New Roman"/>
                <a:cs typeface="Times New Roman"/>
              </a:rPr>
              <a:t>+++ </a:t>
            </a:r>
            <a:r>
              <a:rPr dirty="0" sz="900" spc="45">
                <a:latin typeface="Times New Roman"/>
                <a:cs typeface="Times New Roman"/>
              </a:rPr>
              <a:t>b/numbers 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r>
              <a:rPr dirty="0" sz="900" spc="22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110">
                <a:solidFill>
                  <a:srgbClr val="00AEEF"/>
                </a:solidFill>
                <a:latin typeface="Times New Roman"/>
                <a:cs typeface="Times New Roman"/>
              </a:rPr>
              <a:t>-1,3 </a:t>
            </a:r>
            <a:r>
              <a:rPr dirty="0" sz="900" spc="60">
                <a:solidFill>
                  <a:srgbClr val="00AEEF"/>
                </a:solidFill>
                <a:latin typeface="Times New Roman"/>
                <a:cs typeface="Times New Roman"/>
              </a:rPr>
              <a:t>+1,4</a:t>
            </a:r>
            <a:r>
              <a:rPr dirty="0" sz="900" spc="5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10">
                <a:solidFill>
                  <a:srgbClr val="00FF00"/>
                </a:solidFill>
                <a:latin typeface="Times New Roman"/>
                <a:cs typeface="Times New Roman"/>
              </a:rPr>
              <a:t>+0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 marR="36322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’Numbers </a:t>
            </a:r>
            <a:r>
              <a:rPr dirty="0" sz="900" spc="160">
                <a:solidFill>
                  <a:srgbClr val="3333B2"/>
                </a:solidFill>
                <a:latin typeface="Times New Roman"/>
                <a:cs typeface="Times New Roman"/>
              </a:rPr>
              <a:t>start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at 0.’ 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5">
                <a:latin typeface="Times New Roman"/>
                <a:cs typeface="Times New Roman"/>
              </a:rPr>
              <a:t>7aeb494: </a:t>
            </a:r>
            <a:r>
              <a:rPr dirty="0" sz="900" spc="-5">
                <a:latin typeface="Times New Roman"/>
                <a:cs typeface="Times New Roman"/>
              </a:rPr>
              <a:t>Numbers </a:t>
            </a:r>
            <a:r>
              <a:rPr dirty="0" sz="900" spc="160">
                <a:latin typeface="Times New Roman"/>
                <a:cs typeface="Times New Roman"/>
              </a:rPr>
              <a:t>start </a:t>
            </a:r>
            <a:r>
              <a:rPr dirty="0" sz="900" spc="145">
                <a:latin typeface="Times New Roman"/>
                <a:cs typeface="Times New Roman"/>
              </a:rPr>
              <a:t>at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 spc="130">
                <a:latin typeface="Times New Roman"/>
                <a:cs typeface="Times New Roman"/>
              </a:rPr>
              <a:t>0.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132016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master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"master"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echo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6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&gt;&gt;</a:t>
            </a:r>
            <a:r>
              <a:rPr dirty="0" sz="900" spc="-1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1650" y="1457728"/>
            <a:ext cx="1993774" cy="629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295529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diff</a:t>
            </a:r>
            <a:endParaRPr sz="900">
              <a:latin typeface="Times New Roman"/>
              <a:cs typeface="Times New Roman"/>
            </a:endParaRPr>
          </a:p>
          <a:p>
            <a:pPr marL="12700" marR="1140460">
              <a:lnSpc>
                <a:spcPct val="101499"/>
              </a:lnSpc>
            </a:pPr>
            <a:r>
              <a:rPr dirty="0" sz="900" spc="145">
                <a:latin typeface="Times New Roman"/>
                <a:cs typeface="Times New Roman"/>
              </a:rPr>
              <a:t>diff </a:t>
            </a:r>
            <a:r>
              <a:rPr dirty="0" sz="900" spc="160">
                <a:latin typeface="Times New Roman"/>
                <a:cs typeface="Times New Roman"/>
              </a:rPr>
              <a:t>--git </a:t>
            </a:r>
            <a:r>
              <a:rPr dirty="0" sz="900" spc="50">
                <a:latin typeface="Times New Roman"/>
                <a:cs typeface="Times New Roman"/>
              </a:rPr>
              <a:t>a/numbers </a:t>
            </a:r>
            <a:r>
              <a:rPr dirty="0" sz="900" spc="45">
                <a:latin typeface="Times New Roman"/>
                <a:cs typeface="Times New Roman"/>
              </a:rPr>
              <a:t>b/numbers  </a:t>
            </a:r>
            <a:r>
              <a:rPr dirty="0" sz="900" spc="70">
                <a:latin typeface="Times New Roman"/>
                <a:cs typeface="Times New Roman"/>
              </a:rPr>
              <a:t>index </a:t>
            </a:r>
            <a:r>
              <a:rPr dirty="0" sz="900" spc="65">
                <a:latin typeface="Times New Roman"/>
                <a:cs typeface="Times New Roman"/>
              </a:rPr>
              <a:t>8a1218a..e8371f0</a:t>
            </a:r>
            <a:r>
              <a:rPr dirty="0" sz="900" spc="90">
                <a:latin typeface="Times New Roman"/>
                <a:cs typeface="Times New Roman"/>
              </a:rPr>
              <a:t> </a:t>
            </a:r>
            <a:r>
              <a:rPr dirty="0" sz="900" spc="20">
                <a:latin typeface="Times New Roman"/>
                <a:cs typeface="Times New Roman"/>
              </a:rPr>
              <a:t>100644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170">
                <a:latin typeface="Times New Roman"/>
                <a:cs typeface="Times New Roman"/>
              </a:rPr>
              <a:t>---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50">
                <a:latin typeface="Times New Roman"/>
                <a:cs typeface="Times New Roman"/>
              </a:rPr>
              <a:t>a/numbers</a:t>
            </a:r>
            <a:endParaRPr sz="900">
              <a:latin typeface="Times New Roman"/>
              <a:cs typeface="Times New Roman"/>
            </a:endParaRPr>
          </a:p>
          <a:p>
            <a:pPr marL="12700" marR="2037714">
              <a:lnSpc>
                <a:spcPct val="101499"/>
              </a:lnSpc>
            </a:pPr>
            <a:r>
              <a:rPr dirty="0" sz="900" spc="-40">
                <a:latin typeface="Times New Roman"/>
                <a:cs typeface="Times New Roman"/>
              </a:rPr>
              <a:t>+++ </a:t>
            </a:r>
            <a:r>
              <a:rPr dirty="0" sz="900" spc="45">
                <a:latin typeface="Times New Roman"/>
                <a:cs typeface="Times New Roman"/>
              </a:rPr>
              <a:t>b/numbers 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r>
              <a:rPr dirty="0" sz="900" spc="22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110">
                <a:solidFill>
                  <a:srgbClr val="00AEEF"/>
                </a:solidFill>
                <a:latin typeface="Times New Roman"/>
                <a:cs typeface="Times New Roman"/>
              </a:rPr>
              <a:t>-1,3 </a:t>
            </a:r>
            <a:r>
              <a:rPr dirty="0" sz="900" spc="60">
                <a:solidFill>
                  <a:srgbClr val="00AEEF"/>
                </a:solidFill>
                <a:latin typeface="Times New Roman"/>
                <a:cs typeface="Times New Roman"/>
              </a:rPr>
              <a:t>+1,4</a:t>
            </a:r>
            <a:r>
              <a:rPr dirty="0" sz="900" spc="5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10">
                <a:solidFill>
                  <a:srgbClr val="00FF00"/>
                </a:solidFill>
                <a:latin typeface="Times New Roman"/>
                <a:cs typeface="Times New Roman"/>
              </a:rPr>
              <a:t>+0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 marR="36322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’Numbers </a:t>
            </a:r>
            <a:r>
              <a:rPr dirty="0" sz="900" spc="160">
                <a:solidFill>
                  <a:srgbClr val="3333B2"/>
                </a:solidFill>
                <a:latin typeface="Times New Roman"/>
                <a:cs typeface="Times New Roman"/>
              </a:rPr>
              <a:t>start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at 0.’ 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5">
                <a:latin typeface="Times New Roman"/>
                <a:cs typeface="Times New Roman"/>
              </a:rPr>
              <a:t>7aeb494: </a:t>
            </a:r>
            <a:r>
              <a:rPr dirty="0" sz="900" spc="-5">
                <a:latin typeface="Times New Roman"/>
                <a:cs typeface="Times New Roman"/>
              </a:rPr>
              <a:t>Numbers </a:t>
            </a:r>
            <a:r>
              <a:rPr dirty="0" sz="900" spc="160">
                <a:latin typeface="Times New Roman"/>
                <a:cs typeface="Times New Roman"/>
              </a:rPr>
              <a:t>start </a:t>
            </a:r>
            <a:r>
              <a:rPr dirty="0" sz="900" spc="145">
                <a:latin typeface="Times New Roman"/>
                <a:cs typeface="Times New Roman"/>
              </a:rPr>
              <a:t>at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 spc="130">
                <a:latin typeface="Times New Roman"/>
                <a:cs typeface="Times New Roman"/>
              </a:rPr>
              <a:t>0.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132016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master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"master"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echo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6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&gt;&gt;</a:t>
            </a:r>
            <a:r>
              <a:rPr dirty="0" sz="900" spc="-1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1650" y="1457728"/>
            <a:ext cx="1993774" cy="629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295529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70">
                <a:latin typeface="Times New Roman"/>
                <a:cs typeface="Times New Roman"/>
              </a:rPr>
              <a:t>---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50">
                <a:latin typeface="Times New Roman"/>
                <a:cs typeface="Times New Roman"/>
              </a:rPr>
              <a:t>a/numbers</a:t>
            </a:r>
            <a:endParaRPr sz="900">
              <a:latin typeface="Times New Roman"/>
              <a:cs typeface="Times New Roman"/>
            </a:endParaRPr>
          </a:p>
          <a:p>
            <a:pPr marL="12700" marR="2037714">
              <a:lnSpc>
                <a:spcPct val="101499"/>
              </a:lnSpc>
            </a:pPr>
            <a:r>
              <a:rPr dirty="0" sz="900" spc="-40">
                <a:latin typeface="Times New Roman"/>
                <a:cs typeface="Times New Roman"/>
              </a:rPr>
              <a:t>+++ </a:t>
            </a:r>
            <a:r>
              <a:rPr dirty="0" sz="900" spc="45">
                <a:latin typeface="Times New Roman"/>
                <a:cs typeface="Times New Roman"/>
              </a:rPr>
              <a:t>b/numbers 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r>
              <a:rPr dirty="0" sz="900" spc="22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110">
                <a:solidFill>
                  <a:srgbClr val="00AEEF"/>
                </a:solidFill>
                <a:latin typeface="Times New Roman"/>
                <a:cs typeface="Times New Roman"/>
              </a:rPr>
              <a:t>-1,3 </a:t>
            </a:r>
            <a:r>
              <a:rPr dirty="0" sz="900" spc="60">
                <a:solidFill>
                  <a:srgbClr val="00AEEF"/>
                </a:solidFill>
                <a:latin typeface="Times New Roman"/>
                <a:cs typeface="Times New Roman"/>
              </a:rPr>
              <a:t>+1,4</a:t>
            </a:r>
            <a:r>
              <a:rPr dirty="0" sz="900" spc="5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dirty="0" sz="900" spc="-360">
                <a:solidFill>
                  <a:srgbClr val="00AEEF"/>
                </a:solidFill>
                <a:latin typeface="Times New Roman"/>
                <a:cs typeface="Times New Roman"/>
              </a:rPr>
              <a:t>@@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10">
                <a:solidFill>
                  <a:srgbClr val="00FF00"/>
                </a:solidFill>
                <a:latin typeface="Times New Roman"/>
                <a:cs typeface="Times New Roman"/>
              </a:rPr>
              <a:t>+0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 marR="36322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’Numbers </a:t>
            </a:r>
            <a:r>
              <a:rPr dirty="0" sz="900" spc="160">
                <a:solidFill>
                  <a:srgbClr val="3333B2"/>
                </a:solidFill>
                <a:latin typeface="Times New Roman"/>
                <a:cs typeface="Times New Roman"/>
              </a:rPr>
              <a:t>start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at 0.’ 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5">
                <a:latin typeface="Times New Roman"/>
                <a:cs typeface="Times New Roman"/>
              </a:rPr>
              <a:t>7aeb494: </a:t>
            </a:r>
            <a:r>
              <a:rPr dirty="0" sz="900" spc="-5">
                <a:latin typeface="Times New Roman"/>
                <a:cs typeface="Times New Roman"/>
              </a:rPr>
              <a:t>Numbers </a:t>
            </a:r>
            <a:r>
              <a:rPr dirty="0" sz="900" spc="160">
                <a:latin typeface="Times New Roman"/>
                <a:cs typeface="Times New Roman"/>
              </a:rPr>
              <a:t>start </a:t>
            </a:r>
            <a:r>
              <a:rPr dirty="0" sz="900" spc="145">
                <a:latin typeface="Times New Roman"/>
                <a:cs typeface="Times New Roman"/>
              </a:rPr>
              <a:t>at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 spc="130">
                <a:latin typeface="Times New Roman"/>
                <a:cs typeface="Times New Roman"/>
              </a:rPr>
              <a:t>0.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132016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master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"master"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echo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6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&gt;&gt;</a:t>
            </a:r>
            <a:r>
              <a:rPr dirty="0" sz="900" spc="-1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 marR="42354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95">
                <a:solidFill>
                  <a:srgbClr val="3333B2"/>
                </a:solidFill>
                <a:latin typeface="Times New Roman"/>
                <a:cs typeface="Times New Roman"/>
              </a:rPr>
              <a:t>’6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is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number </a:t>
            </a:r>
            <a:r>
              <a:rPr dirty="0" sz="900" spc="135">
                <a:solidFill>
                  <a:srgbClr val="3333B2"/>
                </a:solidFill>
                <a:latin typeface="Times New Roman"/>
                <a:cs typeface="Times New Roman"/>
              </a:rPr>
              <a:t>too.’ 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0">
                <a:latin typeface="Times New Roman"/>
                <a:cs typeface="Times New Roman"/>
              </a:rPr>
              <a:t>383c158: </a:t>
            </a:r>
            <a:r>
              <a:rPr dirty="0" sz="900" spc="20">
                <a:latin typeface="Times New Roman"/>
                <a:cs typeface="Times New Roman"/>
              </a:rPr>
              <a:t>6 </a:t>
            </a:r>
            <a:r>
              <a:rPr dirty="0" sz="900" spc="170">
                <a:latin typeface="Times New Roman"/>
                <a:cs typeface="Times New Roman"/>
              </a:rPr>
              <a:t>is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10">
                <a:latin typeface="Times New Roman"/>
                <a:cs typeface="Times New Roman"/>
              </a:rPr>
              <a:t>number</a:t>
            </a:r>
            <a:r>
              <a:rPr dirty="0" sz="900" spc="-6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too.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1650" y="1259343"/>
            <a:ext cx="2390546" cy="82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295529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 marR="36322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’Numbers </a:t>
            </a:r>
            <a:r>
              <a:rPr dirty="0" sz="900" spc="160">
                <a:solidFill>
                  <a:srgbClr val="3333B2"/>
                </a:solidFill>
                <a:latin typeface="Times New Roman"/>
                <a:cs typeface="Times New Roman"/>
              </a:rPr>
              <a:t>start </a:t>
            </a:r>
            <a:r>
              <a:rPr dirty="0" sz="900" spc="145">
                <a:solidFill>
                  <a:srgbClr val="3333B2"/>
                </a:solidFill>
                <a:latin typeface="Times New Roman"/>
                <a:cs typeface="Times New Roman"/>
              </a:rPr>
              <a:t>at 0.’ 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5">
                <a:latin typeface="Times New Roman"/>
                <a:cs typeface="Times New Roman"/>
              </a:rPr>
              <a:t>7aeb494: </a:t>
            </a:r>
            <a:r>
              <a:rPr dirty="0" sz="900" spc="-5">
                <a:latin typeface="Times New Roman"/>
                <a:cs typeface="Times New Roman"/>
              </a:rPr>
              <a:t>Numbers </a:t>
            </a:r>
            <a:r>
              <a:rPr dirty="0" sz="900" spc="160">
                <a:latin typeface="Times New Roman"/>
                <a:cs typeface="Times New Roman"/>
              </a:rPr>
              <a:t>start </a:t>
            </a:r>
            <a:r>
              <a:rPr dirty="0" sz="900" spc="145">
                <a:latin typeface="Times New Roman"/>
                <a:cs typeface="Times New Roman"/>
              </a:rPr>
              <a:t>at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 spc="130">
                <a:latin typeface="Times New Roman"/>
                <a:cs typeface="Times New Roman"/>
              </a:rPr>
              <a:t>0.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132016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master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"master"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echo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6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&gt;&gt;</a:t>
            </a:r>
            <a:r>
              <a:rPr dirty="0" sz="900" spc="-1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 marR="42354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95">
                <a:solidFill>
                  <a:srgbClr val="3333B2"/>
                </a:solidFill>
                <a:latin typeface="Times New Roman"/>
                <a:cs typeface="Times New Roman"/>
              </a:rPr>
              <a:t>’6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is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number </a:t>
            </a:r>
            <a:r>
              <a:rPr dirty="0" sz="900" spc="135">
                <a:solidFill>
                  <a:srgbClr val="3333B2"/>
                </a:solidFill>
                <a:latin typeface="Times New Roman"/>
                <a:cs typeface="Times New Roman"/>
              </a:rPr>
              <a:t>too.’ 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0">
                <a:latin typeface="Times New Roman"/>
                <a:cs typeface="Times New Roman"/>
              </a:rPr>
              <a:t>383c158: </a:t>
            </a:r>
            <a:r>
              <a:rPr dirty="0" sz="900" spc="20">
                <a:latin typeface="Times New Roman"/>
                <a:cs typeface="Times New Roman"/>
              </a:rPr>
              <a:t>6 </a:t>
            </a:r>
            <a:r>
              <a:rPr dirty="0" sz="900" spc="170">
                <a:latin typeface="Times New Roman"/>
                <a:cs typeface="Times New Roman"/>
              </a:rPr>
              <a:t>is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10">
                <a:latin typeface="Times New Roman"/>
                <a:cs typeface="Times New Roman"/>
              </a:rPr>
              <a:t>number</a:t>
            </a:r>
            <a:r>
              <a:rPr dirty="0" sz="900" spc="-6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too.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179832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merge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30">
                <a:latin typeface="Times New Roman"/>
                <a:cs typeface="Times New Roman"/>
              </a:rPr>
              <a:t>Auto-merged</a:t>
            </a:r>
            <a:r>
              <a:rPr dirty="0" sz="900" spc="215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72390" marR="1499235" indent="-60325">
              <a:lnSpc>
                <a:spcPct val="101499"/>
              </a:lnSpc>
              <a:tabLst>
                <a:tab pos="848994" algn="l"/>
              </a:tabLst>
            </a:pPr>
            <a:r>
              <a:rPr dirty="0" sz="900">
                <a:latin typeface="Times New Roman"/>
                <a:cs typeface="Times New Roman"/>
              </a:rPr>
              <a:t>Merge </a:t>
            </a:r>
            <a:r>
              <a:rPr dirty="0" sz="900" spc="-20">
                <a:latin typeface="Times New Roman"/>
                <a:cs typeface="Times New Roman"/>
              </a:rPr>
              <a:t>made </a:t>
            </a:r>
            <a:r>
              <a:rPr dirty="0" sz="900" spc="20">
                <a:latin typeface="Times New Roman"/>
                <a:cs typeface="Times New Roman"/>
              </a:rPr>
              <a:t>by </a:t>
            </a:r>
            <a:r>
              <a:rPr dirty="0" sz="900" spc="114">
                <a:latin typeface="Times New Roman"/>
                <a:cs typeface="Times New Roman"/>
              </a:rPr>
              <a:t>recursive. 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290">
                <a:latin typeface="Times New Roman"/>
                <a:cs typeface="Times New Roman"/>
              </a:rPr>
              <a:t>|	</a:t>
            </a:r>
            <a:r>
              <a:rPr dirty="0" sz="900" spc="-10">
                <a:latin typeface="Times New Roman"/>
                <a:cs typeface="Times New Roman"/>
              </a:rPr>
              <a:t>1</a:t>
            </a:r>
            <a:r>
              <a:rPr dirty="0" sz="900" spc="-10">
                <a:solidFill>
                  <a:srgbClr val="00FF00"/>
                </a:solidFill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1650" y="862572"/>
            <a:ext cx="1993774" cy="1225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295529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echo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6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&gt;&gt;</a:t>
            </a:r>
            <a:r>
              <a:rPr dirty="0" sz="900" spc="-1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 marR="42354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95">
                <a:solidFill>
                  <a:srgbClr val="3333B2"/>
                </a:solidFill>
                <a:latin typeface="Times New Roman"/>
                <a:cs typeface="Times New Roman"/>
              </a:rPr>
              <a:t>’6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is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number </a:t>
            </a:r>
            <a:r>
              <a:rPr dirty="0" sz="900" spc="135">
                <a:solidFill>
                  <a:srgbClr val="3333B2"/>
                </a:solidFill>
                <a:latin typeface="Times New Roman"/>
                <a:cs typeface="Times New Roman"/>
              </a:rPr>
              <a:t>too.’ 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0">
                <a:latin typeface="Times New Roman"/>
                <a:cs typeface="Times New Roman"/>
              </a:rPr>
              <a:t>383c158: </a:t>
            </a:r>
            <a:r>
              <a:rPr dirty="0" sz="900" spc="20">
                <a:latin typeface="Times New Roman"/>
                <a:cs typeface="Times New Roman"/>
              </a:rPr>
              <a:t>6 </a:t>
            </a:r>
            <a:r>
              <a:rPr dirty="0" sz="900" spc="170">
                <a:latin typeface="Times New Roman"/>
                <a:cs typeface="Times New Roman"/>
              </a:rPr>
              <a:t>is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10">
                <a:latin typeface="Times New Roman"/>
                <a:cs typeface="Times New Roman"/>
              </a:rPr>
              <a:t>number</a:t>
            </a:r>
            <a:r>
              <a:rPr dirty="0" sz="900" spc="-6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too.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179832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merge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30">
                <a:latin typeface="Times New Roman"/>
                <a:cs typeface="Times New Roman"/>
              </a:rPr>
              <a:t>Auto-merged</a:t>
            </a:r>
            <a:r>
              <a:rPr dirty="0" sz="900" spc="215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72390" marR="1499235" indent="-60325">
              <a:lnSpc>
                <a:spcPct val="101499"/>
              </a:lnSpc>
              <a:tabLst>
                <a:tab pos="848994" algn="l"/>
              </a:tabLst>
            </a:pPr>
            <a:r>
              <a:rPr dirty="0" sz="900">
                <a:latin typeface="Times New Roman"/>
                <a:cs typeface="Times New Roman"/>
              </a:rPr>
              <a:t>Merge </a:t>
            </a:r>
            <a:r>
              <a:rPr dirty="0" sz="900" spc="-20">
                <a:latin typeface="Times New Roman"/>
                <a:cs typeface="Times New Roman"/>
              </a:rPr>
              <a:t>made </a:t>
            </a:r>
            <a:r>
              <a:rPr dirty="0" sz="900" spc="20">
                <a:latin typeface="Times New Roman"/>
                <a:cs typeface="Times New Roman"/>
              </a:rPr>
              <a:t>by </a:t>
            </a:r>
            <a:r>
              <a:rPr dirty="0" sz="900" spc="114">
                <a:latin typeface="Times New Roman"/>
                <a:cs typeface="Times New Roman"/>
              </a:rPr>
              <a:t>recursive. 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290">
                <a:latin typeface="Times New Roman"/>
                <a:cs typeface="Times New Roman"/>
              </a:rPr>
              <a:t>|	</a:t>
            </a:r>
            <a:r>
              <a:rPr dirty="0" sz="900" spc="-10">
                <a:latin typeface="Times New Roman"/>
                <a:cs typeface="Times New Roman"/>
              </a:rPr>
              <a:t>1</a:t>
            </a:r>
            <a:r>
              <a:rPr dirty="0" sz="900" spc="-10">
                <a:solidFill>
                  <a:srgbClr val="00FF00"/>
                </a:solidFill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215709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cat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 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1650" y="862572"/>
            <a:ext cx="1993774" cy="1225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51985" y="1597909"/>
            <a:ext cx="41910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125">
                <a:latin typeface="Times New Roman"/>
                <a:cs typeface="Times New Roman"/>
              </a:rPr>
              <a:t>ions(-)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371" y="582455"/>
            <a:ext cx="2955290" cy="25285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423545">
              <a:lnSpc>
                <a:spcPct val="101499"/>
              </a:lnSpc>
              <a:spcBef>
                <a:spcPts val="80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95">
                <a:solidFill>
                  <a:srgbClr val="3333B2"/>
                </a:solidFill>
                <a:latin typeface="Times New Roman"/>
                <a:cs typeface="Times New Roman"/>
              </a:rPr>
              <a:t>’6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is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number </a:t>
            </a:r>
            <a:r>
              <a:rPr dirty="0" sz="900" spc="135">
                <a:solidFill>
                  <a:srgbClr val="3333B2"/>
                </a:solidFill>
                <a:latin typeface="Times New Roman"/>
                <a:cs typeface="Times New Roman"/>
              </a:rPr>
              <a:t>too.’ 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0">
                <a:latin typeface="Times New Roman"/>
                <a:cs typeface="Times New Roman"/>
              </a:rPr>
              <a:t>383c158: </a:t>
            </a:r>
            <a:r>
              <a:rPr dirty="0" sz="900" spc="20">
                <a:latin typeface="Times New Roman"/>
                <a:cs typeface="Times New Roman"/>
              </a:rPr>
              <a:t>6 </a:t>
            </a:r>
            <a:r>
              <a:rPr dirty="0" sz="900" spc="170">
                <a:latin typeface="Times New Roman"/>
                <a:cs typeface="Times New Roman"/>
              </a:rPr>
              <a:t>is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10">
                <a:latin typeface="Times New Roman"/>
                <a:cs typeface="Times New Roman"/>
              </a:rPr>
              <a:t>number</a:t>
            </a:r>
            <a:r>
              <a:rPr dirty="0" sz="900" spc="-6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too.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179832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merge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30">
                <a:latin typeface="Times New Roman"/>
                <a:cs typeface="Times New Roman"/>
              </a:rPr>
              <a:t>Auto-merged</a:t>
            </a:r>
            <a:r>
              <a:rPr dirty="0" sz="900" spc="215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72390" marR="1499235" indent="-60325">
              <a:lnSpc>
                <a:spcPct val="101499"/>
              </a:lnSpc>
              <a:tabLst>
                <a:tab pos="848994" algn="l"/>
              </a:tabLst>
            </a:pPr>
            <a:r>
              <a:rPr dirty="0" sz="900">
                <a:latin typeface="Times New Roman"/>
                <a:cs typeface="Times New Roman"/>
              </a:rPr>
              <a:t>Merge </a:t>
            </a:r>
            <a:r>
              <a:rPr dirty="0" sz="900" spc="-20">
                <a:latin typeface="Times New Roman"/>
                <a:cs typeface="Times New Roman"/>
              </a:rPr>
              <a:t>made </a:t>
            </a:r>
            <a:r>
              <a:rPr dirty="0" sz="900" spc="20">
                <a:latin typeface="Times New Roman"/>
                <a:cs typeface="Times New Roman"/>
              </a:rPr>
              <a:t>by </a:t>
            </a:r>
            <a:r>
              <a:rPr dirty="0" sz="900" spc="114">
                <a:latin typeface="Times New Roman"/>
                <a:cs typeface="Times New Roman"/>
              </a:rPr>
              <a:t>recursive. 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290">
                <a:latin typeface="Times New Roman"/>
                <a:cs typeface="Times New Roman"/>
              </a:rPr>
              <a:t>|	</a:t>
            </a:r>
            <a:r>
              <a:rPr dirty="0" sz="900" spc="-10">
                <a:latin typeface="Times New Roman"/>
                <a:cs typeface="Times New Roman"/>
              </a:rPr>
              <a:t>1</a:t>
            </a:r>
            <a:r>
              <a:rPr dirty="0" sz="900" spc="-10">
                <a:solidFill>
                  <a:srgbClr val="00FF00"/>
                </a:solidFill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-80">
                <a:latin typeface="Times New Roman"/>
                <a:cs typeface="Times New Roman"/>
              </a:rPr>
              <a:t> </a:t>
            </a:r>
            <a:r>
              <a:rPr dirty="0" sz="900" spc="120">
                <a:latin typeface="Times New Roman"/>
                <a:cs typeface="Times New Roman"/>
              </a:rPr>
              <a:t>delet</a:t>
            </a:r>
            <a:endParaRPr sz="900">
              <a:latin typeface="Times New Roman"/>
              <a:cs typeface="Times New Roman"/>
            </a:endParaRPr>
          </a:p>
          <a:p>
            <a:pPr marL="12700" marR="215709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cat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 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  <a:p>
            <a:pPr marL="12700" marR="126047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0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"andersk"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1650" y="1060958"/>
            <a:ext cx="1993774" cy="1026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2955290" cy="8585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0">
                <a:latin typeface="Times New Roman"/>
                <a:cs typeface="Times New Roman"/>
              </a:rPr>
              <a:t>383c158: </a:t>
            </a:r>
            <a:r>
              <a:rPr dirty="0" sz="900" spc="20">
                <a:latin typeface="Times New Roman"/>
                <a:cs typeface="Times New Roman"/>
              </a:rPr>
              <a:t>6 </a:t>
            </a:r>
            <a:r>
              <a:rPr dirty="0" sz="900" spc="170">
                <a:latin typeface="Times New Roman"/>
                <a:cs typeface="Times New Roman"/>
              </a:rPr>
              <a:t>is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10">
                <a:latin typeface="Times New Roman"/>
                <a:cs typeface="Times New Roman"/>
              </a:rPr>
              <a:t>number</a:t>
            </a:r>
            <a:r>
              <a:rPr dirty="0" sz="900" spc="-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too.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179832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merge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30">
                <a:latin typeface="Times New Roman"/>
                <a:cs typeface="Times New Roman"/>
              </a:rPr>
              <a:t>Auto-merged</a:t>
            </a:r>
            <a:r>
              <a:rPr dirty="0" sz="900" spc="215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72390" marR="1499235" indent="-60325">
              <a:lnSpc>
                <a:spcPct val="101499"/>
              </a:lnSpc>
              <a:tabLst>
                <a:tab pos="848994" algn="l"/>
              </a:tabLst>
            </a:pPr>
            <a:r>
              <a:rPr dirty="0" sz="900">
                <a:latin typeface="Times New Roman"/>
                <a:cs typeface="Times New Roman"/>
              </a:rPr>
              <a:t>Merge </a:t>
            </a:r>
            <a:r>
              <a:rPr dirty="0" sz="900" spc="-20">
                <a:latin typeface="Times New Roman"/>
                <a:cs typeface="Times New Roman"/>
              </a:rPr>
              <a:t>made </a:t>
            </a:r>
            <a:r>
              <a:rPr dirty="0" sz="900" spc="20">
                <a:latin typeface="Times New Roman"/>
                <a:cs typeface="Times New Roman"/>
              </a:rPr>
              <a:t>by </a:t>
            </a:r>
            <a:r>
              <a:rPr dirty="0" sz="900" spc="114">
                <a:latin typeface="Times New Roman"/>
                <a:cs typeface="Times New Roman"/>
              </a:rPr>
              <a:t>recursive. 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290">
                <a:latin typeface="Times New Roman"/>
                <a:cs typeface="Times New Roman"/>
              </a:rPr>
              <a:t>|	</a:t>
            </a:r>
            <a:r>
              <a:rPr dirty="0" sz="900" spc="-10">
                <a:latin typeface="Times New Roman"/>
                <a:cs typeface="Times New Roman"/>
              </a:rPr>
              <a:t>1</a:t>
            </a:r>
            <a:r>
              <a:rPr dirty="0" sz="900" spc="-10">
                <a:solidFill>
                  <a:srgbClr val="00FF00"/>
                </a:solidFill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0151" y="1417530"/>
            <a:ext cx="2647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45">
                <a:latin typeface="Times New Roman"/>
                <a:cs typeface="Times New Roman"/>
              </a:rPr>
              <a:t>elet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1985" y="1458729"/>
            <a:ext cx="41910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125">
                <a:latin typeface="Times New Roman"/>
                <a:cs typeface="Times New Roman"/>
              </a:rPr>
              <a:t>ions(-)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150" y="1458729"/>
            <a:ext cx="35877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204">
                <a:latin typeface="Times New Roman"/>
                <a:cs typeface="Times New Roman"/>
              </a:rPr>
              <a:t>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190">
                <a:latin typeface="Times New Roman"/>
                <a:cs typeface="Times New Roman"/>
              </a:rPr>
              <a:t> </a:t>
            </a:r>
            <a:r>
              <a:rPr dirty="0" sz="900" spc="2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371" y="1417530"/>
            <a:ext cx="1938655" cy="1693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</a:t>
            </a:r>
            <a:r>
              <a:rPr dirty="0" sz="900" spc="150">
                <a:latin typeface="Times New Roman"/>
                <a:cs typeface="Times New Roman"/>
              </a:rPr>
              <a:t> </a:t>
            </a:r>
            <a:r>
              <a:rPr dirty="0" sz="900" spc="110">
                <a:latin typeface="Times New Roman"/>
                <a:cs typeface="Times New Roman"/>
              </a:rPr>
              <a:t>insertions(+</a:t>
            </a:r>
            <a:endParaRPr sz="900">
              <a:latin typeface="Times New Roman"/>
              <a:cs typeface="Times New Roman"/>
            </a:endParaRPr>
          </a:p>
          <a:p>
            <a:pPr marL="12700" marR="114046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cat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 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  <a:p>
            <a:pPr marL="12700" marR="24384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0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"andersk"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echo </a:t>
            </a:r>
            <a:r>
              <a:rPr dirty="0" sz="900" spc="-130">
                <a:solidFill>
                  <a:srgbClr val="3333B2"/>
                </a:solidFill>
                <a:latin typeface="Times New Roman"/>
                <a:cs typeface="Times New Roman"/>
              </a:rPr>
              <a:t>5</a:t>
            </a:r>
            <a:r>
              <a:rPr dirty="0" sz="900" spc="-130">
                <a:solidFill>
                  <a:srgbClr val="3333B2"/>
                </a:solidFill>
                <a:latin typeface="Arial"/>
                <a:cs typeface="Arial"/>
              </a:rPr>
              <a:t>½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&gt;&gt;</a:t>
            </a:r>
            <a:r>
              <a:rPr dirty="0" sz="900" spc="-1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01650" y="1060958"/>
            <a:ext cx="1993774" cy="1026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295529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179832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merge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30">
                <a:latin typeface="Times New Roman"/>
                <a:cs typeface="Times New Roman"/>
              </a:rPr>
              <a:t>Auto-merged</a:t>
            </a:r>
            <a:r>
              <a:rPr dirty="0" sz="900" spc="215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72390" marR="1499235" indent="-60325">
              <a:lnSpc>
                <a:spcPct val="101499"/>
              </a:lnSpc>
              <a:tabLst>
                <a:tab pos="848994" algn="l"/>
              </a:tabLst>
            </a:pPr>
            <a:r>
              <a:rPr dirty="0" sz="900">
                <a:latin typeface="Times New Roman"/>
                <a:cs typeface="Times New Roman"/>
              </a:rPr>
              <a:t>Merge </a:t>
            </a:r>
            <a:r>
              <a:rPr dirty="0" sz="900" spc="-20">
                <a:latin typeface="Times New Roman"/>
                <a:cs typeface="Times New Roman"/>
              </a:rPr>
              <a:t>made </a:t>
            </a:r>
            <a:r>
              <a:rPr dirty="0" sz="900" spc="20">
                <a:latin typeface="Times New Roman"/>
                <a:cs typeface="Times New Roman"/>
              </a:rPr>
              <a:t>by </a:t>
            </a:r>
            <a:r>
              <a:rPr dirty="0" sz="900" spc="114">
                <a:latin typeface="Times New Roman"/>
                <a:cs typeface="Times New Roman"/>
              </a:rPr>
              <a:t>recursive. 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290">
                <a:latin typeface="Times New Roman"/>
                <a:cs typeface="Times New Roman"/>
              </a:rPr>
              <a:t>|	</a:t>
            </a:r>
            <a:r>
              <a:rPr dirty="0" sz="900" spc="-10">
                <a:latin typeface="Times New Roman"/>
                <a:cs typeface="Times New Roman"/>
              </a:rPr>
              <a:t>1</a:t>
            </a:r>
            <a:r>
              <a:rPr dirty="0" sz="900" spc="-10">
                <a:solidFill>
                  <a:srgbClr val="00FF00"/>
                </a:solidFill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215709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cat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 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  <a:p>
            <a:pPr marL="12700" marR="126047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0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"andersk"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echo </a:t>
            </a:r>
            <a:r>
              <a:rPr dirty="0" sz="900" spc="-130">
                <a:solidFill>
                  <a:srgbClr val="3333B2"/>
                </a:solidFill>
                <a:latin typeface="Times New Roman"/>
                <a:cs typeface="Times New Roman"/>
              </a:rPr>
              <a:t>5</a:t>
            </a:r>
            <a:r>
              <a:rPr dirty="0" sz="900" spc="-130">
                <a:solidFill>
                  <a:srgbClr val="3333B2"/>
                </a:solidFill>
                <a:latin typeface="Arial"/>
                <a:cs typeface="Arial"/>
              </a:rPr>
              <a:t>½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&gt;&gt;</a:t>
            </a:r>
            <a:r>
              <a:rPr dirty="0" sz="90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1650" y="1060958"/>
            <a:ext cx="1993774" cy="1026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949" y="0"/>
            <a:ext cx="517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The Git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model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50"/>
              <a:t>Objects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131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32322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168508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0865" y="187490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0865" y="2026729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0865" y="2178558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0865" y="233038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0865" y="2482215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2932" y="985962"/>
            <a:ext cx="3634104" cy="1589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5">
                <a:latin typeface="Arial"/>
                <a:cs typeface="Arial"/>
              </a:rPr>
              <a:t>Blobs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60">
                <a:latin typeface="Arial"/>
                <a:cs typeface="Arial"/>
              </a:rPr>
              <a:t>trees </a:t>
            </a:r>
            <a:r>
              <a:rPr dirty="0" sz="1100" spc="-65">
                <a:latin typeface="Arial"/>
                <a:cs typeface="Arial"/>
              </a:rPr>
              <a:t>represent </a:t>
            </a:r>
            <a:r>
              <a:rPr dirty="0" sz="1100" spc="-45">
                <a:latin typeface="Arial"/>
                <a:cs typeface="Arial"/>
              </a:rPr>
              <a:t>files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directories.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80">
                <a:latin typeface="Arial"/>
                <a:cs typeface="Arial"/>
              </a:rPr>
              <a:t>Tags </a:t>
            </a:r>
            <a:r>
              <a:rPr dirty="0" sz="1100" spc="-85">
                <a:latin typeface="Arial"/>
                <a:cs typeface="Arial"/>
              </a:rPr>
              <a:t>are </a:t>
            </a:r>
            <a:r>
              <a:rPr dirty="0" sz="1100" spc="-75">
                <a:latin typeface="Arial"/>
                <a:cs typeface="Arial"/>
              </a:rPr>
              <a:t>named </a:t>
            </a:r>
            <a:r>
              <a:rPr dirty="0" sz="1100" spc="-80">
                <a:latin typeface="Arial"/>
                <a:cs typeface="Arial"/>
              </a:rPr>
              <a:t>references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5">
                <a:latin typeface="Arial"/>
                <a:cs typeface="Arial"/>
              </a:rPr>
              <a:t>another </a:t>
            </a:r>
            <a:r>
              <a:rPr dirty="0" sz="1100" spc="-25">
                <a:latin typeface="Arial"/>
                <a:cs typeface="Arial"/>
              </a:rPr>
              <a:t>object, </a:t>
            </a:r>
            <a:r>
              <a:rPr dirty="0" sz="1100" spc="-55">
                <a:latin typeface="Arial"/>
                <a:cs typeface="Arial"/>
              </a:rPr>
              <a:t>along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95">
                <a:latin typeface="Arial"/>
                <a:cs typeface="Arial"/>
              </a:rPr>
              <a:t>some  </a:t>
            </a:r>
            <a:r>
              <a:rPr dirty="0" sz="1100" spc="-30">
                <a:latin typeface="Arial"/>
                <a:cs typeface="Arial"/>
              </a:rPr>
              <a:t>additional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metadata.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25">
                <a:latin typeface="Arial"/>
                <a:cs typeface="Arial"/>
              </a:rPr>
              <a:t>commit </a:t>
            </a:r>
            <a:r>
              <a:rPr dirty="0" sz="1100" spc="-30">
                <a:latin typeface="Arial"/>
                <a:cs typeface="Arial"/>
              </a:rPr>
              <a:t>object</a:t>
            </a:r>
            <a:r>
              <a:rPr dirty="0" sz="1100" spc="19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contains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35">
                <a:latin typeface="Arial"/>
                <a:cs typeface="Arial"/>
              </a:rPr>
              <a:t>tree</a:t>
            </a:r>
            <a:r>
              <a:rPr dirty="0" sz="1000" spc="-20">
                <a:latin typeface="Arial"/>
                <a:cs typeface="Arial"/>
              </a:rPr>
              <a:t> id</a:t>
            </a:r>
            <a:endParaRPr sz="1000">
              <a:latin typeface="Arial"/>
              <a:cs typeface="Arial"/>
            </a:endParaRPr>
          </a:p>
          <a:p>
            <a:pPr marL="289560" marR="1042669">
              <a:lnSpc>
                <a:spcPts val="1200"/>
              </a:lnSpc>
              <a:spcBef>
                <a:spcPts val="35"/>
              </a:spcBef>
            </a:pPr>
            <a:r>
              <a:rPr dirty="0" sz="1000" spc="-65">
                <a:latin typeface="Arial"/>
                <a:cs typeface="Arial"/>
              </a:rPr>
              <a:t>zero </a:t>
            </a:r>
            <a:r>
              <a:rPr dirty="0" sz="1000" spc="-45">
                <a:latin typeface="Arial"/>
                <a:cs typeface="Arial"/>
              </a:rPr>
              <a:t>or </a:t>
            </a:r>
            <a:r>
              <a:rPr dirty="0" sz="1000" spc="-65">
                <a:latin typeface="Arial"/>
                <a:cs typeface="Arial"/>
              </a:rPr>
              <a:t>more </a:t>
            </a:r>
            <a:r>
              <a:rPr dirty="0" sz="1000" spc="-55" i="1">
                <a:latin typeface="Trebuchet MS"/>
                <a:cs typeface="Trebuchet MS"/>
              </a:rPr>
              <a:t>parents</a:t>
            </a:r>
            <a:r>
              <a:rPr dirty="0" sz="1000" spc="-55">
                <a:latin typeface="Arial"/>
                <a:cs typeface="Arial"/>
              </a:rPr>
              <a:t>, </a:t>
            </a:r>
            <a:r>
              <a:rPr dirty="0" sz="1000" spc="-35">
                <a:latin typeface="Arial"/>
                <a:cs typeface="Arial"/>
              </a:rPr>
              <a:t>which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20">
                <a:latin typeface="Arial"/>
                <a:cs typeface="Arial"/>
              </a:rPr>
              <a:t>commit </a:t>
            </a:r>
            <a:r>
              <a:rPr dirty="0" sz="1000" spc="-55">
                <a:latin typeface="Arial"/>
                <a:cs typeface="Arial"/>
              </a:rPr>
              <a:t>ids  </a:t>
            </a:r>
            <a:r>
              <a:rPr dirty="0" sz="1000" spc="-65">
                <a:latin typeface="Arial"/>
                <a:cs typeface="Arial"/>
              </a:rPr>
              <a:t>an </a:t>
            </a:r>
            <a:r>
              <a:rPr dirty="0" sz="1000" spc="-60" i="1">
                <a:latin typeface="Trebuchet MS"/>
                <a:cs typeface="Trebuchet MS"/>
              </a:rPr>
              <a:t>author </a:t>
            </a:r>
            <a:r>
              <a:rPr dirty="0" sz="1000" spc="-45">
                <a:latin typeface="Arial"/>
                <a:cs typeface="Arial"/>
              </a:rPr>
              <a:t>(name, </a:t>
            </a:r>
            <a:r>
              <a:rPr dirty="0" sz="1000" spc="-35">
                <a:latin typeface="Arial"/>
                <a:cs typeface="Arial"/>
              </a:rPr>
              <a:t>email,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date)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55" i="1">
                <a:latin typeface="Trebuchet MS"/>
                <a:cs typeface="Trebuchet MS"/>
              </a:rPr>
              <a:t>committer </a:t>
            </a:r>
            <a:r>
              <a:rPr dirty="0" sz="1000" spc="-45">
                <a:latin typeface="Arial"/>
                <a:cs typeface="Arial"/>
              </a:rPr>
              <a:t>(name, </a:t>
            </a:r>
            <a:r>
              <a:rPr dirty="0" sz="1000" spc="-35">
                <a:latin typeface="Arial"/>
                <a:cs typeface="Arial"/>
              </a:rPr>
              <a:t>email,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date)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45" i="1">
                <a:latin typeface="Trebuchet MS"/>
                <a:cs typeface="Trebuchet MS"/>
              </a:rPr>
              <a:t>log </a:t>
            </a:r>
            <a:r>
              <a:rPr dirty="0" sz="1000" spc="-50" i="1">
                <a:latin typeface="Trebuchet MS"/>
                <a:cs typeface="Trebuchet MS"/>
              </a:rPr>
              <a:t>message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8636" y="860813"/>
            <a:ext cx="2647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5">
                <a:latin typeface="Times New Roman"/>
                <a:cs typeface="Times New Roman"/>
              </a:rPr>
              <a:t>s(-)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2851" y="902012"/>
            <a:ext cx="41910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120">
                <a:latin typeface="Times New Roman"/>
                <a:cs typeface="Times New Roman"/>
              </a:rPr>
              <a:t>eletion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71" y="582455"/>
            <a:ext cx="2416810" cy="224980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72390" marR="961390" indent="-60325">
              <a:lnSpc>
                <a:spcPct val="101499"/>
              </a:lnSpc>
              <a:spcBef>
                <a:spcPts val="80"/>
              </a:spcBef>
              <a:tabLst>
                <a:tab pos="848994" algn="l"/>
              </a:tabLst>
            </a:pPr>
            <a:r>
              <a:rPr dirty="0" sz="900">
                <a:latin typeface="Times New Roman"/>
                <a:cs typeface="Times New Roman"/>
              </a:rPr>
              <a:t>Merge </a:t>
            </a:r>
            <a:r>
              <a:rPr dirty="0" sz="900" spc="-20">
                <a:latin typeface="Times New Roman"/>
                <a:cs typeface="Times New Roman"/>
              </a:rPr>
              <a:t>made </a:t>
            </a:r>
            <a:r>
              <a:rPr dirty="0" sz="900" spc="20">
                <a:latin typeface="Times New Roman"/>
                <a:cs typeface="Times New Roman"/>
              </a:rPr>
              <a:t>by </a:t>
            </a:r>
            <a:r>
              <a:rPr dirty="0" sz="900" spc="114">
                <a:latin typeface="Times New Roman"/>
                <a:cs typeface="Times New Roman"/>
              </a:rPr>
              <a:t>recursive. 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290">
                <a:latin typeface="Times New Roman"/>
                <a:cs typeface="Times New Roman"/>
              </a:rPr>
              <a:t>|	</a:t>
            </a:r>
            <a:r>
              <a:rPr dirty="0" sz="900" spc="-10">
                <a:latin typeface="Times New Roman"/>
                <a:cs typeface="Times New Roman"/>
              </a:rPr>
              <a:t>1</a:t>
            </a:r>
            <a:r>
              <a:rPr dirty="0" sz="900" spc="-10">
                <a:solidFill>
                  <a:srgbClr val="00FF00"/>
                </a:solidFill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50">
                <a:latin typeface="Times New Roman"/>
                <a:cs typeface="Times New Roman"/>
              </a:rPr>
              <a:t> </a:t>
            </a:r>
            <a:r>
              <a:rPr dirty="0" sz="900" spc="2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  <a:p>
            <a:pPr marL="12700" marR="161861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cat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 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  <a:p>
            <a:pPr marL="12700" marR="72199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0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"andersk"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echo </a:t>
            </a:r>
            <a:r>
              <a:rPr dirty="0" sz="900" spc="-130">
                <a:solidFill>
                  <a:srgbClr val="3333B2"/>
                </a:solidFill>
                <a:latin typeface="Times New Roman"/>
                <a:cs typeface="Times New Roman"/>
              </a:rPr>
              <a:t>5</a:t>
            </a:r>
            <a:r>
              <a:rPr dirty="0" sz="900" spc="-130">
                <a:solidFill>
                  <a:srgbClr val="3333B2"/>
                </a:solidFill>
                <a:latin typeface="Arial"/>
                <a:cs typeface="Arial"/>
              </a:rPr>
              <a:t>½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&gt;&gt;</a:t>
            </a:r>
            <a:r>
              <a:rPr dirty="0" sz="900" spc="-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-35">
                <a:solidFill>
                  <a:srgbClr val="3333B2"/>
                </a:solidFill>
                <a:latin typeface="Times New Roman"/>
                <a:cs typeface="Times New Roman"/>
              </a:rPr>
              <a:t>’5</a:t>
            </a:r>
            <a:r>
              <a:rPr dirty="0" sz="900" spc="-35">
                <a:solidFill>
                  <a:srgbClr val="3333B2"/>
                </a:solidFill>
                <a:latin typeface="Arial"/>
                <a:cs typeface="Arial"/>
              </a:rPr>
              <a:t>½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is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 </a:t>
            </a:r>
            <a:r>
              <a:rPr dirty="0" sz="900" spc="125">
                <a:solidFill>
                  <a:srgbClr val="3333B2"/>
                </a:solidFill>
                <a:latin typeface="Times New Roman"/>
                <a:cs typeface="Times New Roman"/>
              </a:rPr>
              <a:t>better</a:t>
            </a:r>
            <a:r>
              <a:rPr dirty="0" sz="900" spc="229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number.’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371" y="2809311"/>
            <a:ext cx="2955290" cy="30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0">
                <a:latin typeface="Times New Roman"/>
                <a:cs typeface="Times New Roman"/>
              </a:rPr>
              <a:t>5360c2d: </a:t>
            </a:r>
            <a:r>
              <a:rPr dirty="0" sz="900" spc="-135">
                <a:latin typeface="Times New Roman"/>
                <a:cs typeface="Times New Roman"/>
              </a:rPr>
              <a:t>5</a:t>
            </a:r>
            <a:r>
              <a:rPr dirty="0" sz="900" spc="-135">
                <a:latin typeface="Arial"/>
                <a:cs typeface="Arial"/>
              </a:rPr>
              <a:t>½ </a:t>
            </a:r>
            <a:r>
              <a:rPr dirty="0" sz="900" spc="170">
                <a:latin typeface="Times New Roman"/>
                <a:cs typeface="Times New Roman"/>
              </a:rPr>
              <a:t>is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125">
                <a:latin typeface="Times New Roman"/>
                <a:cs typeface="Times New Roman"/>
              </a:rPr>
              <a:t>better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 spc="45">
                <a:latin typeface="Times New Roman"/>
                <a:cs typeface="Times New Roman"/>
              </a:rPr>
              <a:t>number.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04072" y="664186"/>
            <a:ext cx="2291353" cy="1423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295529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215709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cat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 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  <a:p>
            <a:pPr marL="12700" marR="126047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0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"andersk"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echo </a:t>
            </a:r>
            <a:r>
              <a:rPr dirty="0" sz="900" spc="-130">
                <a:solidFill>
                  <a:srgbClr val="3333B2"/>
                </a:solidFill>
                <a:latin typeface="Times New Roman"/>
                <a:cs typeface="Times New Roman"/>
              </a:rPr>
              <a:t>5</a:t>
            </a:r>
            <a:r>
              <a:rPr dirty="0" sz="900" spc="-130">
                <a:solidFill>
                  <a:srgbClr val="3333B2"/>
                </a:solidFill>
                <a:latin typeface="Arial"/>
                <a:cs typeface="Arial"/>
              </a:rPr>
              <a:t>½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&gt;&gt;</a:t>
            </a:r>
            <a:r>
              <a:rPr dirty="0" sz="90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 marR="18415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-35">
                <a:solidFill>
                  <a:srgbClr val="3333B2"/>
                </a:solidFill>
                <a:latin typeface="Times New Roman"/>
                <a:cs typeface="Times New Roman"/>
              </a:rPr>
              <a:t>’5</a:t>
            </a:r>
            <a:r>
              <a:rPr dirty="0" sz="900" spc="-35">
                <a:solidFill>
                  <a:srgbClr val="3333B2"/>
                </a:solidFill>
                <a:latin typeface="Arial"/>
                <a:cs typeface="Arial"/>
              </a:rPr>
              <a:t>½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is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 </a:t>
            </a:r>
            <a:r>
              <a:rPr dirty="0" sz="900" spc="125">
                <a:solidFill>
                  <a:srgbClr val="3333B2"/>
                </a:solidFill>
                <a:latin typeface="Times New Roman"/>
                <a:cs typeface="Times New Roman"/>
              </a:rPr>
              <a:t>better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number.’ 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0">
                <a:latin typeface="Times New Roman"/>
                <a:cs typeface="Times New Roman"/>
              </a:rPr>
              <a:t>5360c2d: </a:t>
            </a:r>
            <a:r>
              <a:rPr dirty="0" sz="900" spc="-135">
                <a:latin typeface="Times New Roman"/>
                <a:cs typeface="Times New Roman"/>
              </a:rPr>
              <a:t>5</a:t>
            </a:r>
            <a:r>
              <a:rPr dirty="0" sz="900" spc="-135">
                <a:latin typeface="Arial"/>
                <a:cs typeface="Arial"/>
              </a:rPr>
              <a:t>½ </a:t>
            </a:r>
            <a:r>
              <a:rPr dirty="0" sz="900" spc="170">
                <a:latin typeface="Times New Roman"/>
                <a:cs typeface="Times New Roman"/>
              </a:rPr>
              <a:t>is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125">
                <a:latin typeface="Times New Roman"/>
                <a:cs typeface="Times New Roman"/>
              </a:rPr>
              <a:t>better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45">
                <a:latin typeface="Times New Roman"/>
                <a:cs typeface="Times New Roman"/>
              </a:rPr>
              <a:t>number.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132016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master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"master"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4072" y="862572"/>
            <a:ext cx="2291353" cy="1225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391160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  <a:p>
            <a:pPr marL="12700" marR="221678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0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"andersk"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45">
                <a:solidFill>
                  <a:srgbClr val="3333B2"/>
                </a:solidFill>
                <a:latin typeface="Times New Roman"/>
                <a:cs typeface="Times New Roman"/>
              </a:rPr>
              <a:t>echo </a:t>
            </a:r>
            <a:r>
              <a:rPr dirty="0" sz="900" spc="-130">
                <a:solidFill>
                  <a:srgbClr val="3333B2"/>
                </a:solidFill>
                <a:latin typeface="Times New Roman"/>
                <a:cs typeface="Times New Roman"/>
              </a:rPr>
              <a:t>5</a:t>
            </a:r>
            <a:r>
              <a:rPr dirty="0" sz="900" spc="-130">
                <a:solidFill>
                  <a:srgbClr val="3333B2"/>
                </a:solidFill>
                <a:latin typeface="Arial"/>
                <a:cs typeface="Arial"/>
              </a:rPr>
              <a:t>½ </a:t>
            </a:r>
            <a:r>
              <a:rPr dirty="0" sz="900" spc="-40">
                <a:solidFill>
                  <a:srgbClr val="3333B2"/>
                </a:solidFill>
                <a:latin typeface="Times New Roman"/>
                <a:cs typeface="Times New Roman"/>
              </a:rPr>
              <a:t>&gt;&gt;</a:t>
            </a:r>
            <a:r>
              <a:rPr dirty="0" sz="90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35">
                <a:solidFill>
                  <a:srgbClr val="3333B2"/>
                </a:solidFill>
                <a:latin typeface="Times New Roman"/>
                <a:cs typeface="Times New Roman"/>
              </a:rPr>
              <a:t>add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 marR="114046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-35">
                <a:solidFill>
                  <a:srgbClr val="3333B2"/>
                </a:solidFill>
                <a:latin typeface="Times New Roman"/>
                <a:cs typeface="Times New Roman"/>
              </a:rPr>
              <a:t>’5</a:t>
            </a:r>
            <a:r>
              <a:rPr dirty="0" sz="900" spc="-35">
                <a:solidFill>
                  <a:srgbClr val="3333B2"/>
                </a:solidFill>
                <a:latin typeface="Arial"/>
                <a:cs typeface="Arial"/>
              </a:rPr>
              <a:t>½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is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 </a:t>
            </a:r>
            <a:r>
              <a:rPr dirty="0" sz="900" spc="125">
                <a:solidFill>
                  <a:srgbClr val="3333B2"/>
                </a:solidFill>
                <a:latin typeface="Times New Roman"/>
                <a:cs typeface="Times New Roman"/>
              </a:rPr>
              <a:t>better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number.’ 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0">
                <a:latin typeface="Times New Roman"/>
                <a:cs typeface="Times New Roman"/>
              </a:rPr>
              <a:t>5360c2d: </a:t>
            </a:r>
            <a:r>
              <a:rPr dirty="0" sz="900" spc="-135">
                <a:latin typeface="Times New Roman"/>
                <a:cs typeface="Times New Roman"/>
              </a:rPr>
              <a:t>5</a:t>
            </a:r>
            <a:r>
              <a:rPr dirty="0" sz="900" spc="-135">
                <a:latin typeface="Arial"/>
                <a:cs typeface="Arial"/>
              </a:rPr>
              <a:t>½ </a:t>
            </a:r>
            <a:r>
              <a:rPr dirty="0" sz="900" spc="170">
                <a:latin typeface="Times New Roman"/>
                <a:cs typeface="Times New Roman"/>
              </a:rPr>
              <a:t>is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125">
                <a:latin typeface="Times New Roman"/>
                <a:cs typeface="Times New Roman"/>
              </a:rPr>
              <a:t>better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45">
                <a:latin typeface="Times New Roman"/>
                <a:cs typeface="Times New Roman"/>
              </a:rPr>
              <a:t>number.</a:t>
            </a: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-7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deletions(-)</a:t>
            </a:r>
            <a:endParaRPr sz="900">
              <a:latin typeface="Times New Roman"/>
              <a:cs typeface="Times New Roman"/>
            </a:endParaRPr>
          </a:p>
          <a:p>
            <a:pPr marL="12700" marR="227647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master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"master"</a:t>
            </a:r>
            <a:endParaRPr sz="900">
              <a:latin typeface="Times New Roman"/>
              <a:cs typeface="Times New Roman"/>
            </a:endParaRPr>
          </a:p>
          <a:p>
            <a:pPr marL="12700" marR="275463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merge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30">
                <a:latin typeface="Times New Roman"/>
                <a:cs typeface="Times New Roman"/>
              </a:rPr>
              <a:t>Auto-merged</a:t>
            </a:r>
            <a:r>
              <a:rPr dirty="0" sz="900" spc="215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80">
                <a:latin typeface="Times New Roman"/>
                <a:cs typeface="Times New Roman"/>
              </a:rPr>
              <a:t>CONFLICT </a:t>
            </a:r>
            <a:r>
              <a:rPr dirty="0" sz="900" spc="120">
                <a:latin typeface="Times New Roman"/>
                <a:cs typeface="Times New Roman"/>
              </a:rPr>
              <a:t>(content): </a:t>
            </a:r>
            <a:r>
              <a:rPr dirty="0" sz="900">
                <a:latin typeface="Times New Roman"/>
                <a:cs typeface="Times New Roman"/>
              </a:rPr>
              <a:t>Merge </a:t>
            </a:r>
            <a:r>
              <a:rPr dirty="0" sz="900" spc="125">
                <a:latin typeface="Times New Roman"/>
                <a:cs typeface="Times New Roman"/>
              </a:rPr>
              <a:t>conflict </a:t>
            </a:r>
            <a:r>
              <a:rPr dirty="0" sz="900" spc="120">
                <a:latin typeface="Times New Roman"/>
                <a:cs typeface="Times New Roman"/>
              </a:rPr>
              <a:t>in</a:t>
            </a:r>
            <a:r>
              <a:rPr dirty="0" sz="900" spc="190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45">
                <a:latin typeface="Times New Roman"/>
                <a:cs typeface="Times New Roman"/>
              </a:rPr>
              <a:t>Automatic </a:t>
            </a:r>
            <a:r>
              <a:rPr dirty="0" sz="900" spc="20">
                <a:latin typeface="Times New Roman"/>
                <a:cs typeface="Times New Roman"/>
              </a:rPr>
              <a:t>merge </a:t>
            </a:r>
            <a:r>
              <a:rPr dirty="0" sz="900" spc="140">
                <a:latin typeface="Times New Roman"/>
                <a:cs typeface="Times New Roman"/>
              </a:rPr>
              <a:t>failed; </a:t>
            </a:r>
            <a:r>
              <a:rPr dirty="0" sz="900" spc="135">
                <a:latin typeface="Times New Roman"/>
                <a:cs typeface="Times New Roman"/>
              </a:rPr>
              <a:t>fix </a:t>
            </a:r>
            <a:r>
              <a:rPr dirty="0" sz="900" spc="125">
                <a:latin typeface="Times New Roman"/>
                <a:cs typeface="Times New Roman"/>
              </a:rPr>
              <a:t>conflicts </a:t>
            </a:r>
            <a:r>
              <a:rPr dirty="0" sz="900" spc="35">
                <a:latin typeface="Times New Roman"/>
                <a:cs typeface="Times New Roman"/>
              </a:rPr>
              <a:t>and </a:t>
            </a:r>
            <a:r>
              <a:rPr dirty="0" sz="900" spc="80">
                <a:latin typeface="Times New Roman"/>
                <a:cs typeface="Times New Roman"/>
              </a:rPr>
              <a:t>then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100">
                <a:latin typeface="Times New Roman"/>
                <a:cs typeface="Times New Roman"/>
              </a:rPr>
              <a:t>the</a:t>
            </a:r>
            <a:r>
              <a:rPr dirty="0" sz="900" spc="340">
                <a:latin typeface="Times New Roman"/>
                <a:cs typeface="Times New Roman"/>
              </a:rPr>
              <a:t> </a:t>
            </a:r>
            <a:r>
              <a:rPr dirty="0" sz="900" spc="150">
                <a:latin typeface="Times New Roman"/>
                <a:cs typeface="Times New Roman"/>
              </a:rPr>
              <a:t>result.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4072" y="862572"/>
            <a:ext cx="2291353" cy="1225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2775585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900" spc="-30">
                <a:solidFill>
                  <a:srgbClr val="3333B2"/>
                </a:solidFill>
                <a:latin typeface="Times New Roman"/>
                <a:cs typeface="Times New Roman"/>
              </a:rPr>
              <a:t>-m </a:t>
            </a:r>
            <a:r>
              <a:rPr dirty="0" sz="900" spc="-35">
                <a:solidFill>
                  <a:srgbClr val="3333B2"/>
                </a:solidFill>
                <a:latin typeface="Times New Roman"/>
                <a:cs typeface="Times New Roman"/>
              </a:rPr>
              <a:t>’5</a:t>
            </a:r>
            <a:r>
              <a:rPr dirty="0" sz="900" spc="-35">
                <a:solidFill>
                  <a:srgbClr val="3333B2"/>
                </a:solidFill>
                <a:latin typeface="Arial"/>
                <a:cs typeface="Arial"/>
              </a:rPr>
              <a:t>½ </a:t>
            </a:r>
            <a:r>
              <a:rPr dirty="0" sz="900" spc="170">
                <a:solidFill>
                  <a:srgbClr val="3333B2"/>
                </a:solidFill>
                <a:latin typeface="Times New Roman"/>
                <a:cs typeface="Times New Roman"/>
              </a:rPr>
              <a:t>is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 </a:t>
            </a:r>
            <a:r>
              <a:rPr dirty="0" sz="900" spc="125">
                <a:solidFill>
                  <a:srgbClr val="3333B2"/>
                </a:solidFill>
                <a:latin typeface="Times New Roman"/>
                <a:cs typeface="Times New Roman"/>
              </a:rPr>
              <a:t>better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number.’ 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50">
                <a:latin typeface="Times New Roman"/>
                <a:cs typeface="Times New Roman"/>
              </a:rPr>
              <a:t>5360c2d: </a:t>
            </a:r>
            <a:r>
              <a:rPr dirty="0" sz="900" spc="-135">
                <a:latin typeface="Times New Roman"/>
                <a:cs typeface="Times New Roman"/>
              </a:rPr>
              <a:t>5</a:t>
            </a:r>
            <a:r>
              <a:rPr dirty="0" sz="900" spc="-135">
                <a:latin typeface="Arial"/>
                <a:cs typeface="Arial"/>
              </a:rPr>
              <a:t>½ </a:t>
            </a:r>
            <a:r>
              <a:rPr dirty="0" sz="900" spc="170">
                <a:latin typeface="Times New Roman"/>
                <a:cs typeface="Times New Roman"/>
              </a:rPr>
              <a:t>is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125">
                <a:latin typeface="Times New Roman"/>
                <a:cs typeface="Times New Roman"/>
              </a:rPr>
              <a:t>better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45">
                <a:latin typeface="Times New Roman"/>
                <a:cs typeface="Times New Roman"/>
              </a:rPr>
              <a:t>number.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8636" y="860813"/>
            <a:ext cx="2647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5">
                <a:latin typeface="Times New Roman"/>
                <a:cs typeface="Times New Roman"/>
              </a:rPr>
              <a:t>s(-)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2851" y="902012"/>
            <a:ext cx="41910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120">
                <a:latin typeface="Times New Roman"/>
                <a:cs typeface="Times New Roman"/>
              </a:rPr>
              <a:t>eletion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371" y="860813"/>
            <a:ext cx="2536825" cy="8585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60">
                <a:latin typeface="Times New Roman"/>
                <a:cs typeface="Times New Roman"/>
              </a:rPr>
              <a:t>files </a:t>
            </a:r>
            <a:r>
              <a:rPr dirty="0" sz="900" spc="65">
                <a:latin typeface="Times New Roman"/>
                <a:cs typeface="Times New Roman"/>
              </a:rPr>
              <a:t>changed, </a:t>
            </a:r>
            <a:r>
              <a:rPr dirty="0" sz="900" spc="20">
                <a:latin typeface="Times New Roman"/>
                <a:cs typeface="Times New Roman"/>
              </a:rPr>
              <a:t>1 </a:t>
            </a:r>
            <a:r>
              <a:rPr dirty="0" sz="900" spc="125">
                <a:latin typeface="Times New Roman"/>
                <a:cs typeface="Times New Roman"/>
              </a:rPr>
              <a:t>insertions(+),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r>
              <a:rPr dirty="0" sz="900" spc="260">
                <a:latin typeface="Times New Roman"/>
                <a:cs typeface="Times New Roman"/>
              </a:rPr>
              <a:t> </a:t>
            </a:r>
            <a:r>
              <a:rPr dirty="0" sz="900" spc="2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  <a:p>
            <a:pPr marL="12700" marR="90170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60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master  </a:t>
            </a:r>
            <a:r>
              <a:rPr dirty="0" sz="900" spc="50">
                <a:latin typeface="Times New Roman"/>
                <a:cs typeface="Times New Roman"/>
              </a:rPr>
              <a:t>Switched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Times New Roman"/>
                <a:cs typeface="Times New Roman"/>
              </a:rPr>
              <a:t>"master"</a:t>
            </a:r>
            <a:endParaRPr sz="900">
              <a:latin typeface="Times New Roman"/>
              <a:cs typeface="Times New Roman"/>
            </a:endParaRPr>
          </a:p>
          <a:p>
            <a:pPr marL="12700" marR="137985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20">
                <a:solidFill>
                  <a:srgbClr val="3333B2"/>
                </a:solidFill>
                <a:latin typeface="Times New Roman"/>
                <a:cs typeface="Times New Roman"/>
              </a:rPr>
              <a:t>merge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  </a:t>
            </a:r>
            <a:r>
              <a:rPr dirty="0" sz="900" spc="30">
                <a:latin typeface="Times New Roman"/>
                <a:cs typeface="Times New Roman"/>
              </a:rPr>
              <a:t>Auto-merged</a:t>
            </a:r>
            <a:r>
              <a:rPr dirty="0" sz="900" spc="215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80">
                <a:latin typeface="Times New Roman"/>
                <a:cs typeface="Times New Roman"/>
              </a:rPr>
              <a:t>CONFLICT </a:t>
            </a:r>
            <a:r>
              <a:rPr dirty="0" sz="900" spc="120">
                <a:latin typeface="Times New Roman"/>
                <a:cs typeface="Times New Roman"/>
              </a:rPr>
              <a:t>(content): </a:t>
            </a:r>
            <a:r>
              <a:rPr dirty="0" sz="900">
                <a:latin typeface="Times New Roman"/>
                <a:cs typeface="Times New Roman"/>
              </a:rPr>
              <a:t>Merge </a:t>
            </a:r>
            <a:r>
              <a:rPr dirty="0" sz="900" spc="125">
                <a:latin typeface="Times New Roman"/>
                <a:cs typeface="Times New Roman"/>
              </a:rPr>
              <a:t>conflict </a:t>
            </a:r>
            <a:r>
              <a:rPr dirty="0" sz="900" spc="120">
                <a:latin typeface="Times New Roman"/>
                <a:cs typeface="Times New Roman"/>
              </a:rPr>
              <a:t>in</a:t>
            </a:r>
            <a:r>
              <a:rPr dirty="0" sz="900" spc="150">
                <a:latin typeface="Times New Roman"/>
                <a:cs typeface="Times New Roman"/>
              </a:rPr>
              <a:t> </a:t>
            </a:r>
            <a:r>
              <a:rPr dirty="0" sz="900" spc="-45">
                <a:latin typeface="Times New Roman"/>
                <a:cs typeface="Times New Roman"/>
              </a:rPr>
              <a:t>numb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1977" y="1597909"/>
            <a:ext cx="17970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120">
                <a:latin typeface="Times New Roman"/>
                <a:cs typeface="Times New Roman"/>
              </a:rPr>
              <a:t>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71" y="1695889"/>
            <a:ext cx="3911600" cy="1414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45">
                <a:latin typeface="Times New Roman"/>
                <a:cs typeface="Times New Roman"/>
              </a:rPr>
              <a:t>Automatic </a:t>
            </a:r>
            <a:r>
              <a:rPr dirty="0" sz="900" spc="20">
                <a:latin typeface="Times New Roman"/>
                <a:cs typeface="Times New Roman"/>
              </a:rPr>
              <a:t>merge </a:t>
            </a:r>
            <a:r>
              <a:rPr dirty="0" sz="900" spc="140">
                <a:latin typeface="Times New Roman"/>
                <a:cs typeface="Times New Roman"/>
              </a:rPr>
              <a:t>failed; </a:t>
            </a:r>
            <a:r>
              <a:rPr dirty="0" sz="900" spc="135">
                <a:latin typeface="Times New Roman"/>
                <a:cs typeface="Times New Roman"/>
              </a:rPr>
              <a:t>fix </a:t>
            </a:r>
            <a:r>
              <a:rPr dirty="0" sz="900" spc="125">
                <a:latin typeface="Times New Roman"/>
                <a:cs typeface="Times New Roman"/>
              </a:rPr>
              <a:t>conflicts </a:t>
            </a:r>
            <a:r>
              <a:rPr dirty="0" sz="900" spc="35">
                <a:latin typeface="Times New Roman"/>
                <a:cs typeface="Times New Roman"/>
              </a:rPr>
              <a:t>and </a:t>
            </a:r>
            <a:r>
              <a:rPr dirty="0" sz="900" spc="80">
                <a:latin typeface="Times New Roman"/>
                <a:cs typeface="Times New Roman"/>
              </a:rPr>
              <a:t>then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100">
                <a:latin typeface="Times New Roman"/>
                <a:cs typeface="Times New Roman"/>
              </a:rPr>
              <a:t>the</a:t>
            </a:r>
            <a:r>
              <a:rPr dirty="0" sz="900" spc="340">
                <a:latin typeface="Times New Roman"/>
                <a:cs typeface="Times New Roman"/>
              </a:rPr>
              <a:t> </a:t>
            </a:r>
            <a:r>
              <a:rPr dirty="0" sz="900" spc="150">
                <a:latin typeface="Times New Roman"/>
                <a:cs typeface="Times New Roman"/>
              </a:rPr>
              <a:t>result.</a:t>
            </a:r>
            <a:endParaRPr sz="900">
              <a:latin typeface="Times New Roman"/>
              <a:cs typeface="Times New Roman"/>
            </a:endParaRPr>
          </a:p>
          <a:p>
            <a:pPr marL="12700" marR="2694940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25">
                <a:solidFill>
                  <a:srgbClr val="3333B2"/>
                </a:solidFill>
                <a:latin typeface="Times New Roman"/>
                <a:cs typeface="Times New Roman"/>
              </a:rPr>
              <a:t>status  </a:t>
            </a:r>
            <a:r>
              <a:rPr dirty="0" sz="900" spc="50">
                <a:latin typeface="Times New Roman"/>
                <a:cs typeface="Times New Roman"/>
              </a:rPr>
              <a:t>numbers: </a:t>
            </a:r>
            <a:r>
              <a:rPr dirty="0" sz="900" spc="60">
                <a:latin typeface="Times New Roman"/>
                <a:cs typeface="Times New Roman"/>
              </a:rPr>
              <a:t>needs </a:t>
            </a:r>
            <a:r>
              <a:rPr dirty="0" sz="900" spc="20">
                <a:latin typeface="Times New Roman"/>
                <a:cs typeface="Times New Roman"/>
              </a:rPr>
              <a:t>merge  # </a:t>
            </a:r>
            <a:r>
              <a:rPr dirty="0" sz="900" spc="-80">
                <a:latin typeface="Times New Roman"/>
                <a:cs typeface="Times New Roman"/>
              </a:rPr>
              <a:t>On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10">
                <a:latin typeface="Times New Roman"/>
                <a:cs typeface="Times New Roman"/>
              </a:rPr>
              <a:t> </a:t>
            </a:r>
            <a:r>
              <a:rPr dirty="0" sz="900" spc="70">
                <a:latin typeface="Times New Roman"/>
                <a:cs typeface="Times New Roman"/>
              </a:rPr>
              <a:t>master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# </a:t>
            </a:r>
            <a:r>
              <a:rPr dirty="0" sz="900" spc="10">
                <a:latin typeface="Times New Roman"/>
                <a:cs typeface="Times New Roman"/>
              </a:rPr>
              <a:t>Changed </a:t>
            </a:r>
            <a:r>
              <a:rPr dirty="0" sz="900" spc="85">
                <a:latin typeface="Times New Roman"/>
                <a:cs typeface="Times New Roman"/>
              </a:rPr>
              <a:t>but not</a:t>
            </a:r>
            <a:r>
              <a:rPr dirty="0" sz="900" spc="70">
                <a:latin typeface="Times New Roman"/>
                <a:cs typeface="Times New Roman"/>
              </a:rPr>
              <a:t> </a:t>
            </a:r>
            <a:r>
              <a:rPr dirty="0" sz="900" spc="80">
                <a:latin typeface="Times New Roman"/>
                <a:cs typeface="Times New Roman"/>
              </a:rPr>
              <a:t>updated:</a:t>
            </a:r>
            <a:endParaRPr sz="900">
              <a:latin typeface="Times New Roman"/>
              <a:cs typeface="Times New Roman"/>
            </a:endParaRPr>
          </a:p>
          <a:p>
            <a:pPr marL="12700" marR="184150">
              <a:lnSpc>
                <a:spcPct val="101499"/>
              </a:lnSpc>
              <a:tabLst>
                <a:tab pos="251460" algn="l"/>
              </a:tabLst>
            </a:pPr>
            <a:r>
              <a:rPr dirty="0" sz="900" spc="20">
                <a:latin typeface="Times New Roman"/>
                <a:cs typeface="Times New Roman"/>
              </a:rPr>
              <a:t>#	</a:t>
            </a:r>
            <a:r>
              <a:rPr dirty="0" sz="900" spc="95">
                <a:latin typeface="Times New Roman"/>
                <a:cs typeface="Times New Roman"/>
              </a:rPr>
              <a:t>(use </a:t>
            </a:r>
            <a:r>
              <a:rPr dirty="0" sz="900" spc="140">
                <a:latin typeface="Times New Roman"/>
                <a:cs typeface="Times New Roman"/>
              </a:rPr>
              <a:t>"git </a:t>
            </a:r>
            <a:r>
              <a:rPr dirty="0" sz="900" spc="35">
                <a:latin typeface="Times New Roman"/>
                <a:cs typeface="Times New Roman"/>
              </a:rPr>
              <a:t>add </a:t>
            </a:r>
            <a:r>
              <a:rPr dirty="0" sz="900" spc="145">
                <a:latin typeface="Times New Roman"/>
                <a:cs typeface="Times New Roman"/>
              </a:rPr>
              <a:t>&lt;file&gt;..."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70">
                <a:latin typeface="Times New Roman"/>
                <a:cs typeface="Times New Roman"/>
              </a:rPr>
              <a:t>update </a:t>
            </a:r>
            <a:r>
              <a:rPr dirty="0" sz="900" spc="30">
                <a:latin typeface="Times New Roman"/>
                <a:cs typeface="Times New Roman"/>
              </a:rPr>
              <a:t>what </a:t>
            </a:r>
            <a:r>
              <a:rPr dirty="0" sz="900" spc="120">
                <a:latin typeface="Times New Roman"/>
                <a:cs typeface="Times New Roman"/>
              </a:rPr>
              <a:t>will </a:t>
            </a:r>
            <a:r>
              <a:rPr dirty="0" sz="900" spc="45">
                <a:latin typeface="Times New Roman"/>
                <a:cs typeface="Times New Roman"/>
              </a:rPr>
              <a:t>be </a:t>
            </a:r>
            <a:r>
              <a:rPr dirty="0" sz="900" spc="55">
                <a:latin typeface="Times New Roman"/>
                <a:cs typeface="Times New Roman"/>
              </a:rPr>
              <a:t>committed)  </a:t>
            </a:r>
            <a:r>
              <a:rPr dirty="0" sz="900" spc="20">
                <a:latin typeface="Times New Roman"/>
                <a:cs typeface="Times New Roman"/>
              </a:rPr>
              <a:t>#</a:t>
            </a:r>
            <a:endParaRPr sz="900">
              <a:latin typeface="Times New Roman"/>
              <a:cs typeface="Times New Roman"/>
            </a:endParaRPr>
          </a:p>
          <a:p>
            <a:pPr marL="12700" marR="2694940">
              <a:lnSpc>
                <a:spcPct val="101499"/>
              </a:lnSpc>
              <a:tabLst>
                <a:tab pos="789305" algn="l"/>
              </a:tabLst>
            </a:pPr>
            <a:r>
              <a:rPr dirty="0" sz="900" spc="20">
                <a:latin typeface="Times New Roman"/>
                <a:cs typeface="Times New Roman"/>
              </a:rPr>
              <a:t>#</a:t>
            </a:r>
            <a:r>
              <a:rPr dirty="0" sz="900" spc="40">
                <a:solidFill>
                  <a:srgbClr val="FF0000"/>
                </a:solidFill>
                <a:latin typeface="Times New Roman"/>
                <a:cs typeface="Times New Roman"/>
              </a:rPr>
              <a:t>unmerged:</a:t>
            </a:r>
            <a:r>
              <a:rPr dirty="0" sz="900" spc="4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900" spc="20">
                <a:solidFill>
                  <a:srgbClr val="FF0000"/>
                </a:solidFill>
                <a:latin typeface="Times New Roman"/>
                <a:cs typeface="Times New Roman"/>
              </a:rPr>
              <a:t>numbers  </a:t>
            </a:r>
            <a:r>
              <a:rPr dirty="0" sz="900" spc="20">
                <a:latin typeface="Times New Roman"/>
                <a:cs typeface="Times New Roman"/>
              </a:rPr>
              <a:t>#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no </a:t>
            </a:r>
            <a:r>
              <a:rPr dirty="0" sz="900" spc="55">
                <a:latin typeface="Times New Roman"/>
                <a:cs typeface="Times New Roman"/>
              </a:rPr>
              <a:t>changes </a:t>
            </a:r>
            <a:r>
              <a:rPr dirty="0" sz="900" spc="40">
                <a:latin typeface="Times New Roman"/>
                <a:cs typeface="Times New Roman"/>
              </a:rPr>
              <a:t>added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95">
                <a:latin typeface="Times New Roman"/>
                <a:cs typeface="Times New Roman"/>
              </a:rPr>
              <a:t>(use </a:t>
            </a:r>
            <a:r>
              <a:rPr dirty="0" sz="900" spc="140">
                <a:latin typeface="Times New Roman"/>
                <a:cs typeface="Times New Roman"/>
              </a:rPr>
              <a:t>"git </a:t>
            </a:r>
            <a:r>
              <a:rPr dirty="0" sz="900" spc="50">
                <a:latin typeface="Times New Roman"/>
                <a:cs typeface="Times New Roman"/>
              </a:rPr>
              <a:t>add" </a:t>
            </a:r>
            <a:r>
              <a:rPr dirty="0" sz="900" spc="85">
                <a:latin typeface="Times New Roman"/>
                <a:cs typeface="Times New Roman"/>
              </a:rPr>
              <a:t>and/or </a:t>
            </a:r>
            <a:r>
              <a:rPr dirty="0" sz="900" spc="140">
                <a:latin typeface="Times New Roman"/>
                <a:cs typeface="Times New Roman"/>
              </a:rPr>
              <a:t>"git </a:t>
            </a:r>
            <a:r>
              <a:rPr dirty="0" sz="900" spc="10">
                <a:latin typeface="Times New Roman"/>
                <a:cs typeface="Times New Roman"/>
              </a:rPr>
              <a:t>commit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-a")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04072" y="862572"/>
            <a:ext cx="2291353" cy="1225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1544" y="1458729"/>
            <a:ext cx="41910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120">
                <a:latin typeface="Times New Roman"/>
                <a:cs typeface="Times New Roman"/>
              </a:rPr>
              <a:t>will</a:t>
            </a:r>
            <a:r>
              <a:rPr dirty="0" sz="900" spc="150">
                <a:latin typeface="Times New Roman"/>
                <a:cs typeface="Times New Roman"/>
              </a:rPr>
              <a:t> </a:t>
            </a:r>
            <a:r>
              <a:rPr dirty="0" sz="900" spc="45">
                <a:latin typeface="Times New Roman"/>
                <a:cs typeface="Times New Roman"/>
              </a:rPr>
              <a:t>be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9162" y="1458729"/>
            <a:ext cx="41910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95">
                <a:latin typeface="Times New Roman"/>
                <a:cs typeface="Times New Roman"/>
              </a:rPr>
              <a:t>mitted)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CONFLICT </a:t>
            </a:r>
            <a:r>
              <a:rPr dirty="0" spc="120"/>
              <a:t>(content): </a:t>
            </a:r>
            <a:r>
              <a:rPr dirty="0"/>
              <a:t>Merge </a:t>
            </a:r>
            <a:r>
              <a:rPr dirty="0" spc="125"/>
              <a:t>conflict </a:t>
            </a:r>
            <a:r>
              <a:rPr dirty="0" spc="120"/>
              <a:t>in</a:t>
            </a:r>
            <a:r>
              <a:rPr dirty="0" spc="190"/>
              <a:t> </a:t>
            </a:r>
            <a:r>
              <a:rPr dirty="0" spc="25"/>
              <a:t>numbers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45"/>
              <a:t>Automatic </a:t>
            </a:r>
            <a:r>
              <a:rPr dirty="0" spc="20"/>
              <a:t>merge </a:t>
            </a:r>
            <a:r>
              <a:rPr dirty="0" spc="140"/>
              <a:t>failed; </a:t>
            </a:r>
            <a:r>
              <a:rPr dirty="0" spc="135"/>
              <a:t>fix </a:t>
            </a:r>
            <a:r>
              <a:rPr dirty="0" spc="125"/>
              <a:t>conflicts </a:t>
            </a:r>
            <a:r>
              <a:rPr dirty="0" spc="35"/>
              <a:t>and </a:t>
            </a:r>
            <a:r>
              <a:rPr dirty="0" spc="80"/>
              <a:t>then </a:t>
            </a:r>
            <a:r>
              <a:rPr dirty="0" spc="10"/>
              <a:t>commit </a:t>
            </a:r>
            <a:r>
              <a:rPr dirty="0" spc="100"/>
              <a:t>the</a:t>
            </a:r>
            <a:r>
              <a:rPr dirty="0" spc="340"/>
              <a:t> </a:t>
            </a:r>
            <a:r>
              <a:rPr dirty="0" spc="150"/>
              <a:t>result.</a:t>
            </a:r>
          </a:p>
          <a:p>
            <a:pPr marL="12700" marR="2694940">
              <a:lnSpc>
                <a:spcPct val="101499"/>
              </a:lnSpc>
            </a:pPr>
            <a:r>
              <a:rPr dirty="0" spc="-30">
                <a:latin typeface="Arial"/>
                <a:cs typeface="Arial"/>
              </a:rPr>
              <a:t>$ </a:t>
            </a:r>
            <a:r>
              <a:rPr dirty="0" spc="150">
                <a:solidFill>
                  <a:srgbClr val="3333B2"/>
                </a:solidFill>
              </a:rPr>
              <a:t>git </a:t>
            </a:r>
            <a:r>
              <a:rPr dirty="0" spc="125">
                <a:solidFill>
                  <a:srgbClr val="3333B2"/>
                </a:solidFill>
              </a:rPr>
              <a:t>status  </a:t>
            </a:r>
            <a:r>
              <a:rPr dirty="0" spc="50"/>
              <a:t>numbers: </a:t>
            </a:r>
            <a:r>
              <a:rPr dirty="0" spc="60"/>
              <a:t>needs </a:t>
            </a:r>
            <a:r>
              <a:rPr dirty="0" spc="20"/>
              <a:t>merge  # </a:t>
            </a:r>
            <a:r>
              <a:rPr dirty="0" spc="-80"/>
              <a:t>On </a:t>
            </a:r>
            <a:r>
              <a:rPr dirty="0" spc="60"/>
              <a:t>branch</a:t>
            </a:r>
            <a:r>
              <a:rPr dirty="0" spc="210"/>
              <a:t> </a:t>
            </a:r>
            <a:r>
              <a:rPr dirty="0" spc="70"/>
              <a:t>master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20"/>
              <a:t># </a:t>
            </a:r>
            <a:r>
              <a:rPr dirty="0" spc="10"/>
              <a:t>Changed </a:t>
            </a:r>
            <a:r>
              <a:rPr dirty="0" spc="85"/>
              <a:t>but not</a:t>
            </a:r>
            <a:r>
              <a:rPr dirty="0" spc="70"/>
              <a:t> </a:t>
            </a:r>
            <a:r>
              <a:rPr dirty="0" spc="80"/>
              <a:t>updated:</a:t>
            </a:r>
          </a:p>
          <a:p>
            <a:pPr marL="12700" marR="602615">
              <a:lnSpc>
                <a:spcPct val="101499"/>
              </a:lnSpc>
              <a:tabLst>
                <a:tab pos="251460" algn="l"/>
                <a:tab pos="3121025" algn="l"/>
              </a:tabLst>
            </a:pPr>
            <a:r>
              <a:rPr dirty="0" spc="20"/>
              <a:t>#</a:t>
            </a:r>
            <a:r>
              <a:rPr dirty="0" spc="20"/>
              <a:t>	</a:t>
            </a:r>
            <a:r>
              <a:rPr dirty="0" spc="95"/>
              <a:t>(use</a:t>
            </a:r>
            <a:r>
              <a:rPr dirty="0" spc="95"/>
              <a:t> </a:t>
            </a:r>
            <a:r>
              <a:rPr dirty="0" spc="20"/>
              <a:t> </a:t>
            </a:r>
            <a:r>
              <a:rPr dirty="0" spc="140"/>
              <a:t>"git</a:t>
            </a:r>
            <a:r>
              <a:rPr dirty="0"/>
              <a:t> </a:t>
            </a:r>
            <a:r>
              <a:rPr dirty="0" spc="20"/>
              <a:t> </a:t>
            </a:r>
            <a:r>
              <a:rPr dirty="0" spc="35"/>
              <a:t>add</a:t>
            </a:r>
            <a:r>
              <a:rPr dirty="0"/>
              <a:t> </a:t>
            </a:r>
            <a:r>
              <a:rPr dirty="0" spc="20"/>
              <a:t> </a:t>
            </a:r>
            <a:r>
              <a:rPr dirty="0" spc="145"/>
              <a:t>&lt;file&gt;..."</a:t>
            </a:r>
            <a:r>
              <a:rPr dirty="0"/>
              <a:t> </a:t>
            </a:r>
            <a:r>
              <a:rPr dirty="0" spc="20"/>
              <a:t> </a:t>
            </a:r>
            <a:r>
              <a:rPr dirty="0" spc="120"/>
              <a:t>to</a:t>
            </a:r>
            <a:r>
              <a:rPr dirty="0"/>
              <a:t> </a:t>
            </a:r>
            <a:r>
              <a:rPr dirty="0" spc="20"/>
              <a:t> </a:t>
            </a:r>
            <a:r>
              <a:rPr dirty="0" spc="70"/>
              <a:t>update</a:t>
            </a:r>
            <a:r>
              <a:rPr dirty="0"/>
              <a:t> </a:t>
            </a:r>
            <a:r>
              <a:rPr dirty="0" spc="20"/>
              <a:t> </a:t>
            </a:r>
            <a:r>
              <a:rPr dirty="0" spc="30"/>
              <a:t>what</a:t>
            </a:r>
            <a:r>
              <a:rPr dirty="0"/>
              <a:t>	</a:t>
            </a:r>
            <a:r>
              <a:rPr dirty="0" spc="-40"/>
              <a:t>com  </a:t>
            </a:r>
            <a:r>
              <a:rPr dirty="0" spc="20"/>
              <a:t>#</a:t>
            </a:r>
          </a:p>
          <a:p>
            <a:pPr marL="12700" marR="2694940">
              <a:lnSpc>
                <a:spcPct val="101499"/>
              </a:lnSpc>
              <a:tabLst>
                <a:tab pos="789305" algn="l"/>
              </a:tabLst>
            </a:pPr>
            <a:r>
              <a:rPr dirty="0" spc="20"/>
              <a:t>#</a:t>
            </a:r>
            <a:r>
              <a:rPr dirty="0" spc="40">
                <a:solidFill>
                  <a:srgbClr val="FF0000"/>
                </a:solidFill>
              </a:rPr>
              <a:t>unmerged:</a:t>
            </a:r>
            <a:r>
              <a:rPr dirty="0" spc="40">
                <a:solidFill>
                  <a:srgbClr val="FF0000"/>
                </a:solidFill>
              </a:rPr>
              <a:t>	</a:t>
            </a:r>
            <a:r>
              <a:rPr dirty="0" spc="20">
                <a:solidFill>
                  <a:srgbClr val="FF0000"/>
                </a:solidFill>
              </a:rPr>
              <a:t>numbers  </a:t>
            </a:r>
            <a:r>
              <a:rPr dirty="0" spc="20"/>
              <a:t>#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0461" y="2015434"/>
            <a:ext cx="41910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140">
                <a:latin typeface="Times New Roman"/>
                <a:cs typeface="Times New Roman"/>
              </a:rPr>
              <a:t>"git</a:t>
            </a:r>
            <a:r>
              <a:rPr dirty="0" sz="900" spc="150">
                <a:latin typeface="Times New Roman"/>
                <a:cs typeface="Times New Roman"/>
              </a:rPr>
              <a:t> </a:t>
            </a:r>
            <a:r>
              <a:rPr dirty="0" sz="900" spc="45">
                <a:latin typeface="Times New Roman"/>
                <a:cs typeface="Times New Roman"/>
              </a:rPr>
              <a:t>co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6246" y="1974235"/>
            <a:ext cx="5638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Times New Roman"/>
                <a:cs typeface="Times New Roman"/>
              </a:rPr>
              <a:t>mmit</a:t>
            </a:r>
            <a:r>
              <a:rPr dirty="0" sz="900" spc="175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-a")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71" y="1974235"/>
            <a:ext cx="2895600" cy="440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Times New Roman"/>
                <a:cs typeface="Times New Roman"/>
              </a:rPr>
              <a:t>no </a:t>
            </a:r>
            <a:r>
              <a:rPr dirty="0" sz="900" spc="55">
                <a:latin typeface="Times New Roman"/>
                <a:cs typeface="Times New Roman"/>
              </a:rPr>
              <a:t>changes </a:t>
            </a:r>
            <a:r>
              <a:rPr dirty="0" sz="900" spc="40">
                <a:latin typeface="Times New Roman"/>
                <a:cs typeface="Times New Roman"/>
              </a:rPr>
              <a:t>added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95">
                <a:latin typeface="Times New Roman"/>
                <a:cs typeface="Times New Roman"/>
              </a:rPr>
              <a:t>(use </a:t>
            </a:r>
            <a:r>
              <a:rPr dirty="0" sz="900" spc="140">
                <a:latin typeface="Times New Roman"/>
                <a:cs typeface="Times New Roman"/>
              </a:rPr>
              <a:t>"git </a:t>
            </a:r>
            <a:r>
              <a:rPr dirty="0" sz="900" spc="50">
                <a:latin typeface="Times New Roman"/>
                <a:cs typeface="Times New Roman"/>
              </a:rPr>
              <a:t>add"</a:t>
            </a:r>
            <a:r>
              <a:rPr dirty="0" sz="900" spc="110">
                <a:latin typeface="Times New Roman"/>
                <a:cs typeface="Times New Roman"/>
              </a:rPr>
              <a:t> </a:t>
            </a:r>
            <a:r>
              <a:rPr dirty="0" sz="900" spc="85">
                <a:latin typeface="Times New Roman"/>
                <a:cs typeface="Times New Roman"/>
              </a:rPr>
              <a:t>and/or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65">
                <a:solidFill>
                  <a:srgbClr val="3333B2"/>
                </a:solidFill>
                <a:latin typeface="Times New Roman"/>
                <a:cs typeface="Times New Roman"/>
              </a:rPr>
              <a:t>mergetool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5">
                <a:latin typeface="Times New Roman"/>
                <a:cs typeface="Times New Roman"/>
              </a:rPr>
              <a:t>Merging </a:t>
            </a:r>
            <a:r>
              <a:rPr dirty="0" sz="900" spc="100">
                <a:latin typeface="Times New Roman"/>
                <a:cs typeface="Times New Roman"/>
              </a:rPr>
              <a:t>the </a:t>
            </a:r>
            <a:r>
              <a:rPr dirty="0" sz="900" spc="170">
                <a:latin typeface="Times New Roman"/>
                <a:cs typeface="Times New Roman"/>
              </a:rPr>
              <a:t>files: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371" y="2530952"/>
            <a:ext cx="2955290" cy="5797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32080" marR="781685" indent="-120014">
              <a:lnSpc>
                <a:spcPct val="101499"/>
              </a:lnSpc>
              <a:spcBef>
                <a:spcPts val="80"/>
              </a:spcBef>
            </a:pPr>
            <a:r>
              <a:rPr dirty="0" sz="900" spc="10">
                <a:latin typeface="Times New Roman"/>
                <a:cs typeface="Times New Roman"/>
              </a:rPr>
              <a:t>Normal </a:t>
            </a:r>
            <a:r>
              <a:rPr dirty="0" sz="900" spc="20">
                <a:latin typeface="Times New Roman"/>
                <a:cs typeface="Times New Roman"/>
              </a:rPr>
              <a:t>merge </a:t>
            </a:r>
            <a:r>
              <a:rPr dirty="0" sz="900" spc="125">
                <a:latin typeface="Times New Roman"/>
                <a:cs typeface="Times New Roman"/>
              </a:rPr>
              <a:t>conflict </a:t>
            </a:r>
            <a:r>
              <a:rPr dirty="0" sz="900" spc="120">
                <a:latin typeface="Times New Roman"/>
                <a:cs typeface="Times New Roman"/>
              </a:rPr>
              <a:t>for </a:t>
            </a:r>
            <a:r>
              <a:rPr dirty="0" sz="900" spc="75">
                <a:latin typeface="Times New Roman"/>
                <a:cs typeface="Times New Roman"/>
              </a:rPr>
              <a:t>’numbers’:  </a:t>
            </a:r>
            <a:r>
              <a:rPr dirty="0" sz="900" spc="135">
                <a:latin typeface="Times New Roman"/>
                <a:cs typeface="Times New Roman"/>
              </a:rPr>
              <a:t>local: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60">
                <a:latin typeface="Times New Roman"/>
                <a:cs typeface="Times New Roman"/>
              </a:rPr>
              <a:t>modified</a:t>
            </a:r>
            <a:endParaRPr sz="900">
              <a:latin typeface="Times New Roman"/>
              <a:cs typeface="Times New Roman"/>
            </a:endParaRPr>
          </a:p>
          <a:p>
            <a:pPr marL="132080">
              <a:lnSpc>
                <a:spcPct val="100000"/>
              </a:lnSpc>
              <a:spcBef>
                <a:spcPts val="15"/>
              </a:spcBef>
            </a:pPr>
            <a:r>
              <a:rPr dirty="0" sz="900" spc="75">
                <a:latin typeface="Times New Roman"/>
                <a:cs typeface="Times New Roman"/>
              </a:rPr>
              <a:t>remote: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60">
                <a:latin typeface="Times New Roman"/>
                <a:cs typeface="Times New Roman"/>
              </a:rPr>
              <a:t>modified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85">
                <a:latin typeface="Times New Roman"/>
                <a:cs typeface="Times New Roman"/>
              </a:rPr>
              <a:t>Hit </a:t>
            </a:r>
            <a:r>
              <a:rPr dirty="0" sz="900" spc="110">
                <a:latin typeface="Times New Roman"/>
                <a:cs typeface="Times New Roman"/>
              </a:rPr>
              <a:t>return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160">
                <a:latin typeface="Times New Roman"/>
                <a:cs typeface="Times New Roman"/>
              </a:rPr>
              <a:t>start </a:t>
            </a:r>
            <a:r>
              <a:rPr dirty="0" sz="900" spc="20">
                <a:latin typeface="Times New Roman"/>
                <a:cs typeface="Times New Roman"/>
              </a:rPr>
              <a:t>merge </a:t>
            </a:r>
            <a:r>
              <a:rPr dirty="0" sz="900" spc="110">
                <a:latin typeface="Times New Roman"/>
                <a:cs typeface="Times New Roman"/>
              </a:rPr>
              <a:t>resolution </a:t>
            </a:r>
            <a:r>
              <a:rPr dirty="0" sz="900" spc="120">
                <a:latin typeface="Times New Roman"/>
                <a:cs typeface="Times New Roman"/>
              </a:rPr>
              <a:t>tool</a:t>
            </a:r>
            <a:r>
              <a:rPr dirty="0" sz="900" spc="170">
                <a:latin typeface="Times New Roman"/>
                <a:cs typeface="Times New Roman"/>
              </a:rPr>
              <a:t> </a:t>
            </a:r>
            <a:r>
              <a:rPr dirty="0" sz="900" spc="90">
                <a:latin typeface="Times New Roman"/>
                <a:cs typeface="Times New Roman"/>
              </a:rPr>
              <a:t>(meld):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4072" y="862572"/>
            <a:ext cx="2291353" cy="1225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1544" y="1458729"/>
            <a:ext cx="41910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120">
                <a:latin typeface="Times New Roman"/>
                <a:cs typeface="Times New Roman"/>
              </a:rPr>
              <a:t>will</a:t>
            </a:r>
            <a:r>
              <a:rPr dirty="0" sz="900" spc="150">
                <a:latin typeface="Times New Roman"/>
                <a:cs typeface="Times New Roman"/>
              </a:rPr>
              <a:t> </a:t>
            </a:r>
            <a:r>
              <a:rPr dirty="0" sz="900" spc="45">
                <a:latin typeface="Times New Roman"/>
                <a:cs typeface="Times New Roman"/>
              </a:rPr>
              <a:t>be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9162" y="1458729"/>
            <a:ext cx="41910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95">
                <a:latin typeface="Times New Roman"/>
                <a:cs typeface="Times New Roman"/>
              </a:rPr>
              <a:t>mitted)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CONFLICT </a:t>
            </a:r>
            <a:r>
              <a:rPr dirty="0" spc="120"/>
              <a:t>(content): </a:t>
            </a:r>
            <a:r>
              <a:rPr dirty="0"/>
              <a:t>Merge </a:t>
            </a:r>
            <a:r>
              <a:rPr dirty="0" spc="125"/>
              <a:t>conflict </a:t>
            </a:r>
            <a:r>
              <a:rPr dirty="0" spc="120"/>
              <a:t>in</a:t>
            </a:r>
            <a:r>
              <a:rPr dirty="0" spc="190"/>
              <a:t> </a:t>
            </a:r>
            <a:r>
              <a:rPr dirty="0" spc="25"/>
              <a:t>numbers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45"/>
              <a:t>Automatic </a:t>
            </a:r>
            <a:r>
              <a:rPr dirty="0" spc="20"/>
              <a:t>merge </a:t>
            </a:r>
            <a:r>
              <a:rPr dirty="0" spc="140"/>
              <a:t>failed; </a:t>
            </a:r>
            <a:r>
              <a:rPr dirty="0" spc="135"/>
              <a:t>fix </a:t>
            </a:r>
            <a:r>
              <a:rPr dirty="0" spc="125"/>
              <a:t>conflicts </a:t>
            </a:r>
            <a:r>
              <a:rPr dirty="0" spc="35"/>
              <a:t>and </a:t>
            </a:r>
            <a:r>
              <a:rPr dirty="0" spc="80"/>
              <a:t>then </a:t>
            </a:r>
            <a:r>
              <a:rPr dirty="0" spc="10"/>
              <a:t>commit </a:t>
            </a:r>
            <a:r>
              <a:rPr dirty="0" spc="100"/>
              <a:t>the</a:t>
            </a:r>
            <a:r>
              <a:rPr dirty="0" spc="340"/>
              <a:t> </a:t>
            </a:r>
            <a:r>
              <a:rPr dirty="0" spc="150"/>
              <a:t>result.</a:t>
            </a:r>
          </a:p>
          <a:p>
            <a:pPr marL="12700" marR="2694940">
              <a:lnSpc>
                <a:spcPct val="101499"/>
              </a:lnSpc>
            </a:pPr>
            <a:r>
              <a:rPr dirty="0" spc="-30">
                <a:latin typeface="Arial"/>
                <a:cs typeface="Arial"/>
              </a:rPr>
              <a:t>$ </a:t>
            </a:r>
            <a:r>
              <a:rPr dirty="0" spc="150">
                <a:solidFill>
                  <a:srgbClr val="3333B2"/>
                </a:solidFill>
              </a:rPr>
              <a:t>git </a:t>
            </a:r>
            <a:r>
              <a:rPr dirty="0" spc="125">
                <a:solidFill>
                  <a:srgbClr val="3333B2"/>
                </a:solidFill>
              </a:rPr>
              <a:t>status  </a:t>
            </a:r>
            <a:r>
              <a:rPr dirty="0" spc="50"/>
              <a:t>numbers: </a:t>
            </a:r>
            <a:r>
              <a:rPr dirty="0" spc="60"/>
              <a:t>needs </a:t>
            </a:r>
            <a:r>
              <a:rPr dirty="0" spc="20"/>
              <a:t>merge  # </a:t>
            </a:r>
            <a:r>
              <a:rPr dirty="0" spc="-80"/>
              <a:t>On </a:t>
            </a:r>
            <a:r>
              <a:rPr dirty="0" spc="60"/>
              <a:t>branch</a:t>
            </a:r>
            <a:r>
              <a:rPr dirty="0" spc="210"/>
              <a:t> </a:t>
            </a:r>
            <a:r>
              <a:rPr dirty="0" spc="70"/>
              <a:t>master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20"/>
              <a:t># </a:t>
            </a:r>
            <a:r>
              <a:rPr dirty="0" spc="10"/>
              <a:t>Changed </a:t>
            </a:r>
            <a:r>
              <a:rPr dirty="0" spc="85"/>
              <a:t>but not</a:t>
            </a:r>
            <a:r>
              <a:rPr dirty="0" spc="70"/>
              <a:t> </a:t>
            </a:r>
            <a:r>
              <a:rPr dirty="0" spc="80"/>
              <a:t>updated:</a:t>
            </a:r>
          </a:p>
          <a:p>
            <a:pPr marL="12700" marR="602615">
              <a:lnSpc>
                <a:spcPct val="101499"/>
              </a:lnSpc>
              <a:tabLst>
                <a:tab pos="251460" algn="l"/>
                <a:tab pos="3121025" algn="l"/>
              </a:tabLst>
            </a:pPr>
            <a:r>
              <a:rPr dirty="0" spc="20"/>
              <a:t>#</a:t>
            </a:r>
            <a:r>
              <a:rPr dirty="0" spc="20"/>
              <a:t>	</a:t>
            </a:r>
            <a:r>
              <a:rPr dirty="0" spc="95"/>
              <a:t>(use</a:t>
            </a:r>
            <a:r>
              <a:rPr dirty="0" spc="95"/>
              <a:t> </a:t>
            </a:r>
            <a:r>
              <a:rPr dirty="0" spc="20"/>
              <a:t> </a:t>
            </a:r>
            <a:r>
              <a:rPr dirty="0" spc="140"/>
              <a:t>"git</a:t>
            </a:r>
            <a:r>
              <a:rPr dirty="0"/>
              <a:t> </a:t>
            </a:r>
            <a:r>
              <a:rPr dirty="0" spc="20"/>
              <a:t> </a:t>
            </a:r>
            <a:r>
              <a:rPr dirty="0" spc="35"/>
              <a:t>add</a:t>
            </a:r>
            <a:r>
              <a:rPr dirty="0"/>
              <a:t> </a:t>
            </a:r>
            <a:r>
              <a:rPr dirty="0" spc="20"/>
              <a:t> </a:t>
            </a:r>
            <a:r>
              <a:rPr dirty="0" spc="145"/>
              <a:t>&lt;file&gt;..."</a:t>
            </a:r>
            <a:r>
              <a:rPr dirty="0"/>
              <a:t> </a:t>
            </a:r>
            <a:r>
              <a:rPr dirty="0" spc="20"/>
              <a:t> </a:t>
            </a:r>
            <a:r>
              <a:rPr dirty="0" spc="120"/>
              <a:t>to</a:t>
            </a:r>
            <a:r>
              <a:rPr dirty="0"/>
              <a:t> </a:t>
            </a:r>
            <a:r>
              <a:rPr dirty="0" spc="20"/>
              <a:t> </a:t>
            </a:r>
            <a:r>
              <a:rPr dirty="0" spc="70"/>
              <a:t>update</a:t>
            </a:r>
            <a:r>
              <a:rPr dirty="0"/>
              <a:t> </a:t>
            </a:r>
            <a:r>
              <a:rPr dirty="0" spc="20"/>
              <a:t> </a:t>
            </a:r>
            <a:r>
              <a:rPr dirty="0" spc="30"/>
              <a:t>what</a:t>
            </a:r>
            <a:r>
              <a:rPr dirty="0"/>
              <a:t>	</a:t>
            </a:r>
            <a:r>
              <a:rPr dirty="0" spc="-40"/>
              <a:t>com  </a:t>
            </a:r>
            <a:r>
              <a:rPr dirty="0" spc="20"/>
              <a:t>#</a:t>
            </a:r>
          </a:p>
          <a:p>
            <a:pPr marL="12700" marR="2694940">
              <a:lnSpc>
                <a:spcPct val="101499"/>
              </a:lnSpc>
              <a:tabLst>
                <a:tab pos="789305" algn="l"/>
              </a:tabLst>
            </a:pPr>
            <a:r>
              <a:rPr dirty="0" spc="20"/>
              <a:t>#</a:t>
            </a:r>
            <a:r>
              <a:rPr dirty="0" spc="40">
                <a:solidFill>
                  <a:srgbClr val="FF0000"/>
                </a:solidFill>
              </a:rPr>
              <a:t>unmerged:</a:t>
            </a:r>
            <a:r>
              <a:rPr dirty="0" spc="40">
                <a:solidFill>
                  <a:srgbClr val="FF0000"/>
                </a:solidFill>
              </a:rPr>
              <a:t>	</a:t>
            </a:r>
            <a:r>
              <a:rPr dirty="0" spc="20">
                <a:solidFill>
                  <a:srgbClr val="FF0000"/>
                </a:solidFill>
              </a:rPr>
              <a:t>numbers  </a:t>
            </a:r>
            <a:r>
              <a:rPr dirty="0" spc="20"/>
              <a:t>#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0461" y="2015434"/>
            <a:ext cx="41910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140">
                <a:latin typeface="Times New Roman"/>
                <a:cs typeface="Times New Roman"/>
              </a:rPr>
              <a:t>"git</a:t>
            </a:r>
            <a:r>
              <a:rPr dirty="0" sz="900" spc="150">
                <a:latin typeface="Times New Roman"/>
                <a:cs typeface="Times New Roman"/>
              </a:rPr>
              <a:t> </a:t>
            </a:r>
            <a:r>
              <a:rPr dirty="0" sz="900" spc="45">
                <a:latin typeface="Times New Roman"/>
                <a:cs typeface="Times New Roman"/>
              </a:rPr>
              <a:t>co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6246" y="1974235"/>
            <a:ext cx="5638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Times New Roman"/>
                <a:cs typeface="Times New Roman"/>
              </a:rPr>
              <a:t>mmit</a:t>
            </a:r>
            <a:r>
              <a:rPr dirty="0" sz="900" spc="175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-a")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71" y="1974235"/>
            <a:ext cx="2895600" cy="440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Times New Roman"/>
                <a:cs typeface="Times New Roman"/>
              </a:rPr>
              <a:t>no </a:t>
            </a:r>
            <a:r>
              <a:rPr dirty="0" sz="900" spc="55">
                <a:latin typeface="Times New Roman"/>
                <a:cs typeface="Times New Roman"/>
              </a:rPr>
              <a:t>changes </a:t>
            </a:r>
            <a:r>
              <a:rPr dirty="0" sz="900" spc="40">
                <a:latin typeface="Times New Roman"/>
                <a:cs typeface="Times New Roman"/>
              </a:rPr>
              <a:t>added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95">
                <a:latin typeface="Times New Roman"/>
                <a:cs typeface="Times New Roman"/>
              </a:rPr>
              <a:t>(use </a:t>
            </a:r>
            <a:r>
              <a:rPr dirty="0" sz="900" spc="140">
                <a:latin typeface="Times New Roman"/>
                <a:cs typeface="Times New Roman"/>
              </a:rPr>
              <a:t>"git </a:t>
            </a:r>
            <a:r>
              <a:rPr dirty="0" sz="900" spc="50">
                <a:latin typeface="Times New Roman"/>
                <a:cs typeface="Times New Roman"/>
              </a:rPr>
              <a:t>add"</a:t>
            </a:r>
            <a:r>
              <a:rPr dirty="0" sz="900" spc="110">
                <a:latin typeface="Times New Roman"/>
                <a:cs typeface="Times New Roman"/>
              </a:rPr>
              <a:t> </a:t>
            </a:r>
            <a:r>
              <a:rPr dirty="0" sz="900" spc="85">
                <a:latin typeface="Times New Roman"/>
                <a:cs typeface="Times New Roman"/>
              </a:rPr>
              <a:t>and/or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65">
                <a:solidFill>
                  <a:srgbClr val="3333B2"/>
                </a:solidFill>
                <a:latin typeface="Times New Roman"/>
                <a:cs typeface="Times New Roman"/>
              </a:rPr>
              <a:t>mergetool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5">
                <a:latin typeface="Times New Roman"/>
                <a:cs typeface="Times New Roman"/>
              </a:rPr>
              <a:t>Merging </a:t>
            </a:r>
            <a:r>
              <a:rPr dirty="0" sz="900" spc="100">
                <a:latin typeface="Times New Roman"/>
                <a:cs typeface="Times New Roman"/>
              </a:rPr>
              <a:t>the </a:t>
            </a:r>
            <a:r>
              <a:rPr dirty="0" sz="900" spc="170">
                <a:latin typeface="Times New Roman"/>
                <a:cs typeface="Times New Roman"/>
              </a:rPr>
              <a:t>files: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371" y="2530952"/>
            <a:ext cx="2955290" cy="5797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32080" marR="781685" indent="-120014">
              <a:lnSpc>
                <a:spcPct val="101499"/>
              </a:lnSpc>
              <a:spcBef>
                <a:spcPts val="80"/>
              </a:spcBef>
            </a:pPr>
            <a:r>
              <a:rPr dirty="0" sz="900" spc="10">
                <a:latin typeface="Times New Roman"/>
                <a:cs typeface="Times New Roman"/>
              </a:rPr>
              <a:t>Normal </a:t>
            </a:r>
            <a:r>
              <a:rPr dirty="0" sz="900" spc="20">
                <a:latin typeface="Times New Roman"/>
                <a:cs typeface="Times New Roman"/>
              </a:rPr>
              <a:t>merge </a:t>
            </a:r>
            <a:r>
              <a:rPr dirty="0" sz="900" spc="125">
                <a:latin typeface="Times New Roman"/>
                <a:cs typeface="Times New Roman"/>
              </a:rPr>
              <a:t>conflict </a:t>
            </a:r>
            <a:r>
              <a:rPr dirty="0" sz="900" spc="120">
                <a:latin typeface="Times New Roman"/>
                <a:cs typeface="Times New Roman"/>
              </a:rPr>
              <a:t>for </a:t>
            </a:r>
            <a:r>
              <a:rPr dirty="0" sz="900" spc="75">
                <a:latin typeface="Times New Roman"/>
                <a:cs typeface="Times New Roman"/>
              </a:rPr>
              <a:t>’numbers’:  </a:t>
            </a:r>
            <a:r>
              <a:rPr dirty="0" sz="900" spc="135">
                <a:latin typeface="Times New Roman"/>
                <a:cs typeface="Times New Roman"/>
              </a:rPr>
              <a:t>local: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60">
                <a:latin typeface="Times New Roman"/>
                <a:cs typeface="Times New Roman"/>
              </a:rPr>
              <a:t>modified</a:t>
            </a:r>
            <a:endParaRPr sz="900">
              <a:latin typeface="Times New Roman"/>
              <a:cs typeface="Times New Roman"/>
            </a:endParaRPr>
          </a:p>
          <a:p>
            <a:pPr marL="132080">
              <a:lnSpc>
                <a:spcPct val="100000"/>
              </a:lnSpc>
              <a:spcBef>
                <a:spcPts val="15"/>
              </a:spcBef>
            </a:pPr>
            <a:r>
              <a:rPr dirty="0" sz="900" spc="75">
                <a:latin typeface="Times New Roman"/>
                <a:cs typeface="Times New Roman"/>
              </a:rPr>
              <a:t>remote: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60">
                <a:latin typeface="Times New Roman"/>
                <a:cs typeface="Times New Roman"/>
              </a:rPr>
              <a:t>modified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85">
                <a:latin typeface="Times New Roman"/>
                <a:cs typeface="Times New Roman"/>
              </a:rPr>
              <a:t>Hit </a:t>
            </a:r>
            <a:r>
              <a:rPr dirty="0" sz="900" spc="110">
                <a:latin typeface="Times New Roman"/>
                <a:cs typeface="Times New Roman"/>
              </a:rPr>
              <a:t>return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160">
                <a:latin typeface="Times New Roman"/>
                <a:cs typeface="Times New Roman"/>
              </a:rPr>
              <a:t>start </a:t>
            </a:r>
            <a:r>
              <a:rPr dirty="0" sz="900" spc="20">
                <a:latin typeface="Times New Roman"/>
                <a:cs typeface="Times New Roman"/>
              </a:rPr>
              <a:t>merge </a:t>
            </a:r>
            <a:r>
              <a:rPr dirty="0" sz="900" spc="110">
                <a:latin typeface="Times New Roman"/>
                <a:cs typeface="Times New Roman"/>
              </a:rPr>
              <a:t>resolution </a:t>
            </a:r>
            <a:r>
              <a:rPr dirty="0" sz="900" spc="120">
                <a:latin typeface="Times New Roman"/>
                <a:cs typeface="Times New Roman"/>
              </a:rPr>
              <a:t>tool</a:t>
            </a:r>
            <a:r>
              <a:rPr dirty="0" sz="900" spc="170">
                <a:latin typeface="Times New Roman"/>
                <a:cs typeface="Times New Roman"/>
              </a:rPr>
              <a:t> </a:t>
            </a:r>
            <a:r>
              <a:rPr dirty="0" sz="900" spc="90">
                <a:latin typeface="Times New Roman"/>
                <a:cs typeface="Times New Roman"/>
              </a:rPr>
              <a:t>(meld):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4072" y="862572"/>
            <a:ext cx="2291353" cy="1225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8549" y="572469"/>
            <a:ext cx="4140030" cy="2604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391160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Times New Roman"/>
                <a:cs typeface="Times New Roman"/>
              </a:rPr>
              <a:t>#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no </a:t>
            </a:r>
            <a:r>
              <a:rPr dirty="0" sz="900" spc="55">
                <a:latin typeface="Times New Roman"/>
                <a:cs typeface="Times New Roman"/>
              </a:rPr>
              <a:t>changes </a:t>
            </a:r>
            <a:r>
              <a:rPr dirty="0" sz="900" spc="40">
                <a:latin typeface="Times New Roman"/>
                <a:cs typeface="Times New Roman"/>
              </a:rPr>
              <a:t>added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95">
                <a:latin typeface="Times New Roman"/>
                <a:cs typeface="Times New Roman"/>
              </a:rPr>
              <a:t>(use </a:t>
            </a:r>
            <a:r>
              <a:rPr dirty="0" sz="900" spc="140">
                <a:latin typeface="Times New Roman"/>
                <a:cs typeface="Times New Roman"/>
              </a:rPr>
              <a:t>"git </a:t>
            </a:r>
            <a:r>
              <a:rPr dirty="0" sz="900" spc="50">
                <a:latin typeface="Times New Roman"/>
                <a:cs typeface="Times New Roman"/>
              </a:rPr>
              <a:t>add" </a:t>
            </a:r>
            <a:r>
              <a:rPr dirty="0" sz="900" spc="85">
                <a:latin typeface="Times New Roman"/>
                <a:cs typeface="Times New Roman"/>
              </a:rPr>
              <a:t>and/or </a:t>
            </a:r>
            <a:r>
              <a:rPr dirty="0" sz="900" spc="140">
                <a:latin typeface="Times New Roman"/>
                <a:cs typeface="Times New Roman"/>
              </a:rPr>
              <a:t>"git </a:t>
            </a:r>
            <a:r>
              <a:rPr dirty="0" sz="900" spc="10">
                <a:latin typeface="Times New Roman"/>
                <a:cs typeface="Times New Roman"/>
              </a:rPr>
              <a:t>commit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-a")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65">
                <a:solidFill>
                  <a:srgbClr val="3333B2"/>
                </a:solidFill>
                <a:latin typeface="Times New Roman"/>
                <a:cs typeface="Times New Roman"/>
              </a:rPr>
              <a:t>mergetool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25">
                <a:latin typeface="Times New Roman"/>
                <a:cs typeface="Times New Roman"/>
              </a:rPr>
              <a:t>Merging </a:t>
            </a:r>
            <a:r>
              <a:rPr dirty="0" sz="900" spc="100">
                <a:latin typeface="Times New Roman"/>
                <a:cs typeface="Times New Roman"/>
              </a:rPr>
              <a:t>the </a:t>
            </a:r>
            <a:r>
              <a:rPr dirty="0" sz="900" spc="170">
                <a:latin typeface="Times New Roman"/>
                <a:cs typeface="Times New Roman"/>
              </a:rPr>
              <a:t>files: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132080" marR="1738630" indent="-120014">
              <a:lnSpc>
                <a:spcPct val="101499"/>
              </a:lnSpc>
            </a:pPr>
            <a:r>
              <a:rPr dirty="0" sz="900" spc="10">
                <a:latin typeface="Times New Roman"/>
                <a:cs typeface="Times New Roman"/>
              </a:rPr>
              <a:t>Normal </a:t>
            </a:r>
            <a:r>
              <a:rPr dirty="0" sz="900" spc="20">
                <a:latin typeface="Times New Roman"/>
                <a:cs typeface="Times New Roman"/>
              </a:rPr>
              <a:t>merge </a:t>
            </a:r>
            <a:r>
              <a:rPr dirty="0" sz="900" spc="125">
                <a:latin typeface="Times New Roman"/>
                <a:cs typeface="Times New Roman"/>
              </a:rPr>
              <a:t>conflict </a:t>
            </a:r>
            <a:r>
              <a:rPr dirty="0" sz="900" spc="120">
                <a:latin typeface="Times New Roman"/>
                <a:cs typeface="Times New Roman"/>
              </a:rPr>
              <a:t>for </a:t>
            </a:r>
            <a:r>
              <a:rPr dirty="0" sz="900" spc="75">
                <a:latin typeface="Times New Roman"/>
                <a:cs typeface="Times New Roman"/>
              </a:rPr>
              <a:t>’numbers’:  </a:t>
            </a:r>
            <a:r>
              <a:rPr dirty="0" sz="900" spc="135">
                <a:latin typeface="Times New Roman"/>
                <a:cs typeface="Times New Roman"/>
              </a:rPr>
              <a:t>local: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60">
                <a:latin typeface="Times New Roman"/>
                <a:cs typeface="Times New Roman"/>
              </a:rPr>
              <a:t>modified</a:t>
            </a:r>
            <a:endParaRPr sz="900">
              <a:latin typeface="Times New Roman"/>
              <a:cs typeface="Times New Roman"/>
            </a:endParaRPr>
          </a:p>
          <a:p>
            <a:pPr marL="132080">
              <a:lnSpc>
                <a:spcPct val="100000"/>
              </a:lnSpc>
              <a:spcBef>
                <a:spcPts val="15"/>
              </a:spcBef>
            </a:pPr>
            <a:r>
              <a:rPr dirty="0" sz="900" spc="75">
                <a:latin typeface="Times New Roman"/>
                <a:cs typeface="Times New Roman"/>
              </a:rPr>
              <a:t>remote: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60">
                <a:latin typeface="Times New Roman"/>
                <a:cs typeface="Times New Roman"/>
              </a:rPr>
              <a:t>modified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85">
                <a:latin typeface="Times New Roman"/>
                <a:cs typeface="Times New Roman"/>
              </a:rPr>
              <a:t>Hit </a:t>
            </a:r>
            <a:r>
              <a:rPr dirty="0" sz="900" spc="110">
                <a:latin typeface="Times New Roman"/>
                <a:cs typeface="Times New Roman"/>
              </a:rPr>
              <a:t>return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160">
                <a:latin typeface="Times New Roman"/>
                <a:cs typeface="Times New Roman"/>
              </a:rPr>
              <a:t>start </a:t>
            </a:r>
            <a:r>
              <a:rPr dirty="0" sz="900" spc="20">
                <a:latin typeface="Times New Roman"/>
                <a:cs typeface="Times New Roman"/>
              </a:rPr>
              <a:t>merge </a:t>
            </a:r>
            <a:r>
              <a:rPr dirty="0" sz="900" spc="110">
                <a:latin typeface="Times New Roman"/>
                <a:cs typeface="Times New Roman"/>
              </a:rPr>
              <a:t>resolution </a:t>
            </a:r>
            <a:r>
              <a:rPr dirty="0" sz="900" spc="120">
                <a:latin typeface="Times New Roman"/>
                <a:cs typeface="Times New Roman"/>
              </a:rPr>
              <a:t>tool</a:t>
            </a:r>
            <a:r>
              <a:rPr dirty="0" sz="900" spc="195">
                <a:latin typeface="Times New Roman"/>
                <a:cs typeface="Times New Roman"/>
              </a:rPr>
              <a:t> </a:t>
            </a:r>
            <a:r>
              <a:rPr dirty="0" sz="900" spc="90">
                <a:latin typeface="Times New Roman"/>
                <a:cs typeface="Times New Roman"/>
              </a:rPr>
              <a:t>(meld):</a:t>
            </a:r>
            <a:endParaRPr sz="900">
              <a:latin typeface="Times New Roman"/>
              <a:cs typeface="Times New Roman"/>
            </a:endParaRPr>
          </a:p>
          <a:p>
            <a:pPr marL="12700" marR="3113405">
              <a:lnSpc>
                <a:spcPct val="101499"/>
              </a:lnSpc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cat </a:t>
            </a:r>
            <a:r>
              <a:rPr dirty="0" sz="900" spc="25">
                <a:solidFill>
                  <a:srgbClr val="3333B2"/>
                </a:solidFill>
                <a:latin typeface="Times New Roman"/>
                <a:cs typeface="Times New Roman"/>
              </a:rPr>
              <a:t>numbers  </a:t>
            </a:r>
            <a:r>
              <a:rPr dirty="0" sz="900" spc="2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130">
                <a:latin typeface="Times New Roman"/>
                <a:cs typeface="Times New Roman"/>
              </a:rPr>
              <a:t>5</a:t>
            </a:r>
            <a:r>
              <a:rPr dirty="0" sz="900" spc="-130">
                <a:latin typeface="Arial"/>
                <a:cs typeface="Arial"/>
              </a:rPr>
              <a:t>½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4072" y="862572"/>
            <a:ext cx="2291353" cy="1225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371" y="582455"/>
            <a:ext cx="397129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130">
                <a:latin typeface="Times New Roman"/>
                <a:cs typeface="Times New Roman"/>
              </a:rPr>
              <a:t>5</a:t>
            </a:r>
            <a:r>
              <a:rPr dirty="0" sz="900" spc="-130">
                <a:latin typeface="Arial"/>
                <a:cs typeface="Arial"/>
              </a:rPr>
              <a:t>½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25">
                <a:solidFill>
                  <a:srgbClr val="3333B2"/>
                </a:solidFill>
                <a:latin typeface="Times New Roman"/>
                <a:cs typeface="Times New Roman"/>
              </a:rPr>
              <a:t>status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# </a:t>
            </a:r>
            <a:r>
              <a:rPr dirty="0" sz="900" spc="-80">
                <a:latin typeface="Times New Roman"/>
                <a:cs typeface="Times New Roman"/>
              </a:rPr>
              <a:t>On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70">
                <a:latin typeface="Times New Roman"/>
                <a:cs typeface="Times New Roman"/>
              </a:rPr>
              <a:t>master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# </a:t>
            </a:r>
            <a:r>
              <a:rPr dirty="0" sz="900" spc="25">
                <a:latin typeface="Times New Roman"/>
                <a:cs typeface="Times New Roman"/>
              </a:rPr>
              <a:t>Changes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45">
                <a:latin typeface="Times New Roman"/>
                <a:cs typeface="Times New Roman"/>
              </a:rPr>
              <a:t>be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60">
                <a:latin typeface="Times New Roman"/>
                <a:cs typeface="Times New Roman"/>
              </a:rPr>
              <a:t>committed:</a:t>
            </a:r>
            <a:endParaRPr sz="900">
              <a:latin typeface="Times New Roman"/>
              <a:cs typeface="Times New Roman"/>
            </a:endParaRPr>
          </a:p>
          <a:p>
            <a:pPr marL="12700" marR="1140460">
              <a:lnSpc>
                <a:spcPct val="101499"/>
              </a:lnSpc>
              <a:tabLst>
                <a:tab pos="251460" algn="l"/>
              </a:tabLst>
            </a:pPr>
            <a:r>
              <a:rPr dirty="0" sz="900" spc="20">
                <a:latin typeface="Times New Roman"/>
                <a:cs typeface="Times New Roman"/>
              </a:rPr>
              <a:t>#	</a:t>
            </a:r>
            <a:r>
              <a:rPr dirty="0" sz="900" spc="95">
                <a:latin typeface="Times New Roman"/>
                <a:cs typeface="Times New Roman"/>
              </a:rPr>
              <a:t>(use </a:t>
            </a:r>
            <a:r>
              <a:rPr dirty="0" sz="900" spc="140">
                <a:latin typeface="Times New Roman"/>
                <a:cs typeface="Times New Roman"/>
              </a:rPr>
              <a:t>"git </a:t>
            </a:r>
            <a:r>
              <a:rPr dirty="0" sz="900" spc="130">
                <a:latin typeface="Times New Roman"/>
                <a:cs typeface="Times New Roman"/>
              </a:rPr>
              <a:t>reset </a:t>
            </a:r>
            <a:r>
              <a:rPr dirty="0" sz="900" spc="-155">
                <a:latin typeface="Times New Roman"/>
                <a:cs typeface="Times New Roman"/>
              </a:rPr>
              <a:t>HEAD </a:t>
            </a:r>
            <a:r>
              <a:rPr dirty="0" sz="900" spc="145">
                <a:latin typeface="Times New Roman"/>
                <a:cs typeface="Times New Roman"/>
              </a:rPr>
              <a:t>&lt;file&gt;..."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85">
                <a:latin typeface="Times New Roman"/>
                <a:cs typeface="Times New Roman"/>
              </a:rPr>
              <a:t>unstage)  </a:t>
            </a:r>
            <a:r>
              <a:rPr dirty="0" sz="900" spc="20">
                <a:latin typeface="Times New Roman"/>
                <a:cs typeface="Times New Roman"/>
              </a:rPr>
              <a:t>#</a:t>
            </a:r>
            <a:endParaRPr sz="900">
              <a:latin typeface="Times New Roman"/>
              <a:cs typeface="Times New Roman"/>
            </a:endParaRPr>
          </a:p>
          <a:p>
            <a:pPr marL="12700" marR="2754630">
              <a:lnSpc>
                <a:spcPct val="101499"/>
              </a:lnSpc>
              <a:tabLst>
                <a:tab pos="789305" algn="l"/>
              </a:tabLst>
            </a:pPr>
            <a:r>
              <a:rPr dirty="0" sz="900" spc="20">
                <a:latin typeface="Times New Roman"/>
                <a:cs typeface="Times New Roman"/>
              </a:rPr>
              <a:t>#</a:t>
            </a:r>
            <a:r>
              <a:rPr dirty="0" sz="900" spc="80">
                <a:solidFill>
                  <a:srgbClr val="00FF00"/>
                </a:solidFill>
                <a:latin typeface="Times New Roman"/>
                <a:cs typeface="Times New Roman"/>
              </a:rPr>
              <a:t>modified:</a:t>
            </a:r>
            <a:r>
              <a:rPr dirty="0" sz="900" spc="80">
                <a:solidFill>
                  <a:srgbClr val="00FF00"/>
                </a:solidFill>
                <a:latin typeface="Times New Roman"/>
                <a:cs typeface="Times New Roman"/>
              </a:rPr>
              <a:t>	</a:t>
            </a:r>
            <a:r>
              <a:rPr dirty="0" sz="900" spc="20">
                <a:solidFill>
                  <a:srgbClr val="00FF00"/>
                </a:solidFill>
                <a:latin typeface="Times New Roman"/>
                <a:cs typeface="Times New Roman"/>
              </a:rPr>
              <a:t>numbers  </a:t>
            </a:r>
            <a:r>
              <a:rPr dirty="0" sz="900" spc="20">
                <a:latin typeface="Times New Roman"/>
                <a:cs typeface="Times New Roman"/>
              </a:rPr>
              <a:t>#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# </a:t>
            </a:r>
            <a:r>
              <a:rPr dirty="0" sz="900" spc="50">
                <a:latin typeface="Times New Roman"/>
                <a:cs typeface="Times New Roman"/>
              </a:rPr>
              <a:t>Untracked</a:t>
            </a:r>
            <a:r>
              <a:rPr dirty="0" sz="900" spc="220">
                <a:latin typeface="Times New Roman"/>
                <a:cs typeface="Times New Roman"/>
              </a:rPr>
              <a:t> </a:t>
            </a:r>
            <a:r>
              <a:rPr dirty="0" sz="900" spc="170">
                <a:latin typeface="Times New Roman"/>
                <a:cs typeface="Times New Roman"/>
              </a:rPr>
              <a:t>files: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01499"/>
              </a:lnSpc>
              <a:tabLst>
                <a:tab pos="251460" algn="l"/>
              </a:tabLst>
            </a:pPr>
            <a:r>
              <a:rPr dirty="0" sz="900" spc="20">
                <a:latin typeface="Times New Roman"/>
                <a:cs typeface="Times New Roman"/>
              </a:rPr>
              <a:t>#	</a:t>
            </a:r>
            <a:r>
              <a:rPr dirty="0" sz="900" spc="95">
                <a:latin typeface="Times New Roman"/>
                <a:cs typeface="Times New Roman"/>
              </a:rPr>
              <a:t>(use </a:t>
            </a:r>
            <a:r>
              <a:rPr dirty="0" sz="900" spc="140">
                <a:latin typeface="Times New Roman"/>
                <a:cs typeface="Times New Roman"/>
              </a:rPr>
              <a:t>"git </a:t>
            </a:r>
            <a:r>
              <a:rPr dirty="0" sz="900" spc="35">
                <a:latin typeface="Times New Roman"/>
                <a:cs typeface="Times New Roman"/>
              </a:rPr>
              <a:t>add </a:t>
            </a:r>
            <a:r>
              <a:rPr dirty="0" sz="900" spc="145">
                <a:latin typeface="Times New Roman"/>
                <a:cs typeface="Times New Roman"/>
              </a:rPr>
              <a:t>&lt;file&gt;..."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90">
                <a:latin typeface="Times New Roman"/>
                <a:cs typeface="Times New Roman"/>
              </a:rPr>
              <a:t>include </a:t>
            </a:r>
            <a:r>
              <a:rPr dirty="0" sz="900" spc="120">
                <a:latin typeface="Times New Roman"/>
                <a:cs typeface="Times New Roman"/>
              </a:rPr>
              <a:t>in </a:t>
            </a:r>
            <a:r>
              <a:rPr dirty="0" sz="900" spc="30">
                <a:latin typeface="Times New Roman"/>
                <a:cs typeface="Times New Roman"/>
              </a:rPr>
              <a:t>what </a:t>
            </a:r>
            <a:r>
              <a:rPr dirty="0" sz="900" spc="120">
                <a:latin typeface="Times New Roman"/>
                <a:cs typeface="Times New Roman"/>
              </a:rPr>
              <a:t>will </a:t>
            </a:r>
            <a:r>
              <a:rPr dirty="0" sz="900" spc="45">
                <a:latin typeface="Times New Roman"/>
                <a:cs typeface="Times New Roman"/>
              </a:rPr>
              <a:t>be </a:t>
            </a:r>
            <a:r>
              <a:rPr dirty="0" sz="900" spc="55">
                <a:latin typeface="Times New Roman"/>
                <a:cs typeface="Times New Roman"/>
              </a:rPr>
              <a:t>committed)  </a:t>
            </a:r>
            <a:r>
              <a:rPr dirty="0" sz="900" spc="20">
                <a:latin typeface="Times New Roman"/>
                <a:cs typeface="Times New Roman"/>
              </a:rPr>
              <a:t>#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65">
                <a:latin typeface="Times New Roman"/>
                <a:cs typeface="Times New Roman"/>
              </a:rPr>
              <a:t>#</a:t>
            </a:r>
            <a:r>
              <a:rPr dirty="0" sz="900" spc="65">
                <a:solidFill>
                  <a:srgbClr val="FF0000"/>
                </a:solidFill>
                <a:latin typeface="Times New Roman"/>
                <a:cs typeface="Times New Roman"/>
              </a:rPr>
              <a:t>numbers.orig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4072" y="862572"/>
            <a:ext cx="2291353" cy="1225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965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69529"/>
            <a:ext cx="46081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Merging</a:t>
            </a:r>
            <a:r>
              <a:rPr dirty="0" spc="70"/>
              <a:t> </a:t>
            </a:r>
            <a:r>
              <a:rPr dirty="0" spc="-85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371" y="582429"/>
            <a:ext cx="3971290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130">
                <a:latin typeface="Times New Roman"/>
                <a:cs typeface="Times New Roman"/>
              </a:rPr>
              <a:t>5</a:t>
            </a:r>
            <a:r>
              <a:rPr dirty="0" sz="900" spc="-130">
                <a:latin typeface="Arial"/>
                <a:cs typeface="Arial"/>
              </a:rPr>
              <a:t>½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25">
                <a:solidFill>
                  <a:srgbClr val="3333B2"/>
                </a:solidFill>
                <a:latin typeface="Times New Roman"/>
                <a:cs typeface="Times New Roman"/>
              </a:rPr>
              <a:t>status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# </a:t>
            </a:r>
            <a:r>
              <a:rPr dirty="0" sz="900" spc="-80">
                <a:latin typeface="Times New Roman"/>
                <a:cs typeface="Times New Roman"/>
              </a:rPr>
              <a:t>On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 spc="254">
                <a:latin typeface="Times New Roman"/>
                <a:cs typeface="Times New Roman"/>
              </a:rPr>
              <a:t> </a:t>
            </a:r>
            <a:r>
              <a:rPr dirty="0" sz="900" spc="70">
                <a:latin typeface="Times New Roman"/>
                <a:cs typeface="Times New Roman"/>
              </a:rPr>
              <a:t>master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# </a:t>
            </a:r>
            <a:r>
              <a:rPr dirty="0" sz="900" spc="25">
                <a:latin typeface="Times New Roman"/>
                <a:cs typeface="Times New Roman"/>
              </a:rPr>
              <a:t>Changes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45">
                <a:latin typeface="Times New Roman"/>
                <a:cs typeface="Times New Roman"/>
              </a:rPr>
              <a:t>be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60">
                <a:latin typeface="Times New Roman"/>
                <a:cs typeface="Times New Roman"/>
              </a:rPr>
              <a:t>committed:</a:t>
            </a:r>
            <a:endParaRPr sz="900">
              <a:latin typeface="Times New Roman"/>
              <a:cs typeface="Times New Roman"/>
            </a:endParaRPr>
          </a:p>
          <a:p>
            <a:pPr marL="12700" marR="1140460">
              <a:lnSpc>
                <a:spcPct val="101499"/>
              </a:lnSpc>
              <a:tabLst>
                <a:tab pos="251460" algn="l"/>
              </a:tabLst>
            </a:pPr>
            <a:r>
              <a:rPr dirty="0" sz="900" spc="20">
                <a:latin typeface="Times New Roman"/>
                <a:cs typeface="Times New Roman"/>
              </a:rPr>
              <a:t>#	</a:t>
            </a:r>
            <a:r>
              <a:rPr dirty="0" sz="900" spc="95">
                <a:latin typeface="Times New Roman"/>
                <a:cs typeface="Times New Roman"/>
              </a:rPr>
              <a:t>(use </a:t>
            </a:r>
            <a:r>
              <a:rPr dirty="0" sz="900" spc="140">
                <a:latin typeface="Times New Roman"/>
                <a:cs typeface="Times New Roman"/>
              </a:rPr>
              <a:t>"git </a:t>
            </a:r>
            <a:r>
              <a:rPr dirty="0" sz="900" spc="130">
                <a:latin typeface="Times New Roman"/>
                <a:cs typeface="Times New Roman"/>
              </a:rPr>
              <a:t>reset </a:t>
            </a:r>
            <a:r>
              <a:rPr dirty="0" sz="900" spc="-155">
                <a:latin typeface="Times New Roman"/>
                <a:cs typeface="Times New Roman"/>
              </a:rPr>
              <a:t>HEAD </a:t>
            </a:r>
            <a:r>
              <a:rPr dirty="0" sz="900" spc="145">
                <a:latin typeface="Times New Roman"/>
                <a:cs typeface="Times New Roman"/>
              </a:rPr>
              <a:t>&lt;file&gt;..."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85">
                <a:latin typeface="Times New Roman"/>
                <a:cs typeface="Times New Roman"/>
              </a:rPr>
              <a:t>unstage)  </a:t>
            </a:r>
            <a:r>
              <a:rPr dirty="0" sz="900" spc="20">
                <a:latin typeface="Times New Roman"/>
                <a:cs typeface="Times New Roman"/>
              </a:rPr>
              <a:t>#</a:t>
            </a:r>
            <a:endParaRPr sz="900">
              <a:latin typeface="Times New Roman"/>
              <a:cs typeface="Times New Roman"/>
            </a:endParaRPr>
          </a:p>
          <a:p>
            <a:pPr marL="12700" marR="2754630">
              <a:lnSpc>
                <a:spcPct val="101499"/>
              </a:lnSpc>
              <a:tabLst>
                <a:tab pos="789305" algn="l"/>
              </a:tabLst>
            </a:pPr>
            <a:r>
              <a:rPr dirty="0" sz="900" spc="20">
                <a:latin typeface="Times New Roman"/>
                <a:cs typeface="Times New Roman"/>
              </a:rPr>
              <a:t>#</a:t>
            </a:r>
            <a:r>
              <a:rPr dirty="0" sz="900" spc="80">
                <a:solidFill>
                  <a:srgbClr val="00FF00"/>
                </a:solidFill>
                <a:latin typeface="Times New Roman"/>
                <a:cs typeface="Times New Roman"/>
              </a:rPr>
              <a:t>modified:</a:t>
            </a:r>
            <a:r>
              <a:rPr dirty="0" sz="900" spc="80">
                <a:solidFill>
                  <a:srgbClr val="00FF00"/>
                </a:solidFill>
                <a:latin typeface="Times New Roman"/>
                <a:cs typeface="Times New Roman"/>
              </a:rPr>
              <a:t>	</a:t>
            </a:r>
            <a:r>
              <a:rPr dirty="0" sz="900" spc="20">
                <a:solidFill>
                  <a:srgbClr val="00FF00"/>
                </a:solidFill>
                <a:latin typeface="Times New Roman"/>
                <a:cs typeface="Times New Roman"/>
              </a:rPr>
              <a:t>numbers  </a:t>
            </a:r>
            <a:r>
              <a:rPr dirty="0" sz="900" spc="20">
                <a:latin typeface="Times New Roman"/>
                <a:cs typeface="Times New Roman"/>
              </a:rPr>
              <a:t>#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0">
                <a:latin typeface="Times New Roman"/>
                <a:cs typeface="Times New Roman"/>
              </a:rPr>
              <a:t># </a:t>
            </a:r>
            <a:r>
              <a:rPr dirty="0" sz="900" spc="50">
                <a:latin typeface="Times New Roman"/>
                <a:cs typeface="Times New Roman"/>
              </a:rPr>
              <a:t>Untracked</a:t>
            </a:r>
            <a:r>
              <a:rPr dirty="0" sz="900" spc="220">
                <a:latin typeface="Times New Roman"/>
                <a:cs typeface="Times New Roman"/>
              </a:rPr>
              <a:t> </a:t>
            </a:r>
            <a:r>
              <a:rPr dirty="0" sz="900" spc="170">
                <a:latin typeface="Times New Roman"/>
                <a:cs typeface="Times New Roman"/>
              </a:rPr>
              <a:t>files: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01499"/>
              </a:lnSpc>
              <a:tabLst>
                <a:tab pos="251460" algn="l"/>
              </a:tabLst>
            </a:pPr>
            <a:r>
              <a:rPr dirty="0" sz="900" spc="20">
                <a:latin typeface="Times New Roman"/>
                <a:cs typeface="Times New Roman"/>
              </a:rPr>
              <a:t>#	</a:t>
            </a:r>
            <a:r>
              <a:rPr dirty="0" sz="900" spc="95">
                <a:latin typeface="Times New Roman"/>
                <a:cs typeface="Times New Roman"/>
              </a:rPr>
              <a:t>(use </a:t>
            </a:r>
            <a:r>
              <a:rPr dirty="0" sz="900" spc="140">
                <a:latin typeface="Times New Roman"/>
                <a:cs typeface="Times New Roman"/>
              </a:rPr>
              <a:t>"git </a:t>
            </a:r>
            <a:r>
              <a:rPr dirty="0" sz="900" spc="35">
                <a:latin typeface="Times New Roman"/>
                <a:cs typeface="Times New Roman"/>
              </a:rPr>
              <a:t>add </a:t>
            </a:r>
            <a:r>
              <a:rPr dirty="0" sz="900" spc="145">
                <a:latin typeface="Times New Roman"/>
                <a:cs typeface="Times New Roman"/>
              </a:rPr>
              <a:t>&lt;file&gt;..."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90">
                <a:latin typeface="Times New Roman"/>
                <a:cs typeface="Times New Roman"/>
              </a:rPr>
              <a:t>include </a:t>
            </a:r>
            <a:r>
              <a:rPr dirty="0" sz="900" spc="120">
                <a:latin typeface="Times New Roman"/>
                <a:cs typeface="Times New Roman"/>
              </a:rPr>
              <a:t>in </a:t>
            </a:r>
            <a:r>
              <a:rPr dirty="0" sz="900" spc="30">
                <a:latin typeface="Times New Roman"/>
                <a:cs typeface="Times New Roman"/>
              </a:rPr>
              <a:t>what </a:t>
            </a:r>
            <a:r>
              <a:rPr dirty="0" sz="900" spc="120">
                <a:latin typeface="Times New Roman"/>
                <a:cs typeface="Times New Roman"/>
              </a:rPr>
              <a:t>will </a:t>
            </a:r>
            <a:r>
              <a:rPr dirty="0" sz="900" spc="45">
                <a:latin typeface="Times New Roman"/>
                <a:cs typeface="Times New Roman"/>
              </a:rPr>
              <a:t>be </a:t>
            </a:r>
            <a:r>
              <a:rPr dirty="0" sz="900" spc="55">
                <a:latin typeface="Times New Roman"/>
                <a:cs typeface="Times New Roman"/>
              </a:rPr>
              <a:t>committed)  </a:t>
            </a:r>
            <a:r>
              <a:rPr dirty="0" sz="900" spc="20">
                <a:latin typeface="Times New Roman"/>
                <a:cs typeface="Times New Roman"/>
              </a:rPr>
              <a:t>#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65">
                <a:latin typeface="Times New Roman"/>
                <a:cs typeface="Times New Roman"/>
              </a:rPr>
              <a:t>#</a:t>
            </a:r>
            <a:r>
              <a:rPr dirty="0" sz="900" spc="65">
                <a:solidFill>
                  <a:srgbClr val="FF0000"/>
                </a:solidFill>
                <a:latin typeface="Times New Roman"/>
                <a:cs typeface="Times New Roman"/>
              </a:rPr>
              <a:t>numbers.orig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0">
                <a:solidFill>
                  <a:srgbClr val="3333B2"/>
                </a:solidFill>
                <a:latin typeface="Times New Roman"/>
                <a:cs typeface="Times New Roman"/>
              </a:rPr>
              <a:t>commit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80">
                <a:latin typeface="Times New Roman"/>
                <a:cs typeface="Times New Roman"/>
              </a:rPr>
              <a:t>fc8da7a: </a:t>
            </a:r>
            <a:r>
              <a:rPr dirty="0" sz="900">
                <a:latin typeface="Times New Roman"/>
                <a:cs typeface="Times New Roman"/>
              </a:rPr>
              <a:t>Merge </a:t>
            </a:r>
            <a:r>
              <a:rPr dirty="0" sz="900" spc="60">
                <a:latin typeface="Times New Roman"/>
                <a:cs typeface="Times New Roman"/>
              </a:rPr>
              <a:t>branch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90">
                <a:latin typeface="Times New Roman"/>
                <a:cs typeface="Times New Roman"/>
              </a:rPr>
              <a:t>’andersk’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04072" y="366609"/>
            <a:ext cx="2291353" cy="1720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21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35"/>
              <a:t>Getting </a:t>
            </a:r>
            <a:r>
              <a:rPr dirty="0" spc="-10"/>
              <a:t>out </a:t>
            </a:r>
            <a:r>
              <a:rPr dirty="0" spc="-25"/>
              <a:t>of</a:t>
            </a:r>
            <a:r>
              <a:rPr dirty="0" spc="-90"/>
              <a:t> </a:t>
            </a:r>
            <a:r>
              <a:rPr dirty="0" spc="-35"/>
              <a:t>trouble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608735"/>
            <a:ext cx="753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0">
                <a:solidFill>
                  <a:srgbClr val="3333B2"/>
                </a:solidFill>
                <a:latin typeface="Times New Roman"/>
                <a:cs typeface="Times New Roman"/>
              </a:rPr>
              <a:t>gitk</a:t>
            </a:r>
            <a:r>
              <a:rPr dirty="0" sz="1100" spc="229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204">
                <a:solidFill>
                  <a:srgbClr val="3333B2"/>
                </a:solidFill>
                <a:latin typeface="Times New Roman"/>
                <a:cs typeface="Times New Roman"/>
              </a:rPr>
              <a:t>--all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119147"/>
            <a:ext cx="169862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8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35">
                <a:solidFill>
                  <a:srgbClr val="3333B2"/>
                </a:solidFill>
                <a:latin typeface="Times New Roman"/>
                <a:cs typeface="Times New Roman"/>
              </a:rPr>
              <a:t>reflog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35">
                <a:solidFill>
                  <a:srgbClr val="3333B2"/>
                </a:solidFill>
                <a:latin typeface="Times New Roman"/>
                <a:cs typeface="Times New Roman"/>
              </a:rPr>
              <a:t>reflog </a:t>
            </a:r>
            <a:r>
              <a:rPr dirty="0" sz="1100" spc="-10">
                <a:solidFill>
                  <a:srgbClr val="3333B2"/>
                </a:solidFill>
                <a:latin typeface="Times New Roman"/>
                <a:cs typeface="Times New Roman"/>
              </a:rPr>
              <a:t>show</a:t>
            </a:r>
            <a:r>
              <a:rPr dirty="0" sz="1100" spc="114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65" i="1">
                <a:solidFill>
                  <a:srgbClr val="3333B2"/>
                </a:solidFill>
                <a:latin typeface="Times New Roman"/>
                <a:cs typeface="Times New Roman"/>
              </a:rPr>
              <a:t>ref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55">
                <a:solidFill>
                  <a:srgbClr val="3333B2"/>
                </a:solidFill>
                <a:latin typeface="Times New Roman"/>
                <a:cs typeface="Times New Roman"/>
              </a:rPr>
              <a:t>reset </a:t>
            </a:r>
            <a:r>
              <a:rPr dirty="0" sz="1100" spc="120">
                <a:solidFill>
                  <a:srgbClr val="3333B2"/>
                </a:solidFill>
                <a:latin typeface="Times New Roman"/>
                <a:cs typeface="Times New Roman"/>
              </a:rPr>
              <a:t>--hard</a:t>
            </a:r>
            <a:r>
              <a:rPr dirty="0" sz="1100" spc="5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2084" y="608735"/>
            <a:ext cx="2486025" cy="13385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30504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graphical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70">
                <a:latin typeface="Arial"/>
                <a:cs typeface="Arial"/>
              </a:rPr>
              <a:t>browser </a:t>
            </a:r>
            <a:r>
              <a:rPr dirty="0" sz="1100" spc="-65">
                <a:latin typeface="Arial"/>
                <a:cs typeface="Arial"/>
              </a:rPr>
              <a:t>is  </a:t>
            </a:r>
            <a:r>
              <a:rPr dirty="0" sz="1100" spc="-70">
                <a:latin typeface="Arial"/>
                <a:cs typeface="Arial"/>
              </a:rPr>
              <a:t>immensely </a:t>
            </a:r>
            <a:r>
              <a:rPr dirty="0" sz="1100" spc="-60">
                <a:latin typeface="Arial"/>
                <a:cs typeface="Arial"/>
              </a:rPr>
              <a:t>useful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40">
                <a:latin typeface="Arial"/>
                <a:cs typeface="Arial"/>
              </a:rPr>
              <a:t>visualizing </a:t>
            </a:r>
            <a:r>
              <a:rPr dirty="0" sz="1100" spc="-30">
                <a:latin typeface="Arial"/>
                <a:cs typeface="Arial"/>
              </a:rPr>
              <a:t>what’s  </a:t>
            </a:r>
            <a:r>
              <a:rPr dirty="0" sz="1100" spc="-50">
                <a:latin typeface="Arial"/>
                <a:cs typeface="Arial"/>
              </a:rPr>
              <a:t>going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your</a:t>
            </a:r>
            <a:r>
              <a:rPr dirty="0" sz="1100" spc="-16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repository.</a:t>
            </a:r>
            <a:endParaRPr sz="1100">
              <a:latin typeface="Arial"/>
              <a:cs typeface="Arial"/>
            </a:endParaRPr>
          </a:p>
          <a:p>
            <a:pPr marL="12700" marR="555625">
              <a:lnSpc>
                <a:spcPct val="125299"/>
              </a:lnSpc>
            </a:pPr>
            <a:r>
              <a:rPr dirty="0" sz="1100" spc="-85">
                <a:latin typeface="Arial"/>
                <a:cs typeface="Arial"/>
              </a:rPr>
              <a:t>Show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0" i="1">
                <a:latin typeface="Trebuchet MS"/>
                <a:cs typeface="Trebuchet MS"/>
              </a:rPr>
              <a:t>reflog </a:t>
            </a:r>
            <a:r>
              <a:rPr dirty="0" sz="1100" spc="-50">
                <a:latin typeface="Arial"/>
                <a:cs typeface="Arial"/>
              </a:rPr>
              <a:t>entries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155">
                <a:latin typeface="Times New Roman"/>
                <a:cs typeface="Times New Roman"/>
              </a:rPr>
              <a:t>HEAD</a:t>
            </a:r>
            <a:r>
              <a:rPr dirty="0" sz="1100" spc="-155">
                <a:latin typeface="Arial"/>
                <a:cs typeface="Arial"/>
              </a:rPr>
              <a:t>.  </a:t>
            </a:r>
            <a:r>
              <a:rPr dirty="0" sz="1100" spc="-85">
                <a:latin typeface="Arial"/>
                <a:cs typeface="Arial"/>
              </a:rPr>
              <a:t>Show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0" i="1">
                <a:latin typeface="Trebuchet MS"/>
                <a:cs typeface="Trebuchet MS"/>
              </a:rPr>
              <a:t>reflog </a:t>
            </a:r>
            <a:r>
              <a:rPr dirty="0" sz="1100" spc="-50">
                <a:latin typeface="Arial"/>
                <a:cs typeface="Arial"/>
              </a:rPr>
              <a:t>entries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165" i="1">
                <a:latin typeface="Times New Roman"/>
                <a:cs typeface="Times New Roman"/>
              </a:rPr>
              <a:t>ref</a:t>
            </a:r>
            <a:r>
              <a:rPr dirty="0" sz="1100" spc="18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95">
                <a:latin typeface="Arial"/>
                <a:cs typeface="Arial"/>
              </a:rPr>
              <a:t>Resets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5" i="1">
                <a:latin typeface="Trebuchet MS"/>
                <a:cs typeface="Trebuchet MS"/>
              </a:rPr>
              <a:t>ref </a:t>
            </a:r>
            <a:r>
              <a:rPr dirty="0" sz="1100" spc="-30">
                <a:latin typeface="Arial"/>
                <a:cs typeface="Arial"/>
              </a:rPr>
              <a:t>pointed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155">
                <a:latin typeface="Times New Roman"/>
                <a:cs typeface="Times New Roman"/>
              </a:rPr>
              <a:t>HEAD</a:t>
            </a:r>
            <a:r>
              <a:rPr dirty="0" sz="1100" spc="-155">
                <a:latin typeface="Arial"/>
                <a:cs typeface="Arial"/>
              </a:rPr>
              <a:t>,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45">
                <a:latin typeface="Arial"/>
                <a:cs typeface="Arial"/>
              </a:rPr>
              <a:t>well 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index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5">
                <a:latin typeface="Arial"/>
                <a:cs typeface="Arial"/>
              </a:rPr>
              <a:t>working </a:t>
            </a:r>
            <a:r>
              <a:rPr dirty="0" sz="1100" spc="-35">
                <a:latin typeface="Arial"/>
                <a:cs typeface="Arial"/>
              </a:rPr>
              <a:t>tree,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30" i="1">
                <a:latin typeface="Times New Roman"/>
                <a:cs typeface="Times New Roman"/>
              </a:rPr>
              <a:t>commit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089" y="216241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089" y="25445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1089" y="292662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2932" y="2078963"/>
            <a:ext cx="4069715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3495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reflog </a:t>
            </a:r>
            <a:r>
              <a:rPr dirty="0" sz="1100" spc="-35">
                <a:latin typeface="Arial"/>
                <a:cs typeface="Arial"/>
              </a:rPr>
              <a:t>tracks </a:t>
            </a:r>
            <a:r>
              <a:rPr dirty="0" sz="1100" spc="-25">
                <a:latin typeface="Arial"/>
                <a:cs typeface="Arial"/>
              </a:rPr>
              <a:t>all </a:t>
            </a:r>
            <a:r>
              <a:rPr dirty="0" sz="1100" spc="-35">
                <a:latin typeface="Arial"/>
                <a:cs typeface="Arial"/>
              </a:rPr>
              <a:t>local </a:t>
            </a:r>
            <a:r>
              <a:rPr dirty="0" sz="1100" spc="-85">
                <a:latin typeface="Arial"/>
                <a:cs typeface="Arial"/>
              </a:rPr>
              <a:t>changes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0">
                <a:latin typeface="Arial"/>
                <a:cs typeface="Arial"/>
              </a:rPr>
              <a:t>refs. </a:t>
            </a:r>
            <a:r>
              <a:rPr dirty="0" sz="1100" spc="-70">
                <a:latin typeface="Arial"/>
                <a:cs typeface="Arial"/>
              </a:rPr>
              <a:t>Whenever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5">
                <a:latin typeface="Arial"/>
                <a:cs typeface="Arial"/>
              </a:rPr>
              <a:t>ref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50">
                <a:latin typeface="Arial"/>
                <a:cs typeface="Arial"/>
              </a:rPr>
              <a:t>updated 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point </a:t>
            </a: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80">
                <a:latin typeface="Arial"/>
                <a:cs typeface="Arial"/>
              </a:rPr>
              <a:t>new </a:t>
            </a:r>
            <a:r>
              <a:rPr dirty="0" sz="1100" spc="-20">
                <a:latin typeface="Arial"/>
                <a:cs typeface="Arial"/>
              </a:rPr>
              <a:t>commit, </a:t>
            </a:r>
            <a:r>
              <a:rPr dirty="0" sz="1100" spc="45">
                <a:latin typeface="Arial"/>
                <a:cs typeface="Arial"/>
              </a:rPr>
              <a:t>it </a:t>
            </a:r>
            <a:r>
              <a:rPr dirty="0" sz="1100" spc="-60">
                <a:latin typeface="Arial"/>
                <a:cs typeface="Arial"/>
              </a:rPr>
              <a:t>gets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30">
                <a:latin typeface="Arial"/>
                <a:cs typeface="Arial"/>
              </a:rPr>
              <a:t>entry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reflog.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10">
                <a:latin typeface="Arial"/>
                <a:cs typeface="Arial"/>
              </a:rPr>
              <a:t>If </a:t>
            </a:r>
            <a:r>
              <a:rPr dirty="0" sz="1100" spc="-65">
                <a:latin typeface="Arial"/>
                <a:cs typeface="Arial"/>
              </a:rPr>
              <a:t>you </a:t>
            </a:r>
            <a:r>
              <a:rPr dirty="0" sz="1100" spc="-20">
                <a:latin typeface="Arial"/>
                <a:cs typeface="Arial"/>
              </a:rPr>
              <a:t>find </a:t>
            </a:r>
            <a:r>
              <a:rPr dirty="0" sz="1100" spc="-55">
                <a:latin typeface="Arial"/>
                <a:cs typeface="Arial"/>
              </a:rPr>
              <a:t>yourself </a:t>
            </a:r>
            <a:r>
              <a:rPr dirty="0" sz="1100" spc="-85">
                <a:latin typeface="Arial"/>
                <a:cs typeface="Arial"/>
              </a:rPr>
              <a:t>somewhere </a:t>
            </a:r>
            <a:r>
              <a:rPr dirty="0" sz="1100" spc="-70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don’t </a:t>
            </a:r>
            <a:r>
              <a:rPr dirty="0" sz="1100" spc="-45">
                <a:latin typeface="Arial"/>
                <a:cs typeface="Arial"/>
              </a:rPr>
              <a:t>expect, </a:t>
            </a:r>
            <a:r>
              <a:rPr dirty="0" sz="1100" spc="-70">
                <a:latin typeface="Arial"/>
                <a:cs typeface="Arial"/>
              </a:rPr>
              <a:t>you can examine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45">
                <a:latin typeface="Arial"/>
                <a:cs typeface="Arial"/>
              </a:rPr>
              <a:t>log or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reflog,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5">
                <a:latin typeface="Arial"/>
                <a:cs typeface="Arial"/>
              </a:rPr>
              <a:t>then </a:t>
            </a:r>
            <a:r>
              <a:rPr dirty="0" sz="1100" spc="-110">
                <a:latin typeface="Arial"/>
                <a:cs typeface="Arial"/>
              </a:rPr>
              <a:t>use </a:t>
            </a:r>
            <a:r>
              <a:rPr dirty="0" sz="1100" spc="155">
                <a:latin typeface="Times New Roman"/>
                <a:cs typeface="Times New Roman"/>
              </a:rPr>
              <a:t>reset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0">
                <a:latin typeface="Arial"/>
                <a:cs typeface="Arial"/>
              </a:rPr>
              <a:t>get </a:t>
            </a:r>
            <a:r>
              <a:rPr dirty="0" sz="1100" spc="-60">
                <a:latin typeface="Arial"/>
                <a:cs typeface="Arial"/>
              </a:rPr>
              <a:t>back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5">
                <a:latin typeface="Arial"/>
                <a:cs typeface="Arial"/>
              </a:rPr>
              <a:t>known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point.</a:t>
            </a:r>
            <a:endParaRPr sz="1100">
              <a:latin typeface="Arial"/>
              <a:cs typeface="Arial"/>
            </a:endParaRPr>
          </a:p>
          <a:p>
            <a:pPr marL="12700" marR="13843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Arial"/>
                <a:cs typeface="Arial"/>
              </a:rPr>
              <a:t>This </a:t>
            </a:r>
            <a:r>
              <a:rPr dirty="0" sz="1100" spc="-70">
                <a:latin typeface="Arial"/>
                <a:cs typeface="Arial"/>
              </a:rPr>
              <a:t>works </a:t>
            </a:r>
            <a:r>
              <a:rPr dirty="0" sz="1100" spc="-90">
                <a:latin typeface="Arial"/>
                <a:cs typeface="Arial"/>
              </a:rPr>
              <a:t>even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conflicted </a:t>
            </a:r>
            <a:r>
              <a:rPr dirty="0" sz="1100" spc="-75">
                <a:latin typeface="Arial"/>
                <a:cs typeface="Arial"/>
              </a:rPr>
              <a:t>merge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80">
                <a:latin typeface="Arial"/>
                <a:cs typeface="Arial"/>
              </a:rPr>
              <a:t>rebase, </a:t>
            </a:r>
            <a:r>
              <a:rPr dirty="0" sz="1100" spc="15">
                <a:latin typeface="Arial"/>
                <a:cs typeface="Arial"/>
              </a:rPr>
              <a:t>if </a:t>
            </a:r>
            <a:r>
              <a:rPr dirty="0" sz="1100" spc="-70">
                <a:latin typeface="Arial"/>
                <a:cs typeface="Arial"/>
              </a:rPr>
              <a:t>you </a:t>
            </a:r>
            <a:r>
              <a:rPr dirty="0" sz="1100" spc="-15">
                <a:latin typeface="Arial"/>
                <a:cs typeface="Arial"/>
              </a:rPr>
              <a:t>just </a:t>
            </a:r>
            <a:r>
              <a:rPr dirty="0" sz="1100" spc="-40">
                <a:latin typeface="Arial"/>
                <a:cs typeface="Arial"/>
              </a:rPr>
              <a:t>want </a:t>
            </a:r>
            <a:r>
              <a:rPr dirty="0" sz="1100" spc="10">
                <a:latin typeface="Arial"/>
                <a:cs typeface="Arial"/>
              </a:rPr>
              <a:t>to  </a:t>
            </a:r>
            <a:r>
              <a:rPr dirty="0" sz="1100" spc="-30">
                <a:latin typeface="Arial"/>
                <a:cs typeface="Arial"/>
              </a:rPr>
              <a:t>bail </a:t>
            </a:r>
            <a:r>
              <a:rPr dirty="0" sz="1100" spc="-10">
                <a:latin typeface="Arial"/>
                <a:cs typeface="Arial"/>
              </a:rPr>
              <a:t>out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15">
                <a:latin typeface="Arial"/>
                <a:cs typeface="Arial"/>
              </a:rPr>
              <a:t>try </a:t>
            </a:r>
            <a:r>
              <a:rPr dirty="0" sz="1100" spc="-50">
                <a:latin typeface="Arial"/>
                <a:cs typeface="Arial"/>
              </a:rPr>
              <a:t>something</a:t>
            </a:r>
            <a:r>
              <a:rPr dirty="0" sz="1100" spc="-1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different.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22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949" y="0"/>
            <a:ext cx="517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The Git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model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1400" spc="7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CC0000"/>
                </a:solidFill>
                <a:latin typeface="Arial"/>
                <a:cs typeface="Arial"/>
              </a:rPr>
              <a:t>commit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424" y="821479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39" h="0">
                <a:moveTo>
                  <a:pt x="0" y="0"/>
                </a:moveTo>
                <a:lnTo>
                  <a:pt x="198326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7424" y="1510834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39" h="0">
                <a:moveTo>
                  <a:pt x="0" y="0"/>
                </a:moveTo>
                <a:lnTo>
                  <a:pt x="198326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8543" y="817723"/>
            <a:ext cx="2141019" cy="696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7424" y="1647836"/>
            <a:ext cx="2009775" cy="0"/>
          </a:xfrm>
          <a:custGeom>
            <a:avLst/>
            <a:gdLst/>
            <a:ahLst/>
            <a:cxnLst/>
            <a:rect l="l" t="t" r="r" b="b"/>
            <a:pathLst>
              <a:path w="2009775" h="0">
                <a:moveTo>
                  <a:pt x="0" y="0"/>
                </a:moveTo>
                <a:lnTo>
                  <a:pt x="2009553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424" y="2285547"/>
            <a:ext cx="2009775" cy="0"/>
          </a:xfrm>
          <a:custGeom>
            <a:avLst/>
            <a:gdLst/>
            <a:ahLst/>
            <a:cxnLst/>
            <a:rect l="l" t="t" r="r" b="b"/>
            <a:pathLst>
              <a:path w="2009775" h="0">
                <a:moveTo>
                  <a:pt x="0" y="0"/>
                </a:moveTo>
                <a:lnTo>
                  <a:pt x="2009553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8543" y="895607"/>
            <a:ext cx="4315228" cy="1935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22201" y="2285547"/>
            <a:ext cx="1986914" cy="333375"/>
          </a:xfrm>
          <a:custGeom>
            <a:avLst/>
            <a:gdLst/>
            <a:ahLst/>
            <a:cxnLst/>
            <a:rect l="l" t="t" r="r" b="b"/>
            <a:pathLst>
              <a:path w="1986914" h="333375">
                <a:moveTo>
                  <a:pt x="0" y="0"/>
                </a:moveTo>
                <a:lnTo>
                  <a:pt x="1986638" y="332852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96471" y="2598325"/>
            <a:ext cx="40640" cy="37465"/>
          </a:xfrm>
          <a:custGeom>
            <a:avLst/>
            <a:gdLst/>
            <a:ahLst/>
            <a:cxnLst/>
            <a:rect l="l" t="t" r="r" b="b"/>
            <a:pathLst>
              <a:path w="40639" h="37464">
                <a:moveTo>
                  <a:pt x="6213" y="0"/>
                </a:moveTo>
                <a:lnTo>
                  <a:pt x="12367" y="20074"/>
                </a:lnTo>
                <a:lnTo>
                  <a:pt x="0" y="37045"/>
                </a:lnTo>
                <a:lnTo>
                  <a:pt x="40136" y="24729"/>
                </a:lnTo>
                <a:lnTo>
                  <a:pt x="6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96471" y="2598325"/>
            <a:ext cx="40640" cy="37465"/>
          </a:xfrm>
          <a:custGeom>
            <a:avLst/>
            <a:gdLst/>
            <a:ahLst/>
            <a:cxnLst/>
            <a:rect l="l" t="t" r="r" b="b"/>
            <a:pathLst>
              <a:path w="40639" h="37464">
                <a:moveTo>
                  <a:pt x="40136" y="24729"/>
                </a:moveTo>
                <a:lnTo>
                  <a:pt x="0" y="37045"/>
                </a:lnTo>
                <a:lnTo>
                  <a:pt x="12367" y="20074"/>
                </a:lnTo>
                <a:lnTo>
                  <a:pt x="6213" y="0"/>
                </a:lnTo>
                <a:lnTo>
                  <a:pt x="40136" y="24729"/>
                </a:lnTo>
                <a:close/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10"/>
              <a:t>A </a:t>
            </a:r>
            <a:r>
              <a:rPr dirty="0" spc="-90"/>
              <a:t>peek </a:t>
            </a:r>
            <a:r>
              <a:rPr dirty="0"/>
              <a:t>at </a:t>
            </a:r>
            <a:r>
              <a:rPr dirty="0" spc="-35"/>
              <a:t>the</a:t>
            </a:r>
            <a:r>
              <a:rPr dirty="0" spc="95"/>
              <a:t> </a:t>
            </a:r>
            <a:r>
              <a:rPr dirty="0" spc="-50"/>
              <a:t>reflog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582925"/>
            <a:ext cx="3552825" cy="2667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900" spc="2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10">
                <a:solidFill>
                  <a:srgbClr val="3333B2"/>
                </a:solidFill>
                <a:latin typeface="Times New Roman"/>
                <a:cs typeface="Times New Roman"/>
              </a:rPr>
              <a:t>reflog</a:t>
            </a:r>
            <a:endParaRPr sz="900">
              <a:latin typeface="Times New Roman"/>
              <a:cs typeface="Times New Roman"/>
            </a:endParaRPr>
          </a:p>
          <a:p>
            <a:pPr marL="12700" marR="124460">
              <a:lnSpc>
                <a:spcPct val="101499"/>
              </a:lnSpc>
            </a:pPr>
            <a:r>
              <a:rPr dirty="0" sz="900" spc="25">
                <a:solidFill>
                  <a:srgbClr val="968D00"/>
                </a:solidFill>
                <a:latin typeface="Times New Roman"/>
                <a:cs typeface="Times New Roman"/>
              </a:rPr>
              <a:t>fc8da7a...</a:t>
            </a:r>
            <a:r>
              <a:rPr dirty="0" sz="900" spc="25">
                <a:latin typeface="Times New Roman"/>
                <a:cs typeface="Times New Roman"/>
              </a:rPr>
              <a:t>HEAD@0: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80">
                <a:latin typeface="Times New Roman"/>
                <a:cs typeface="Times New Roman"/>
              </a:rPr>
              <a:t>(merge): </a:t>
            </a:r>
            <a:r>
              <a:rPr dirty="0" sz="900">
                <a:latin typeface="Times New Roman"/>
                <a:cs typeface="Times New Roman"/>
              </a:rPr>
              <a:t>Merge </a:t>
            </a:r>
            <a:r>
              <a:rPr dirty="0" sz="900" spc="60">
                <a:latin typeface="Times New Roman"/>
                <a:cs typeface="Times New Roman"/>
              </a:rPr>
              <a:t>branch </a:t>
            </a:r>
            <a:r>
              <a:rPr dirty="0" sz="900" spc="90">
                <a:latin typeface="Times New Roman"/>
                <a:cs typeface="Times New Roman"/>
              </a:rPr>
              <a:t>’andersk’  </a:t>
            </a:r>
            <a:r>
              <a:rPr dirty="0" sz="900" spc="10">
                <a:solidFill>
                  <a:srgbClr val="968D00"/>
                </a:solidFill>
                <a:latin typeface="Times New Roman"/>
                <a:cs typeface="Times New Roman"/>
              </a:rPr>
              <a:t>994be80...</a:t>
            </a:r>
            <a:r>
              <a:rPr dirty="0" sz="900" spc="10">
                <a:latin typeface="Times New Roman"/>
                <a:cs typeface="Times New Roman"/>
              </a:rPr>
              <a:t>HEAD@1: </a:t>
            </a:r>
            <a:r>
              <a:rPr dirty="0" sz="900" spc="80">
                <a:latin typeface="Times New Roman"/>
                <a:cs typeface="Times New Roman"/>
              </a:rPr>
              <a:t>checkout: </a:t>
            </a:r>
            <a:r>
              <a:rPr dirty="0" sz="900" spc="10">
                <a:latin typeface="Times New Roman"/>
                <a:cs typeface="Times New Roman"/>
              </a:rPr>
              <a:t>moving </a:t>
            </a:r>
            <a:r>
              <a:rPr dirty="0" sz="900" spc="30">
                <a:latin typeface="Times New Roman"/>
                <a:cs typeface="Times New Roman"/>
              </a:rPr>
              <a:t>from </a:t>
            </a:r>
            <a:r>
              <a:rPr dirty="0" sz="900" spc="70">
                <a:latin typeface="Times New Roman"/>
                <a:cs typeface="Times New Roman"/>
              </a:rPr>
              <a:t>andersk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70">
                <a:latin typeface="Times New Roman"/>
                <a:cs typeface="Times New Roman"/>
              </a:rPr>
              <a:t>master  </a:t>
            </a:r>
            <a:r>
              <a:rPr dirty="0" sz="900" spc="10">
                <a:solidFill>
                  <a:srgbClr val="968D00"/>
                </a:solidFill>
                <a:latin typeface="Times New Roman"/>
                <a:cs typeface="Times New Roman"/>
              </a:rPr>
              <a:t>5360c2d...</a:t>
            </a:r>
            <a:r>
              <a:rPr dirty="0" sz="900" spc="10">
                <a:latin typeface="Times New Roman"/>
                <a:cs typeface="Times New Roman"/>
              </a:rPr>
              <a:t>HEAD@2: </a:t>
            </a:r>
            <a:r>
              <a:rPr dirty="0" sz="900" spc="40">
                <a:latin typeface="Times New Roman"/>
                <a:cs typeface="Times New Roman"/>
              </a:rPr>
              <a:t>commit: </a:t>
            </a:r>
            <a:r>
              <a:rPr dirty="0" sz="900" spc="20">
                <a:latin typeface="Times New Roman"/>
                <a:cs typeface="Times New Roman"/>
              </a:rPr>
              <a:t>5 </a:t>
            </a:r>
            <a:r>
              <a:rPr dirty="0" sz="900" spc="-280">
                <a:latin typeface="Arial"/>
                <a:cs typeface="Arial"/>
              </a:rPr>
              <a:t>½</a:t>
            </a:r>
            <a:r>
              <a:rPr dirty="0" sz="900" spc="215">
                <a:latin typeface="Arial"/>
                <a:cs typeface="Arial"/>
              </a:rPr>
              <a:t> </a:t>
            </a:r>
            <a:r>
              <a:rPr dirty="0" sz="900" spc="170">
                <a:latin typeface="Times New Roman"/>
                <a:cs typeface="Times New Roman"/>
              </a:rPr>
              <a:t>is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125">
                <a:latin typeface="Times New Roman"/>
                <a:cs typeface="Times New Roman"/>
              </a:rPr>
              <a:t>better</a:t>
            </a:r>
            <a:r>
              <a:rPr dirty="0" sz="900" spc="114">
                <a:latin typeface="Times New Roman"/>
                <a:cs typeface="Times New Roman"/>
              </a:rPr>
              <a:t> </a:t>
            </a:r>
            <a:r>
              <a:rPr dirty="0" sz="900" spc="45">
                <a:latin typeface="Times New Roman"/>
                <a:cs typeface="Times New Roman"/>
              </a:rPr>
              <a:t>number.</a:t>
            </a:r>
            <a:endParaRPr sz="900">
              <a:latin typeface="Times New Roman"/>
              <a:cs typeface="Times New Roman"/>
            </a:endParaRPr>
          </a:p>
          <a:p>
            <a:pPr algn="just" marL="12700" marR="124460">
              <a:lnSpc>
                <a:spcPct val="101499"/>
              </a:lnSpc>
            </a:pPr>
            <a:r>
              <a:rPr dirty="0" sz="900" spc="10">
                <a:solidFill>
                  <a:srgbClr val="968D00"/>
                </a:solidFill>
                <a:latin typeface="Times New Roman"/>
                <a:cs typeface="Times New Roman"/>
              </a:rPr>
              <a:t>7aeb494...</a:t>
            </a:r>
            <a:r>
              <a:rPr dirty="0" sz="900" spc="10">
                <a:latin typeface="Times New Roman"/>
                <a:cs typeface="Times New Roman"/>
              </a:rPr>
              <a:t>HEAD@3: </a:t>
            </a:r>
            <a:r>
              <a:rPr dirty="0" sz="900" spc="80">
                <a:latin typeface="Times New Roman"/>
                <a:cs typeface="Times New Roman"/>
              </a:rPr>
              <a:t>checkout: </a:t>
            </a:r>
            <a:r>
              <a:rPr dirty="0" sz="900" spc="10">
                <a:latin typeface="Times New Roman"/>
                <a:cs typeface="Times New Roman"/>
              </a:rPr>
              <a:t>moving </a:t>
            </a:r>
            <a:r>
              <a:rPr dirty="0" sz="900" spc="30">
                <a:latin typeface="Times New Roman"/>
                <a:cs typeface="Times New Roman"/>
              </a:rPr>
              <a:t>from </a:t>
            </a:r>
            <a:r>
              <a:rPr dirty="0" sz="900" spc="70">
                <a:latin typeface="Times New Roman"/>
                <a:cs typeface="Times New Roman"/>
              </a:rPr>
              <a:t>master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70">
                <a:latin typeface="Times New Roman"/>
                <a:cs typeface="Times New Roman"/>
              </a:rPr>
              <a:t>andersk  </a:t>
            </a:r>
            <a:r>
              <a:rPr dirty="0" sz="900" spc="10">
                <a:solidFill>
                  <a:srgbClr val="968D00"/>
                </a:solidFill>
                <a:latin typeface="Times New Roman"/>
                <a:cs typeface="Times New Roman"/>
              </a:rPr>
              <a:t>994be80...</a:t>
            </a:r>
            <a:r>
              <a:rPr dirty="0" sz="900" spc="10">
                <a:latin typeface="Times New Roman"/>
                <a:cs typeface="Times New Roman"/>
              </a:rPr>
              <a:t>HEAD@4: </a:t>
            </a:r>
            <a:r>
              <a:rPr dirty="0" sz="900" spc="20">
                <a:latin typeface="Times New Roman"/>
                <a:cs typeface="Times New Roman"/>
              </a:rPr>
              <a:t>merge </a:t>
            </a:r>
            <a:r>
              <a:rPr dirty="0" sz="900" spc="85">
                <a:latin typeface="Times New Roman"/>
                <a:cs typeface="Times New Roman"/>
              </a:rPr>
              <a:t>andersk: </a:t>
            </a:r>
            <a:r>
              <a:rPr dirty="0" sz="900">
                <a:latin typeface="Times New Roman"/>
                <a:cs typeface="Times New Roman"/>
              </a:rPr>
              <a:t>Merge </a:t>
            </a:r>
            <a:r>
              <a:rPr dirty="0" sz="900" spc="-20">
                <a:latin typeface="Times New Roman"/>
                <a:cs typeface="Times New Roman"/>
              </a:rPr>
              <a:t>made </a:t>
            </a:r>
            <a:r>
              <a:rPr dirty="0" sz="900" spc="20">
                <a:latin typeface="Times New Roman"/>
                <a:cs typeface="Times New Roman"/>
              </a:rPr>
              <a:t>by </a:t>
            </a:r>
            <a:r>
              <a:rPr dirty="0" sz="900" spc="114">
                <a:latin typeface="Times New Roman"/>
                <a:cs typeface="Times New Roman"/>
              </a:rPr>
              <a:t>recursive.  </a:t>
            </a:r>
            <a:r>
              <a:rPr dirty="0" sz="900" spc="10">
                <a:solidFill>
                  <a:srgbClr val="968D00"/>
                </a:solidFill>
                <a:latin typeface="Times New Roman"/>
                <a:cs typeface="Times New Roman"/>
              </a:rPr>
              <a:t>383c158...</a:t>
            </a:r>
            <a:r>
              <a:rPr dirty="0" sz="900" spc="10">
                <a:latin typeface="Times New Roman"/>
                <a:cs typeface="Times New Roman"/>
              </a:rPr>
              <a:t>HEAD@5: </a:t>
            </a:r>
            <a:r>
              <a:rPr dirty="0" sz="900" spc="40">
                <a:latin typeface="Times New Roman"/>
                <a:cs typeface="Times New Roman"/>
              </a:rPr>
              <a:t>commit: </a:t>
            </a:r>
            <a:r>
              <a:rPr dirty="0" sz="900" spc="20">
                <a:latin typeface="Times New Roman"/>
                <a:cs typeface="Times New Roman"/>
              </a:rPr>
              <a:t>6 </a:t>
            </a:r>
            <a:r>
              <a:rPr dirty="0" sz="900" spc="170">
                <a:latin typeface="Times New Roman"/>
                <a:cs typeface="Times New Roman"/>
              </a:rPr>
              <a:t>is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10">
                <a:latin typeface="Times New Roman"/>
                <a:cs typeface="Times New Roman"/>
              </a:rPr>
              <a:t>number</a:t>
            </a:r>
            <a:r>
              <a:rPr dirty="0" sz="900" spc="11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too.</a:t>
            </a:r>
            <a:endParaRPr sz="900">
              <a:latin typeface="Times New Roman"/>
              <a:cs typeface="Times New Roman"/>
            </a:endParaRPr>
          </a:p>
          <a:p>
            <a:pPr marL="12700" marR="124460">
              <a:lnSpc>
                <a:spcPct val="101499"/>
              </a:lnSpc>
            </a:pPr>
            <a:r>
              <a:rPr dirty="0" sz="900" spc="5">
                <a:solidFill>
                  <a:srgbClr val="968D00"/>
                </a:solidFill>
                <a:latin typeface="Times New Roman"/>
                <a:cs typeface="Times New Roman"/>
              </a:rPr>
              <a:t>4172330...</a:t>
            </a:r>
            <a:r>
              <a:rPr dirty="0" sz="900" spc="5">
                <a:latin typeface="Times New Roman"/>
                <a:cs typeface="Times New Roman"/>
              </a:rPr>
              <a:t>HEAD@6: </a:t>
            </a:r>
            <a:r>
              <a:rPr dirty="0" sz="900" spc="80">
                <a:latin typeface="Times New Roman"/>
                <a:cs typeface="Times New Roman"/>
              </a:rPr>
              <a:t>checkout: </a:t>
            </a:r>
            <a:r>
              <a:rPr dirty="0" sz="900" spc="10">
                <a:latin typeface="Times New Roman"/>
                <a:cs typeface="Times New Roman"/>
              </a:rPr>
              <a:t>moving </a:t>
            </a:r>
            <a:r>
              <a:rPr dirty="0" sz="900" spc="30">
                <a:latin typeface="Times New Roman"/>
                <a:cs typeface="Times New Roman"/>
              </a:rPr>
              <a:t>from </a:t>
            </a:r>
            <a:r>
              <a:rPr dirty="0" sz="900" spc="70">
                <a:latin typeface="Times New Roman"/>
                <a:cs typeface="Times New Roman"/>
              </a:rPr>
              <a:t>andersk </a:t>
            </a:r>
            <a:r>
              <a:rPr dirty="0" sz="900" spc="120">
                <a:latin typeface="Times New Roman"/>
                <a:cs typeface="Times New Roman"/>
              </a:rPr>
              <a:t>to </a:t>
            </a:r>
            <a:r>
              <a:rPr dirty="0" sz="900" spc="70">
                <a:latin typeface="Times New Roman"/>
                <a:cs typeface="Times New Roman"/>
              </a:rPr>
              <a:t>master  </a:t>
            </a:r>
            <a:r>
              <a:rPr dirty="0" sz="900" spc="10">
                <a:solidFill>
                  <a:srgbClr val="968D00"/>
                </a:solidFill>
                <a:latin typeface="Times New Roman"/>
                <a:cs typeface="Times New Roman"/>
              </a:rPr>
              <a:t>7aeb494...</a:t>
            </a:r>
            <a:r>
              <a:rPr dirty="0" sz="900" spc="10">
                <a:latin typeface="Times New Roman"/>
                <a:cs typeface="Times New Roman"/>
              </a:rPr>
              <a:t>HEAD@7: </a:t>
            </a:r>
            <a:r>
              <a:rPr dirty="0" sz="900" spc="40">
                <a:latin typeface="Times New Roman"/>
                <a:cs typeface="Times New Roman"/>
              </a:rPr>
              <a:t>commit: </a:t>
            </a:r>
            <a:r>
              <a:rPr dirty="0" sz="900" spc="-5">
                <a:latin typeface="Times New Roman"/>
                <a:cs typeface="Times New Roman"/>
              </a:rPr>
              <a:t>Numbers </a:t>
            </a:r>
            <a:r>
              <a:rPr dirty="0" sz="900" spc="160">
                <a:latin typeface="Times New Roman"/>
                <a:cs typeface="Times New Roman"/>
              </a:rPr>
              <a:t>start </a:t>
            </a:r>
            <a:r>
              <a:rPr dirty="0" sz="900" spc="145">
                <a:latin typeface="Times New Roman"/>
                <a:cs typeface="Times New Roman"/>
              </a:rPr>
              <a:t>at</a:t>
            </a:r>
            <a:r>
              <a:rPr dirty="0" sz="900" spc="310">
                <a:latin typeface="Times New Roman"/>
                <a:cs typeface="Times New Roman"/>
              </a:rPr>
              <a:t> </a:t>
            </a:r>
            <a:r>
              <a:rPr dirty="0" sz="900" spc="130">
                <a:latin typeface="Times New Roman"/>
                <a:cs typeface="Times New Roman"/>
              </a:rPr>
              <a:t>0.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5">
                <a:solidFill>
                  <a:srgbClr val="968D00"/>
                </a:solidFill>
                <a:latin typeface="Times New Roman"/>
                <a:cs typeface="Times New Roman"/>
              </a:rPr>
              <a:t>4172330...</a:t>
            </a:r>
            <a:r>
              <a:rPr dirty="0" sz="900" spc="5">
                <a:latin typeface="Times New Roman"/>
                <a:cs typeface="Times New Roman"/>
              </a:rPr>
              <a:t>HEAD@8: </a:t>
            </a:r>
            <a:r>
              <a:rPr dirty="0" sz="900" spc="80">
                <a:latin typeface="Times New Roman"/>
                <a:cs typeface="Times New Roman"/>
              </a:rPr>
              <a:t>checkout: </a:t>
            </a:r>
            <a:r>
              <a:rPr dirty="0" sz="900" spc="10">
                <a:latin typeface="Times New Roman"/>
                <a:cs typeface="Times New Roman"/>
              </a:rPr>
              <a:t>moving </a:t>
            </a:r>
            <a:r>
              <a:rPr dirty="0" sz="900" spc="30">
                <a:latin typeface="Times New Roman"/>
                <a:cs typeface="Times New Roman"/>
              </a:rPr>
              <a:t>from </a:t>
            </a:r>
            <a:r>
              <a:rPr dirty="0" sz="900" spc="70">
                <a:latin typeface="Times New Roman"/>
                <a:cs typeface="Times New Roman"/>
              </a:rPr>
              <a:t>master </a:t>
            </a:r>
            <a:r>
              <a:rPr dirty="0" sz="900" spc="120">
                <a:latin typeface="Times New Roman"/>
                <a:cs typeface="Times New Roman"/>
              </a:rPr>
              <a:t>to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70">
                <a:latin typeface="Times New Roman"/>
                <a:cs typeface="Times New Roman"/>
              </a:rPr>
              <a:t>andersk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10">
                <a:solidFill>
                  <a:srgbClr val="3333B2"/>
                </a:solidFill>
                <a:latin typeface="Times New Roman"/>
                <a:cs typeface="Times New Roman"/>
              </a:rPr>
              <a:t>reflog </a:t>
            </a:r>
            <a:r>
              <a:rPr dirty="0" sz="900" spc="-5">
                <a:solidFill>
                  <a:srgbClr val="3333B2"/>
                </a:solidFill>
                <a:latin typeface="Times New Roman"/>
                <a:cs typeface="Times New Roman"/>
              </a:rPr>
              <a:t>show</a:t>
            </a:r>
            <a:r>
              <a:rPr dirty="0" sz="900" spc="16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master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01499"/>
              </a:lnSpc>
            </a:pPr>
            <a:r>
              <a:rPr dirty="0" sz="900" spc="75">
                <a:solidFill>
                  <a:srgbClr val="968D00"/>
                </a:solidFill>
                <a:latin typeface="Times New Roman"/>
                <a:cs typeface="Times New Roman"/>
              </a:rPr>
              <a:t>fc8da7a...</a:t>
            </a:r>
            <a:r>
              <a:rPr dirty="0" sz="900" spc="75">
                <a:latin typeface="Times New Roman"/>
                <a:cs typeface="Times New Roman"/>
              </a:rPr>
              <a:t>master@0: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80">
                <a:latin typeface="Times New Roman"/>
                <a:cs typeface="Times New Roman"/>
              </a:rPr>
              <a:t>(merge): </a:t>
            </a:r>
            <a:r>
              <a:rPr dirty="0" sz="900">
                <a:latin typeface="Times New Roman"/>
                <a:cs typeface="Times New Roman"/>
              </a:rPr>
              <a:t>Merge </a:t>
            </a:r>
            <a:r>
              <a:rPr dirty="0" sz="900" spc="60">
                <a:latin typeface="Times New Roman"/>
                <a:cs typeface="Times New Roman"/>
              </a:rPr>
              <a:t>branch </a:t>
            </a:r>
            <a:r>
              <a:rPr dirty="0" sz="900" spc="90">
                <a:latin typeface="Times New Roman"/>
                <a:cs typeface="Times New Roman"/>
              </a:rPr>
              <a:t>’andersk’  </a:t>
            </a:r>
            <a:r>
              <a:rPr dirty="0" sz="900" spc="65">
                <a:solidFill>
                  <a:srgbClr val="968D00"/>
                </a:solidFill>
                <a:latin typeface="Times New Roman"/>
                <a:cs typeface="Times New Roman"/>
              </a:rPr>
              <a:t>994be80...</a:t>
            </a:r>
            <a:r>
              <a:rPr dirty="0" sz="900" spc="65">
                <a:latin typeface="Times New Roman"/>
                <a:cs typeface="Times New Roman"/>
              </a:rPr>
              <a:t>master@1: </a:t>
            </a:r>
            <a:r>
              <a:rPr dirty="0" sz="900" spc="20">
                <a:latin typeface="Times New Roman"/>
                <a:cs typeface="Times New Roman"/>
              </a:rPr>
              <a:t>merge </a:t>
            </a:r>
            <a:r>
              <a:rPr dirty="0" sz="900" spc="85">
                <a:latin typeface="Times New Roman"/>
                <a:cs typeface="Times New Roman"/>
              </a:rPr>
              <a:t>andersk: </a:t>
            </a:r>
            <a:r>
              <a:rPr dirty="0" sz="900">
                <a:latin typeface="Times New Roman"/>
                <a:cs typeface="Times New Roman"/>
              </a:rPr>
              <a:t>Merge </a:t>
            </a:r>
            <a:r>
              <a:rPr dirty="0" sz="900" spc="-20">
                <a:latin typeface="Times New Roman"/>
                <a:cs typeface="Times New Roman"/>
              </a:rPr>
              <a:t>made </a:t>
            </a:r>
            <a:r>
              <a:rPr dirty="0" sz="900" spc="20">
                <a:latin typeface="Times New Roman"/>
                <a:cs typeface="Times New Roman"/>
              </a:rPr>
              <a:t>by </a:t>
            </a:r>
            <a:r>
              <a:rPr dirty="0" sz="900" spc="114">
                <a:latin typeface="Times New Roman"/>
                <a:cs typeface="Times New Roman"/>
              </a:rPr>
              <a:t>recursive.  </a:t>
            </a:r>
            <a:r>
              <a:rPr dirty="0" sz="900" spc="65">
                <a:solidFill>
                  <a:srgbClr val="968D00"/>
                </a:solidFill>
                <a:latin typeface="Times New Roman"/>
                <a:cs typeface="Times New Roman"/>
              </a:rPr>
              <a:t>383c158...</a:t>
            </a:r>
            <a:r>
              <a:rPr dirty="0" sz="900" spc="65">
                <a:latin typeface="Times New Roman"/>
                <a:cs typeface="Times New Roman"/>
              </a:rPr>
              <a:t>master@2: </a:t>
            </a:r>
            <a:r>
              <a:rPr dirty="0" sz="900" spc="40">
                <a:latin typeface="Times New Roman"/>
                <a:cs typeface="Times New Roman"/>
              </a:rPr>
              <a:t>commit: </a:t>
            </a:r>
            <a:r>
              <a:rPr dirty="0" sz="900" spc="20">
                <a:latin typeface="Times New Roman"/>
                <a:cs typeface="Times New Roman"/>
              </a:rPr>
              <a:t>6 </a:t>
            </a:r>
            <a:r>
              <a:rPr dirty="0" sz="900" spc="170">
                <a:latin typeface="Times New Roman"/>
                <a:cs typeface="Times New Roman"/>
              </a:rPr>
              <a:t>is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10">
                <a:latin typeface="Times New Roman"/>
                <a:cs typeface="Times New Roman"/>
              </a:rPr>
              <a:t>number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 spc="125">
                <a:latin typeface="Times New Roman"/>
                <a:cs typeface="Times New Roman"/>
              </a:rPr>
              <a:t>too.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60">
                <a:solidFill>
                  <a:srgbClr val="968D00"/>
                </a:solidFill>
                <a:latin typeface="Times New Roman"/>
                <a:cs typeface="Times New Roman"/>
              </a:rPr>
              <a:t>4172330...</a:t>
            </a:r>
            <a:r>
              <a:rPr dirty="0" sz="900" spc="60">
                <a:latin typeface="Times New Roman"/>
                <a:cs typeface="Times New Roman"/>
              </a:rPr>
              <a:t>master@3: </a:t>
            </a:r>
            <a:r>
              <a:rPr dirty="0" sz="900" spc="10">
                <a:latin typeface="Times New Roman"/>
                <a:cs typeface="Times New Roman"/>
              </a:rPr>
              <a:t>commit </a:t>
            </a:r>
            <a:r>
              <a:rPr dirty="0" sz="900" spc="175">
                <a:latin typeface="Times New Roman"/>
                <a:cs typeface="Times New Roman"/>
              </a:rPr>
              <a:t>(initial): </a:t>
            </a:r>
            <a:r>
              <a:rPr dirty="0" sz="900" spc="130">
                <a:latin typeface="Times New Roman"/>
                <a:cs typeface="Times New Roman"/>
              </a:rPr>
              <a:t>1, 2, 3, 4,</a:t>
            </a:r>
            <a:r>
              <a:rPr dirty="0" sz="900" spc="204">
                <a:latin typeface="Times New Roman"/>
                <a:cs typeface="Times New Roman"/>
              </a:rPr>
              <a:t> </a:t>
            </a:r>
            <a:r>
              <a:rPr dirty="0" sz="900" spc="95">
                <a:latin typeface="Times New Roman"/>
                <a:cs typeface="Times New Roman"/>
              </a:rPr>
              <a:t>5!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110">
                <a:solidFill>
                  <a:srgbClr val="3333B2"/>
                </a:solidFill>
                <a:latin typeface="Times New Roman"/>
                <a:cs typeface="Times New Roman"/>
              </a:rPr>
              <a:t>reflog </a:t>
            </a:r>
            <a:r>
              <a:rPr dirty="0" sz="900" spc="-5">
                <a:solidFill>
                  <a:srgbClr val="3333B2"/>
                </a:solidFill>
                <a:latin typeface="Times New Roman"/>
                <a:cs typeface="Times New Roman"/>
              </a:rPr>
              <a:t>show</a:t>
            </a:r>
            <a:r>
              <a:rPr dirty="0" sz="900" spc="16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70">
                <a:solidFill>
                  <a:srgbClr val="3333B2"/>
                </a:solidFill>
                <a:latin typeface="Times New Roman"/>
                <a:cs typeface="Times New Roman"/>
              </a:rPr>
              <a:t>andersk</a:t>
            </a:r>
            <a:endParaRPr sz="900">
              <a:latin typeface="Times New Roman"/>
              <a:cs typeface="Times New Roman"/>
            </a:endParaRPr>
          </a:p>
          <a:p>
            <a:pPr marL="12700" marR="423545">
              <a:lnSpc>
                <a:spcPct val="101499"/>
              </a:lnSpc>
            </a:pPr>
            <a:r>
              <a:rPr dirty="0" sz="900" spc="65">
                <a:solidFill>
                  <a:srgbClr val="968D00"/>
                </a:solidFill>
                <a:latin typeface="Times New Roman"/>
                <a:cs typeface="Times New Roman"/>
              </a:rPr>
              <a:t>5360c2d...</a:t>
            </a:r>
            <a:r>
              <a:rPr dirty="0" sz="900" spc="65">
                <a:latin typeface="Times New Roman"/>
                <a:cs typeface="Times New Roman"/>
              </a:rPr>
              <a:t>andersk@0: </a:t>
            </a:r>
            <a:r>
              <a:rPr dirty="0" sz="900" spc="40">
                <a:latin typeface="Times New Roman"/>
                <a:cs typeface="Times New Roman"/>
              </a:rPr>
              <a:t>commit: </a:t>
            </a:r>
            <a:r>
              <a:rPr dirty="0" sz="900" spc="20">
                <a:latin typeface="Times New Roman"/>
                <a:cs typeface="Times New Roman"/>
              </a:rPr>
              <a:t>5 </a:t>
            </a:r>
            <a:r>
              <a:rPr dirty="0" sz="900" spc="-280">
                <a:latin typeface="Arial"/>
                <a:cs typeface="Arial"/>
              </a:rPr>
              <a:t>½</a:t>
            </a:r>
            <a:r>
              <a:rPr dirty="0" sz="900" spc="210">
                <a:latin typeface="Arial"/>
                <a:cs typeface="Arial"/>
              </a:rPr>
              <a:t> </a:t>
            </a:r>
            <a:r>
              <a:rPr dirty="0" sz="900" spc="170">
                <a:latin typeface="Times New Roman"/>
                <a:cs typeface="Times New Roman"/>
              </a:rPr>
              <a:t>is </a:t>
            </a:r>
            <a:r>
              <a:rPr dirty="0" sz="900" spc="70">
                <a:latin typeface="Times New Roman"/>
                <a:cs typeface="Times New Roman"/>
              </a:rPr>
              <a:t>a </a:t>
            </a:r>
            <a:r>
              <a:rPr dirty="0" sz="900" spc="125">
                <a:latin typeface="Times New Roman"/>
                <a:cs typeface="Times New Roman"/>
              </a:rPr>
              <a:t>better </a:t>
            </a:r>
            <a:r>
              <a:rPr dirty="0" sz="900" spc="45">
                <a:latin typeface="Times New Roman"/>
                <a:cs typeface="Times New Roman"/>
              </a:rPr>
              <a:t>number.  </a:t>
            </a:r>
            <a:r>
              <a:rPr dirty="0" sz="900" spc="65">
                <a:solidFill>
                  <a:srgbClr val="968D00"/>
                </a:solidFill>
                <a:latin typeface="Times New Roman"/>
                <a:cs typeface="Times New Roman"/>
              </a:rPr>
              <a:t>7aeb494...</a:t>
            </a:r>
            <a:r>
              <a:rPr dirty="0" sz="900" spc="65">
                <a:latin typeface="Times New Roman"/>
                <a:cs typeface="Times New Roman"/>
              </a:rPr>
              <a:t>andersk@1: </a:t>
            </a:r>
            <a:r>
              <a:rPr dirty="0" sz="900" spc="40">
                <a:latin typeface="Times New Roman"/>
                <a:cs typeface="Times New Roman"/>
              </a:rPr>
              <a:t>commit: </a:t>
            </a:r>
            <a:r>
              <a:rPr dirty="0" sz="900" spc="-5">
                <a:latin typeface="Times New Roman"/>
                <a:cs typeface="Times New Roman"/>
              </a:rPr>
              <a:t>Numbers </a:t>
            </a:r>
            <a:r>
              <a:rPr dirty="0" sz="900" spc="160">
                <a:latin typeface="Times New Roman"/>
                <a:cs typeface="Times New Roman"/>
              </a:rPr>
              <a:t>start </a:t>
            </a:r>
            <a:r>
              <a:rPr dirty="0" sz="900" spc="145">
                <a:latin typeface="Times New Roman"/>
                <a:cs typeface="Times New Roman"/>
              </a:rPr>
              <a:t>at</a:t>
            </a:r>
            <a:r>
              <a:rPr dirty="0" sz="900" spc="200">
                <a:latin typeface="Times New Roman"/>
                <a:cs typeface="Times New Roman"/>
              </a:rPr>
              <a:t> </a:t>
            </a:r>
            <a:r>
              <a:rPr dirty="0" sz="900" spc="130">
                <a:latin typeface="Times New Roman"/>
                <a:cs typeface="Times New Roman"/>
              </a:rPr>
              <a:t>0.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60">
                <a:solidFill>
                  <a:srgbClr val="968D00"/>
                </a:solidFill>
                <a:latin typeface="Times New Roman"/>
                <a:cs typeface="Times New Roman"/>
              </a:rPr>
              <a:t>4172330...</a:t>
            </a:r>
            <a:r>
              <a:rPr dirty="0" sz="900" spc="60">
                <a:latin typeface="Times New Roman"/>
                <a:cs typeface="Times New Roman"/>
              </a:rPr>
              <a:t>andersk@2: </a:t>
            </a:r>
            <a:r>
              <a:rPr dirty="0" sz="900" spc="85">
                <a:latin typeface="Times New Roman"/>
                <a:cs typeface="Times New Roman"/>
              </a:rPr>
              <a:t>branch: </a:t>
            </a:r>
            <a:r>
              <a:rPr dirty="0" sz="900" spc="70">
                <a:latin typeface="Times New Roman"/>
                <a:cs typeface="Times New Roman"/>
              </a:rPr>
              <a:t>Created </a:t>
            </a:r>
            <a:r>
              <a:rPr dirty="0" sz="900" spc="30">
                <a:latin typeface="Times New Roman"/>
                <a:cs typeface="Times New Roman"/>
              </a:rPr>
              <a:t>from</a:t>
            </a:r>
            <a:r>
              <a:rPr dirty="0" sz="900" spc="180">
                <a:latin typeface="Times New Roman"/>
                <a:cs typeface="Times New Roman"/>
              </a:rPr>
              <a:t> </a:t>
            </a:r>
            <a:r>
              <a:rPr dirty="0" sz="900" spc="-155">
                <a:latin typeface="Times New Roman"/>
                <a:cs typeface="Times New Roman"/>
              </a:rPr>
              <a:t>HEAD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23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85" y="0"/>
            <a:ext cx="342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Using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50"/>
              <a:t>Cherry-picking </a:t>
            </a:r>
            <a:r>
              <a:rPr dirty="0" spc="-80"/>
              <a:t>and</a:t>
            </a:r>
            <a:r>
              <a:rPr dirty="0" spc="-145"/>
              <a:t> </a:t>
            </a:r>
            <a:r>
              <a:rPr dirty="0" spc="-45"/>
              <a:t>reverting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860779"/>
            <a:ext cx="401129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10">
                <a:solidFill>
                  <a:srgbClr val="3333B2"/>
                </a:solidFill>
                <a:latin typeface="Times New Roman"/>
                <a:cs typeface="Times New Roman"/>
              </a:rPr>
              <a:t>cherry-pick</a:t>
            </a:r>
            <a:r>
              <a:rPr dirty="0" sz="1100" spc="49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</a:t>
            </a:r>
            <a:r>
              <a:rPr dirty="0" sz="1100" spc="335" i="1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Constructs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125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new  </a:t>
            </a:r>
            <a:r>
              <a:rPr dirty="0" sz="1100" spc="-25">
                <a:latin typeface="Arial"/>
                <a:cs typeface="Arial"/>
              </a:rPr>
              <a:t>commit </a:t>
            </a:r>
            <a:r>
              <a:rPr dirty="0" sz="1100" spc="-60">
                <a:latin typeface="Arial"/>
                <a:cs typeface="Arial"/>
              </a:rPr>
              <a:t>on  </a:t>
            </a:r>
            <a:r>
              <a:rPr dirty="0" sz="1100" spc="-195">
                <a:latin typeface="Times New Roman"/>
                <a:cs typeface="Times New Roman"/>
              </a:rPr>
              <a:t>HEAD   </a:t>
            </a:r>
            <a:r>
              <a:rPr dirty="0" sz="1100" spc="-1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  <a:p>
            <a:pPr marL="170561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Arial"/>
                <a:cs typeface="Arial"/>
              </a:rPr>
              <a:t>performs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0">
                <a:latin typeface="Arial"/>
                <a:cs typeface="Arial"/>
              </a:rPr>
              <a:t>same  </a:t>
            </a:r>
            <a:r>
              <a:rPr dirty="0" sz="1100" spc="-85">
                <a:latin typeface="Arial"/>
                <a:cs typeface="Arial"/>
              </a:rPr>
              <a:t>changes  </a:t>
            </a:r>
            <a:r>
              <a:rPr dirty="0" sz="1100" spc="-114">
                <a:latin typeface="Arial"/>
                <a:cs typeface="Arial"/>
              </a:rPr>
              <a:t>as  </a:t>
            </a:r>
            <a:r>
              <a:rPr dirty="0" sz="1100" spc="30" i="1">
                <a:latin typeface="Times New Roman"/>
                <a:cs typeface="Times New Roman"/>
              </a:rPr>
              <a:t>commit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242884"/>
            <a:ext cx="1262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45">
                <a:solidFill>
                  <a:srgbClr val="3333B2"/>
                </a:solidFill>
                <a:latin typeface="Times New Roman"/>
                <a:cs typeface="Times New Roman"/>
              </a:rPr>
              <a:t>revert</a:t>
            </a:r>
            <a:r>
              <a:rPr dirty="0" sz="1100" spc="3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9351" y="1242884"/>
            <a:ext cx="231775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Arial"/>
                <a:cs typeface="Arial"/>
              </a:rPr>
              <a:t>Constructs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80">
                <a:latin typeface="Arial"/>
                <a:cs typeface="Arial"/>
              </a:rPr>
              <a:t>new </a:t>
            </a:r>
            <a:r>
              <a:rPr dirty="0" sz="1100" spc="-25">
                <a:latin typeface="Arial"/>
                <a:cs typeface="Arial"/>
              </a:rPr>
              <a:t>commit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195">
                <a:latin typeface="Times New Roman"/>
                <a:cs typeface="Times New Roman"/>
              </a:rPr>
              <a:t>HEAD </a:t>
            </a:r>
            <a:r>
              <a:rPr dirty="0" sz="1100" spc="10">
                <a:latin typeface="Arial"/>
                <a:cs typeface="Arial"/>
              </a:rPr>
              <a:t>that  </a:t>
            </a:r>
            <a:r>
              <a:rPr dirty="0" sz="1100" spc="-50">
                <a:latin typeface="Arial"/>
                <a:cs typeface="Arial"/>
              </a:rPr>
              <a:t>performs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reverse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changes </a:t>
            </a:r>
            <a:r>
              <a:rPr dirty="0" sz="1100" spc="-25">
                <a:latin typeface="Arial"/>
                <a:cs typeface="Arial"/>
              </a:rPr>
              <a:t>in  </a:t>
            </a:r>
            <a:r>
              <a:rPr dirty="0" sz="1100" spc="30" i="1">
                <a:latin typeface="Times New Roman"/>
                <a:cs typeface="Times New Roman"/>
              </a:rPr>
              <a:t>commit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089" y="199439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089" y="237650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2932" y="1910942"/>
            <a:ext cx="4080510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3495">
              <a:lnSpc>
                <a:spcPct val="102600"/>
              </a:lnSpc>
              <a:spcBef>
                <a:spcPts val="55"/>
              </a:spcBef>
            </a:pPr>
            <a:r>
              <a:rPr dirty="0" sz="1100" spc="-80">
                <a:latin typeface="Arial"/>
                <a:cs typeface="Arial"/>
              </a:rPr>
              <a:t>These </a:t>
            </a:r>
            <a:r>
              <a:rPr dirty="0" sz="1100" spc="-70">
                <a:latin typeface="Arial"/>
                <a:cs typeface="Arial"/>
              </a:rPr>
              <a:t>commands </a:t>
            </a:r>
            <a:r>
              <a:rPr dirty="0" sz="1100" spc="-30">
                <a:latin typeface="Arial"/>
                <a:cs typeface="Arial"/>
              </a:rPr>
              <a:t>construct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80">
                <a:latin typeface="Arial"/>
                <a:cs typeface="Arial"/>
              </a:rPr>
              <a:t>new </a:t>
            </a:r>
            <a:r>
              <a:rPr dirty="0" sz="1100" spc="-25">
                <a:latin typeface="Arial"/>
                <a:cs typeface="Arial"/>
              </a:rPr>
              <a:t>commit </a:t>
            </a:r>
            <a:r>
              <a:rPr dirty="0" sz="1100" spc="10">
                <a:latin typeface="Arial"/>
                <a:cs typeface="Arial"/>
              </a:rPr>
              <a:t>that </a:t>
            </a:r>
            <a:r>
              <a:rPr dirty="0" sz="1100" spc="-90">
                <a:latin typeface="Arial"/>
                <a:cs typeface="Arial"/>
              </a:rPr>
              <a:t>does </a:t>
            </a:r>
            <a:r>
              <a:rPr dirty="0" sz="1100" spc="-15">
                <a:latin typeface="Arial"/>
                <a:cs typeface="Arial"/>
              </a:rPr>
              <a:t>not </a:t>
            </a:r>
            <a:r>
              <a:rPr dirty="0" sz="1100" spc="-85">
                <a:latin typeface="Arial"/>
                <a:cs typeface="Arial"/>
              </a:rPr>
              <a:t>preserve </a:t>
            </a:r>
            <a:r>
              <a:rPr dirty="0" sz="1100" spc="-70">
                <a:latin typeface="Arial"/>
                <a:cs typeface="Arial"/>
              </a:rPr>
              <a:t>any  </a:t>
            </a:r>
            <a:r>
              <a:rPr dirty="0" sz="1100" spc="-45">
                <a:latin typeface="Arial"/>
                <a:cs typeface="Arial"/>
              </a:rPr>
              <a:t>parent </a:t>
            </a:r>
            <a:r>
              <a:rPr dirty="0" sz="1100" spc="-30">
                <a:latin typeface="Arial"/>
                <a:cs typeface="Arial"/>
              </a:rPr>
              <a:t>information </a:t>
            </a:r>
            <a:r>
              <a:rPr dirty="0" sz="1100" spc="-20">
                <a:latin typeface="Arial"/>
                <a:cs typeface="Arial"/>
              </a:rPr>
              <a:t>pointing </a:t>
            </a:r>
            <a:r>
              <a:rPr dirty="0" sz="1100" spc="-60">
                <a:latin typeface="Arial"/>
                <a:cs typeface="Arial"/>
              </a:rPr>
              <a:t>back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old </a:t>
            </a:r>
            <a:r>
              <a:rPr dirty="0" sz="1100" spc="-65">
                <a:latin typeface="Arial"/>
                <a:cs typeface="Arial"/>
              </a:rPr>
              <a:t>one.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care.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60">
                <a:latin typeface="Arial"/>
                <a:cs typeface="Arial"/>
              </a:rPr>
              <a:t>Instead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5">
                <a:latin typeface="Arial"/>
                <a:cs typeface="Arial"/>
              </a:rPr>
              <a:t>cherry-picking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50">
                <a:latin typeface="Arial"/>
                <a:cs typeface="Arial"/>
              </a:rPr>
              <a:t>your </a:t>
            </a:r>
            <a:r>
              <a:rPr dirty="0" sz="1100" spc="-60">
                <a:latin typeface="Arial"/>
                <a:cs typeface="Arial"/>
              </a:rPr>
              <a:t>development branch </a:t>
            </a:r>
            <a:r>
              <a:rPr dirty="0" sz="1100" spc="-10">
                <a:latin typeface="Arial"/>
                <a:cs typeface="Arial"/>
              </a:rPr>
              <a:t>into </a:t>
            </a:r>
            <a:r>
              <a:rPr dirty="0" sz="1100" spc="-50">
                <a:latin typeface="Arial"/>
                <a:cs typeface="Arial"/>
              </a:rPr>
              <a:t>your  stable </a:t>
            </a:r>
            <a:r>
              <a:rPr dirty="0" sz="1100" spc="-55">
                <a:latin typeface="Arial"/>
                <a:cs typeface="Arial"/>
              </a:rPr>
              <a:t>branch,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60">
                <a:latin typeface="Arial"/>
                <a:cs typeface="Arial"/>
              </a:rPr>
              <a:t>example, </a:t>
            </a:r>
            <a:r>
              <a:rPr dirty="0" sz="1100" spc="45">
                <a:latin typeface="Arial"/>
                <a:cs typeface="Arial"/>
              </a:rPr>
              <a:t>it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55">
                <a:latin typeface="Arial"/>
                <a:cs typeface="Arial"/>
              </a:rPr>
              <a:t>usually </a:t>
            </a:r>
            <a:r>
              <a:rPr dirty="0" sz="1100" spc="-20">
                <a:latin typeface="Arial"/>
                <a:cs typeface="Arial"/>
              </a:rPr>
              <a:t>better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80">
                <a:latin typeface="Arial"/>
                <a:cs typeface="Arial"/>
              </a:rPr>
              <a:t>make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commit </a:t>
            </a:r>
            <a:r>
              <a:rPr dirty="0" sz="1100" spc="-60">
                <a:latin typeface="Arial"/>
                <a:cs typeface="Arial"/>
              </a:rPr>
              <a:t>on  </a:t>
            </a:r>
            <a:r>
              <a:rPr dirty="0" sz="1100" spc="-50">
                <a:latin typeface="Arial"/>
                <a:cs typeface="Arial"/>
              </a:rPr>
              <a:t>stable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5">
                <a:latin typeface="Arial"/>
                <a:cs typeface="Arial"/>
              </a:rPr>
              <a:t>merge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entire </a:t>
            </a:r>
            <a:r>
              <a:rPr dirty="0" sz="1100" spc="-50">
                <a:latin typeface="Arial"/>
                <a:cs typeface="Arial"/>
              </a:rPr>
              <a:t>stable </a:t>
            </a:r>
            <a:r>
              <a:rPr dirty="0" sz="1100" spc="-60">
                <a:latin typeface="Arial"/>
                <a:cs typeface="Arial"/>
              </a:rPr>
              <a:t>branch </a:t>
            </a:r>
            <a:r>
              <a:rPr dirty="0" sz="1100" spc="-5">
                <a:latin typeface="Arial"/>
                <a:cs typeface="Arial"/>
              </a:rPr>
              <a:t>into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development.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24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066" y="0"/>
            <a:ext cx="7740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Collaboration with</a:t>
            </a:r>
            <a:r>
              <a:rPr dirty="0" sz="60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25"/>
              <a:t>Outline</a:t>
            </a:r>
          </a:p>
        </p:txBody>
      </p:sp>
      <p:sp>
        <p:nvSpPr>
          <p:cNvPr id="5" name="object 5"/>
          <p:cNvSpPr/>
          <p:nvPr/>
        </p:nvSpPr>
        <p:spPr>
          <a:xfrm>
            <a:off x="89281" y="940714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743" y="94005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173" y="912620"/>
            <a:ext cx="869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CCCC"/>
                </a:solidFill>
                <a:latin typeface="Arial"/>
                <a:cs typeface="Arial"/>
              </a:rPr>
              <a:t>The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Git</a:t>
            </a:r>
            <a:r>
              <a:rPr dirty="0" sz="1100" spc="8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Arial"/>
                <a:cs typeface="Arial"/>
              </a:rPr>
              <a:t>model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281" y="1346123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9743" y="134546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173" y="1318030"/>
            <a:ext cx="5695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CCCCCC"/>
                </a:solidFill>
                <a:latin typeface="Arial"/>
                <a:cs typeface="Arial"/>
              </a:rPr>
              <a:t>Using</a:t>
            </a:r>
            <a:r>
              <a:rPr dirty="0" sz="1100" spc="-1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Git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281" y="1751520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743" y="175085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EAEAF7"/>
                </a:solidFill>
                <a:latin typeface="Verdana"/>
                <a:cs typeface="Verdana"/>
              </a:rPr>
              <a:t>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173" y="1723426"/>
            <a:ext cx="1312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Arial"/>
                <a:cs typeface="Arial"/>
              </a:rPr>
              <a:t>Collaboration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114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Git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281" y="2156917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9743" y="215626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173" y="2128823"/>
            <a:ext cx="1005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CCCCCC"/>
                </a:solidFill>
                <a:latin typeface="Arial"/>
                <a:cs typeface="Arial"/>
              </a:rPr>
              <a:t>Rewriting</a:t>
            </a:r>
            <a:r>
              <a:rPr dirty="0" sz="110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CCCCCC"/>
                </a:solidFill>
                <a:latin typeface="Arial"/>
                <a:cs typeface="Arial"/>
              </a:rPr>
              <a:t>history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281" y="2562326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9743" y="256166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173" y="2534232"/>
            <a:ext cx="761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CCCC"/>
                </a:solidFill>
                <a:latin typeface="Arial"/>
                <a:cs typeface="Arial"/>
              </a:rPr>
              <a:t>And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Arial"/>
                <a:cs typeface="Arial"/>
              </a:rPr>
              <a:t>beyond!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25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066" y="0"/>
            <a:ext cx="7740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Collaboration with</a:t>
            </a:r>
            <a:r>
              <a:rPr dirty="0" sz="60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Collaboration </a:t>
            </a:r>
            <a:r>
              <a:rPr dirty="0"/>
              <a:t>with</a:t>
            </a:r>
            <a:r>
              <a:rPr dirty="0" spc="-155"/>
              <a:t> </a:t>
            </a:r>
            <a:r>
              <a:rPr dirty="0" spc="-10"/>
              <a:t>Git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8268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34456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0865" y="153436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0865" y="168619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0865" y="1838032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0865" y="1989861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0865" y="214169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0865" y="2293518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1089" y="2490876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2932" y="899247"/>
            <a:ext cx="3741420" cy="18719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91465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60">
                <a:latin typeface="Arial"/>
                <a:cs typeface="Arial"/>
              </a:rPr>
              <a:t>allows </a:t>
            </a:r>
            <a:r>
              <a:rPr dirty="0" sz="1100" spc="-30">
                <a:latin typeface="Arial"/>
                <a:cs typeface="Arial"/>
              </a:rPr>
              <a:t>bidirectional </a:t>
            </a:r>
            <a:r>
              <a:rPr dirty="0" sz="1100" spc="-40">
                <a:latin typeface="Arial"/>
                <a:cs typeface="Arial"/>
              </a:rPr>
              <a:t>communication </a:t>
            </a:r>
            <a:r>
              <a:rPr dirty="0" sz="1100" spc="-70">
                <a:latin typeface="Arial"/>
                <a:cs typeface="Arial"/>
              </a:rPr>
              <a:t>between </a:t>
            </a:r>
            <a:r>
              <a:rPr dirty="0" sz="1100" spc="-65">
                <a:latin typeface="Arial"/>
                <a:cs typeface="Arial"/>
              </a:rPr>
              <a:t>any </a:t>
            </a:r>
            <a:r>
              <a:rPr dirty="0" sz="1100" spc="-35">
                <a:latin typeface="Arial"/>
                <a:cs typeface="Arial"/>
              </a:rPr>
              <a:t>pair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50">
                <a:latin typeface="Arial"/>
                <a:cs typeface="Arial"/>
              </a:rPr>
              <a:t>repositories.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90">
                <a:latin typeface="Arial"/>
                <a:cs typeface="Arial"/>
              </a:rPr>
              <a:t>speaks </a:t>
            </a:r>
            <a:r>
              <a:rPr dirty="0" sz="1100" spc="-65">
                <a:latin typeface="Arial"/>
                <a:cs typeface="Arial"/>
              </a:rPr>
              <a:t>many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protocols.</a:t>
            </a:r>
            <a:endParaRPr sz="1100">
              <a:latin typeface="Arial"/>
              <a:cs typeface="Arial"/>
            </a:endParaRPr>
          </a:p>
          <a:p>
            <a:pPr marL="289560" marR="2623820">
              <a:lnSpc>
                <a:spcPct val="100000"/>
              </a:lnSpc>
              <a:spcBef>
                <a:spcPts val="175"/>
              </a:spcBef>
            </a:pPr>
            <a:r>
              <a:rPr dirty="0" sz="1000" spc="-90">
                <a:latin typeface="Arial"/>
                <a:cs typeface="Arial"/>
              </a:rPr>
              <a:t>SSH  </a:t>
            </a:r>
            <a:r>
              <a:rPr dirty="0" sz="1000" spc="25">
                <a:latin typeface="Arial"/>
                <a:cs typeface="Arial"/>
              </a:rPr>
              <a:t>HTTP/HTTPS  </a:t>
            </a:r>
            <a:r>
              <a:rPr dirty="0" sz="1000" spc="-55">
                <a:latin typeface="Arial"/>
                <a:cs typeface="Arial"/>
              </a:rPr>
              <a:t>DAV</a:t>
            </a:r>
            <a:endParaRPr sz="1000">
              <a:latin typeface="Arial"/>
              <a:cs typeface="Arial"/>
            </a:endParaRPr>
          </a:p>
          <a:p>
            <a:pPr marL="289560" marR="2810510">
              <a:lnSpc>
                <a:spcPts val="1200"/>
              </a:lnSpc>
              <a:spcBef>
                <a:spcPts val="25"/>
              </a:spcBef>
            </a:pPr>
            <a:r>
              <a:rPr dirty="0" sz="1000" spc="-10">
                <a:latin typeface="Arial"/>
                <a:cs typeface="Arial"/>
              </a:rPr>
              <a:t>Git </a:t>
            </a:r>
            <a:r>
              <a:rPr dirty="0" sz="1000" spc="-25">
                <a:latin typeface="Arial"/>
                <a:cs typeface="Arial"/>
              </a:rPr>
              <a:t>protocol  </a:t>
            </a:r>
            <a:r>
              <a:rPr dirty="0" sz="1000" spc="-55">
                <a:latin typeface="Arial"/>
                <a:cs typeface="Arial"/>
              </a:rPr>
              <a:t>rsync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dirty="0" sz="1000" spc="-25">
                <a:latin typeface="Arial"/>
                <a:cs typeface="Arial"/>
              </a:rPr>
              <a:t>direct </a:t>
            </a:r>
            <a:r>
              <a:rPr dirty="0" sz="1000" spc="-45">
                <a:latin typeface="Arial"/>
                <a:cs typeface="Arial"/>
              </a:rPr>
              <a:t>filesystem</a:t>
            </a:r>
            <a:r>
              <a:rPr dirty="0" sz="1000" spc="120">
                <a:latin typeface="Arial"/>
                <a:cs typeface="Arial"/>
              </a:rPr>
              <a:t> </a:t>
            </a:r>
            <a:r>
              <a:rPr dirty="0" sz="1000" spc="-100">
                <a:latin typeface="Arial"/>
                <a:cs typeface="Arial"/>
              </a:rPr>
              <a:t>access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20"/>
              </a:spcBef>
            </a:pPr>
            <a:r>
              <a:rPr dirty="0" sz="1100" spc="-30">
                <a:latin typeface="Arial"/>
                <a:cs typeface="Arial"/>
              </a:rPr>
              <a:t>This </a:t>
            </a:r>
            <a:r>
              <a:rPr dirty="0" sz="1100" spc="-15">
                <a:latin typeface="Arial"/>
                <a:cs typeface="Arial"/>
              </a:rPr>
              <a:t>flexibility </a:t>
            </a:r>
            <a:r>
              <a:rPr dirty="0" sz="1100" spc="-45">
                <a:latin typeface="Arial"/>
                <a:cs typeface="Arial"/>
              </a:rPr>
              <a:t>lets </a:t>
            </a:r>
            <a:r>
              <a:rPr dirty="0" sz="1100" spc="-65">
                <a:latin typeface="Arial"/>
                <a:cs typeface="Arial"/>
              </a:rPr>
              <a:t>you </a:t>
            </a:r>
            <a:r>
              <a:rPr dirty="0" sz="1100" spc="-45">
                <a:latin typeface="Arial"/>
                <a:cs typeface="Arial"/>
              </a:rPr>
              <a:t>implement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5">
                <a:latin typeface="Arial"/>
                <a:cs typeface="Arial"/>
              </a:rPr>
              <a:t>wide </a:t>
            </a:r>
            <a:r>
              <a:rPr dirty="0" sz="1100" spc="-70">
                <a:latin typeface="Arial"/>
                <a:cs typeface="Arial"/>
              </a:rPr>
              <a:t>range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centralized </a:t>
            </a:r>
            <a:r>
              <a:rPr dirty="0" sz="1100" spc="-50">
                <a:latin typeface="Arial"/>
                <a:cs typeface="Arial"/>
              </a:rPr>
              <a:t>or  </a:t>
            </a:r>
            <a:r>
              <a:rPr dirty="0" sz="1100" spc="-30">
                <a:latin typeface="Arial"/>
                <a:cs typeface="Arial"/>
              </a:rPr>
              <a:t>distributed </a:t>
            </a:r>
            <a:r>
              <a:rPr dirty="0" sz="1100" spc="-60">
                <a:latin typeface="Arial"/>
                <a:cs typeface="Arial"/>
              </a:rPr>
              <a:t>development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models.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26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066" y="0"/>
            <a:ext cx="7740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Collaboration with</a:t>
            </a:r>
            <a:r>
              <a:rPr dirty="0" sz="60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0"/>
              <a:t>The </a:t>
            </a:r>
            <a:r>
              <a:rPr dirty="0" spc="-70"/>
              <a:t>simple</a:t>
            </a:r>
            <a:r>
              <a:rPr dirty="0" spc="-160"/>
              <a:t> </a:t>
            </a:r>
            <a:r>
              <a:rPr dirty="0" spc="-125"/>
              <a:t>case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1386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2932" y="830413"/>
            <a:ext cx="39027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freshly </a:t>
            </a:r>
            <a:r>
              <a:rPr dirty="0" sz="1100" spc="-60">
                <a:latin typeface="Arial"/>
                <a:cs typeface="Arial"/>
              </a:rPr>
              <a:t>cloned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95">
                <a:latin typeface="Arial"/>
                <a:cs typeface="Arial"/>
              </a:rPr>
              <a:t>has </a:t>
            </a:r>
            <a:r>
              <a:rPr dirty="0" sz="1100" spc="-85">
                <a:latin typeface="Arial"/>
                <a:cs typeface="Arial"/>
              </a:rPr>
              <a:t>one </a:t>
            </a:r>
            <a:r>
              <a:rPr dirty="0" sz="1100" spc="-55">
                <a:latin typeface="Arial"/>
                <a:cs typeface="Arial"/>
              </a:rPr>
              <a:t>remote </a:t>
            </a:r>
            <a:r>
              <a:rPr dirty="0" sz="1100" spc="-50">
                <a:latin typeface="Arial"/>
                <a:cs typeface="Arial"/>
              </a:rPr>
              <a:t>called </a:t>
            </a:r>
            <a:r>
              <a:rPr dirty="0" sz="1100" spc="110">
                <a:latin typeface="Times New Roman"/>
                <a:cs typeface="Times New Roman"/>
              </a:rPr>
              <a:t>origin</a:t>
            </a:r>
            <a:r>
              <a:rPr dirty="0" sz="1100" spc="110">
                <a:latin typeface="Arial"/>
                <a:cs typeface="Arial"/>
              </a:rPr>
              <a:t>, </a:t>
            </a:r>
            <a:r>
              <a:rPr dirty="0" sz="1100" spc="-40">
                <a:latin typeface="Arial"/>
                <a:cs typeface="Arial"/>
              </a:rPr>
              <a:t>which </a:t>
            </a:r>
            <a:r>
              <a:rPr dirty="0" sz="1100" spc="-65">
                <a:latin typeface="Arial"/>
                <a:cs typeface="Arial"/>
              </a:rPr>
              <a:t>is  </a:t>
            </a:r>
            <a:r>
              <a:rPr dirty="0" sz="1100" spc="-30">
                <a:latin typeface="Arial"/>
                <a:cs typeface="Arial"/>
              </a:rPr>
              <a:t>the default </a:t>
            </a:r>
            <a:r>
              <a:rPr dirty="0" sz="1100" spc="-75">
                <a:latin typeface="Arial"/>
                <a:cs typeface="Arial"/>
              </a:rPr>
              <a:t>source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45">
                <a:latin typeface="Arial"/>
                <a:cs typeface="Arial"/>
              </a:rPr>
              <a:t>pulls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0">
                <a:latin typeface="Arial"/>
                <a:cs typeface="Arial"/>
              </a:rPr>
              <a:t>destination </a:t>
            </a:r>
            <a:r>
              <a:rPr dirty="0" sz="1100" spc="-25">
                <a:latin typeface="Arial"/>
                <a:cs typeface="Arial"/>
              </a:rPr>
              <a:t>for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pushes.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250478"/>
            <a:ext cx="68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30">
                <a:solidFill>
                  <a:srgbClr val="3333B2"/>
                </a:solidFill>
                <a:latin typeface="Times New Roman"/>
                <a:cs typeface="Times New Roman"/>
              </a:rPr>
              <a:t>fetch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0675" y="1250478"/>
            <a:ext cx="319024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Arial"/>
                <a:cs typeface="Arial"/>
              </a:rPr>
              <a:t>Download </a:t>
            </a:r>
            <a:r>
              <a:rPr dirty="0" sz="1100" spc="-40">
                <a:latin typeface="Arial"/>
                <a:cs typeface="Arial"/>
              </a:rPr>
              <a:t>commits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110">
                <a:latin typeface="Times New Roman"/>
                <a:cs typeface="Times New Roman"/>
              </a:rPr>
              <a:t>origin</a:t>
            </a:r>
            <a:r>
              <a:rPr dirty="0" sz="1100" spc="110">
                <a:latin typeface="Arial"/>
                <a:cs typeface="Arial"/>
              </a:rPr>
              <a:t>. </a:t>
            </a:r>
            <a:r>
              <a:rPr dirty="0" sz="1100" spc="-75">
                <a:latin typeface="Arial"/>
                <a:cs typeface="Arial"/>
              </a:rPr>
              <a:t>Each </a:t>
            </a:r>
            <a:r>
              <a:rPr dirty="0" sz="1100" spc="-55">
                <a:latin typeface="Arial"/>
                <a:cs typeface="Arial"/>
              </a:rPr>
              <a:t>remote </a:t>
            </a:r>
            <a:r>
              <a:rPr dirty="0" sz="1100" spc="-60">
                <a:latin typeface="Arial"/>
                <a:cs typeface="Arial"/>
              </a:rPr>
              <a:t>branch  </a:t>
            </a:r>
            <a:r>
              <a:rPr dirty="0" sz="1100" spc="50" i="1">
                <a:latin typeface="Times New Roman"/>
                <a:cs typeface="Times New Roman"/>
              </a:rPr>
              <a:t>branch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80">
                <a:latin typeface="Arial"/>
                <a:cs typeface="Arial"/>
              </a:rPr>
              <a:t>made </a:t>
            </a:r>
            <a:r>
              <a:rPr dirty="0" sz="1100" spc="-55">
                <a:latin typeface="Arial"/>
                <a:cs typeface="Arial"/>
              </a:rPr>
              <a:t>available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name  </a:t>
            </a:r>
            <a:r>
              <a:rPr dirty="0" sz="1100" spc="105">
                <a:latin typeface="Times New Roman"/>
                <a:cs typeface="Times New Roman"/>
              </a:rPr>
              <a:t>origin/</a:t>
            </a:r>
            <a:r>
              <a:rPr dirty="0" sz="1100" spc="105" i="1">
                <a:latin typeface="Times New Roman"/>
                <a:cs typeface="Times New Roman"/>
              </a:rPr>
              <a:t>branch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089" y="242204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5844" y="1760878"/>
            <a:ext cx="4344035" cy="11137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70">
                <a:solidFill>
                  <a:srgbClr val="3333B2"/>
                </a:solidFill>
                <a:latin typeface="Times New Roman"/>
                <a:cs typeface="Times New Roman"/>
              </a:rPr>
              <a:t>branch </a:t>
            </a:r>
            <a:r>
              <a:rPr dirty="0" sz="1100" spc="204">
                <a:solidFill>
                  <a:srgbClr val="3333B2"/>
                </a:solidFill>
                <a:latin typeface="Times New Roman"/>
                <a:cs typeface="Times New Roman"/>
              </a:rPr>
              <a:t>-r </a:t>
            </a:r>
            <a:r>
              <a:rPr dirty="0" sz="1100" spc="-20">
                <a:latin typeface="Arial"/>
                <a:cs typeface="Arial"/>
              </a:rPr>
              <a:t>List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available remote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branches.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70">
                <a:solidFill>
                  <a:srgbClr val="3333B2"/>
                </a:solidFill>
                <a:latin typeface="Times New Roman"/>
                <a:cs typeface="Times New Roman"/>
              </a:rPr>
              <a:t>branch </a:t>
            </a:r>
            <a:r>
              <a:rPr dirty="0" sz="1100" spc="145">
                <a:solidFill>
                  <a:srgbClr val="3333B2"/>
                </a:solidFill>
                <a:latin typeface="Times New Roman"/>
                <a:cs typeface="Times New Roman"/>
              </a:rPr>
              <a:t>-a </a:t>
            </a:r>
            <a:r>
              <a:rPr dirty="0" sz="1100" spc="-20">
                <a:latin typeface="Arial"/>
                <a:cs typeface="Arial"/>
              </a:rPr>
              <a:t>List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available </a:t>
            </a:r>
            <a:r>
              <a:rPr dirty="0" sz="1100" spc="-35">
                <a:latin typeface="Arial"/>
                <a:cs typeface="Arial"/>
              </a:rPr>
              <a:t>local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55">
                <a:latin typeface="Arial"/>
                <a:cs typeface="Arial"/>
              </a:rPr>
              <a:t>remote</a:t>
            </a:r>
            <a:r>
              <a:rPr dirty="0" sz="1100" spc="16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branches.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89560" marR="5080">
              <a:lnSpc>
                <a:spcPct val="102600"/>
              </a:lnSpc>
            </a:pPr>
            <a:r>
              <a:rPr dirty="0" sz="1100" spc="-50">
                <a:latin typeface="Arial"/>
                <a:cs typeface="Arial"/>
              </a:rPr>
              <a:t>Development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80">
                <a:latin typeface="Arial"/>
                <a:cs typeface="Arial"/>
              </a:rPr>
              <a:t>done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35">
                <a:latin typeface="Arial"/>
                <a:cs typeface="Arial"/>
              </a:rPr>
              <a:t>local </a:t>
            </a:r>
            <a:r>
              <a:rPr dirty="0" sz="1100" spc="-70">
                <a:latin typeface="Arial"/>
                <a:cs typeface="Arial"/>
              </a:rPr>
              <a:t>branches. </a:t>
            </a:r>
            <a:r>
              <a:rPr dirty="0" sz="1100" spc="-50">
                <a:latin typeface="Arial"/>
                <a:cs typeface="Arial"/>
              </a:rPr>
              <a:t>To work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remote </a:t>
            </a:r>
            <a:r>
              <a:rPr dirty="0" sz="1100" spc="-55">
                <a:latin typeface="Arial"/>
                <a:cs typeface="Arial"/>
              </a:rPr>
              <a:t>branch,  </a:t>
            </a:r>
            <a:r>
              <a:rPr dirty="0" sz="1100" spc="-7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first </a:t>
            </a:r>
            <a:r>
              <a:rPr dirty="0" sz="1100" spc="-55">
                <a:latin typeface="Arial"/>
                <a:cs typeface="Arial"/>
              </a:rPr>
              <a:t>create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5">
                <a:latin typeface="Arial"/>
                <a:cs typeface="Arial"/>
              </a:rPr>
              <a:t>local </a:t>
            </a:r>
            <a:r>
              <a:rPr dirty="0" sz="1100" spc="-50" i="1">
                <a:latin typeface="Trebuchet MS"/>
                <a:cs typeface="Trebuchet MS"/>
              </a:rPr>
              <a:t>tracking </a:t>
            </a:r>
            <a:r>
              <a:rPr dirty="0" sz="1100" spc="-55" i="1">
                <a:latin typeface="Trebuchet MS"/>
                <a:cs typeface="Trebuchet MS"/>
              </a:rPr>
              <a:t>branch</a:t>
            </a:r>
            <a:r>
              <a:rPr dirty="0" sz="1100" spc="-55">
                <a:latin typeface="Arial"/>
                <a:cs typeface="Arial"/>
              </a:rPr>
              <a:t>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5">
                <a:latin typeface="Arial"/>
                <a:cs typeface="Arial"/>
              </a:rPr>
              <a:t>then </a:t>
            </a:r>
            <a:r>
              <a:rPr dirty="0" sz="1100" spc="-75">
                <a:latin typeface="Arial"/>
                <a:cs typeface="Arial"/>
              </a:rPr>
              <a:t>push </a:t>
            </a:r>
            <a:r>
              <a:rPr dirty="0" sz="1100" spc="-65">
                <a:latin typeface="Arial"/>
                <a:cs typeface="Arial"/>
              </a:rPr>
              <a:t>any </a:t>
            </a:r>
            <a:r>
              <a:rPr dirty="0" sz="1100" spc="-85">
                <a:latin typeface="Arial"/>
                <a:cs typeface="Arial"/>
              </a:rPr>
              <a:t>changes  </a:t>
            </a:r>
            <a:r>
              <a:rPr dirty="0" sz="1100" spc="-60">
                <a:latin typeface="Arial"/>
                <a:cs typeface="Arial"/>
              </a:rPr>
              <a:t>back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remote </a:t>
            </a:r>
            <a:r>
              <a:rPr dirty="0" sz="1100" spc="-60">
                <a:latin typeface="Arial"/>
                <a:cs typeface="Arial"/>
              </a:rPr>
              <a:t>branch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separate </a:t>
            </a:r>
            <a:r>
              <a:rPr dirty="0" sz="1100" spc="-35">
                <a:latin typeface="Arial"/>
                <a:cs typeface="Arial"/>
              </a:rPr>
              <a:t>operation.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27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066" y="0"/>
            <a:ext cx="7740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Collaboration with</a:t>
            </a:r>
            <a:r>
              <a:rPr dirty="0" sz="60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Tracking</a:t>
            </a:r>
            <a:r>
              <a:rPr dirty="0" spc="70"/>
              <a:t> </a:t>
            </a:r>
            <a:r>
              <a:rPr dirty="0" spc="-95"/>
              <a:t>branches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684655"/>
            <a:ext cx="1625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75">
                <a:solidFill>
                  <a:srgbClr val="3333B2"/>
                </a:solidFill>
                <a:latin typeface="Times New Roman"/>
                <a:cs typeface="Times New Roman"/>
              </a:rPr>
              <a:t>checkout </a:t>
            </a:r>
            <a:r>
              <a:rPr dirty="0" sz="1100" spc="110">
                <a:solidFill>
                  <a:srgbClr val="3333B2"/>
                </a:solidFill>
                <a:latin typeface="Times New Roman"/>
                <a:cs typeface="Times New Roman"/>
              </a:rPr>
              <a:t>-b</a:t>
            </a:r>
            <a:r>
              <a:rPr dirty="0" sz="1100" spc="2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50" i="1">
                <a:solidFill>
                  <a:srgbClr val="3333B2"/>
                </a:solidFill>
                <a:latin typeface="Times New Roman"/>
                <a:cs typeface="Times New Roman"/>
              </a:rPr>
              <a:t>branch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238832"/>
            <a:ext cx="607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2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40">
                <a:solidFill>
                  <a:srgbClr val="3333B2"/>
                </a:solidFill>
                <a:latin typeface="Times New Roman"/>
                <a:cs typeface="Times New Roman"/>
              </a:rPr>
              <a:t>pull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793022"/>
            <a:ext cx="607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50">
                <a:solidFill>
                  <a:srgbClr val="3333B2"/>
                </a:solidFill>
                <a:latin typeface="Times New Roman"/>
                <a:cs typeface="Times New Roman"/>
              </a:rPr>
              <a:t>push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2475494"/>
            <a:ext cx="1698625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50">
                <a:solidFill>
                  <a:srgbClr val="3333B2"/>
                </a:solidFill>
                <a:latin typeface="Times New Roman"/>
                <a:cs typeface="Times New Roman"/>
              </a:rPr>
              <a:t>push </a:t>
            </a:r>
            <a:r>
              <a:rPr dirty="0" sz="1100" spc="130">
                <a:solidFill>
                  <a:srgbClr val="3333B2"/>
                </a:solidFill>
                <a:latin typeface="Times New Roman"/>
                <a:cs typeface="Times New Roman"/>
              </a:rPr>
              <a:t>origin </a:t>
            </a:r>
            <a:r>
              <a:rPr dirty="0" sz="1100" spc="80">
                <a:solidFill>
                  <a:srgbClr val="3333B2"/>
                </a:solidFill>
                <a:latin typeface="Times New Roman"/>
                <a:cs typeface="Times New Roman"/>
              </a:rPr>
              <a:t>:</a:t>
            </a:r>
            <a:r>
              <a:rPr dirty="0" sz="1100" spc="80" i="1">
                <a:solidFill>
                  <a:srgbClr val="3333B2"/>
                </a:solidFill>
                <a:latin typeface="Times New Roman"/>
                <a:cs typeface="Times New Roman"/>
              </a:rPr>
              <a:t>branch  </a:t>
            </a: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60">
                <a:solidFill>
                  <a:srgbClr val="3333B2"/>
                </a:solidFill>
                <a:latin typeface="Times New Roman"/>
                <a:cs typeface="Times New Roman"/>
              </a:rPr>
              <a:t>remote </a:t>
            </a:r>
            <a:r>
              <a:rPr dirty="0" sz="1100" spc="70">
                <a:solidFill>
                  <a:srgbClr val="3333B2"/>
                </a:solidFill>
                <a:latin typeface="Times New Roman"/>
                <a:cs typeface="Times New Roman"/>
              </a:rPr>
              <a:t>prune</a:t>
            </a:r>
            <a:r>
              <a:rPr dirty="0" sz="1100" spc="26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30">
                <a:solidFill>
                  <a:srgbClr val="3333B2"/>
                </a:solidFill>
                <a:latin typeface="Times New Roman"/>
                <a:cs typeface="Times New Roman"/>
              </a:rPr>
              <a:t>origin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2818" y="684655"/>
            <a:ext cx="2658745" cy="24085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81915" marR="5080" indent="-69850">
              <a:lnSpc>
                <a:spcPct val="102600"/>
              </a:lnSpc>
              <a:spcBef>
                <a:spcPts val="55"/>
              </a:spcBef>
            </a:pPr>
            <a:r>
              <a:rPr dirty="0" sz="1100" spc="105">
                <a:solidFill>
                  <a:srgbClr val="3333B2"/>
                </a:solidFill>
                <a:latin typeface="Times New Roman"/>
                <a:cs typeface="Times New Roman"/>
              </a:rPr>
              <a:t>origin/</a:t>
            </a:r>
            <a:r>
              <a:rPr dirty="0" sz="1100" spc="105" i="1">
                <a:solidFill>
                  <a:srgbClr val="3333B2"/>
                </a:solidFill>
                <a:latin typeface="Times New Roman"/>
                <a:cs typeface="Times New Roman"/>
              </a:rPr>
              <a:t>branch </a:t>
            </a:r>
            <a:r>
              <a:rPr dirty="0" sz="1100" spc="-65">
                <a:latin typeface="Arial"/>
                <a:cs typeface="Arial"/>
              </a:rPr>
              <a:t>Create and </a:t>
            </a:r>
            <a:r>
              <a:rPr dirty="0" sz="1100" spc="-35">
                <a:latin typeface="Arial"/>
                <a:cs typeface="Arial"/>
              </a:rPr>
              <a:t>switch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80">
                <a:latin typeface="Arial"/>
                <a:cs typeface="Arial"/>
              </a:rPr>
              <a:t>new  </a:t>
            </a:r>
            <a:r>
              <a:rPr dirty="0" sz="1100" spc="-25">
                <a:latin typeface="Arial"/>
                <a:cs typeface="Arial"/>
              </a:rPr>
              <a:t>tracking </a:t>
            </a:r>
            <a:r>
              <a:rPr dirty="0" sz="1100" spc="-60">
                <a:latin typeface="Arial"/>
                <a:cs typeface="Arial"/>
              </a:rPr>
              <a:t>branch </a:t>
            </a:r>
            <a:r>
              <a:rPr dirty="0" sz="1100" spc="-80">
                <a:latin typeface="Arial"/>
                <a:cs typeface="Arial"/>
              </a:rPr>
              <a:t>named </a:t>
            </a:r>
            <a:r>
              <a:rPr dirty="0" sz="1100" spc="50" i="1">
                <a:latin typeface="Times New Roman"/>
                <a:cs typeface="Times New Roman"/>
              </a:rPr>
              <a:t>branch </a:t>
            </a:r>
            <a:r>
              <a:rPr dirty="0" sz="1100" spc="-5">
                <a:latin typeface="Arial"/>
                <a:cs typeface="Arial"/>
              </a:rPr>
              <a:t>, </a:t>
            </a:r>
            <a:r>
              <a:rPr dirty="0" sz="1100" spc="-60">
                <a:latin typeface="Arial"/>
                <a:cs typeface="Arial"/>
              </a:rPr>
              <a:t>set </a:t>
            </a:r>
            <a:r>
              <a:rPr dirty="0" sz="1100" spc="-55">
                <a:latin typeface="Arial"/>
                <a:cs typeface="Arial"/>
              </a:rPr>
              <a:t>up </a:t>
            </a:r>
            <a:r>
              <a:rPr dirty="0" sz="1100" spc="10">
                <a:latin typeface="Arial"/>
                <a:cs typeface="Arial"/>
              </a:rPr>
              <a:t>to  </a:t>
            </a:r>
            <a:r>
              <a:rPr dirty="0" sz="1100" spc="-15">
                <a:latin typeface="Arial"/>
                <a:cs typeface="Arial"/>
              </a:rPr>
              <a:t>track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remote </a:t>
            </a:r>
            <a:r>
              <a:rPr dirty="0" sz="1100" spc="-60">
                <a:latin typeface="Arial"/>
                <a:cs typeface="Arial"/>
              </a:rPr>
              <a:t>branch </a:t>
            </a:r>
            <a:r>
              <a:rPr dirty="0" sz="1100" spc="105">
                <a:latin typeface="Times New Roman"/>
                <a:cs typeface="Times New Roman"/>
              </a:rPr>
              <a:t>origin/</a:t>
            </a:r>
            <a:r>
              <a:rPr dirty="0" sz="1100" spc="105" i="1">
                <a:latin typeface="Times New Roman"/>
                <a:cs typeface="Times New Roman"/>
              </a:rPr>
              <a:t>branch</a:t>
            </a:r>
            <a:r>
              <a:rPr dirty="0" sz="1100" spc="-21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algn="just" marL="81915" marR="200025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Arial"/>
                <a:cs typeface="Arial"/>
              </a:rPr>
              <a:t>Update </a:t>
            </a:r>
            <a:r>
              <a:rPr dirty="0" sz="1100" spc="-30">
                <a:latin typeface="Arial"/>
                <a:cs typeface="Arial"/>
              </a:rPr>
              <a:t>the current </a:t>
            </a:r>
            <a:r>
              <a:rPr dirty="0" sz="1100" spc="-25">
                <a:latin typeface="Arial"/>
                <a:cs typeface="Arial"/>
              </a:rPr>
              <a:t>tracking </a:t>
            </a:r>
            <a:r>
              <a:rPr dirty="0" sz="1100" spc="-60">
                <a:latin typeface="Arial"/>
                <a:cs typeface="Arial"/>
              </a:rPr>
              <a:t>branch </a:t>
            </a:r>
            <a:r>
              <a:rPr dirty="0" sz="1100" spc="-30">
                <a:latin typeface="Arial"/>
                <a:cs typeface="Arial"/>
              </a:rPr>
              <a:t>from  </a:t>
            </a:r>
            <a:r>
              <a:rPr dirty="0" sz="1100" spc="105">
                <a:latin typeface="Times New Roman"/>
                <a:cs typeface="Times New Roman"/>
              </a:rPr>
              <a:t>origin/</a:t>
            </a:r>
            <a:r>
              <a:rPr dirty="0" sz="1100" spc="105" i="1">
                <a:latin typeface="Times New Roman"/>
                <a:cs typeface="Times New Roman"/>
              </a:rPr>
              <a:t>branch </a:t>
            </a:r>
            <a:r>
              <a:rPr dirty="0" sz="1100" spc="-5">
                <a:latin typeface="Arial"/>
                <a:cs typeface="Arial"/>
              </a:rPr>
              <a:t>. </a:t>
            </a:r>
            <a:r>
              <a:rPr dirty="0" sz="1100" spc="-40">
                <a:latin typeface="Arial"/>
                <a:cs typeface="Arial"/>
              </a:rPr>
              <a:t>Short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185">
                <a:latin typeface="Times New Roman"/>
                <a:cs typeface="Times New Roman"/>
              </a:rPr>
              <a:t>git </a:t>
            </a:r>
            <a:r>
              <a:rPr dirty="0" sz="1100" spc="155">
                <a:latin typeface="Times New Roman"/>
                <a:cs typeface="Times New Roman"/>
              </a:rPr>
              <a:t>fetch;  </a:t>
            </a:r>
            <a:r>
              <a:rPr dirty="0" sz="1100" spc="185">
                <a:latin typeface="Times New Roman"/>
                <a:cs typeface="Times New Roman"/>
              </a:rPr>
              <a:t>git </a:t>
            </a:r>
            <a:r>
              <a:rPr dirty="0" sz="1100" spc="20">
                <a:latin typeface="Times New Roman"/>
                <a:cs typeface="Times New Roman"/>
              </a:rPr>
              <a:t>merge </a:t>
            </a:r>
            <a:r>
              <a:rPr dirty="0" sz="1100" spc="105">
                <a:latin typeface="Times New Roman"/>
                <a:cs typeface="Times New Roman"/>
              </a:rPr>
              <a:t>origin/</a:t>
            </a:r>
            <a:r>
              <a:rPr dirty="0" sz="1100" spc="105" i="1">
                <a:latin typeface="Times New Roman"/>
                <a:cs typeface="Times New Roman"/>
              </a:rPr>
              <a:t>branch</a:t>
            </a:r>
            <a:r>
              <a:rPr dirty="0" sz="1100" spc="-1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334"/>
              </a:spcBef>
            </a:pPr>
            <a:r>
              <a:rPr dirty="0" sz="1100" spc="-70">
                <a:latin typeface="Arial"/>
                <a:cs typeface="Arial"/>
              </a:rPr>
              <a:t>Push </a:t>
            </a:r>
            <a:r>
              <a:rPr dirty="0" sz="1100" spc="-30">
                <a:latin typeface="Arial"/>
                <a:cs typeface="Arial"/>
              </a:rPr>
              <a:t>the current </a:t>
            </a:r>
            <a:r>
              <a:rPr dirty="0" sz="1100" spc="-25">
                <a:latin typeface="Arial"/>
                <a:cs typeface="Arial"/>
              </a:rPr>
              <a:t>tracking </a:t>
            </a:r>
            <a:r>
              <a:rPr dirty="0" sz="1100" spc="-60">
                <a:latin typeface="Arial"/>
                <a:cs typeface="Arial"/>
              </a:rPr>
              <a:t>branch back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105">
                <a:latin typeface="Times New Roman"/>
                <a:cs typeface="Times New Roman"/>
              </a:rPr>
              <a:t>origin/</a:t>
            </a:r>
            <a:r>
              <a:rPr dirty="0" sz="1100" spc="105" i="1">
                <a:latin typeface="Times New Roman"/>
                <a:cs typeface="Times New Roman"/>
              </a:rPr>
              <a:t>branch </a:t>
            </a:r>
            <a:r>
              <a:rPr dirty="0" sz="1100" spc="-5">
                <a:latin typeface="Arial"/>
                <a:cs typeface="Arial"/>
              </a:rPr>
              <a:t>. </a:t>
            </a:r>
            <a:r>
              <a:rPr dirty="0" sz="1100" spc="-30">
                <a:latin typeface="Arial"/>
                <a:cs typeface="Arial"/>
              </a:rPr>
              <a:t>This </a:t>
            </a:r>
            <a:r>
              <a:rPr dirty="0" sz="1100" spc="-5">
                <a:latin typeface="Arial"/>
                <a:cs typeface="Arial"/>
              </a:rPr>
              <a:t>will</a:t>
            </a:r>
            <a:r>
              <a:rPr dirty="0" sz="1100" spc="-18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only</a:t>
            </a:r>
            <a:endParaRPr sz="1100">
              <a:latin typeface="Arial"/>
              <a:cs typeface="Arial"/>
            </a:endParaRPr>
          </a:p>
          <a:p>
            <a:pPr marL="81915" marR="116205">
              <a:lnSpc>
                <a:spcPct val="102600"/>
              </a:lnSpc>
            </a:pPr>
            <a:r>
              <a:rPr dirty="0" sz="1100" spc="-40">
                <a:latin typeface="Arial"/>
                <a:cs typeface="Arial"/>
              </a:rPr>
              <a:t>fast-forward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remote </a:t>
            </a:r>
            <a:r>
              <a:rPr dirty="0" sz="1100" spc="-60">
                <a:latin typeface="Arial"/>
                <a:cs typeface="Arial"/>
              </a:rPr>
              <a:t>branch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30">
                <a:latin typeface="Arial"/>
                <a:cs typeface="Arial"/>
              </a:rPr>
              <a:t>default,  </a:t>
            </a:r>
            <a:r>
              <a:rPr dirty="0" sz="1100" spc="-100">
                <a:latin typeface="Arial"/>
                <a:cs typeface="Arial"/>
              </a:rPr>
              <a:t>so </a:t>
            </a:r>
            <a:r>
              <a:rPr dirty="0" sz="1100" spc="-65">
                <a:latin typeface="Arial"/>
                <a:cs typeface="Arial"/>
              </a:rPr>
              <a:t>you </a:t>
            </a:r>
            <a:r>
              <a:rPr dirty="0" sz="1100" spc="-75">
                <a:latin typeface="Arial"/>
                <a:cs typeface="Arial"/>
              </a:rPr>
              <a:t>may </a:t>
            </a:r>
            <a:r>
              <a:rPr dirty="0" sz="1100" spc="-90">
                <a:latin typeface="Arial"/>
                <a:cs typeface="Arial"/>
              </a:rPr>
              <a:t>need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185">
                <a:latin typeface="Times New Roman"/>
                <a:cs typeface="Times New Roman"/>
              </a:rPr>
              <a:t>git </a:t>
            </a:r>
            <a:r>
              <a:rPr dirty="0" sz="1100" spc="140">
                <a:latin typeface="Times New Roman"/>
                <a:cs typeface="Times New Roman"/>
              </a:rPr>
              <a:t>pull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first.</a:t>
            </a:r>
            <a:endParaRPr sz="11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334"/>
              </a:spcBef>
            </a:pPr>
            <a:r>
              <a:rPr dirty="0" sz="1100" spc="-50">
                <a:latin typeface="Arial"/>
                <a:cs typeface="Arial"/>
              </a:rPr>
              <a:t>Delete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remote </a:t>
            </a:r>
            <a:r>
              <a:rPr dirty="0" sz="1100" spc="-60">
                <a:latin typeface="Arial"/>
                <a:cs typeface="Arial"/>
              </a:rPr>
              <a:t>branch </a:t>
            </a:r>
            <a:r>
              <a:rPr dirty="0" sz="1100" spc="50" i="1">
                <a:latin typeface="Times New Roman"/>
                <a:cs typeface="Times New Roman"/>
              </a:rPr>
              <a:t>branch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81915" marR="252729">
              <a:lnSpc>
                <a:spcPct val="102600"/>
              </a:lnSpc>
              <a:spcBef>
                <a:spcPts val="295"/>
              </a:spcBef>
            </a:pPr>
            <a:r>
              <a:rPr dirty="0" sz="1100" spc="-75">
                <a:latin typeface="Arial"/>
                <a:cs typeface="Arial"/>
              </a:rPr>
              <a:t>Clean </a:t>
            </a:r>
            <a:r>
              <a:rPr dirty="0" sz="1100" spc="-55">
                <a:latin typeface="Arial"/>
                <a:cs typeface="Arial"/>
              </a:rPr>
              <a:t>up </a:t>
            </a:r>
            <a:r>
              <a:rPr dirty="0" sz="1100" spc="-65">
                <a:latin typeface="Arial"/>
                <a:cs typeface="Arial"/>
              </a:rPr>
              <a:t>any </a:t>
            </a:r>
            <a:r>
              <a:rPr dirty="0" sz="1100" spc="-60">
                <a:latin typeface="Arial"/>
                <a:cs typeface="Arial"/>
              </a:rPr>
              <a:t>refs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80">
                <a:latin typeface="Arial"/>
                <a:cs typeface="Arial"/>
              </a:rPr>
              <a:t>branches </a:t>
            </a:r>
            <a:r>
              <a:rPr dirty="0" sz="1100" spc="10">
                <a:latin typeface="Arial"/>
                <a:cs typeface="Arial"/>
              </a:rPr>
              <a:t>that </a:t>
            </a:r>
            <a:r>
              <a:rPr dirty="0" sz="1100" spc="-85">
                <a:latin typeface="Arial"/>
                <a:cs typeface="Arial"/>
              </a:rPr>
              <a:t>have  been </a:t>
            </a:r>
            <a:r>
              <a:rPr dirty="0" sz="1100" spc="-60">
                <a:latin typeface="Arial"/>
                <a:cs typeface="Arial"/>
              </a:rPr>
              <a:t>deleted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remotely.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28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066" y="0"/>
            <a:ext cx="7740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Collaboration with</a:t>
            </a:r>
            <a:r>
              <a:rPr dirty="0" sz="60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85"/>
              <a:t>Remotes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78596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16806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5844" y="702512"/>
            <a:ext cx="4293870" cy="2284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45">
                <a:latin typeface="Arial"/>
                <a:cs typeface="Arial"/>
              </a:rPr>
              <a:t>configured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80">
                <a:latin typeface="Arial"/>
                <a:cs typeface="Arial"/>
              </a:rPr>
              <a:t>references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65">
                <a:latin typeface="Arial"/>
                <a:cs typeface="Arial"/>
              </a:rPr>
              <a:t>any </a:t>
            </a:r>
            <a:r>
              <a:rPr dirty="0" sz="1100" spc="-50">
                <a:latin typeface="Arial"/>
                <a:cs typeface="Arial"/>
              </a:rPr>
              <a:t>number</a:t>
            </a:r>
            <a:r>
              <a:rPr dirty="0" sz="1100" spc="-18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65" i="1">
                <a:latin typeface="Trebuchet MS"/>
                <a:cs typeface="Trebuchet MS"/>
              </a:rPr>
              <a:t>remotes</a:t>
            </a:r>
            <a:r>
              <a:rPr dirty="0" sz="1100" spc="-6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30">
                <a:latin typeface="Arial"/>
                <a:cs typeface="Arial"/>
              </a:rPr>
              <a:t>By default,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5">
                <a:latin typeface="Arial"/>
                <a:cs typeface="Arial"/>
              </a:rPr>
              <a:t>newly </a:t>
            </a:r>
            <a:r>
              <a:rPr dirty="0" sz="1100" spc="-60">
                <a:latin typeface="Arial"/>
                <a:cs typeface="Arial"/>
              </a:rPr>
              <a:t>cloned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95">
                <a:latin typeface="Arial"/>
                <a:cs typeface="Arial"/>
              </a:rPr>
              <a:t>has </a:t>
            </a:r>
            <a:r>
              <a:rPr dirty="0" sz="1100" spc="-85">
                <a:latin typeface="Arial"/>
                <a:cs typeface="Arial"/>
              </a:rPr>
              <a:t>one </a:t>
            </a:r>
            <a:r>
              <a:rPr dirty="0" sz="1100" spc="-55">
                <a:latin typeface="Arial"/>
                <a:cs typeface="Arial"/>
              </a:rPr>
              <a:t>remote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named </a:t>
            </a:r>
            <a:r>
              <a:rPr dirty="0" sz="1100" spc="130">
                <a:latin typeface="Times New Roman"/>
                <a:cs typeface="Times New Roman"/>
              </a:rPr>
              <a:t>origin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Arial"/>
                <a:cs typeface="Arial"/>
              </a:rPr>
              <a:t>pointing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5">
                <a:latin typeface="Arial"/>
                <a:cs typeface="Arial"/>
              </a:rPr>
              <a:t>source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clone.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marR="746125">
              <a:lnSpc>
                <a:spcPct val="101499"/>
              </a:lnSpc>
              <a:spcBef>
                <a:spcPts val="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50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900" spc="80">
                <a:solidFill>
                  <a:srgbClr val="3333B2"/>
                </a:solidFill>
                <a:latin typeface="Times New Roman"/>
                <a:cs typeface="Times New Roman"/>
              </a:rPr>
              <a:t>clone </a:t>
            </a:r>
            <a:r>
              <a:rPr dirty="0" sz="900" spc="110">
                <a:solidFill>
                  <a:srgbClr val="3333B2"/>
                </a:solidFill>
                <a:latin typeface="Times New Roman"/>
                <a:cs typeface="Times New Roman"/>
              </a:rPr>
              <a:t>/mit/andersk/Public/git/nss_nonlocal.git  </a:t>
            </a:r>
            <a:r>
              <a:rPr dirty="0" sz="900" spc="135">
                <a:latin typeface="Times New Roman"/>
                <a:cs typeface="Times New Roman"/>
              </a:rPr>
              <a:t>Initialized </a:t>
            </a:r>
            <a:r>
              <a:rPr dirty="0" sz="900" spc="20">
                <a:latin typeface="Times New Roman"/>
                <a:cs typeface="Times New Roman"/>
              </a:rPr>
              <a:t>empty </a:t>
            </a:r>
            <a:r>
              <a:rPr dirty="0" sz="900" spc="85">
                <a:latin typeface="Times New Roman"/>
                <a:cs typeface="Times New Roman"/>
              </a:rPr>
              <a:t>Git </a:t>
            </a:r>
            <a:r>
              <a:rPr dirty="0" sz="900" spc="105">
                <a:latin typeface="Times New Roman"/>
                <a:cs typeface="Times New Roman"/>
              </a:rPr>
              <a:t>repository </a:t>
            </a:r>
            <a:r>
              <a:rPr dirty="0" sz="900" spc="120">
                <a:latin typeface="Times New Roman"/>
                <a:cs typeface="Times New Roman"/>
              </a:rPr>
              <a:t>in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110">
                <a:latin typeface="Times New Roman"/>
                <a:cs typeface="Times New Roman"/>
              </a:rPr>
              <a:t>/tmp/nss_nonlocal/.git/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"/>
                <a:cs typeface="Arial"/>
              </a:rPr>
              <a:t>$ </a:t>
            </a:r>
            <a:r>
              <a:rPr dirty="0" sz="900" spc="120">
                <a:solidFill>
                  <a:srgbClr val="3333B2"/>
                </a:solidFill>
                <a:latin typeface="Times New Roman"/>
                <a:cs typeface="Times New Roman"/>
              </a:rPr>
              <a:t>cat</a:t>
            </a:r>
            <a:r>
              <a:rPr dirty="0" sz="900" spc="27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900" spc="105">
                <a:solidFill>
                  <a:srgbClr val="3333B2"/>
                </a:solidFill>
                <a:latin typeface="Times New Roman"/>
                <a:cs typeface="Times New Roman"/>
              </a:rPr>
              <a:t>nss_nonlocal/.git/config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245">
                <a:latin typeface="Times New Roman"/>
                <a:cs typeface="Times New Roman"/>
              </a:rPr>
              <a:t>...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70">
                <a:latin typeface="Times New Roman"/>
                <a:cs typeface="Times New Roman"/>
              </a:rPr>
              <a:t>[remote</a:t>
            </a:r>
            <a:r>
              <a:rPr dirty="0" sz="900" spc="165">
                <a:latin typeface="Times New Roman"/>
                <a:cs typeface="Times New Roman"/>
              </a:rPr>
              <a:t> </a:t>
            </a:r>
            <a:r>
              <a:rPr dirty="0" sz="900" spc="114">
                <a:latin typeface="Times New Roman"/>
                <a:cs typeface="Times New Roman"/>
              </a:rPr>
              <a:t>"origin"]</a:t>
            </a:r>
            <a:endParaRPr sz="900">
              <a:latin typeface="Times New Roman"/>
              <a:cs typeface="Times New Roman"/>
            </a:endParaRPr>
          </a:p>
          <a:p>
            <a:pPr marL="12700" marR="1523365">
              <a:lnSpc>
                <a:spcPct val="101499"/>
              </a:lnSpc>
            </a:pPr>
            <a:r>
              <a:rPr dirty="0" sz="900" spc="135">
                <a:latin typeface="Times New Roman"/>
                <a:cs typeface="Times New Roman"/>
              </a:rPr>
              <a:t>url </a:t>
            </a:r>
            <a:r>
              <a:rPr dirty="0" sz="900" spc="-40">
                <a:latin typeface="Times New Roman"/>
                <a:cs typeface="Times New Roman"/>
              </a:rPr>
              <a:t>= </a:t>
            </a:r>
            <a:r>
              <a:rPr dirty="0" sz="900" spc="110">
                <a:latin typeface="Times New Roman"/>
                <a:cs typeface="Times New Roman"/>
              </a:rPr>
              <a:t>/mit/andersk/Public/git/nss_nonlocal.git  fetch </a:t>
            </a:r>
            <a:r>
              <a:rPr dirty="0" sz="900" spc="-40">
                <a:latin typeface="Times New Roman"/>
                <a:cs typeface="Times New Roman"/>
              </a:rPr>
              <a:t>= </a:t>
            </a:r>
            <a:r>
              <a:rPr dirty="0" sz="900" spc="105">
                <a:latin typeface="Times New Roman"/>
                <a:cs typeface="Times New Roman"/>
              </a:rPr>
              <a:t>+refs/heads/*:refs/remotes/origin/*  </a:t>
            </a:r>
            <a:r>
              <a:rPr dirty="0" sz="900" spc="75">
                <a:latin typeface="Times New Roman"/>
                <a:cs typeface="Times New Roman"/>
              </a:rPr>
              <a:t>[branch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sz="900" spc="85">
                <a:latin typeface="Times New Roman"/>
                <a:cs typeface="Times New Roman"/>
              </a:rPr>
              <a:t>"master"]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50">
                <a:latin typeface="Times New Roman"/>
                <a:cs typeface="Times New Roman"/>
              </a:rPr>
              <a:t>remote </a:t>
            </a:r>
            <a:r>
              <a:rPr dirty="0" sz="900" spc="-40">
                <a:latin typeface="Times New Roman"/>
                <a:cs typeface="Times New Roman"/>
              </a:rPr>
              <a:t>=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110">
                <a:latin typeface="Times New Roman"/>
                <a:cs typeface="Times New Roman"/>
              </a:rPr>
              <a:t>origin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20">
                <a:latin typeface="Times New Roman"/>
                <a:cs typeface="Times New Roman"/>
              </a:rPr>
              <a:t>merge </a:t>
            </a:r>
            <a:r>
              <a:rPr dirty="0" sz="900" spc="-40">
                <a:latin typeface="Times New Roman"/>
                <a:cs typeface="Times New Roman"/>
              </a:rPr>
              <a:t>=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 spc="100">
                <a:latin typeface="Times New Roman"/>
                <a:cs typeface="Times New Roman"/>
              </a:rPr>
              <a:t>refs/heads/master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29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066" y="0"/>
            <a:ext cx="7740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Collaboration with</a:t>
            </a:r>
            <a:r>
              <a:rPr dirty="0" sz="60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0"/>
              <a:t>Hosting </a:t>
            </a:r>
            <a:r>
              <a:rPr dirty="0" spc="-110"/>
              <a:t>a </a:t>
            </a:r>
            <a:r>
              <a:rPr dirty="0" spc="-40"/>
              <a:t>public </a:t>
            </a:r>
            <a:r>
              <a:rPr dirty="0" spc="-10"/>
              <a:t>Git</a:t>
            </a:r>
            <a:r>
              <a:rPr dirty="0" spc="204"/>
              <a:t> </a:t>
            </a:r>
            <a:r>
              <a:rPr dirty="0" spc="-50"/>
              <a:t>repository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88201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60826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181829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089" y="218017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0865" y="2521800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2932" y="798562"/>
            <a:ext cx="4071620" cy="21202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762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10">
                <a:latin typeface="Arial"/>
                <a:cs typeface="Arial"/>
              </a:rPr>
              <a:t>that’s </a:t>
            </a:r>
            <a:r>
              <a:rPr dirty="0" sz="1100" spc="-95">
                <a:latin typeface="Arial"/>
                <a:cs typeface="Arial"/>
              </a:rPr>
              <a:t>used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35">
                <a:latin typeface="Arial"/>
                <a:cs typeface="Arial"/>
              </a:rPr>
              <a:t>cloning, </a:t>
            </a:r>
            <a:r>
              <a:rPr dirty="0" sz="1100" spc="-25">
                <a:latin typeface="Arial"/>
                <a:cs typeface="Arial"/>
              </a:rPr>
              <a:t>pulling,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60">
                <a:latin typeface="Arial"/>
                <a:cs typeface="Arial"/>
              </a:rPr>
              <a:t>pushing </a:t>
            </a:r>
            <a:r>
              <a:rPr dirty="0" sz="1100" spc="-55">
                <a:latin typeface="Arial"/>
                <a:cs typeface="Arial"/>
              </a:rPr>
              <a:t>should  usually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85" i="1">
                <a:latin typeface="Trebuchet MS"/>
                <a:cs typeface="Trebuchet MS"/>
              </a:rPr>
              <a:t>bare </a:t>
            </a:r>
            <a:r>
              <a:rPr dirty="0" sz="1100" spc="-65" i="1">
                <a:latin typeface="Trebuchet MS"/>
                <a:cs typeface="Trebuchet MS"/>
              </a:rPr>
              <a:t>repository </a:t>
            </a:r>
            <a:r>
              <a:rPr dirty="0" sz="1100" spc="150">
                <a:latin typeface="Arial"/>
                <a:cs typeface="Arial"/>
              </a:rPr>
              <a:t>(</a:t>
            </a:r>
            <a:r>
              <a:rPr dirty="0" sz="1100" spc="150">
                <a:latin typeface="Times New Roman"/>
                <a:cs typeface="Times New Roman"/>
              </a:rPr>
              <a:t>git </a:t>
            </a:r>
            <a:r>
              <a:rPr dirty="0" sz="1100" spc="95">
                <a:latin typeface="Times New Roman"/>
                <a:cs typeface="Times New Roman"/>
              </a:rPr>
              <a:t>clone </a:t>
            </a:r>
            <a:r>
              <a:rPr dirty="0" sz="1100" spc="105">
                <a:latin typeface="Times New Roman"/>
                <a:cs typeface="Times New Roman"/>
              </a:rPr>
              <a:t>--bare</a:t>
            </a:r>
            <a:r>
              <a:rPr dirty="0" sz="1100" spc="105">
                <a:latin typeface="Arial"/>
                <a:cs typeface="Arial"/>
              </a:rPr>
              <a:t>).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80">
                <a:latin typeface="Arial"/>
                <a:cs typeface="Arial"/>
              </a:rPr>
              <a:t>bare </a:t>
            </a:r>
            <a:r>
              <a:rPr dirty="0" sz="1100" spc="-40">
                <a:latin typeface="Arial"/>
                <a:cs typeface="Arial"/>
              </a:rPr>
              <a:t>repository  </a:t>
            </a:r>
            <a:r>
              <a:rPr dirty="0" sz="1100" spc="-95">
                <a:latin typeface="Arial"/>
                <a:cs typeface="Arial"/>
              </a:rPr>
              <a:t>has </a:t>
            </a:r>
            <a:r>
              <a:rPr dirty="0" sz="1100" spc="-60">
                <a:latin typeface="Arial"/>
                <a:cs typeface="Arial"/>
              </a:rPr>
              <a:t>no </a:t>
            </a:r>
            <a:r>
              <a:rPr dirty="0" sz="1100" spc="-45">
                <a:latin typeface="Arial"/>
                <a:cs typeface="Arial"/>
              </a:rPr>
              <a:t>working </a:t>
            </a:r>
            <a:r>
              <a:rPr dirty="0" sz="1100" spc="-35">
                <a:latin typeface="Arial"/>
                <a:cs typeface="Arial"/>
              </a:rPr>
              <a:t>tree,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60">
                <a:latin typeface="Arial"/>
                <a:cs typeface="Arial"/>
              </a:rPr>
              <a:t>lives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5">
                <a:latin typeface="Arial"/>
                <a:cs typeface="Arial"/>
              </a:rPr>
              <a:t>directory </a:t>
            </a:r>
            <a:r>
              <a:rPr dirty="0" sz="1100" spc="-75">
                <a:latin typeface="Arial"/>
                <a:cs typeface="Arial"/>
              </a:rPr>
              <a:t>named </a:t>
            </a:r>
            <a:r>
              <a:rPr dirty="0" sz="1100" spc="155" i="1">
                <a:latin typeface="Times New Roman"/>
                <a:cs typeface="Times New Roman"/>
              </a:rPr>
              <a:t>project</a:t>
            </a:r>
            <a:r>
              <a:rPr dirty="0" sz="1100" spc="155">
                <a:latin typeface="Times New Roman"/>
                <a:cs typeface="Times New Roman"/>
              </a:rPr>
              <a:t>.git  </a:t>
            </a:r>
            <a:r>
              <a:rPr dirty="0" sz="1100" spc="-55">
                <a:latin typeface="Arial"/>
                <a:cs typeface="Arial"/>
              </a:rPr>
              <a:t>instead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125" i="1">
                <a:latin typeface="Times New Roman"/>
                <a:cs typeface="Times New Roman"/>
              </a:rPr>
              <a:t>project</a:t>
            </a:r>
            <a:r>
              <a:rPr dirty="0" sz="1100" spc="-120" i="1">
                <a:latin typeface="Times New Roman"/>
                <a:cs typeface="Times New Roman"/>
              </a:rPr>
              <a:t> </a:t>
            </a:r>
            <a:r>
              <a:rPr dirty="0" sz="1100" spc="185">
                <a:latin typeface="Times New Roman"/>
                <a:cs typeface="Times New Roman"/>
              </a:rPr>
              <a:t>/.git</a:t>
            </a:r>
            <a:r>
              <a:rPr dirty="0" sz="1100" spc="18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quickest </a:t>
            </a:r>
            <a:r>
              <a:rPr dirty="0" sz="1100" spc="-30">
                <a:latin typeface="Arial"/>
                <a:cs typeface="Arial"/>
              </a:rPr>
              <a:t>solution </a:t>
            </a: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 spc="35">
                <a:latin typeface="Arial"/>
                <a:cs typeface="Arial"/>
              </a:rPr>
              <a:t>MIT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5">
                <a:latin typeface="Arial"/>
                <a:cs typeface="Arial"/>
              </a:rPr>
              <a:t>drop </a:t>
            </a:r>
            <a:r>
              <a:rPr dirty="0" sz="1100" spc="-50">
                <a:latin typeface="Arial"/>
                <a:cs typeface="Arial"/>
              </a:rPr>
              <a:t>your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10">
                <a:latin typeface="Arial"/>
                <a:cs typeface="Arial"/>
              </a:rPr>
              <a:t>into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AFS.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0">
                <a:latin typeface="Arial"/>
                <a:cs typeface="Arial"/>
              </a:rPr>
              <a:t>To </a:t>
            </a:r>
            <a:r>
              <a:rPr dirty="0" sz="1100" spc="-90">
                <a:latin typeface="Arial"/>
                <a:cs typeface="Arial"/>
              </a:rPr>
              <a:t>serve a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web, </a:t>
            </a:r>
            <a:r>
              <a:rPr dirty="0" sz="1100" spc="-65">
                <a:latin typeface="Arial"/>
                <a:cs typeface="Arial"/>
              </a:rPr>
              <a:t>you </a:t>
            </a:r>
            <a:r>
              <a:rPr dirty="0" sz="1100" spc="-95">
                <a:latin typeface="Arial"/>
                <a:cs typeface="Arial"/>
              </a:rPr>
              <a:t>need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5">
                <a:latin typeface="Arial"/>
                <a:cs typeface="Arial"/>
              </a:rPr>
              <a:t>run</a:t>
            </a:r>
            <a:r>
              <a:rPr dirty="0" sz="1100" spc="-185">
                <a:latin typeface="Arial"/>
                <a:cs typeface="Arial"/>
              </a:rPr>
              <a:t> </a:t>
            </a:r>
            <a:r>
              <a:rPr dirty="0" sz="1100" spc="185">
                <a:latin typeface="Times New Roman"/>
                <a:cs typeface="Times New Roman"/>
              </a:rPr>
              <a:t>git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110">
                <a:latin typeface="Times New Roman"/>
                <a:cs typeface="Times New Roman"/>
              </a:rPr>
              <a:t>update-server-info</a:t>
            </a:r>
            <a:r>
              <a:rPr dirty="0" sz="1100" spc="110">
                <a:latin typeface="Arial"/>
                <a:cs typeface="Arial"/>
              </a:rPr>
              <a:t>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5">
                <a:latin typeface="Arial"/>
                <a:cs typeface="Arial"/>
              </a:rPr>
              <a:t>enable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95">
                <a:latin typeface="Times New Roman"/>
                <a:cs typeface="Times New Roman"/>
              </a:rPr>
              <a:t>hooks/post-update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hook.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0"/>
              </a:lnSpc>
              <a:spcBef>
                <a:spcPts val="170"/>
              </a:spcBef>
            </a:pPr>
            <a:r>
              <a:rPr dirty="0" sz="1100" spc="-50">
                <a:latin typeface="Arial"/>
                <a:cs typeface="Arial"/>
              </a:rPr>
              <a:t>To </a:t>
            </a:r>
            <a:r>
              <a:rPr dirty="0" sz="1100" spc="-90">
                <a:latin typeface="Arial"/>
                <a:cs typeface="Arial"/>
              </a:rPr>
              <a:t>serve a </a:t>
            </a:r>
            <a:r>
              <a:rPr dirty="0" sz="1100" spc="-40">
                <a:latin typeface="Arial"/>
                <a:cs typeface="Arial"/>
              </a:rPr>
              <a:t>repository via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25">
                <a:latin typeface="Arial"/>
                <a:cs typeface="Arial"/>
              </a:rPr>
              <a:t>protocol, </a:t>
            </a:r>
            <a:r>
              <a:rPr dirty="0" sz="1100" spc="-65">
                <a:latin typeface="Arial"/>
                <a:cs typeface="Arial"/>
              </a:rPr>
              <a:t>you </a:t>
            </a:r>
            <a:r>
              <a:rPr dirty="0" sz="1100" spc="-95">
                <a:latin typeface="Arial"/>
                <a:cs typeface="Arial"/>
              </a:rPr>
              <a:t>need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5">
                <a:latin typeface="Arial"/>
                <a:cs typeface="Arial"/>
              </a:rPr>
              <a:t>create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0"/>
              </a:lnSpc>
            </a:pPr>
            <a:r>
              <a:rPr dirty="0" sz="1100" spc="90">
                <a:latin typeface="Times New Roman"/>
                <a:cs typeface="Times New Roman"/>
              </a:rPr>
              <a:t>git-daemon-export-ok </a:t>
            </a:r>
            <a:r>
              <a:rPr dirty="0" sz="1100" spc="-20">
                <a:latin typeface="Arial"/>
                <a:cs typeface="Arial"/>
              </a:rPr>
              <a:t>file </a:t>
            </a:r>
            <a:r>
              <a:rPr dirty="0" sz="1100" spc="-60">
                <a:latin typeface="Arial"/>
                <a:cs typeface="Arial"/>
              </a:rPr>
              <a:t>inside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25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130">
                <a:latin typeface="Times New Roman"/>
                <a:cs typeface="Times New Roman"/>
              </a:rPr>
              <a:t>scripts.mit.edu </a:t>
            </a:r>
            <a:r>
              <a:rPr dirty="0" sz="1000" spc="-60">
                <a:latin typeface="Arial"/>
                <a:cs typeface="Arial"/>
              </a:rPr>
              <a:t>provides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10">
                <a:latin typeface="Arial"/>
                <a:cs typeface="Arial"/>
              </a:rPr>
              <a:t>Git </a:t>
            </a:r>
            <a:r>
              <a:rPr dirty="0" sz="1000" spc="-40">
                <a:latin typeface="Arial"/>
                <a:cs typeface="Arial"/>
              </a:rPr>
              <a:t>hosting </a:t>
            </a:r>
            <a:r>
              <a:rPr dirty="0" sz="1000" spc="-55">
                <a:latin typeface="Arial"/>
                <a:cs typeface="Arial"/>
              </a:rPr>
              <a:t>service. </a:t>
            </a:r>
            <a:r>
              <a:rPr dirty="0" sz="1000" spc="-25">
                <a:latin typeface="Arial"/>
                <a:cs typeface="Arial"/>
              </a:rPr>
              <a:t>Drop </a:t>
            </a:r>
            <a:r>
              <a:rPr dirty="0" sz="1000" spc="-45">
                <a:latin typeface="Arial"/>
                <a:cs typeface="Arial"/>
              </a:rPr>
              <a:t>your </a:t>
            </a:r>
            <a:r>
              <a:rPr dirty="0" sz="1000" spc="-35">
                <a:latin typeface="Arial"/>
                <a:cs typeface="Arial"/>
              </a:rPr>
              <a:t>repository  </a:t>
            </a:r>
            <a:r>
              <a:rPr dirty="0" sz="1000" spc="-5">
                <a:latin typeface="Arial"/>
                <a:cs typeface="Arial"/>
              </a:rPr>
              <a:t>into </a:t>
            </a:r>
            <a:r>
              <a:rPr dirty="0" sz="1000" spc="120">
                <a:latin typeface="Times New Roman"/>
                <a:cs typeface="Times New Roman"/>
              </a:rPr>
              <a:t>/mit/</a:t>
            </a:r>
            <a:r>
              <a:rPr dirty="0" sz="1000" spc="120" i="1">
                <a:latin typeface="Times New Roman"/>
                <a:cs typeface="Times New Roman"/>
              </a:rPr>
              <a:t>locker </a:t>
            </a:r>
            <a:r>
              <a:rPr dirty="0" sz="1000" spc="155">
                <a:latin typeface="Times New Roman"/>
                <a:cs typeface="Times New Roman"/>
              </a:rPr>
              <a:t>/Scripts/git/</a:t>
            </a:r>
            <a:r>
              <a:rPr dirty="0" sz="1000" spc="155" i="1">
                <a:latin typeface="Times New Roman"/>
                <a:cs typeface="Times New Roman"/>
              </a:rPr>
              <a:t>project</a:t>
            </a:r>
            <a:r>
              <a:rPr dirty="0" sz="1000" spc="155">
                <a:latin typeface="Times New Roman"/>
                <a:cs typeface="Times New Roman"/>
              </a:rPr>
              <a:t>.git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95">
                <a:latin typeface="Arial"/>
                <a:cs typeface="Arial"/>
              </a:rPr>
              <a:t>access </a:t>
            </a:r>
            <a:r>
              <a:rPr dirty="0" sz="1000" spc="45">
                <a:latin typeface="Arial"/>
                <a:cs typeface="Arial"/>
              </a:rPr>
              <a:t>it </a:t>
            </a:r>
            <a:r>
              <a:rPr dirty="0" sz="1000" spc="-5">
                <a:latin typeface="Arial"/>
                <a:cs typeface="Arial"/>
              </a:rPr>
              <a:t>at  </a:t>
            </a:r>
            <a:r>
              <a:rPr dirty="0" sz="1000" spc="145">
                <a:latin typeface="Times New Roman"/>
                <a:cs typeface="Times New Roman"/>
              </a:rPr>
              <a:t>git://</a:t>
            </a:r>
            <a:r>
              <a:rPr dirty="0" sz="1000" spc="145" i="1">
                <a:latin typeface="Times New Roman"/>
                <a:cs typeface="Times New Roman"/>
              </a:rPr>
              <a:t>locker</a:t>
            </a:r>
            <a:r>
              <a:rPr dirty="0" sz="1000" spc="145">
                <a:latin typeface="Times New Roman"/>
                <a:cs typeface="Times New Roman"/>
              </a:rPr>
              <a:t>.scripts.mit.edu/</a:t>
            </a:r>
            <a:r>
              <a:rPr dirty="0" sz="1000" spc="145" i="1">
                <a:latin typeface="Times New Roman"/>
                <a:cs typeface="Times New Roman"/>
              </a:rPr>
              <a:t>project</a:t>
            </a:r>
            <a:r>
              <a:rPr dirty="0" sz="1000" spc="145">
                <a:latin typeface="Times New Roman"/>
                <a:cs typeface="Times New Roman"/>
              </a:rPr>
              <a:t>.git</a:t>
            </a:r>
            <a:r>
              <a:rPr dirty="0" sz="1000" spc="14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30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17" y="0"/>
            <a:ext cx="596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Rewriting</a:t>
            </a: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</a:rPr>
              <a:t> history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25"/>
              <a:t>Outline</a:t>
            </a:r>
          </a:p>
        </p:txBody>
      </p:sp>
      <p:sp>
        <p:nvSpPr>
          <p:cNvPr id="5" name="object 5"/>
          <p:cNvSpPr/>
          <p:nvPr/>
        </p:nvSpPr>
        <p:spPr>
          <a:xfrm>
            <a:off x="89281" y="940714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743" y="94005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173" y="912620"/>
            <a:ext cx="869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CCCC"/>
                </a:solidFill>
                <a:latin typeface="Arial"/>
                <a:cs typeface="Arial"/>
              </a:rPr>
              <a:t>The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Git</a:t>
            </a:r>
            <a:r>
              <a:rPr dirty="0" sz="1100" spc="8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Arial"/>
                <a:cs typeface="Arial"/>
              </a:rPr>
              <a:t>model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281" y="1346123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9743" y="134546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173" y="1318030"/>
            <a:ext cx="5695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CCCCCC"/>
                </a:solidFill>
                <a:latin typeface="Arial"/>
                <a:cs typeface="Arial"/>
              </a:rPr>
              <a:t>Using</a:t>
            </a:r>
            <a:r>
              <a:rPr dirty="0" sz="1100" spc="-1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Git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281" y="1751520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743" y="175085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173" y="1723426"/>
            <a:ext cx="1312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CCCC"/>
                </a:solidFill>
                <a:latin typeface="Arial"/>
                <a:cs typeface="Arial"/>
              </a:rPr>
              <a:t>Collaboration </a:t>
            </a:r>
            <a:r>
              <a:rPr dirty="0" sz="1100">
                <a:solidFill>
                  <a:srgbClr val="CCCCCC"/>
                </a:solidFill>
                <a:latin typeface="Arial"/>
                <a:cs typeface="Arial"/>
              </a:rPr>
              <a:t>with</a:t>
            </a:r>
            <a:r>
              <a:rPr dirty="0" sz="1100" spc="114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Git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281" y="2156917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9743" y="215626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EAEAF7"/>
                </a:solidFill>
                <a:latin typeface="Verdana"/>
                <a:cs typeface="Verdana"/>
              </a:rPr>
              <a:t>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173" y="2128823"/>
            <a:ext cx="1005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Rewriting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history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281" y="2562326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9743" y="256166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173" y="2534232"/>
            <a:ext cx="761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CCCC"/>
                </a:solidFill>
                <a:latin typeface="Arial"/>
                <a:cs typeface="Arial"/>
              </a:rPr>
              <a:t>And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Arial"/>
                <a:cs typeface="Arial"/>
              </a:rPr>
              <a:t>beyond!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31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17" y="0"/>
            <a:ext cx="596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Rewriting</a:t>
            </a: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</a:rPr>
              <a:t> history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35"/>
              <a:t>Rewriting</a:t>
            </a:r>
            <a:r>
              <a:rPr dirty="0" spc="70"/>
              <a:t> </a:t>
            </a:r>
            <a:r>
              <a:rPr dirty="0" spc="-40"/>
              <a:t>history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01205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22208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175601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0865" y="2097659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089" y="2446845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2932" y="884819"/>
            <a:ext cx="4077335" cy="1842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60">
                <a:latin typeface="Arial"/>
                <a:cs typeface="Arial"/>
              </a:rPr>
              <a:t>includes  </a:t>
            </a:r>
            <a:r>
              <a:rPr dirty="0" sz="1100" spc="-45">
                <a:latin typeface="Arial"/>
                <a:cs typeface="Arial"/>
              </a:rPr>
              <a:t>powerful  </a:t>
            </a:r>
            <a:r>
              <a:rPr dirty="0" sz="1100" spc="-30">
                <a:latin typeface="Arial"/>
                <a:cs typeface="Arial"/>
              </a:rPr>
              <a:t>tools </a:t>
            </a:r>
            <a:r>
              <a:rPr dirty="0" sz="1100" spc="-25">
                <a:latin typeface="Arial"/>
                <a:cs typeface="Arial"/>
              </a:rPr>
              <a:t>for rewriting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history.</a:t>
            </a:r>
            <a:endParaRPr sz="1100">
              <a:latin typeface="Arial"/>
              <a:cs typeface="Arial"/>
            </a:endParaRPr>
          </a:p>
          <a:p>
            <a:pPr marL="12700" marR="48895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Of </a:t>
            </a:r>
            <a:r>
              <a:rPr dirty="0" sz="1100" spc="-65">
                <a:latin typeface="Arial"/>
                <a:cs typeface="Arial"/>
              </a:rPr>
              <a:t>course, </a:t>
            </a:r>
            <a:r>
              <a:rPr dirty="0" sz="1100" spc="-75">
                <a:latin typeface="Arial"/>
                <a:cs typeface="Arial"/>
              </a:rPr>
              <a:t>since </a:t>
            </a:r>
            <a:r>
              <a:rPr dirty="0" sz="1100" spc="-30">
                <a:latin typeface="Arial"/>
                <a:cs typeface="Arial"/>
              </a:rPr>
              <a:t>modifying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25">
                <a:latin typeface="Arial"/>
                <a:cs typeface="Arial"/>
              </a:rPr>
              <a:t>commit </a:t>
            </a:r>
            <a:r>
              <a:rPr dirty="0" sz="1100" spc="-85">
                <a:latin typeface="Arial"/>
                <a:cs typeface="Arial"/>
              </a:rPr>
              <a:t>changes </a:t>
            </a:r>
            <a:r>
              <a:rPr dirty="0" sz="1100" spc="-15">
                <a:latin typeface="Arial"/>
                <a:cs typeface="Arial"/>
              </a:rPr>
              <a:t>its </a:t>
            </a:r>
            <a:r>
              <a:rPr dirty="0" sz="1100" spc="-50">
                <a:latin typeface="Arial"/>
                <a:cs typeface="Arial"/>
              </a:rPr>
              <a:t>SHA-1 </a:t>
            </a:r>
            <a:r>
              <a:rPr dirty="0" sz="1100" spc="-25">
                <a:latin typeface="Arial"/>
                <a:cs typeface="Arial"/>
              </a:rPr>
              <a:t>identifier, </a:t>
            </a:r>
            <a:r>
              <a:rPr dirty="0" sz="1100" spc="-65">
                <a:latin typeface="Arial"/>
                <a:cs typeface="Arial"/>
              </a:rPr>
              <a:t>by  </a:t>
            </a:r>
            <a:r>
              <a:rPr dirty="0" sz="1100">
                <a:latin typeface="Arial"/>
                <a:cs typeface="Arial"/>
              </a:rPr>
              <a:t>“rewriting </a:t>
            </a:r>
            <a:r>
              <a:rPr dirty="0" sz="1100" spc="-10">
                <a:latin typeface="Arial"/>
                <a:cs typeface="Arial"/>
              </a:rPr>
              <a:t>history”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30">
                <a:latin typeface="Arial"/>
                <a:cs typeface="Arial"/>
              </a:rPr>
              <a:t>actually </a:t>
            </a:r>
            <a:r>
              <a:rPr dirty="0" sz="1100" spc="-80">
                <a:latin typeface="Arial"/>
                <a:cs typeface="Arial"/>
              </a:rPr>
              <a:t>mean </a:t>
            </a:r>
            <a:r>
              <a:rPr dirty="0" sz="1100" spc="-20">
                <a:latin typeface="Arial"/>
                <a:cs typeface="Arial"/>
              </a:rPr>
              <a:t>“transforming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95">
                <a:latin typeface="Arial"/>
                <a:cs typeface="Arial"/>
              </a:rPr>
              <a:t>sequence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40">
                <a:latin typeface="Arial"/>
                <a:cs typeface="Arial"/>
              </a:rPr>
              <a:t>commits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different </a:t>
            </a:r>
            <a:r>
              <a:rPr dirty="0" sz="1100" spc="-95">
                <a:latin typeface="Arial"/>
                <a:cs typeface="Arial"/>
              </a:rPr>
              <a:t>sequence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1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commits”.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15"/>
              </a:spcBef>
            </a:pPr>
            <a:r>
              <a:rPr dirty="0" sz="1100" spc="-75">
                <a:latin typeface="Arial"/>
                <a:cs typeface="Arial"/>
              </a:rPr>
              <a:t>You </a:t>
            </a:r>
            <a:r>
              <a:rPr dirty="0" sz="1100" spc="-95">
                <a:latin typeface="Arial"/>
                <a:cs typeface="Arial"/>
              </a:rPr>
              <a:t>need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80">
                <a:latin typeface="Arial"/>
                <a:cs typeface="Arial"/>
              </a:rPr>
              <a:t>be </a:t>
            </a:r>
            <a:r>
              <a:rPr dirty="0" sz="1100" spc="-50">
                <a:latin typeface="Arial"/>
                <a:cs typeface="Arial"/>
              </a:rPr>
              <a:t>careful </a:t>
            </a:r>
            <a:r>
              <a:rPr dirty="0" sz="1100" spc="-30">
                <a:latin typeface="Arial"/>
                <a:cs typeface="Arial"/>
              </a:rPr>
              <a:t>about </a:t>
            </a:r>
            <a:r>
              <a:rPr dirty="0" sz="1100" spc="-25">
                <a:latin typeface="Arial"/>
                <a:cs typeface="Arial"/>
              </a:rPr>
              <a:t>rewriting </a:t>
            </a:r>
            <a:r>
              <a:rPr dirty="0" sz="1100" spc="-40">
                <a:latin typeface="Arial"/>
                <a:cs typeface="Arial"/>
              </a:rPr>
              <a:t>commits </a:t>
            </a:r>
            <a:r>
              <a:rPr dirty="0" sz="1100" spc="10">
                <a:latin typeface="Arial"/>
                <a:cs typeface="Arial"/>
              </a:rPr>
              <a:t>that </a:t>
            </a:r>
            <a:r>
              <a:rPr dirty="0" sz="1100" spc="-50">
                <a:latin typeface="Arial"/>
                <a:cs typeface="Arial"/>
              </a:rPr>
              <a:t>others </a:t>
            </a:r>
            <a:r>
              <a:rPr dirty="0" sz="1100" spc="-75">
                <a:latin typeface="Arial"/>
                <a:cs typeface="Arial"/>
              </a:rPr>
              <a:t>may </a:t>
            </a:r>
            <a:r>
              <a:rPr dirty="0" sz="1100" spc="-85">
                <a:latin typeface="Arial"/>
                <a:cs typeface="Arial"/>
              </a:rPr>
              <a:t>have  </a:t>
            </a:r>
            <a:r>
              <a:rPr dirty="0" sz="1100" spc="-60">
                <a:latin typeface="Arial"/>
                <a:cs typeface="Arial"/>
              </a:rPr>
              <a:t>already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pulled.</a:t>
            </a:r>
            <a:endParaRPr sz="1100">
              <a:latin typeface="Arial"/>
              <a:cs typeface="Arial"/>
            </a:endParaRPr>
          </a:p>
          <a:p>
            <a:pPr marL="289560" marR="254635">
              <a:lnSpc>
                <a:spcPct val="100000"/>
              </a:lnSpc>
              <a:spcBef>
                <a:spcPts val="150"/>
              </a:spcBef>
            </a:pPr>
            <a:r>
              <a:rPr dirty="0" sz="1000" spc="-25">
                <a:latin typeface="Arial"/>
                <a:cs typeface="Arial"/>
              </a:rPr>
              <a:t>By default, </a:t>
            </a:r>
            <a:r>
              <a:rPr dirty="0" sz="1000" spc="-10">
                <a:latin typeface="Arial"/>
                <a:cs typeface="Arial"/>
              </a:rPr>
              <a:t>Git </a:t>
            </a:r>
            <a:r>
              <a:rPr dirty="0" sz="1000">
                <a:latin typeface="Arial"/>
                <a:cs typeface="Arial"/>
              </a:rPr>
              <a:t>will </a:t>
            </a:r>
            <a:r>
              <a:rPr dirty="0" sz="1000" spc="-50">
                <a:latin typeface="Arial"/>
                <a:cs typeface="Arial"/>
              </a:rPr>
              <a:t>prevent </a:t>
            </a:r>
            <a:r>
              <a:rPr dirty="0" sz="1000" spc="-60">
                <a:latin typeface="Arial"/>
                <a:cs typeface="Arial"/>
              </a:rPr>
              <a:t>you </a:t>
            </a:r>
            <a:r>
              <a:rPr dirty="0" sz="1000" spc="-25">
                <a:latin typeface="Arial"/>
                <a:cs typeface="Arial"/>
              </a:rPr>
              <a:t>from </a:t>
            </a:r>
            <a:r>
              <a:rPr dirty="0" sz="1000" spc="-55">
                <a:latin typeface="Arial"/>
                <a:cs typeface="Arial"/>
              </a:rPr>
              <a:t>pushing </a:t>
            </a:r>
            <a:r>
              <a:rPr dirty="0" sz="1000" spc="-75">
                <a:latin typeface="Arial"/>
                <a:cs typeface="Arial"/>
              </a:rPr>
              <a:t>changes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15">
                <a:latin typeface="Arial"/>
                <a:cs typeface="Arial"/>
              </a:rPr>
              <a:t>not  </a:t>
            </a:r>
            <a:r>
              <a:rPr dirty="0" sz="1000" spc="-40">
                <a:latin typeface="Arial"/>
                <a:cs typeface="Arial"/>
              </a:rPr>
              <a:t>fast-forwards, </a:t>
            </a:r>
            <a:r>
              <a:rPr dirty="0" sz="1000" spc="-75">
                <a:latin typeface="Arial"/>
                <a:cs typeface="Arial"/>
              </a:rPr>
              <a:t>unless </a:t>
            </a:r>
            <a:r>
              <a:rPr dirty="0" sz="1000" spc="-60">
                <a:latin typeface="Arial"/>
                <a:cs typeface="Arial"/>
              </a:rPr>
              <a:t>you </a:t>
            </a:r>
            <a:r>
              <a:rPr dirty="0" sz="1000" spc="-75">
                <a:latin typeface="Arial"/>
                <a:cs typeface="Arial"/>
              </a:rPr>
              <a:t>ask </a:t>
            </a:r>
            <a:r>
              <a:rPr dirty="0" sz="1000" spc="-50">
                <a:latin typeface="Arial"/>
                <a:cs typeface="Arial"/>
              </a:rPr>
              <a:t>very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hard.</a:t>
            </a:r>
            <a:endParaRPr sz="1000">
              <a:latin typeface="Arial"/>
              <a:cs typeface="Arial"/>
            </a:endParaRPr>
          </a:p>
          <a:p>
            <a:pPr marL="12700" marR="108585">
              <a:lnSpc>
                <a:spcPct val="102699"/>
              </a:lnSpc>
              <a:spcBef>
                <a:spcPts val="310"/>
              </a:spcBef>
            </a:pPr>
            <a:r>
              <a:rPr dirty="0" sz="1100" spc="-35">
                <a:latin typeface="Arial"/>
                <a:cs typeface="Arial"/>
              </a:rPr>
              <a:t>Rewriting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50">
                <a:latin typeface="Arial"/>
                <a:cs typeface="Arial"/>
              </a:rPr>
              <a:t>extremely </a:t>
            </a:r>
            <a:r>
              <a:rPr dirty="0" sz="1100" spc="-60">
                <a:latin typeface="Arial"/>
                <a:cs typeface="Arial"/>
              </a:rPr>
              <a:t>useful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55">
                <a:latin typeface="Arial"/>
                <a:cs typeface="Arial"/>
              </a:rPr>
              <a:t>cleaning up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40">
                <a:latin typeface="Arial"/>
                <a:cs typeface="Arial"/>
              </a:rPr>
              <a:t>private </a:t>
            </a:r>
            <a:r>
              <a:rPr dirty="0" sz="1100" spc="-60">
                <a:latin typeface="Arial"/>
                <a:cs typeface="Arial"/>
              </a:rPr>
              <a:t>branch before  </a:t>
            </a:r>
            <a:r>
              <a:rPr dirty="0" sz="1100" spc="-45">
                <a:latin typeface="Arial"/>
                <a:cs typeface="Arial"/>
              </a:rPr>
              <a:t>making </a:t>
            </a:r>
            <a:r>
              <a:rPr dirty="0" sz="1100" spc="45">
                <a:latin typeface="Arial"/>
                <a:cs typeface="Arial"/>
              </a:rPr>
              <a:t>it </a:t>
            </a:r>
            <a:r>
              <a:rPr dirty="0" sz="1100" spc="-35">
                <a:latin typeface="Arial"/>
                <a:cs typeface="Arial"/>
              </a:rPr>
              <a:t>publicly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available.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32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949" y="0"/>
            <a:ext cx="517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The Git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model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55">
                <a:solidFill>
                  <a:srgbClr val="CC0000"/>
                </a:solidFill>
                <a:latin typeface="Arial"/>
                <a:cs typeface="Arial"/>
              </a:rPr>
              <a:t>More</a:t>
            </a:r>
            <a:r>
              <a:rPr dirty="0" sz="1400" spc="7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CC0000"/>
                </a:solidFill>
                <a:latin typeface="Arial"/>
                <a:cs typeface="Arial"/>
              </a:rPr>
              <a:t>commits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596" y="684470"/>
            <a:ext cx="4275088" cy="2345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17" y="0"/>
            <a:ext cx="596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Rewriting</a:t>
            </a: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</a:rPr>
              <a:t> history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0"/>
              <a:t>Why </a:t>
            </a:r>
            <a:r>
              <a:rPr dirty="0" spc="-25"/>
              <a:t>rewriting </a:t>
            </a:r>
            <a:r>
              <a:rPr dirty="0" spc="-75"/>
              <a:t>is</a:t>
            </a:r>
            <a:r>
              <a:rPr dirty="0" spc="-65"/>
              <a:t> useful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0415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46602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0865" y="180766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0865" y="2111324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089" y="2308682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2932" y="1020710"/>
            <a:ext cx="4062095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good </a:t>
            </a:r>
            <a:r>
              <a:rPr dirty="0" sz="1100" spc="-35">
                <a:latin typeface="Arial"/>
                <a:cs typeface="Arial"/>
              </a:rPr>
              <a:t>history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50">
                <a:latin typeface="Arial"/>
                <a:cs typeface="Arial"/>
              </a:rPr>
              <a:t>include </a:t>
            </a:r>
            <a:r>
              <a:rPr dirty="0" sz="1100" spc="-85">
                <a:latin typeface="Arial"/>
                <a:cs typeface="Arial"/>
              </a:rPr>
              <a:t>one </a:t>
            </a:r>
            <a:r>
              <a:rPr dirty="0" sz="1100" spc="-25">
                <a:latin typeface="Arial"/>
                <a:cs typeface="Arial"/>
              </a:rPr>
              <a:t>commit for </a:t>
            </a:r>
            <a:r>
              <a:rPr dirty="0" sz="1100" spc="-85">
                <a:latin typeface="Arial"/>
                <a:cs typeface="Arial"/>
              </a:rPr>
              <a:t>each </a:t>
            </a:r>
            <a:r>
              <a:rPr dirty="0" sz="1100" spc="-45">
                <a:latin typeface="Arial"/>
                <a:cs typeface="Arial"/>
              </a:rPr>
              <a:t>self-contained </a:t>
            </a:r>
            <a:r>
              <a:rPr dirty="0" sz="1100" spc="-40">
                <a:latin typeface="Arial"/>
                <a:cs typeface="Arial"/>
              </a:rPr>
              <a:t>logical  </a:t>
            </a:r>
            <a:r>
              <a:rPr dirty="0" sz="1100" spc="-75">
                <a:latin typeface="Arial"/>
                <a:cs typeface="Arial"/>
              </a:rPr>
              <a:t>change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tree.</a:t>
            </a:r>
            <a:endParaRPr sz="1100">
              <a:latin typeface="Arial"/>
              <a:cs typeface="Arial"/>
            </a:endParaRPr>
          </a:p>
          <a:p>
            <a:pPr marL="12700" marR="45085">
              <a:lnSpc>
                <a:spcPts val="1200"/>
              </a:lnSpc>
              <a:spcBef>
                <a:spcPts val="315"/>
              </a:spcBef>
            </a:pPr>
            <a:r>
              <a:rPr dirty="0" sz="1100" spc="-35">
                <a:latin typeface="Arial"/>
                <a:cs typeface="Arial"/>
              </a:rPr>
              <a:t>Avoid </a:t>
            </a:r>
            <a:r>
              <a:rPr dirty="0" sz="1100" spc="-15">
                <a:latin typeface="Arial"/>
                <a:cs typeface="Arial"/>
              </a:rPr>
              <a:t>cluttering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history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45">
                <a:latin typeface="Arial"/>
                <a:cs typeface="Arial"/>
              </a:rPr>
              <a:t>typos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>
                <a:latin typeface="Arial"/>
                <a:cs typeface="Arial"/>
              </a:rPr>
              <a:t>trivial </a:t>
            </a:r>
            <a:r>
              <a:rPr dirty="0" sz="1100" spc="-80">
                <a:latin typeface="Arial"/>
                <a:cs typeface="Arial"/>
              </a:rPr>
              <a:t>bugs </a:t>
            </a:r>
            <a:r>
              <a:rPr dirty="0" sz="1100" spc="10">
                <a:latin typeface="Arial"/>
                <a:cs typeface="Arial"/>
              </a:rPr>
              <a:t>that </a:t>
            </a:r>
            <a:r>
              <a:rPr dirty="0" sz="1100" spc="-85">
                <a:latin typeface="Arial"/>
                <a:cs typeface="Arial"/>
              </a:rPr>
              <a:t>are </a:t>
            </a:r>
            <a:r>
              <a:rPr dirty="0" sz="1100" spc="-40">
                <a:latin typeface="Arial"/>
                <a:cs typeface="Arial"/>
              </a:rPr>
              <a:t>fixed 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following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commits.</a:t>
            </a:r>
            <a:endParaRPr sz="1100">
              <a:latin typeface="Arial"/>
              <a:cs typeface="Arial"/>
            </a:endParaRPr>
          </a:p>
          <a:p>
            <a:pPr marL="289560" marR="271145">
              <a:lnSpc>
                <a:spcPct val="100000"/>
              </a:lnSpc>
              <a:spcBef>
                <a:spcPts val="150"/>
              </a:spcBef>
            </a:pPr>
            <a:r>
              <a:rPr dirty="0" sz="1000" spc="-25">
                <a:latin typeface="Arial"/>
                <a:cs typeface="Arial"/>
              </a:rPr>
              <a:t>This </a:t>
            </a:r>
            <a:r>
              <a:rPr dirty="0" sz="1000" spc="-80">
                <a:latin typeface="Arial"/>
                <a:cs typeface="Arial"/>
              </a:rPr>
              <a:t>makes </a:t>
            </a:r>
            <a:r>
              <a:rPr dirty="0" sz="1000" spc="-30">
                <a:latin typeface="Arial"/>
                <a:cs typeface="Arial"/>
              </a:rPr>
              <a:t>things </a:t>
            </a:r>
            <a:r>
              <a:rPr dirty="0" sz="1000" spc="-65">
                <a:latin typeface="Arial"/>
                <a:cs typeface="Arial"/>
              </a:rPr>
              <a:t>more </a:t>
            </a:r>
            <a:r>
              <a:rPr dirty="0" sz="1000" spc="-55">
                <a:latin typeface="Arial"/>
                <a:cs typeface="Arial"/>
              </a:rPr>
              <a:t>pleasant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70">
                <a:latin typeface="Arial"/>
                <a:cs typeface="Arial"/>
              </a:rPr>
              <a:t>anyone </a:t>
            </a:r>
            <a:r>
              <a:rPr dirty="0" sz="1000" spc="-50">
                <a:latin typeface="Arial"/>
                <a:cs typeface="Arial"/>
              </a:rPr>
              <a:t>who wants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60">
                <a:latin typeface="Arial"/>
                <a:cs typeface="Arial"/>
              </a:rPr>
              <a:t>read </a:t>
            </a:r>
            <a:r>
              <a:rPr dirty="0" sz="1000" spc="-45">
                <a:latin typeface="Arial"/>
                <a:cs typeface="Arial"/>
              </a:rPr>
              <a:t>or  </a:t>
            </a:r>
            <a:r>
              <a:rPr dirty="0" sz="1000" spc="-55">
                <a:latin typeface="Arial"/>
                <a:cs typeface="Arial"/>
              </a:rPr>
              <a:t>review </a:t>
            </a:r>
            <a:r>
              <a:rPr dirty="0" sz="1000" spc="-45">
                <a:latin typeface="Arial"/>
                <a:cs typeface="Arial"/>
              </a:rPr>
              <a:t>your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changes.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dirty="0" sz="1000" spc="35">
                <a:latin typeface="Arial"/>
                <a:cs typeface="Arial"/>
              </a:rPr>
              <a:t>It </a:t>
            </a:r>
            <a:r>
              <a:rPr dirty="0" sz="1000" spc="-65">
                <a:latin typeface="Arial"/>
                <a:cs typeface="Arial"/>
              </a:rPr>
              <a:t>also </a:t>
            </a:r>
            <a:r>
              <a:rPr dirty="0" sz="1000" spc="-80">
                <a:latin typeface="Arial"/>
                <a:cs typeface="Arial"/>
              </a:rPr>
              <a:t>makes </a:t>
            </a:r>
            <a:r>
              <a:rPr dirty="0" sz="1000" spc="45">
                <a:latin typeface="Arial"/>
                <a:cs typeface="Arial"/>
              </a:rPr>
              <a:t>it </a:t>
            </a:r>
            <a:r>
              <a:rPr dirty="0" sz="1000" spc="-70">
                <a:latin typeface="Arial"/>
                <a:cs typeface="Arial"/>
              </a:rPr>
              <a:t>easier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15">
                <a:latin typeface="Arial"/>
                <a:cs typeface="Arial"/>
              </a:rPr>
              <a:t>pinpoint </a:t>
            </a:r>
            <a:r>
              <a:rPr dirty="0" sz="1000" spc="-70">
                <a:latin typeface="Arial"/>
                <a:cs typeface="Arial"/>
              </a:rPr>
              <a:t>bugs </a:t>
            </a:r>
            <a:r>
              <a:rPr dirty="0" sz="1000">
                <a:latin typeface="Arial"/>
                <a:cs typeface="Arial"/>
              </a:rPr>
              <a:t>with </a:t>
            </a:r>
            <a:r>
              <a:rPr dirty="0" sz="1000" spc="170">
                <a:latin typeface="Times New Roman"/>
                <a:cs typeface="Times New Roman"/>
              </a:rPr>
              <a:t>git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114">
                <a:latin typeface="Times New Roman"/>
                <a:cs typeface="Times New Roman"/>
              </a:rPr>
              <a:t>bisect</a:t>
            </a:r>
            <a:r>
              <a:rPr dirty="0" sz="1000" spc="114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marR="102235">
              <a:lnSpc>
                <a:spcPct val="102600"/>
              </a:lnSpc>
              <a:spcBef>
                <a:spcPts val="320"/>
              </a:spcBef>
            </a:pPr>
            <a:r>
              <a:rPr dirty="0" sz="1100" spc="-75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don’t </a:t>
            </a:r>
            <a:r>
              <a:rPr dirty="0" sz="1100" spc="-95">
                <a:latin typeface="Arial"/>
                <a:cs typeface="Arial"/>
              </a:rPr>
              <a:t>need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0">
                <a:latin typeface="Arial"/>
                <a:cs typeface="Arial"/>
              </a:rPr>
              <a:t>worry </a:t>
            </a:r>
            <a:r>
              <a:rPr dirty="0" sz="1100" spc="-30">
                <a:latin typeface="Arial"/>
                <a:cs typeface="Arial"/>
              </a:rPr>
              <a:t>about </a:t>
            </a:r>
            <a:r>
              <a:rPr dirty="0" sz="1100" spc="-45">
                <a:latin typeface="Arial"/>
                <a:cs typeface="Arial"/>
              </a:rPr>
              <a:t>making </a:t>
            </a:r>
            <a:r>
              <a:rPr dirty="0" sz="1100" spc="-50">
                <a:latin typeface="Arial"/>
                <a:cs typeface="Arial"/>
              </a:rPr>
              <a:t>your </a:t>
            </a:r>
            <a:r>
              <a:rPr dirty="0" sz="1100" spc="-40">
                <a:latin typeface="Arial"/>
                <a:cs typeface="Arial"/>
              </a:rPr>
              <a:t>commits </a:t>
            </a:r>
            <a:r>
              <a:rPr dirty="0" sz="1100" spc="-35">
                <a:latin typeface="Arial"/>
                <a:cs typeface="Arial"/>
              </a:rPr>
              <a:t>perfect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65">
                <a:latin typeface="Arial"/>
                <a:cs typeface="Arial"/>
              </a:rPr>
              <a:t>you  </a:t>
            </a:r>
            <a:r>
              <a:rPr dirty="0" sz="1100" spc="-15">
                <a:latin typeface="Arial"/>
                <a:cs typeface="Arial"/>
              </a:rPr>
              <a:t>write </a:t>
            </a:r>
            <a:r>
              <a:rPr dirty="0" sz="1100" spc="-30">
                <a:latin typeface="Arial"/>
                <a:cs typeface="Arial"/>
              </a:rPr>
              <a:t>them, </a:t>
            </a:r>
            <a:r>
              <a:rPr dirty="0" sz="1100" spc="-75">
                <a:latin typeface="Arial"/>
                <a:cs typeface="Arial"/>
              </a:rPr>
              <a:t>since </a:t>
            </a:r>
            <a:r>
              <a:rPr dirty="0" sz="1100" spc="-70">
                <a:latin typeface="Arial"/>
                <a:cs typeface="Arial"/>
              </a:rPr>
              <a:t>you can rearrange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them </a:t>
            </a:r>
            <a:r>
              <a:rPr dirty="0" sz="1100" spc="-25">
                <a:latin typeface="Arial"/>
                <a:cs typeface="Arial"/>
              </a:rPr>
              <a:t>later.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33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17" y="0"/>
            <a:ext cx="596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Rewriting</a:t>
            </a: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</a:rPr>
              <a:t> history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55"/>
              <a:t>Resetting</a:t>
            </a:r>
            <a:r>
              <a:rPr dirty="0" spc="70"/>
              <a:t> </a:t>
            </a:r>
            <a:r>
              <a:rPr dirty="0" spc="-95"/>
              <a:t>branches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904784"/>
            <a:ext cx="1698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55">
                <a:solidFill>
                  <a:srgbClr val="3333B2"/>
                </a:solidFill>
                <a:latin typeface="Times New Roman"/>
                <a:cs typeface="Times New Roman"/>
              </a:rPr>
              <a:t>reset </a:t>
            </a:r>
            <a:r>
              <a:rPr dirty="0" sz="1100" spc="120">
                <a:solidFill>
                  <a:srgbClr val="3333B2"/>
                </a:solidFill>
                <a:latin typeface="Times New Roman"/>
                <a:cs typeface="Times New Roman"/>
              </a:rPr>
              <a:t>--hard</a:t>
            </a:r>
            <a:r>
              <a:rPr dirty="0" sz="1100" spc="50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286889"/>
            <a:ext cx="1189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55">
                <a:solidFill>
                  <a:srgbClr val="3333B2"/>
                </a:solidFill>
                <a:latin typeface="Times New Roman"/>
                <a:cs typeface="Times New Roman"/>
              </a:rPr>
              <a:t>reset</a:t>
            </a:r>
            <a:r>
              <a:rPr dirty="0" sz="1100" spc="34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669007"/>
            <a:ext cx="1698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55">
                <a:solidFill>
                  <a:srgbClr val="3333B2"/>
                </a:solidFill>
                <a:latin typeface="Times New Roman"/>
                <a:cs typeface="Times New Roman"/>
              </a:rPr>
              <a:t>reset </a:t>
            </a:r>
            <a:r>
              <a:rPr dirty="0" sz="1100" spc="175">
                <a:solidFill>
                  <a:srgbClr val="3333B2"/>
                </a:solidFill>
                <a:latin typeface="Times New Roman"/>
                <a:cs typeface="Times New Roman"/>
              </a:rPr>
              <a:t>--soft</a:t>
            </a:r>
            <a:r>
              <a:rPr dirty="0" sz="1100" spc="48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2051112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0">
                <a:solidFill>
                  <a:srgbClr val="3333B2"/>
                </a:solidFill>
                <a:latin typeface="Times New Roman"/>
                <a:cs typeface="Times New Roman"/>
              </a:rPr>
              <a:t>commit</a:t>
            </a:r>
            <a:r>
              <a:rPr dirty="0" sz="1100" spc="7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45">
                <a:solidFill>
                  <a:srgbClr val="3333B2"/>
                </a:solidFill>
                <a:latin typeface="Times New Roman"/>
                <a:cs typeface="Times New Roman"/>
              </a:rPr>
              <a:t>--amend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084" y="904784"/>
            <a:ext cx="2589530" cy="18542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11150">
              <a:lnSpc>
                <a:spcPct val="102600"/>
              </a:lnSpc>
              <a:spcBef>
                <a:spcPts val="55"/>
              </a:spcBef>
            </a:pPr>
            <a:r>
              <a:rPr dirty="0" sz="1100" spc="-95">
                <a:latin typeface="Arial"/>
                <a:cs typeface="Arial"/>
              </a:rPr>
              <a:t>Resets </a:t>
            </a:r>
            <a:r>
              <a:rPr dirty="0" sz="1100" spc="-30">
                <a:latin typeface="Arial"/>
                <a:cs typeface="Arial"/>
              </a:rPr>
              <a:t>the current </a:t>
            </a:r>
            <a:r>
              <a:rPr dirty="0" sz="1100" spc="-155">
                <a:latin typeface="Times New Roman"/>
                <a:cs typeface="Times New Roman"/>
              </a:rPr>
              <a:t>HEAD</a:t>
            </a:r>
            <a:r>
              <a:rPr dirty="0" sz="1100" spc="-155">
                <a:latin typeface="Arial"/>
                <a:cs typeface="Arial"/>
              </a:rPr>
              <a:t>,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45">
                <a:latin typeface="Arial"/>
                <a:cs typeface="Arial"/>
              </a:rPr>
              <a:t>well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55">
                <a:latin typeface="Arial"/>
                <a:cs typeface="Arial"/>
              </a:rPr>
              <a:t>index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5">
                <a:latin typeface="Arial"/>
                <a:cs typeface="Arial"/>
              </a:rPr>
              <a:t>working </a:t>
            </a:r>
            <a:r>
              <a:rPr dirty="0" sz="1100" spc="-35">
                <a:latin typeface="Arial"/>
                <a:cs typeface="Arial"/>
              </a:rPr>
              <a:t>tree,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30" i="1">
                <a:latin typeface="Times New Roman"/>
                <a:cs typeface="Times New Roman"/>
              </a:rPr>
              <a:t>commit</a:t>
            </a:r>
            <a:r>
              <a:rPr dirty="0" sz="1100" spc="-15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95">
                <a:latin typeface="Arial"/>
                <a:cs typeface="Arial"/>
              </a:rPr>
              <a:t>Resets </a:t>
            </a:r>
            <a:r>
              <a:rPr dirty="0" sz="1100" spc="-30">
                <a:latin typeface="Arial"/>
                <a:cs typeface="Arial"/>
              </a:rPr>
              <a:t>the current </a:t>
            </a:r>
            <a:r>
              <a:rPr dirty="0" sz="1100" spc="-195">
                <a:latin typeface="Times New Roman"/>
                <a:cs typeface="Times New Roman"/>
              </a:rPr>
              <a:t>HEAD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55">
                <a:latin typeface="Arial"/>
                <a:cs typeface="Arial"/>
              </a:rPr>
              <a:t>index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 i="1">
                <a:latin typeface="Trebuchet MS"/>
                <a:cs typeface="Trebuchet MS"/>
              </a:rPr>
              <a:t>commit</a:t>
            </a:r>
            <a:r>
              <a:rPr dirty="0" sz="1100" spc="-45">
                <a:latin typeface="Arial"/>
                <a:cs typeface="Arial"/>
              </a:rPr>
              <a:t>, </a:t>
            </a:r>
            <a:r>
              <a:rPr dirty="0" sz="1100" spc="-5">
                <a:latin typeface="Arial"/>
                <a:cs typeface="Arial"/>
              </a:rPr>
              <a:t>without </a:t>
            </a:r>
            <a:r>
              <a:rPr dirty="0" sz="1100" spc="-30">
                <a:latin typeface="Arial"/>
                <a:cs typeface="Arial"/>
              </a:rPr>
              <a:t>touching the </a:t>
            </a:r>
            <a:r>
              <a:rPr dirty="0" sz="1100" spc="-45">
                <a:latin typeface="Arial"/>
                <a:cs typeface="Arial"/>
              </a:rPr>
              <a:t>working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tree.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95">
                <a:latin typeface="Arial"/>
                <a:cs typeface="Arial"/>
              </a:rPr>
              <a:t>Resets </a:t>
            </a:r>
            <a:r>
              <a:rPr dirty="0" sz="1100" spc="-30">
                <a:latin typeface="Arial"/>
                <a:cs typeface="Arial"/>
              </a:rPr>
              <a:t>the current </a:t>
            </a:r>
            <a:r>
              <a:rPr dirty="0" sz="1100" spc="-195">
                <a:latin typeface="Times New Roman"/>
                <a:cs typeface="Times New Roman"/>
              </a:rPr>
              <a:t>HEAD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5" i="1">
                <a:latin typeface="Trebuchet MS"/>
                <a:cs typeface="Trebuchet MS"/>
              </a:rPr>
              <a:t>commit</a:t>
            </a:r>
            <a:r>
              <a:rPr dirty="0" sz="1100" spc="-45">
                <a:latin typeface="Arial"/>
                <a:cs typeface="Arial"/>
              </a:rPr>
              <a:t>, </a:t>
            </a:r>
            <a:r>
              <a:rPr dirty="0" sz="1100" spc="-5">
                <a:latin typeface="Arial"/>
                <a:cs typeface="Arial"/>
              </a:rPr>
              <a:t>without  </a:t>
            </a:r>
            <a:r>
              <a:rPr dirty="0" sz="1100" spc="-30">
                <a:latin typeface="Arial"/>
                <a:cs typeface="Arial"/>
              </a:rPr>
              <a:t>touching the </a:t>
            </a:r>
            <a:r>
              <a:rPr dirty="0" sz="1100" spc="-55">
                <a:latin typeface="Arial"/>
                <a:cs typeface="Arial"/>
              </a:rPr>
              <a:t>index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35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working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tree.</a:t>
            </a:r>
            <a:endParaRPr sz="1100">
              <a:latin typeface="Arial"/>
              <a:cs typeface="Arial"/>
            </a:endParaRPr>
          </a:p>
          <a:p>
            <a:pPr marL="12700" marR="113664">
              <a:lnSpc>
                <a:spcPct val="102600"/>
              </a:lnSpc>
              <a:spcBef>
                <a:spcPts val="300"/>
              </a:spcBef>
            </a:pPr>
            <a:r>
              <a:rPr dirty="0" sz="1100" spc="-65">
                <a:latin typeface="Arial"/>
                <a:cs typeface="Arial"/>
              </a:rPr>
              <a:t>Adds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modifications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index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 current </a:t>
            </a:r>
            <a:r>
              <a:rPr dirty="0" sz="1100" spc="-25">
                <a:latin typeface="Arial"/>
                <a:cs typeface="Arial"/>
              </a:rPr>
              <a:t>commit </a:t>
            </a: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 spc="-195">
                <a:latin typeface="Times New Roman"/>
                <a:cs typeface="Times New Roman"/>
              </a:rPr>
              <a:t>HEAD </a:t>
            </a:r>
            <a:r>
              <a:rPr dirty="0" sz="1100" spc="45">
                <a:latin typeface="Arial"/>
                <a:cs typeface="Arial"/>
              </a:rPr>
              <a:t>“in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place”.</a:t>
            </a:r>
            <a:endParaRPr sz="1100">
              <a:latin typeface="Arial"/>
              <a:cs typeface="Arial"/>
            </a:endParaRPr>
          </a:p>
          <a:p>
            <a:pPr marL="12700" marR="244475">
              <a:lnSpc>
                <a:spcPct val="102600"/>
              </a:lnSpc>
            </a:pPr>
            <a:r>
              <a:rPr dirty="0" sz="1100" spc="-40">
                <a:latin typeface="Arial"/>
                <a:cs typeface="Arial"/>
              </a:rPr>
              <a:t>Approximately </a:t>
            </a:r>
            <a:r>
              <a:rPr dirty="0" sz="1100" spc="-45">
                <a:latin typeface="Arial"/>
                <a:cs typeface="Arial"/>
              </a:rPr>
              <a:t>equivalent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185">
                <a:latin typeface="Times New Roman"/>
                <a:cs typeface="Times New Roman"/>
              </a:rPr>
              <a:t>git </a:t>
            </a:r>
            <a:r>
              <a:rPr dirty="0" sz="1100" spc="155">
                <a:latin typeface="Times New Roman"/>
                <a:cs typeface="Times New Roman"/>
              </a:rPr>
              <a:t>reset  </a:t>
            </a:r>
            <a:r>
              <a:rPr dirty="0" sz="1100" spc="-75">
                <a:latin typeface="Times New Roman"/>
                <a:cs typeface="Times New Roman"/>
              </a:rPr>
              <a:t>HEAD^; </a:t>
            </a:r>
            <a:r>
              <a:rPr dirty="0" sz="1100" spc="185">
                <a:latin typeface="Times New Roman"/>
                <a:cs typeface="Times New Roman"/>
              </a:rPr>
              <a:t>git</a:t>
            </a:r>
            <a:r>
              <a:rPr dirty="0" sz="1100" spc="254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commit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34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17" y="0"/>
            <a:ext cx="596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Rewriting</a:t>
            </a: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</a:rPr>
              <a:t> history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90"/>
              <a:t>Rebasing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61987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217406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255616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089" y="276619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5844" y="786635"/>
            <a:ext cx="4328795" cy="20878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00">
                <a:solidFill>
                  <a:srgbClr val="3333B2"/>
                </a:solidFill>
                <a:latin typeface="Times New Roman"/>
                <a:cs typeface="Times New Roman"/>
              </a:rPr>
              <a:t>rebase </a:t>
            </a: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 </a:t>
            </a:r>
            <a:r>
              <a:rPr dirty="0" sz="1100" spc="-110">
                <a:latin typeface="Arial"/>
                <a:cs typeface="Arial"/>
              </a:rPr>
              <a:t>Rebase </a:t>
            </a:r>
            <a:r>
              <a:rPr dirty="0" sz="1100" spc="-195">
                <a:latin typeface="Times New Roman"/>
                <a:cs typeface="Times New Roman"/>
              </a:rPr>
              <a:t>HEAD </a:t>
            </a:r>
            <a:r>
              <a:rPr dirty="0" sz="1100" spc="-25">
                <a:latin typeface="Arial"/>
                <a:cs typeface="Arial"/>
              </a:rPr>
              <a:t>onto </a:t>
            </a:r>
            <a:r>
              <a:rPr dirty="0" sz="1100" spc="30" i="1">
                <a:latin typeface="Times New Roman"/>
                <a:cs typeface="Times New Roman"/>
              </a:rPr>
              <a:t>commit</a:t>
            </a:r>
            <a:r>
              <a:rPr dirty="0" sz="1100" spc="-3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40">
                <a:solidFill>
                  <a:srgbClr val="3333B2"/>
                </a:solidFill>
                <a:latin typeface="Times New Roman"/>
                <a:cs typeface="Times New Roman"/>
              </a:rPr>
              <a:t>pull </a:t>
            </a:r>
            <a:r>
              <a:rPr dirty="0" sz="1100" spc="130">
                <a:solidFill>
                  <a:srgbClr val="3333B2"/>
                </a:solidFill>
                <a:latin typeface="Times New Roman"/>
                <a:cs typeface="Times New Roman"/>
              </a:rPr>
              <a:t>--rebase </a:t>
            </a:r>
            <a:r>
              <a:rPr dirty="0" sz="1100" spc="-40">
                <a:latin typeface="Arial"/>
                <a:cs typeface="Arial"/>
              </a:rPr>
              <a:t>Short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185">
                <a:latin typeface="Times New Roman"/>
                <a:cs typeface="Times New Roman"/>
              </a:rPr>
              <a:t>git </a:t>
            </a:r>
            <a:r>
              <a:rPr dirty="0" sz="1100" spc="155">
                <a:latin typeface="Times New Roman"/>
                <a:cs typeface="Times New Roman"/>
              </a:rPr>
              <a:t>fetch;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185">
                <a:latin typeface="Times New Roman"/>
                <a:cs typeface="Times New Roman"/>
              </a:rPr>
              <a:t>git </a:t>
            </a:r>
            <a:r>
              <a:rPr dirty="0" sz="1100" spc="100">
                <a:latin typeface="Times New Roman"/>
                <a:cs typeface="Times New Roman"/>
              </a:rPr>
              <a:t>rebase</a:t>
            </a:r>
            <a:endParaRPr sz="1100">
              <a:latin typeface="Times New Roman"/>
              <a:cs typeface="Times New Roman"/>
            </a:endParaRPr>
          </a:p>
          <a:p>
            <a:pPr marL="1342390">
              <a:lnSpc>
                <a:spcPct val="100000"/>
              </a:lnSpc>
              <a:spcBef>
                <a:spcPts val="35"/>
              </a:spcBef>
            </a:pPr>
            <a:r>
              <a:rPr dirty="0" sz="1100" spc="105">
                <a:latin typeface="Times New Roman"/>
                <a:cs typeface="Times New Roman"/>
              </a:rPr>
              <a:t>origin/</a:t>
            </a:r>
            <a:r>
              <a:rPr dirty="0" sz="1100" spc="105" i="1">
                <a:latin typeface="Times New Roman"/>
                <a:cs typeface="Times New Roman"/>
              </a:rPr>
              <a:t>branch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89560" marR="25400">
              <a:lnSpc>
                <a:spcPct val="102600"/>
              </a:lnSpc>
            </a:pPr>
            <a:r>
              <a:rPr dirty="0" sz="1100" spc="100">
                <a:latin typeface="Times New Roman"/>
                <a:cs typeface="Times New Roman"/>
              </a:rPr>
              <a:t>rebase </a:t>
            </a:r>
            <a:r>
              <a:rPr dirty="0" sz="1100" spc="-40">
                <a:latin typeface="Arial"/>
                <a:cs typeface="Arial"/>
              </a:rPr>
              <a:t>finds </a:t>
            </a:r>
            <a:r>
              <a:rPr dirty="0" sz="1100" spc="-25">
                <a:latin typeface="Arial"/>
                <a:cs typeface="Arial"/>
              </a:rPr>
              <a:t>all </a:t>
            </a:r>
            <a:r>
              <a:rPr dirty="0" sz="1100" spc="-40">
                <a:latin typeface="Arial"/>
                <a:cs typeface="Arial"/>
              </a:rPr>
              <a:t>commits </a:t>
            </a:r>
            <a:r>
              <a:rPr dirty="0" sz="1100" spc="10">
                <a:latin typeface="Arial"/>
                <a:cs typeface="Arial"/>
              </a:rPr>
              <a:t>that </a:t>
            </a:r>
            <a:r>
              <a:rPr dirty="0" sz="1100" spc="-85">
                <a:latin typeface="Arial"/>
                <a:cs typeface="Arial"/>
              </a:rPr>
              <a:t>are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195">
                <a:latin typeface="Times New Roman"/>
                <a:cs typeface="Times New Roman"/>
              </a:rPr>
              <a:t>HEAD </a:t>
            </a:r>
            <a:r>
              <a:rPr dirty="0" sz="1100" spc="-10">
                <a:latin typeface="Arial"/>
                <a:cs typeface="Arial"/>
              </a:rPr>
              <a:t>but </a:t>
            </a:r>
            <a:r>
              <a:rPr dirty="0" sz="1100" spc="-15">
                <a:latin typeface="Arial"/>
                <a:cs typeface="Arial"/>
              </a:rPr>
              <a:t>not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30" i="1">
                <a:latin typeface="Times New Roman"/>
                <a:cs typeface="Times New Roman"/>
              </a:rPr>
              <a:t>commit </a:t>
            </a:r>
            <a:r>
              <a:rPr dirty="0" sz="1100" spc="-5">
                <a:latin typeface="Arial"/>
                <a:cs typeface="Arial"/>
              </a:rPr>
              <a:t>, </a:t>
            </a:r>
            <a:r>
              <a:rPr dirty="0" sz="1100" spc="-70">
                <a:latin typeface="Arial"/>
                <a:cs typeface="Arial"/>
              </a:rPr>
              <a:t>and  </a:t>
            </a:r>
            <a:r>
              <a:rPr dirty="0" sz="1100" spc="-60">
                <a:latin typeface="Arial"/>
                <a:cs typeface="Arial"/>
              </a:rPr>
              <a:t>re-applies </a:t>
            </a:r>
            <a:r>
              <a:rPr dirty="0" sz="1100" spc="-35">
                <a:latin typeface="Arial"/>
                <a:cs typeface="Arial"/>
              </a:rPr>
              <a:t>them </a:t>
            </a:r>
            <a:r>
              <a:rPr dirty="0" sz="1100" spc="-25">
                <a:latin typeface="Arial"/>
                <a:cs typeface="Arial"/>
              </a:rPr>
              <a:t>starting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30" i="1">
                <a:latin typeface="Times New Roman"/>
                <a:cs typeface="Times New Roman"/>
              </a:rPr>
              <a:t>commit </a:t>
            </a:r>
            <a:r>
              <a:rPr dirty="0" sz="1100" spc="-5">
                <a:latin typeface="Arial"/>
                <a:cs typeface="Arial"/>
              </a:rPr>
              <a:t>.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30">
                <a:latin typeface="Arial"/>
                <a:cs typeface="Arial"/>
              </a:rPr>
              <a:t>current </a:t>
            </a:r>
            <a:r>
              <a:rPr dirty="0" sz="1100" spc="-60">
                <a:latin typeface="Arial"/>
                <a:cs typeface="Arial"/>
              </a:rPr>
              <a:t>branch </a:t>
            </a:r>
            <a:r>
              <a:rPr dirty="0" sz="1100" spc="-65">
                <a:latin typeface="Arial"/>
                <a:cs typeface="Arial"/>
              </a:rPr>
              <a:t>is reset </a:t>
            </a:r>
            <a:r>
              <a:rPr dirty="0" sz="1100" spc="10">
                <a:latin typeface="Arial"/>
                <a:cs typeface="Arial"/>
              </a:rPr>
              <a:t>to 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result.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Arial"/>
                <a:cs typeface="Arial"/>
              </a:rPr>
              <a:t>This </a:t>
            </a:r>
            <a:r>
              <a:rPr dirty="0" sz="1100" spc="-95">
                <a:latin typeface="Arial"/>
                <a:cs typeface="Arial"/>
              </a:rPr>
              <a:t>has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40">
                <a:latin typeface="Arial"/>
                <a:cs typeface="Arial"/>
              </a:rPr>
              <a:t>similar </a:t>
            </a:r>
            <a:r>
              <a:rPr dirty="0" sz="1100" spc="-35">
                <a:latin typeface="Arial"/>
                <a:cs typeface="Arial"/>
              </a:rPr>
              <a:t>effect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5">
                <a:latin typeface="Arial"/>
                <a:cs typeface="Arial"/>
              </a:rPr>
              <a:t>merge, </a:t>
            </a:r>
            <a:r>
              <a:rPr dirty="0" sz="1100" spc="-10">
                <a:latin typeface="Arial"/>
                <a:cs typeface="Arial"/>
              </a:rPr>
              <a:t>but </a:t>
            </a:r>
            <a:r>
              <a:rPr dirty="0" sz="1100" spc="-40">
                <a:latin typeface="Arial"/>
                <a:cs typeface="Arial"/>
              </a:rPr>
              <a:t>maintains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linear </a:t>
            </a:r>
            <a:r>
              <a:rPr dirty="0" sz="1100" spc="-45">
                <a:latin typeface="Arial"/>
                <a:cs typeface="Arial"/>
              </a:rPr>
              <a:t>history, </a:t>
            </a:r>
            <a:r>
              <a:rPr dirty="0" sz="1100" spc="-5">
                <a:latin typeface="Arial"/>
                <a:cs typeface="Arial"/>
              </a:rPr>
              <a:t>at 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cost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5">
                <a:latin typeface="Arial"/>
                <a:cs typeface="Arial"/>
              </a:rPr>
              <a:t>losing </a:t>
            </a:r>
            <a:r>
              <a:rPr dirty="0" sz="1100" spc="-95">
                <a:latin typeface="Arial"/>
                <a:cs typeface="Arial"/>
              </a:rPr>
              <a:t>some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information.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100">
                <a:latin typeface="Times New Roman"/>
                <a:cs typeface="Times New Roman"/>
              </a:rPr>
              <a:t>rebase </a:t>
            </a:r>
            <a:r>
              <a:rPr dirty="0" sz="1100" spc="-45" i="1">
                <a:latin typeface="Trebuchet MS"/>
                <a:cs typeface="Trebuchet MS"/>
              </a:rPr>
              <a:t>changes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70" i="1">
                <a:latin typeface="Trebuchet MS"/>
                <a:cs typeface="Trebuchet MS"/>
              </a:rPr>
              <a:t>object </a:t>
            </a:r>
            <a:r>
              <a:rPr dirty="0" sz="1100" spc="-80" i="1">
                <a:latin typeface="Trebuchet MS"/>
                <a:cs typeface="Trebuchet MS"/>
              </a:rPr>
              <a:t>identifiers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re-applied</a:t>
            </a:r>
            <a:r>
              <a:rPr dirty="0" sz="1100" spc="-18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commits.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100">
                <a:latin typeface="Times New Roman"/>
                <a:cs typeface="Times New Roman"/>
              </a:rPr>
              <a:t>rebase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25">
                <a:latin typeface="Arial"/>
                <a:cs typeface="Arial"/>
              </a:rPr>
              <a:t>often </a:t>
            </a:r>
            <a:r>
              <a:rPr dirty="0" sz="1100" spc="-60">
                <a:latin typeface="Arial"/>
                <a:cs typeface="Arial"/>
              </a:rPr>
              <a:t>preferred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90">
                <a:latin typeface="Arial"/>
                <a:cs typeface="Arial"/>
              </a:rPr>
              <a:t>keep </a:t>
            </a:r>
            <a:r>
              <a:rPr dirty="0" sz="1100" spc="-35">
                <a:latin typeface="Arial"/>
                <a:cs typeface="Arial"/>
              </a:rPr>
              <a:t>history</a:t>
            </a:r>
            <a:r>
              <a:rPr dirty="0" sz="1100" spc="-16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clean.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35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17" y="0"/>
            <a:ext cx="596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Rewriting</a:t>
            </a: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</a:rPr>
              <a:t> history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25">
                <a:solidFill>
                  <a:srgbClr val="CC0000"/>
                </a:solidFill>
                <a:latin typeface="Arial"/>
                <a:cs typeface="Arial"/>
              </a:rPr>
              <a:t>Rebase </a:t>
            </a:r>
            <a:r>
              <a:rPr dirty="0" sz="1400" spc="-80">
                <a:solidFill>
                  <a:srgbClr val="CC0000"/>
                </a:solidFill>
                <a:latin typeface="Arial"/>
                <a:cs typeface="Arial"/>
              </a:rPr>
              <a:t>vs.</a:t>
            </a:r>
            <a:r>
              <a:rPr dirty="0" sz="1400" spc="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90">
                <a:solidFill>
                  <a:srgbClr val="CC0000"/>
                </a:solidFill>
                <a:latin typeface="Arial"/>
                <a:cs typeface="Arial"/>
              </a:rPr>
              <a:t>merge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63032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2932" y="546873"/>
            <a:ext cx="34499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85">
                <a:latin typeface="Arial"/>
                <a:cs typeface="Arial"/>
              </a:rPr>
              <a:t>have </a:t>
            </a:r>
            <a:r>
              <a:rPr dirty="0" sz="1100" spc="-60">
                <a:latin typeface="Arial"/>
                <a:cs typeface="Arial"/>
              </a:rPr>
              <a:t>development on </a:t>
            </a:r>
            <a:r>
              <a:rPr dirty="0" sz="1100" spc="-15">
                <a:latin typeface="Arial"/>
                <a:cs typeface="Arial"/>
              </a:rPr>
              <a:t>both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5" i="1">
                <a:latin typeface="Trebuchet MS"/>
                <a:cs typeface="Trebuchet MS"/>
              </a:rPr>
              <a:t>topic </a:t>
            </a:r>
            <a:r>
              <a:rPr dirty="0" sz="1100" spc="-60" i="1">
                <a:latin typeface="Trebuchet MS"/>
                <a:cs typeface="Trebuchet MS"/>
              </a:rPr>
              <a:t>branch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-165">
                <a:latin typeface="Arial"/>
                <a:cs typeface="Arial"/>
              </a:rPr>
              <a:t> </a:t>
            </a:r>
            <a:r>
              <a:rPr dirty="0" sz="1100" spc="70">
                <a:latin typeface="Times New Roman"/>
                <a:cs typeface="Times New Roman"/>
              </a:rPr>
              <a:t>master</a:t>
            </a:r>
            <a:r>
              <a:rPr dirty="0" sz="1100" spc="7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3997" y="1614588"/>
            <a:ext cx="1717798" cy="1482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36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17" y="0"/>
            <a:ext cx="596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Rewriting</a:t>
            </a: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</a:rPr>
              <a:t> history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25">
                <a:solidFill>
                  <a:srgbClr val="CC0000"/>
                </a:solidFill>
                <a:latin typeface="Arial"/>
                <a:cs typeface="Arial"/>
              </a:rPr>
              <a:t>Rebase </a:t>
            </a:r>
            <a:r>
              <a:rPr dirty="0" sz="1400" spc="-80">
                <a:solidFill>
                  <a:srgbClr val="CC0000"/>
                </a:solidFill>
                <a:latin typeface="Arial"/>
                <a:cs typeface="Arial"/>
              </a:rPr>
              <a:t>vs.</a:t>
            </a:r>
            <a:r>
              <a:rPr dirty="0" sz="1400" spc="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90">
                <a:solidFill>
                  <a:srgbClr val="CC0000"/>
                </a:solidFill>
                <a:latin typeface="Arial"/>
                <a:cs typeface="Arial"/>
              </a:rPr>
              <a:t>merge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63032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2932" y="546873"/>
            <a:ext cx="19361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latin typeface="Times New Roman"/>
                <a:cs typeface="Times New Roman"/>
              </a:rPr>
              <a:t>merge </a:t>
            </a:r>
            <a:r>
              <a:rPr dirty="0" sz="1100" spc="-55">
                <a:latin typeface="Arial"/>
                <a:cs typeface="Arial"/>
              </a:rPr>
              <a:t>results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5">
                <a:latin typeface="Arial"/>
                <a:cs typeface="Arial"/>
              </a:rPr>
              <a:t>forked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history: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6547" y="1266702"/>
            <a:ext cx="1463934" cy="1838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36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17" y="0"/>
            <a:ext cx="596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Rewriting</a:t>
            </a: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</a:rPr>
              <a:t> history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25">
                <a:solidFill>
                  <a:srgbClr val="CC0000"/>
                </a:solidFill>
                <a:latin typeface="Arial"/>
                <a:cs typeface="Arial"/>
              </a:rPr>
              <a:t>Rebase </a:t>
            </a:r>
            <a:r>
              <a:rPr dirty="0" sz="1400" spc="-80">
                <a:solidFill>
                  <a:srgbClr val="CC0000"/>
                </a:solidFill>
                <a:latin typeface="Arial"/>
                <a:cs typeface="Arial"/>
              </a:rPr>
              <a:t>vs.</a:t>
            </a:r>
            <a:r>
              <a:rPr dirty="0" sz="1400" spc="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90">
                <a:solidFill>
                  <a:srgbClr val="CC0000"/>
                </a:solidFill>
                <a:latin typeface="Arial"/>
                <a:cs typeface="Arial"/>
              </a:rPr>
              <a:t>merge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63032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2932" y="546873"/>
            <a:ext cx="32854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>
                <a:latin typeface="Times New Roman"/>
                <a:cs typeface="Times New Roman"/>
              </a:rPr>
              <a:t>rebase </a:t>
            </a:r>
            <a:r>
              <a:rPr dirty="0" sz="1100" spc="-45">
                <a:latin typeface="Arial"/>
                <a:cs typeface="Arial"/>
              </a:rPr>
              <a:t>rewrites </a:t>
            </a:r>
            <a:r>
              <a:rPr dirty="0" sz="1100" spc="-40">
                <a:latin typeface="Arial"/>
                <a:cs typeface="Arial"/>
              </a:rPr>
              <a:t>commits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0">
                <a:latin typeface="Arial"/>
                <a:cs typeface="Arial"/>
              </a:rPr>
              <a:t>maintains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linear</a:t>
            </a:r>
            <a:r>
              <a:rPr dirty="0" sz="1100" spc="17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history: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5327" y="931115"/>
            <a:ext cx="1635154" cy="2170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72576" y="3351784"/>
            <a:ext cx="2813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36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1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41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17" y="0"/>
            <a:ext cx="596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Rewriting</a:t>
            </a: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</a:rPr>
              <a:t> history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35"/>
              <a:t>Interactive</a:t>
            </a:r>
            <a:r>
              <a:rPr dirty="0" spc="70"/>
              <a:t> </a:t>
            </a:r>
            <a:r>
              <a:rPr dirty="0" spc="-80"/>
              <a:t>rebasing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54750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92961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213964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089" y="234967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089" y="2731782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5844" y="623924"/>
            <a:ext cx="4356735" cy="2560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00">
                <a:solidFill>
                  <a:srgbClr val="3333B2"/>
                </a:solidFill>
                <a:latin typeface="Times New Roman"/>
                <a:cs typeface="Times New Roman"/>
              </a:rPr>
              <a:t>rebase </a:t>
            </a:r>
            <a:r>
              <a:rPr dirty="0" sz="1100" spc="235">
                <a:solidFill>
                  <a:srgbClr val="3333B2"/>
                </a:solidFill>
                <a:latin typeface="Times New Roman"/>
                <a:cs typeface="Times New Roman"/>
              </a:rPr>
              <a:t>-i </a:t>
            </a:r>
            <a:r>
              <a:rPr dirty="0" sz="1100" spc="30" i="1">
                <a:solidFill>
                  <a:srgbClr val="3333B2"/>
                </a:solidFill>
                <a:latin typeface="Times New Roman"/>
                <a:cs typeface="Times New Roman"/>
              </a:rPr>
              <a:t>commit</a:t>
            </a:r>
            <a:r>
              <a:rPr dirty="0" sz="1100" spc="335" i="1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Arial"/>
                <a:cs typeface="Arial"/>
              </a:rPr>
              <a:t>Rebase </a:t>
            </a:r>
            <a:r>
              <a:rPr dirty="0" sz="1100" spc="-195">
                <a:latin typeface="Times New Roman"/>
                <a:cs typeface="Times New Roman"/>
              </a:rPr>
              <a:t>HEAD </a:t>
            </a:r>
            <a:r>
              <a:rPr dirty="0" sz="1100" spc="-25">
                <a:latin typeface="Arial"/>
                <a:cs typeface="Arial"/>
              </a:rPr>
              <a:t>onto </a:t>
            </a:r>
            <a:r>
              <a:rPr dirty="0" sz="1100" spc="30" i="1">
                <a:latin typeface="Times New Roman"/>
                <a:cs typeface="Times New Roman"/>
              </a:rPr>
              <a:t>commit </a:t>
            </a:r>
            <a:r>
              <a:rPr dirty="0" sz="1100" spc="-5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letting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you</a:t>
            </a:r>
            <a:endParaRPr sz="1100">
              <a:latin typeface="Arial"/>
              <a:cs typeface="Arial"/>
            </a:endParaRPr>
          </a:p>
          <a:p>
            <a:pPr marL="1560195" marR="128905">
              <a:lnSpc>
                <a:spcPct val="102600"/>
              </a:lnSpc>
            </a:pPr>
            <a:r>
              <a:rPr dirty="0" sz="1100" spc="-30">
                <a:latin typeface="Arial"/>
                <a:cs typeface="Arial"/>
              </a:rPr>
              <a:t>interactively </a:t>
            </a:r>
            <a:r>
              <a:rPr dirty="0" sz="1100" spc="-20">
                <a:latin typeface="Arial"/>
                <a:cs typeface="Arial"/>
              </a:rPr>
              <a:t>edit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resulting </a:t>
            </a:r>
            <a:r>
              <a:rPr dirty="0" sz="1100" spc="-45">
                <a:latin typeface="Arial"/>
                <a:cs typeface="Arial"/>
              </a:rPr>
              <a:t>history.  </a:t>
            </a:r>
            <a:r>
              <a:rPr dirty="0" sz="1100" spc="-25">
                <a:latin typeface="Arial"/>
                <a:cs typeface="Arial"/>
              </a:rPr>
              <a:t>(Typically </a:t>
            </a:r>
            <a:r>
              <a:rPr dirty="0" sz="1100" spc="30" i="1">
                <a:latin typeface="Times New Roman"/>
                <a:cs typeface="Times New Roman"/>
              </a:rPr>
              <a:t>commit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60">
                <a:latin typeface="Arial"/>
                <a:cs typeface="Arial"/>
              </a:rPr>
              <a:t>already </a:t>
            </a:r>
            <a:r>
              <a:rPr dirty="0" sz="1100" spc="-80">
                <a:latin typeface="Arial"/>
                <a:cs typeface="Arial"/>
              </a:rPr>
              <a:t>be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65">
                <a:latin typeface="Arial"/>
                <a:cs typeface="Arial"/>
              </a:rPr>
              <a:t>ancestor 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155">
                <a:latin typeface="Times New Roman"/>
                <a:cs typeface="Times New Roman"/>
              </a:rPr>
              <a:t>HEAD</a:t>
            </a:r>
            <a:r>
              <a:rPr dirty="0" sz="1100" spc="-155">
                <a:latin typeface="Arial"/>
                <a:cs typeface="Arial"/>
              </a:rPr>
              <a:t>,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edit </a:t>
            </a:r>
            <a:r>
              <a:rPr dirty="0" sz="1100" spc="-35">
                <a:latin typeface="Arial"/>
                <a:cs typeface="Arial"/>
              </a:rPr>
              <a:t>history </a:t>
            </a:r>
            <a:r>
              <a:rPr dirty="0" sz="1100" spc="45">
                <a:latin typeface="Arial"/>
                <a:cs typeface="Arial"/>
              </a:rPr>
              <a:t>“in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place”.)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89560" marR="5080">
              <a:lnSpc>
                <a:spcPct val="102600"/>
              </a:lnSpc>
            </a:pP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20">
                <a:latin typeface="Arial"/>
                <a:cs typeface="Arial"/>
              </a:rPr>
              <a:t>start </a:t>
            </a:r>
            <a:r>
              <a:rPr dirty="0" sz="1100" spc="-50">
                <a:latin typeface="Arial"/>
                <a:cs typeface="Arial"/>
              </a:rPr>
              <a:t>your </a:t>
            </a:r>
            <a:r>
              <a:rPr dirty="0" sz="1100" spc="-30">
                <a:latin typeface="Arial"/>
                <a:cs typeface="Arial"/>
              </a:rPr>
              <a:t>editor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10">
                <a:latin typeface="Arial"/>
                <a:cs typeface="Arial"/>
              </a:rPr>
              <a:t>list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commits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55">
                <a:latin typeface="Arial"/>
                <a:cs typeface="Arial"/>
              </a:rPr>
              <a:t>applied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10">
                <a:latin typeface="Arial"/>
                <a:cs typeface="Arial"/>
              </a:rPr>
              <a:t>top 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commit</a:t>
            </a:r>
            <a:r>
              <a:rPr dirty="0" sz="1100" spc="-4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9560" marR="743585">
              <a:lnSpc>
                <a:spcPct val="125299"/>
              </a:lnSpc>
            </a:pPr>
            <a:r>
              <a:rPr dirty="0" sz="1100" spc="-75">
                <a:latin typeface="Arial"/>
                <a:cs typeface="Arial"/>
              </a:rPr>
              <a:t>You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cut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0">
                <a:latin typeface="Arial"/>
                <a:cs typeface="Arial"/>
              </a:rPr>
              <a:t>paste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5">
                <a:latin typeface="Arial"/>
                <a:cs typeface="Arial"/>
              </a:rPr>
              <a:t>arbitrarily </a:t>
            </a:r>
            <a:r>
              <a:rPr dirty="0" sz="1100" spc="-60">
                <a:latin typeface="Arial"/>
                <a:cs typeface="Arial"/>
              </a:rPr>
              <a:t>reorder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commits.  </a:t>
            </a:r>
            <a:r>
              <a:rPr dirty="0" sz="1100" spc="-75">
                <a:latin typeface="Arial"/>
                <a:cs typeface="Arial"/>
              </a:rPr>
              <a:t>You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60">
                <a:latin typeface="Arial"/>
                <a:cs typeface="Arial"/>
              </a:rPr>
              <a:t>delete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40">
                <a:latin typeface="Arial"/>
                <a:cs typeface="Arial"/>
              </a:rPr>
              <a:t>line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5">
                <a:latin typeface="Arial"/>
                <a:cs typeface="Arial"/>
              </a:rPr>
              <a:t>remove </a:t>
            </a:r>
            <a:r>
              <a:rPr dirty="0" sz="1100" spc="10">
                <a:latin typeface="Arial"/>
                <a:cs typeface="Arial"/>
              </a:rPr>
              <a:t>that </a:t>
            </a:r>
            <a:r>
              <a:rPr dirty="0" sz="1100" spc="-25">
                <a:latin typeface="Arial"/>
                <a:cs typeface="Arial"/>
              </a:rPr>
              <a:t>commit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completely.</a:t>
            </a:r>
            <a:endParaRPr sz="1100">
              <a:latin typeface="Arial"/>
              <a:cs typeface="Arial"/>
            </a:endParaRPr>
          </a:p>
          <a:p>
            <a:pPr marL="289560" marR="454025">
              <a:lnSpc>
                <a:spcPct val="102600"/>
              </a:lnSpc>
              <a:spcBef>
                <a:spcPts val="300"/>
              </a:spcBef>
            </a:pPr>
            <a:r>
              <a:rPr dirty="0" sz="1100" spc="-75">
                <a:latin typeface="Arial"/>
                <a:cs typeface="Arial"/>
              </a:rPr>
              <a:t>You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40">
                <a:latin typeface="Arial"/>
                <a:cs typeface="Arial"/>
              </a:rPr>
              <a:t>insert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70">
                <a:latin typeface="Times New Roman"/>
                <a:cs typeface="Times New Roman"/>
              </a:rPr>
              <a:t>squash </a:t>
            </a:r>
            <a:r>
              <a:rPr dirty="0" sz="1100" spc="-40">
                <a:latin typeface="Arial"/>
                <a:cs typeface="Arial"/>
              </a:rPr>
              <a:t>directive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5">
                <a:latin typeface="Arial"/>
                <a:cs typeface="Arial"/>
              </a:rPr>
              <a:t>fuse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25">
                <a:latin typeface="Arial"/>
                <a:cs typeface="Arial"/>
              </a:rPr>
              <a:t>commit </a:t>
            </a:r>
            <a:r>
              <a:rPr dirty="0" sz="1100" spc="-10">
                <a:latin typeface="Arial"/>
                <a:cs typeface="Arial"/>
              </a:rPr>
              <a:t>into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65">
                <a:latin typeface="Arial"/>
                <a:cs typeface="Arial"/>
              </a:rPr>
              <a:t>previous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commit.</a:t>
            </a:r>
            <a:endParaRPr sz="1100">
              <a:latin typeface="Arial"/>
              <a:cs typeface="Arial"/>
            </a:endParaRPr>
          </a:p>
          <a:p>
            <a:pPr algn="just" marL="289560" marR="108585">
              <a:lnSpc>
                <a:spcPct val="102600"/>
              </a:lnSpc>
              <a:spcBef>
                <a:spcPts val="300"/>
              </a:spcBef>
            </a:pPr>
            <a:r>
              <a:rPr dirty="0" sz="1100" spc="-75">
                <a:latin typeface="Arial"/>
                <a:cs typeface="Arial"/>
              </a:rPr>
              <a:t>You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40">
                <a:latin typeface="Arial"/>
                <a:cs typeface="Arial"/>
              </a:rPr>
              <a:t>insert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160">
                <a:latin typeface="Times New Roman"/>
                <a:cs typeface="Times New Roman"/>
              </a:rPr>
              <a:t>edit </a:t>
            </a:r>
            <a:r>
              <a:rPr dirty="0" sz="1100" spc="-40">
                <a:latin typeface="Arial"/>
                <a:cs typeface="Arial"/>
              </a:rPr>
              <a:t>directive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85">
                <a:latin typeface="Arial"/>
                <a:cs typeface="Arial"/>
              </a:rPr>
              <a:t>have </a:t>
            </a: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95">
                <a:latin typeface="Arial"/>
                <a:cs typeface="Arial"/>
              </a:rPr>
              <a:t>pause </a:t>
            </a:r>
            <a:r>
              <a:rPr dirty="0" sz="1100" spc="-25">
                <a:latin typeface="Arial"/>
                <a:cs typeface="Arial"/>
              </a:rPr>
              <a:t>after </a:t>
            </a:r>
            <a:r>
              <a:rPr dirty="0" sz="1100" spc="-45">
                <a:latin typeface="Arial"/>
                <a:cs typeface="Arial"/>
              </a:rPr>
              <a:t>applying </a:t>
            </a:r>
            <a:r>
              <a:rPr dirty="0" sz="1100" spc="-90">
                <a:latin typeface="Arial"/>
                <a:cs typeface="Arial"/>
              </a:rPr>
              <a:t>a  </a:t>
            </a:r>
            <a:r>
              <a:rPr dirty="0" sz="1100" spc="-20">
                <a:latin typeface="Arial"/>
                <a:cs typeface="Arial"/>
              </a:rPr>
              <a:t>commit, </a:t>
            </a:r>
            <a:r>
              <a:rPr dirty="0" sz="1100" spc="-100">
                <a:latin typeface="Arial"/>
                <a:cs typeface="Arial"/>
              </a:rPr>
              <a:t>so </a:t>
            </a:r>
            <a:r>
              <a:rPr dirty="0" sz="1100" spc="-70">
                <a:latin typeface="Arial"/>
                <a:cs typeface="Arial"/>
              </a:rPr>
              <a:t>you can </a:t>
            </a:r>
            <a:r>
              <a:rPr dirty="0" sz="1100" spc="-80">
                <a:latin typeface="Arial"/>
                <a:cs typeface="Arial"/>
              </a:rPr>
              <a:t>amend </a:t>
            </a:r>
            <a:r>
              <a:rPr dirty="0" sz="1100" spc="45">
                <a:latin typeface="Arial"/>
                <a:cs typeface="Arial"/>
              </a:rPr>
              <a:t>it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70">
                <a:latin typeface="Arial"/>
                <a:cs typeface="Arial"/>
              </a:rPr>
              <a:t>place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40">
                <a:latin typeface="Arial"/>
                <a:cs typeface="Arial"/>
              </a:rPr>
              <a:t>insert </a:t>
            </a:r>
            <a:r>
              <a:rPr dirty="0" sz="1100" spc="-80">
                <a:latin typeface="Arial"/>
                <a:cs typeface="Arial"/>
              </a:rPr>
              <a:t>new </a:t>
            </a:r>
            <a:r>
              <a:rPr dirty="0" sz="1100" spc="-35">
                <a:latin typeface="Arial"/>
                <a:cs typeface="Arial"/>
              </a:rPr>
              <a:t>commits, </a:t>
            </a:r>
            <a:r>
              <a:rPr dirty="0" sz="1100" spc="-60">
                <a:latin typeface="Arial"/>
                <a:cs typeface="Arial"/>
              </a:rPr>
              <a:t>before  </a:t>
            </a:r>
            <a:r>
              <a:rPr dirty="0" sz="1100" spc="-20">
                <a:latin typeface="Arial"/>
                <a:cs typeface="Arial"/>
              </a:rPr>
              <a:t>further </a:t>
            </a:r>
            <a:r>
              <a:rPr dirty="0" sz="1100" spc="-40">
                <a:latin typeface="Arial"/>
                <a:cs typeface="Arial"/>
              </a:rPr>
              <a:t>commits </a:t>
            </a:r>
            <a:r>
              <a:rPr dirty="0" sz="1100" spc="-85">
                <a:latin typeface="Arial"/>
                <a:cs typeface="Arial"/>
              </a:rPr>
              <a:t>are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applied.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37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17" y="0"/>
            <a:ext cx="5962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F2F2F2"/>
                </a:solidFill>
                <a:latin typeface="Verdana"/>
                <a:cs typeface="Verdana"/>
              </a:rPr>
              <a:t>Rewriting</a:t>
            </a: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</a:rPr>
              <a:t> history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75"/>
              <a:t>Advanced</a:t>
            </a:r>
            <a:r>
              <a:rPr dirty="0" spc="70"/>
              <a:t> </a:t>
            </a:r>
            <a:r>
              <a:rPr dirty="0" spc="-25"/>
              <a:t>rewriting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835963"/>
            <a:ext cx="420243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145">
                <a:solidFill>
                  <a:srgbClr val="3333B2"/>
                </a:solidFill>
                <a:latin typeface="Times New Roman"/>
                <a:cs typeface="Times New Roman"/>
              </a:rPr>
              <a:t>filter-branch </a:t>
            </a:r>
            <a:r>
              <a:rPr dirty="0" sz="1100" spc="-45">
                <a:latin typeface="Arial"/>
                <a:cs typeface="Arial"/>
              </a:rPr>
              <a:t>Rewrite </a:t>
            </a:r>
            <a:r>
              <a:rPr dirty="0" sz="1100" spc="-35">
                <a:latin typeface="Arial"/>
                <a:cs typeface="Arial"/>
              </a:rPr>
              <a:t>history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50">
                <a:latin typeface="Arial"/>
                <a:cs typeface="Arial"/>
              </a:rPr>
              <a:t>mapping </a:t>
            </a:r>
            <a:r>
              <a:rPr dirty="0" sz="1100" spc="-85">
                <a:latin typeface="Arial"/>
                <a:cs typeface="Arial"/>
              </a:rPr>
              <a:t>each </a:t>
            </a:r>
            <a:r>
              <a:rPr dirty="0" sz="1100" spc="-25">
                <a:latin typeface="Arial"/>
                <a:cs typeface="Arial"/>
              </a:rPr>
              <a:t>commit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through</a:t>
            </a:r>
            <a:endParaRPr sz="1100">
              <a:latin typeface="Arial"/>
              <a:cs typeface="Arial"/>
            </a:endParaRPr>
          </a:p>
          <a:p>
            <a:pPr marL="1318260">
              <a:lnSpc>
                <a:spcPct val="100000"/>
              </a:lnSpc>
              <a:spcBef>
                <a:spcPts val="35"/>
              </a:spcBef>
            </a:pP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30">
                <a:latin typeface="Arial"/>
                <a:cs typeface="Arial"/>
              </a:rPr>
              <a:t>arbitrary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script.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218068"/>
            <a:ext cx="1189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75">
                <a:solidFill>
                  <a:srgbClr val="3333B2"/>
                </a:solidFill>
                <a:latin typeface="Times New Roman"/>
                <a:cs typeface="Times New Roman"/>
              </a:rPr>
              <a:t>.git/info/grafts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944317"/>
            <a:ext cx="1116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5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35">
                <a:solidFill>
                  <a:srgbClr val="3333B2"/>
                </a:solidFill>
                <a:latin typeface="Times New Roman"/>
                <a:cs typeface="Times New Roman"/>
              </a:rPr>
              <a:t>fast-export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2498507"/>
            <a:ext cx="1116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4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25">
                <a:solidFill>
                  <a:srgbClr val="3333B2"/>
                </a:solidFill>
                <a:latin typeface="Times New Roman"/>
                <a:cs typeface="Times New Roman"/>
              </a:rPr>
              <a:t>fast-import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1620" y="1218068"/>
            <a:ext cx="3020695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10">
                <a:latin typeface="Arial"/>
                <a:cs typeface="Arial"/>
              </a:rPr>
              <a:t>Causes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local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5">
                <a:latin typeface="Arial"/>
                <a:cs typeface="Arial"/>
              </a:rPr>
              <a:t>pretend </a:t>
            </a:r>
            <a:r>
              <a:rPr dirty="0" sz="1100" spc="10">
                <a:latin typeface="Arial"/>
                <a:cs typeface="Arial"/>
              </a:rPr>
              <a:t>that </a:t>
            </a:r>
            <a:r>
              <a:rPr dirty="0" sz="1100" spc="-35">
                <a:latin typeface="Arial"/>
                <a:cs typeface="Arial"/>
              </a:rPr>
              <a:t>certain  </a:t>
            </a:r>
            <a:r>
              <a:rPr dirty="0" sz="1100" spc="-40">
                <a:latin typeface="Arial"/>
                <a:cs typeface="Arial"/>
              </a:rPr>
              <a:t>commits </a:t>
            </a:r>
            <a:r>
              <a:rPr dirty="0" sz="1100" spc="-85">
                <a:latin typeface="Arial"/>
                <a:cs typeface="Arial"/>
              </a:rPr>
              <a:t>have </a:t>
            </a:r>
            <a:r>
              <a:rPr dirty="0" sz="1100" spc="-30">
                <a:latin typeface="Arial"/>
                <a:cs typeface="Arial"/>
              </a:rPr>
              <a:t>different </a:t>
            </a:r>
            <a:r>
              <a:rPr dirty="0" sz="1100" spc="-60">
                <a:latin typeface="Arial"/>
                <a:cs typeface="Arial"/>
              </a:rPr>
              <a:t>parents </a:t>
            </a:r>
            <a:r>
              <a:rPr dirty="0" sz="1100" spc="-25">
                <a:latin typeface="Arial"/>
                <a:cs typeface="Arial"/>
              </a:rPr>
              <a:t>than </a:t>
            </a:r>
            <a:r>
              <a:rPr dirty="0" sz="1100" spc="-15">
                <a:latin typeface="Arial"/>
                <a:cs typeface="Arial"/>
              </a:rPr>
              <a:t>their </a:t>
            </a:r>
            <a:r>
              <a:rPr dirty="0" sz="1100" spc="-55">
                <a:latin typeface="Arial"/>
                <a:cs typeface="Arial"/>
              </a:rPr>
              <a:t>real </a:t>
            </a:r>
            <a:r>
              <a:rPr dirty="0" sz="1100" spc="-80">
                <a:latin typeface="Arial"/>
                <a:cs typeface="Arial"/>
              </a:rPr>
              <a:t>ones.  </a:t>
            </a:r>
            <a:r>
              <a:rPr dirty="0" sz="1100" spc="150">
                <a:latin typeface="Arial"/>
                <a:cs typeface="Arial"/>
              </a:rPr>
              <a:t>(</a:t>
            </a:r>
            <a:r>
              <a:rPr dirty="0" sz="1100" spc="150">
                <a:latin typeface="Times New Roman"/>
                <a:cs typeface="Times New Roman"/>
              </a:rPr>
              <a:t>git </a:t>
            </a:r>
            <a:r>
              <a:rPr dirty="0" sz="1100" spc="145">
                <a:latin typeface="Times New Roman"/>
                <a:cs typeface="Times New Roman"/>
              </a:rPr>
              <a:t>filter-branch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35">
                <a:latin typeface="Arial"/>
                <a:cs typeface="Arial"/>
              </a:rPr>
              <a:t>then rewrite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fake  </a:t>
            </a:r>
            <a:r>
              <a:rPr dirty="0" sz="1100" spc="-60">
                <a:latin typeface="Arial"/>
                <a:cs typeface="Arial"/>
              </a:rPr>
              <a:t>parents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55">
                <a:latin typeface="Arial"/>
                <a:cs typeface="Arial"/>
              </a:rPr>
              <a:t>real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ones.)</a:t>
            </a:r>
            <a:endParaRPr sz="1100">
              <a:latin typeface="Arial"/>
              <a:cs typeface="Arial"/>
            </a:endParaRPr>
          </a:p>
          <a:p>
            <a:pPr marL="12700" marR="12700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Dump </a:t>
            </a:r>
            <a:r>
              <a:rPr dirty="0" sz="1100" spc="-35">
                <a:latin typeface="Arial"/>
                <a:cs typeface="Arial"/>
              </a:rPr>
              <a:t>history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5">
                <a:latin typeface="Arial"/>
                <a:cs typeface="Arial"/>
              </a:rPr>
              <a:t>human-readable </a:t>
            </a:r>
            <a:r>
              <a:rPr dirty="0" sz="1100" spc="-25">
                <a:latin typeface="Arial"/>
                <a:cs typeface="Arial"/>
              </a:rPr>
              <a:t>format, </a:t>
            </a:r>
            <a:r>
              <a:rPr dirty="0" sz="1100">
                <a:latin typeface="Arial"/>
                <a:cs typeface="Arial"/>
              </a:rPr>
              <a:t>with  </a:t>
            </a:r>
            <a:r>
              <a:rPr dirty="0" sz="1100" spc="-50">
                <a:latin typeface="Arial"/>
                <a:cs typeface="Arial"/>
              </a:rPr>
              <a:t>SHA-1 </a:t>
            </a:r>
            <a:r>
              <a:rPr dirty="0" sz="1100" spc="-55">
                <a:latin typeface="Arial"/>
                <a:cs typeface="Arial"/>
              </a:rPr>
              <a:t>IDs </a:t>
            </a:r>
            <a:r>
              <a:rPr dirty="0" sz="1100" spc="-65">
                <a:latin typeface="Arial"/>
                <a:cs typeface="Arial"/>
              </a:rPr>
              <a:t>replaced by </a:t>
            </a:r>
            <a:r>
              <a:rPr dirty="0" sz="1100" spc="-45">
                <a:latin typeface="Arial"/>
                <a:cs typeface="Arial"/>
              </a:rPr>
              <a:t>symbolic </a:t>
            </a:r>
            <a:r>
              <a:rPr dirty="0" sz="1100" spc="-60">
                <a:latin typeface="Arial"/>
                <a:cs typeface="Arial"/>
              </a:rPr>
              <a:t>marks, </a:t>
            </a:r>
            <a:r>
              <a:rPr dirty="0" sz="1100" spc="-100">
                <a:latin typeface="Arial"/>
                <a:cs typeface="Arial"/>
              </a:rPr>
              <a:t>so </a:t>
            </a:r>
            <a:r>
              <a:rPr dirty="0" sz="1100" spc="10">
                <a:latin typeface="Arial"/>
                <a:cs typeface="Arial"/>
              </a:rPr>
              <a:t>that </a:t>
            </a:r>
            <a:r>
              <a:rPr dirty="0" sz="1100" spc="45">
                <a:latin typeface="Arial"/>
                <a:cs typeface="Arial"/>
              </a:rPr>
              <a:t>it 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45">
                <a:latin typeface="Arial"/>
                <a:cs typeface="Arial"/>
              </a:rPr>
              <a:t>edited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55">
                <a:latin typeface="Arial"/>
                <a:cs typeface="Arial"/>
              </a:rPr>
              <a:t>hand.</a:t>
            </a:r>
            <a:endParaRPr sz="1100">
              <a:latin typeface="Arial"/>
              <a:cs typeface="Arial"/>
            </a:endParaRPr>
          </a:p>
          <a:p>
            <a:pPr marL="12700" marR="847090">
              <a:lnSpc>
                <a:spcPct val="102600"/>
              </a:lnSpc>
              <a:spcBef>
                <a:spcPts val="300"/>
              </a:spcBef>
            </a:pPr>
            <a:r>
              <a:rPr dirty="0" sz="1100" spc="-95">
                <a:latin typeface="Arial"/>
                <a:cs typeface="Arial"/>
              </a:rPr>
              <a:t>Read </a:t>
            </a:r>
            <a:r>
              <a:rPr dirty="0" sz="1100" spc="-60">
                <a:latin typeface="Arial"/>
                <a:cs typeface="Arial"/>
              </a:rPr>
              <a:t>back </a:t>
            </a:r>
            <a:r>
              <a:rPr dirty="0" sz="1100" spc="-40">
                <a:latin typeface="Arial"/>
                <a:cs typeface="Arial"/>
              </a:rPr>
              <a:t>commits </a:t>
            </a:r>
            <a:r>
              <a:rPr dirty="0" sz="1100" spc="-60">
                <a:latin typeface="Arial"/>
                <a:cs typeface="Arial"/>
              </a:rPr>
              <a:t>produced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185">
                <a:latin typeface="Times New Roman"/>
                <a:cs typeface="Times New Roman"/>
              </a:rPr>
              <a:t>git  </a:t>
            </a:r>
            <a:r>
              <a:rPr dirty="0" sz="1100" spc="125">
                <a:latin typeface="Times New Roman"/>
                <a:cs typeface="Times New Roman"/>
              </a:rPr>
              <a:t>fast-export</a:t>
            </a:r>
            <a:r>
              <a:rPr dirty="0" sz="1100" spc="12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38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5995" y="0"/>
            <a:ext cx="4540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And</a:t>
            </a: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beyond!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25"/>
              <a:t>Outline</a:t>
            </a:r>
          </a:p>
        </p:txBody>
      </p:sp>
      <p:sp>
        <p:nvSpPr>
          <p:cNvPr id="5" name="object 5"/>
          <p:cNvSpPr/>
          <p:nvPr/>
        </p:nvSpPr>
        <p:spPr>
          <a:xfrm>
            <a:off x="89281" y="940714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743" y="94005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173" y="912620"/>
            <a:ext cx="869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CCCC"/>
                </a:solidFill>
                <a:latin typeface="Arial"/>
                <a:cs typeface="Arial"/>
              </a:rPr>
              <a:t>The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Git</a:t>
            </a:r>
            <a:r>
              <a:rPr dirty="0" sz="1100" spc="8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Arial"/>
                <a:cs typeface="Arial"/>
              </a:rPr>
              <a:t>model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281" y="1346123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9743" y="134546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173" y="1318030"/>
            <a:ext cx="5695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CCCCCC"/>
                </a:solidFill>
                <a:latin typeface="Arial"/>
                <a:cs typeface="Arial"/>
              </a:rPr>
              <a:t>Using</a:t>
            </a:r>
            <a:r>
              <a:rPr dirty="0" sz="1100" spc="-1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Git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281" y="1751520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743" y="175085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173" y="1723426"/>
            <a:ext cx="1312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CCCC"/>
                </a:solidFill>
                <a:latin typeface="Arial"/>
                <a:cs typeface="Arial"/>
              </a:rPr>
              <a:t>Collaboration </a:t>
            </a:r>
            <a:r>
              <a:rPr dirty="0" sz="1100">
                <a:solidFill>
                  <a:srgbClr val="CCCCCC"/>
                </a:solidFill>
                <a:latin typeface="Arial"/>
                <a:cs typeface="Arial"/>
              </a:rPr>
              <a:t>with</a:t>
            </a:r>
            <a:r>
              <a:rPr dirty="0" sz="1100" spc="114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Git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281" y="2156917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9743" y="215626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FAFAFD"/>
                </a:solidFill>
                <a:latin typeface="Verdana"/>
                <a:cs typeface="Verdana"/>
              </a:rPr>
              <a:t>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173" y="2128823"/>
            <a:ext cx="1005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CCCCCC"/>
                </a:solidFill>
                <a:latin typeface="Arial"/>
                <a:cs typeface="Arial"/>
              </a:rPr>
              <a:t>Rewriting</a:t>
            </a:r>
            <a:r>
              <a:rPr dirty="0" sz="110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CCCCCC"/>
                </a:solidFill>
                <a:latin typeface="Arial"/>
                <a:cs typeface="Arial"/>
              </a:rPr>
              <a:t>history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281" y="2562326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9743" y="256166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EAEAF7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173" y="2534232"/>
            <a:ext cx="761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beyond!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39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5995" y="0"/>
            <a:ext cx="4540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And</a:t>
            </a: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beyond!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30"/>
              <a:t>Other </a:t>
            </a:r>
            <a:r>
              <a:rPr dirty="0" spc="-125"/>
              <a:t>awesome </a:t>
            </a:r>
            <a:r>
              <a:rPr dirty="0" spc="-10"/>
              <a:t>Git</a:t>
            </a:r>
            <a:r>
              <a:rPr dirty="0" spc="110"/>
              <a:t> </a:t>
            </a:r>
            <a:r>
              <a:rPr dirty="0" spc="-85"/>
              <a:t>commands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652753"/>
            <a:ext cx="753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1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3333B2"/>
                </a:solidFill>
                <a:latin typeface="Times New Roman"/>
                <a:cs typeface="Times New Roman"/>
              </a:rPr>
              <a:t>bisect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034858"/>
            <a:ext cx="68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1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35">
                <a:solidFill>
                  <a:srgbClr val="3333B2"/>
                </a:solidFill>
                <a:latin typeface="Times New Roman"/>
                <a:cs typeface="Times New Roman"/>
              </a:rPr>
              <a:t>blame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887" y="652753"/>
            <a:ext cx="297878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3815">
              <a:lnSpc>
                <a:spcPct val="102600"/>
              </a:lnSpc>
              <a:spcBef>
                <a:spcPts val="55"/>
              </a:spcBef>
            </a:pPr>
            <a:r>
              <a:rPr dirty="0" sz="1100" spc="-55">
                <a:latin typeface="Arial"/>
                <a:cs typeface="Arial"/>
              </a:rPr>
              <a:t>Easily </a:t>
            </a:r>
            <a:r>
              <a:rPr dirty="0" sz="1100" spc="-20">
                <a:latin typeface="Arial"/>
                <a:cs typeface="Arial"/>
              </a:rPr>
              <a:t>pinpoint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75">
                <a:latin typeface="Arial"/>
                <a:cs typeface="Arial"/>
              </a:rPr>
              <a:t>regression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your </a:t>
            </a:r>
            <a:r>
              <a:rPr dirty="0" sz="1100" spc="-35">
                <a:latin typeface="Arial"/>
                <a:cs typeface="Arial"/>
              </a:rPr>
              <a:t>history </a:t>
            </a:r>
            <a:r>
              <a:rPr dirty="0" sz="1100" spc="-60">
                <a:latin typeface="Arial"/>
                <a:cs typeface="Arial"/>
              </a:rPr>
              <a:t>using </a:t>
            </a:r>
            <a:r>
              <a:rPr dirty="0" sz="1100" spc="-90">
                <a:latin typeface="Arial"/>
                <a:cs typeface="Arial"/>
              </a:rPr>
              <a:t>a  </a:t>
            </a:r>
            <a:r>
              <a:rPr dirty="0" sz="1100" spc="-60">
                <a:latin typeface="Arial"/>
                <a:cs typeface="Arial"/>
              </a:rPr>
              <a:t>repeated </a:t>
            </a:r>
            <a:r>
              <a:rPr dirty="0" sz="1100" spc="-50">
                <a:latin typeface="Arial"/>
                <a:cs typeface="Arial"/>
              </a:rPr>
              <a:t>bisection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search.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Arial"/>
                <a:cs typeface="Arial"/>
              </a:rPr>
              <a:t>Annotate </a:t>
            </a:r>
            <a:r>
              <a:rPr dirty="0" sz="1100" spc="-85">
                <a:latin typeface="Arial"/>
                <a:cs typeface="Arial"/>
              </a:rPr>
              <a:t>each </a:t>
            </a:r>
            <a:r>
              <a:rPr dirty="0" sz="1100" spc="-40">
                <a:latin typeface="Arial"/>
                <a:cs typeface="Arial"/>
              </a:rPr>
              <a:t>line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20">
                <a:latin typeface="Arial"/>
                <a:cs typeface="Arial"/>
              </a:rPr>
              <a:t>file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30">
                <a:latin typeface="Arial"/>
                <a:cs typeface="Arial"/>
              </a:rPr>
              <a:t>information about  </a:t>
            </a:r>
            <a:r>
              <a:rPr dirty="0" sz="1100" spc="-15">
                <a:latin typeface="Arial"/>
                <a:cs typeface="Arial"/>
              </a:rPr>
              <a:t>its </a:t>
            </a:r>
            <a:r>
              <a:rPr dirty="0" sz="1100" spc="-35">
                <a:latin typeface="Arial"/>
                <a:cs typeface="Arial"/>
              </a:rPr>
              <a:t>last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modification.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416963"/>
            <a:ext cx="4178300" cy="918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70">
                <a:solidFill>
                  <a:srgbClr val="3333B2"/>
                </a:solidFill>
                <a:latin typeface="Times New Roman"/>
                <a:cs typeface="Times New Roman"/>
              </a:rPr>
              <a:t>cvsimport</a:t>
            </a:r>
            <a:r>
              <a:rPr dirty="0" sz="1100" spc="70">
                <a:solidFill>
                  <a:srgbClr val="3333B2"/>
                </a:solidFill>
                <a:latin typeface="Arial"/>
                <a:cs typeface="Arial"/>
              </a:rPr>
              <a:t>, </a:t>
            </a: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60">
                <a:solidFill>
                  <a:srgbClr val="3333B2"/>
                </a:solidFill>
                <a:latin typeface="Times New Roman"/>
                <a:cs typeface="Times New Roman"/>
              </a:rPr>
              <a:t>svn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0">
                <a:latin typeface="Arial"/>
                <a:cs typeface="Arial"/>
              </a:rPr>
              <a:t>work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50">
                <a:latin typeface="Arial"/>
                <a:cs typeface="Arial"/>
              </a:rPr>
              <a:t>repositories </a:t>
            </a:r>
            <a:r>
              <a:rPr dirty="0" sz="1100" spc="-20">
                <a:latin typeface="Arial"/>
                <a:cs typeface="Arial"/>
              </a:rPr>
              <a:t>in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other</a:t>
            </a:r>
            <a:endParaRPr sz="1100">
              <a:latin typeface="Arial"/>
              <a:cs typeface="Arial"/>
            </a:endParaRPr>
          </a:p>
          <a:p>
            <a:pPr marL="1245235" marR="5080">
              <a:lnSpc>
                <a:spcPct val="102600"/>
              </a:lnSpc>
            </a:pPr>
            <a:r>
              <a:rPr dirty="0" sz="1100" spc="-35">
                <a:latin typeface="Arial"/>
                <a:cs typeface="Arial"/>
              </a:rPr>
              <a:t>formats. </a:t>
            </a:r>
            <a:r>
              <a:rPr dirty="0" sz="1100" spc="25">
                <a:latin typeface="Arial"/>
                <a:cs typeface="Arial"/>
              </a:rPr>
              <a:t>(I </a:t>
            </a:r>
            <a:r>
              <a:rPr dirty="0" sz="1100" spc="-5">
                <a:latin typeface="Arial"/>
                <a:cs typeface="Arial"/>
              </a:rPr>
              <a:t>think </a:t>
            </a: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90">
                <a:latin typeface="Arial"/>
                <a:cs typeface="Arial"/>
              </a:rPr>
              <a:t>makes a </a:t>
            </a:r>
            <a:r>
              <a:rPr dirty="0" sz="1100" spc="-55">
                <a:latin typeface="Arial"/>
                <a:cs typeface="Arial"/>
              </a:rPr>
              <a:t>much </a:t>
            </a:r>
            <a:r>
              <a:rPr dirty="0" sz="1100" spc="-15">
                <a:latin typeface="Arial"/>
                <a:cs typeface="Arial"/>
              </a:rPr>
              <a:t>better </a:t>
            </a:r>
            <a:r>
              <a:rPr dirty="0" sz="1100" spc="-85">
                <a:latin typeface="Arial"/>
                <a:cs typeface="Arial"/>
              </a:rPr>
              <a:t>CVS </a:t>
            </a:r>
            <a:r>
              <a:rPr dirty="0" sz="1100" spc="-50">
                <a:latin typeface="Arial"/>
                <a:cs typeface="Arial"/>
              </a:rPr>
              <a:t>or  </a:t>
            </a:r>
            <a:r>
              <a:rPr dirty="0" sz="1100" spc="-60">
                <a:latin typeface="Arial"/>
                <a:cs typeface="Arial"/>
              </a:rPr>
              <a:t>SVN </a:t>
            </a:r>
            <a:r>
              <a:rPr dirty="0" sz="1100" spc="-20">
                <a:latin typeface="Arial"/>
                <a:cs typeface="Arial"/>
              </a:rPr>
              <a:t>client </a:t>
            </a:r>
            <a:r>
              <a:rPr dirty="0" sz="1100" spc="-25">
                <a:latin typeface="Arial"/>
                <a:cs typeface="Arial"/>
              </a:rPr>
              <a:t>than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native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ones!)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90">
                <a:solidFill>
                  <a:srgbClr val="3333B2"/>
                </a:solidFill>
                <a:latin typeface="Times New Roman"/>
                <a:cs typeface="Times New Roman"/>
              </a:rPr>
              <a:t>format-patch</a:t>
            </a:r>
            <a:r>
              <a:rPr dirty="0" sz="1100" spc="90">
                <a:solidFill>
                  <a:srgbClr val="3333B2"/>
                </a:solidFill>
                <a:latin typeface="Arial"/>
                <a:cs typeface="Arial"/>
              </a:rPr>
              <a:t>, </a:t>
            </a: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80">
                <a:solidFill>
                  <a:srgbClr val="3333B2"/>
                </a:solidFill>
                <a:latin typeface="Times New Roman"/>
                <a:cs typeface="Times New Roman"/>
              </a:rPr>
              <a:t>send-email</a:t>
            </a:r>
            <a:r>
              <a:rPr dirty="0" sz="1100" spc="80">
                <a:solidFill>
                  <a:srgbClr val="3333B2"/>
                </a:solidFill>
                <a:latin typeface="Arial"/>
                <a:cs typeface="Arial"/>
              </a:rPr>
              <a:t>, </a:t>
            </a: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-100">
                <a:solidFill>
                  <a:srgbClr val="3333B2"/>
                </a:solidFill>
                <a:latin typeface="Times New Roman"/>
                <a:cs typeface="Times New Roman"/>
              </a:rPr>
              <a:t>am </a:t>
            </a:r>
            <a:r>
              <a:rPr dirty="0" sz="1100" spc="-95">
                <a:latin typeface="Arial"/>
                <a:cs typeface="Arial"/>
              </a:rPr>
              <a:t>Send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0">
                <a:latin typeface="Arial"/>
                <a:cs typeface="Arial"/>
              </a:rPr>
              <a:t>receive</a:t>
            </a:r>
            <a:r>
              <a:rPr dirty="0" sz="1100" spc="13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Git</a:t>
            </a:r>
            <a:endParaRPr sz="1100">
              <a:latin typeface="Arial"/>
              <a:cs typeface="Arial"/>
            </a:endParaRPr>
          </a:p>
          <a:p>
            <a:pPr marL="1245235">
              <a:lnSpc>
                <a:spcPct val="100000"/>
              </a:lnSpc>
              <a:spcBef>
                <a:spcPts val="35"/>
              </a:spcBef>
            </a:pPr>
            <a:r>
              <a:rPr dirty="0" sz="1100" spc="-65">
                <a:latin typeface="Arial"/>
                <a:cs typeface="Arial"/>
              </a:rPr>
              <a:t>patches by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email.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2309480"/>
            <a:ext cx="680085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 </a:t>
            </a:r>
            <a:r>
              <a:rPr dirty="0" sz="1100" spc="80">
                <a:solidFill>
                  <a:srgbClr val="3333B2"/>
                </a:solidFill>
                <a:latin typeface="Times New Roman"/>
                <a:cs typeface="Times New Roman"/>
              </a:rPr>
              <a:t>grep  </a:t>
            </a: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1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130">
                <a:solidFill>
                  <a:srgbClr val="3333B2"/>
                </a:solidFill>
                <a:latin typeface="Times New Roman"/>
                <a:cs typeface="Times New Roman"/>
              </a:rPr>
              <a:t>stash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2945395"/>
            <a:ext cx="971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solidFill>
                  <a:srgbClr val="3333B2"/>
                </a:solidFill>
                <a:latin typeface="Times New Roman"/>
                <a:cs typeface="Times New Roman"/>
              </a:rPr>
              <a:t>git</a:t>
            </a:r>
            <a:r>
              <a:rPr dirty="0" sz="1100" spc="2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35">
                <a:solidFill>
                  <a:srgbClr val="3333B2"/>
                </a:solidFill>
                <a:latin typeface="Times New Roman"/>
                <a:cs typeface="Times New Roman"/>
              </a:rPr>
              <a:t>submodule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8887" y="2309480"/>
            <a:ext cx="2974975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85">
                <a:latin typeface="Arial"/>
                <a:cs typeface="Arial"/>
              </a:rPr>
              <a:t>Search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80">
                <a:latin typeface="Arial"/>
                <a:cs typeface="Arial"/>
              </a:rPr>
              <a:t>regex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Git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tree.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Arial"/>
                <a:cs typeface="Arial"/>
              </a:rPr>
              <a:t>Quickly </a:t>
            </a:r>
            <a:r>
              <a:rPr dirty="0" sz="1100" spc="-65">
                <a:latin typeface="Arial"/>
                <a:cs typeface="Arial"/>
              </a:rPr>
              <a:t>stash </a:t>
            </a:r>
            <a:r>
              <a:rPr dirty="0" sz="1100" spc="-95">
                <a:latin typeface="Arial"/>
                <a:cs typeface="Arial"/>
              </a:rPr>
              <a:t>away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55">
                <a:latin typeface="Arial"/>
                <a:cs typeface="Arial"/>
              </a:rPr>
              <a:t>reapply </a:t>
            </a:r>
            <a:r>
              <a:rPr dirty="0" sz="1100" spc="-45">
                <a:latin typeface="Arial"/>
                <a:cs typeface="Arial"/>
              </a:rPr>
              <a:t>temporary </a:t>
            </a:r>
            <a:r>
              <a:rPr dirty="0" sz="1100" spc="-85">
                <a:latin typeface="Arial"/>
                <a:cs typeface="Arial"/>
              </a:rPr>
              <a:t>changes  </a:t>
            </a:r>
            <a:r>
              <a:rPr dirty="0" sz="1100" spc="-40">
                <a:latin typeface="Arial"/>
                <a:cs typeface="Arial"/>
              </a:rPr>
              <a:t>while </a:t>
            </a:r>
            <a:r>
              <a:rPr dirty="0" sz="1100" spc="-65">
                <a:latin typeface="Arial"/>
                <a:cs typeface="Arial"/>
              </a:rPr>
              <a:t>you </a:t>
            </a:r>
            <a:r>
              <a:rPr dirty="0" sz="1100" spc="-60">
                <a:latin typeface="Arial"/>
                <a:cs typeface="Arial"/>
              </a:rPr>
              <a:t>do </a:t>
            </a:r>
            <a:r>
              <a:rPr dirty="0" sz="1100" spc="-30">
                <a:latin typeface="Arial"/>
                <a:cs typeface="Arial"/>
              </a:rPr>
              <a:t>other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65">
                <a:latin typeface="Arial"/>
                <a:cs typeface="Arial"/>
              </a:rPr>
              <a:t>Manage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group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related </a:t>
            </a:r>
            <a:r>
              <a:rPr dirty="0" sz="1100" spc="-15">
                <a:latin typeface="Arial"/>
                <a:cs typeface="Arial"/>
              </a:rPr>
              <a:t>Git</a:t>
            </a:r>
            <a:r>
              <a:rPr dirty="0" sz="1100" spc="14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repositories.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40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949" y="0"/>
            <a:ext cx="517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The Git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model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10"/>
              <a:t>A Git</a:t>
            </a:r>
            <a:r>
              <a:rPr dirty="0" spc="155"/>
              <a:t> </a:t>
            </a:r>
            <a:r>
              <a:rPr dirty="0" spc="-50"/>
              <a:t>repository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04341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40529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0865" y="159509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0865" y="1746923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0865" y="1898764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0865" y="2050592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0865" y="220242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1089" y="2399779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2932" y="959979"/>
            <a:ext cx="4056379" cy="17202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5">
                <a:latin typeface="Arial"/>
                <a:cs typeface="Arial"/>
              </a:rPr>
              <a:t>collection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5" i="1">
                <a:latin typeface="Trebuchet MS"/>
                <a:cs typeface="Trebuchet MS"/>
              </a:rPr>
              <a:t>refs</a:t>
            </a:r>
            <a:r>
              <a:rPr dirty="0" sz="1100" spc="-65">
                <a:latin typeface="Arial"/>
                <a:cs typeface="Arial"/>
              </a:rPr>
              <a:t>—</a:t>
            </a:r>
            <a:r>
              <a:rPr dirty="0" sz="1100" spc="-65" i="1">
                <a:latin typeface="Trebuchet MS"/>
                <a:cs typeface="Trebuchet MS"/>
              </a:rPr>
              <a:t>branches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5" i="1">
                <a:latin typeface="Trebuchet MS"/>
                <a:cs typeface="Trebuchet MS"/>
              </a:rPr>
              <a:t>tags</a:t>
            </a:r>
            <a:r>
              <a:rPr dirty="0" sz="1100" spc="-35">
                <a:latin typeface="Arial"/>
                <a:cs typeface="Arial"/>
              </a:rPr>
              <a:t>. </a:t>
            </a:r>
            <a:r>
              <a:rPr dirty="0" sz="1100" spc="-55">
                <a:latin typeface="Arial"/>
                <a:cs typeface="Arial"/>
              </a:rPr>
              <a:t>(Branches  </a:t>
            </a:r>
            <a:r>
              <a:rPr dirty="0" sz="1100" spc="-85">
                <a:latin typeface="Arial"/>
                <a:cs typeface="Arial"/>
              </a:rPr>
              <a:t>are </a:t>
            </a:r>
            <a:r>
              <a:rPr dirty="0" sz="1100" spc="-75">
                <a:latin typeface="Arial"/>
                <a:cs typeface="Arial"/>
              </a:rPr>
              <a:t>also </a:t>
            </a:r>
            <a:r>
              <a:rPr dirty="0" sz="1100" spc="-55">
                <a:latin typeface="Arial"/>
                <a:cs typeface="Arial"/>
              </a:rPr>
              <a:t>known </a:t>
            </a:r>
            <a:r>
              <a:rPr dirty="0" sz="1100" spc="-114">
                <a:latin typeface="Arial"/>
                <a:cs typeface="Arial"/>
              </a:rPr>
              <a:t>as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heads</a:t>
            </a:r>
            <a:r>
              <a:rPr dirty="0" sz="1100" spc="-40">
                <a:latin typeface="Arial"/>
                <a:cs typeface="Arial"/>
              </a:rPr>
              <a:t>.)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35">
                <a:latin typeface="Arial"/>
                <a:cs typeface="Arial"/>
              </a:rPr>
              <a:t>ref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80">
                <a:latin typeface="Arial"/>
                <a:cs typeface="Arial"/>
              </a:rPr>
              <a:t>named </a:t>
            </a:r>
            <a:r>
              <a:rPr dirty="0" sz="1100" spc="-40">
                <a:latin typeface="Arial"/>
                <a:cs typeface="Arial"/>
              </a:rPr>
              <a:t>mutable </a:t>
            </a:r>
            <a:r>
              <a:rPr dirty="0" sz="1100" spc="-25">
                <a:latin typeface="Arial"/>
                <a:cs typeface="Arial"/>
              </a:rPr>
              <a:t>pointer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30">
                <a:latin typeface="Arial"/>
                <a:cs typeface="Arial"/>
              </a:rPr>
              <a:t>object </a:t>
            </a:r>
            <a:r>
              <a:rPr dirty="0" sz="1100" spc="-40">
                <a:latin typeface="Arial"/>
                <a:cs typeface="Arial"/>
              </a:rPr>
              <a:t>(usually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commit).</a:t>
            </a:r>
            <a:endParaRPr sz="1100">
              <a:latin typeface="Arial"/>
              <a:cs typeface="Arial"/>
            </a:endParaRPr>
          </a:p>
          <a:p>
            <a:pPr marL="289560" marR="1355725">
              <a:lnSpc>
                <a:spcPct val="100000"/>
              </a:lnSpc>
              <a:spcBef>
                <a:spcPts val="175"/>
              </a:spcBef>
            </a:pPr>
            <a:r>
              <a:rPr dirty="0" sz="1000" spc="-175">
                <a:latin typeface="Times New Roman"/>
                <a:cs typeface="Times New Roman"/>
              </a:rPr>
              <a:t>HEAD </a:t>
            </a:r>
            <a:r>
              <a:rPr dirty="0" sz="1000" spc="-5" i="1">
                <a:latin typeface="Arial"/>
                <a:cs typeface="Arial"/>
              </a:rPr>
              <a:t>→ </a:t>
            </a:r>
            <a:r>
              <a:rPr dirty="0" sz="1000" spc="110">
                <a:latin typeface="Times New Roman"/>
                <a:cs typeface="Times New Roman"/>
              </a:rPr>
              <a:t>refs/heads/master  refs/heads/master </a:t>
            </a:r>
            <a:r>
              <a:rPr dirty="0" sz="1000" spc="-5" i="1">
                <a:latin typeface="Arial"/>
                <a:cs typeface="Arial"/>
              </a:rPr>
              <a:t>→ </a:t>
            </a:r>
            <a:r>
              <a:rPr dirty="0" sz="1000" spc="10">
                <a:latin typeface="Times New Roman"/>
                <a:cs typeface="Times New Roman"/>
              </a:rPr>
              <a:t>commit </a:t>
            </a:r>
            <a:r>
              <a:rPr dirty="0" sz="1000" spc="140">
                <a:latin typeface="Times New Roman"/>
                <a:cs typeface="Times New Roman"/>
              </a:rPr>
              <a:t>fec6ed...  </a:t>
            </a:r>
            <a:r>
              <a:rPr dirty="0" sz="1000" spc="130">
                <a:latin typeface="Times New Roman"/>
                <a:cs typeface="Times New Roman"/>
              </a:rPr>
              <a:t>refs/heads/ftrace </a:t>
            </a:r>
            <a:r>
              <a:rPr dirty="0" sz="1000" spc="-5" i="1">
                <a:latin typeface="Arial"/>
                <a:cs typeface="Arial"/>
              </a:rPr>
              <a:t>→ </a:t>
            </a:r>
            <a:r>
              <a:rPr dirty="0" sz="1000" spc="10">
                <a:latin typeface="Times New Roman"/>
                <a:cs typeface="Times New Roman"/>
              </a:rPr>
              <a:t>commit </a:t>
            </a:r>
            <a:r>
              <a:rPr dirty="0" sz="1000" spc="130">
                <a:latin typeface="Times New Roman"/>
                <a:cs typeface="Times New Roman"/>
              </a:rPr>
              <a:t>ce5c1e...  </a:t>
            </a:r>
            <a:r>
              <a:rPr dirty="0" sz="1000" spc="135">
                <a:latin typeface="Times New Roman"/>
                <a:cs typeface="Times New Roman"/>
              </a:rPr>
              <a:t>refs/tags/v2.6.8 </a:t>
            </a:r>
            <a:r>
              <a:rPr dirty="0" sz="1000" spc="-5" i="1">
                <a:latin typeface="Arial"/>
                <a:cs typeface="Arial"/>
              </a:rPr>
              <a:t>→ </a:t>
            </a:r>
            <a:r>
              <a:rPr dirty="0" sz="1000" spc="10">
                <a:latin typeface="Times New Roman"/>
                <a:cs typeface="Times New Roman"/>
              </a:rPr>
              <a:t>commit </a:t>
            </a:r>
            <a:r>
              <a:rPr dirty="0" sz="1000" spc="140">
                <a:latin typeface="Times New Roman"/>
                <a:cs typeface="Times New Roman"/>
              </a:rPr>
              <a:t>e8ce2f...  </a:t>
            </a:r>
            <a:r>
              <a:rPr dirty="0" sz="1000" spc="130">
                <a:latin typeface="Times New Roman"/>
                <a:cs typeface="Times New Roman"/>
              </a:rPr>
              <a:t>refs/tags/v2.6.27 </a:t>
            </a:r>
            <a:r>
              <a:rPr dirty="0" sz="1000" spc="-5" i="1">
                <a:latin typeface="Arial"/>
                <a:cs typeface="Arial"/>
              </a:rPr>
              <a:t>→ </a:t>
            </a:r>
            <a:r>
              <a:rPr dirty="0" sz="1000" spc="114">
                <a:latin typeface="Times New Roman"/>
                <a:cs typeface="Times New Roman"/>
              </a:rPr>
              <a:t>tag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105">
                <a:latin typeface="Times New Roman"/>
                <a:cs typeface="Times New Roman"/>
              </a:rPr>
              <a:t>4b5127...</a:t>
            </a:r>
            <a:endParaRPr sz="1000">
              <a:latin typeface="Times New Roman"/>
              <a:cs typeface="Times New Roman"/>
            </a:endParaRPr>
          </a:p>
          <a:p>
            <a:pPr marL="12700" marR="306705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The repository </a:t>
            </a:r>
            <a:r>
              <a:rPr dirty="0" sz="1100" spc="-30">
                <a:latin typeface="Arial"/>
                <a:cs typeface="Arial"/>
              </a:rPr>
              <a:t>automatically </a:t>
            </a:r>
            <a:r>
              <a:rPr dirty="0" sz="1100" spc="-70">
                <a:latin typeface="Arial"/>
                <a:cs typeface="Arial"/>
              </a:rPr>
              <a:t>stores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directed </a:t>
            </a:r>
            <a:r>
              <a:rPr dirty="0" sz="1100" spc="-50">
                <a:latin typeface="Arial"/>
                <a:cs typeface="Arial"/>
              </a:rPr>
              <a:t>acyclic graph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45">
                <a:latin typeface="Arial"/>
                <a:cs typeface="Arial"/>
              </a:rPr>
              <a:t>objects </a:t>
            </a:r>
            <a:r>
              <a:rPr dirty="0" sz="1100" spc="-35">
                <a:latin typeface="Arial"/>
                <a:cs typeface="Arial"/>
              </a:rPr>
              <a:t>rooted </a:t>
            </a: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 spc="-70">
                <a:latin typeface="Arial"/>
                <a:cs typeface="Arial"/>
              </a:rPr>
              <a:t>these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refs.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5995" y="0"/>
            <a:ext cx="4540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And</a:t>
            </a: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beyond!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50"/>
              <a:t>Exploring </a:t>
            </a:r>
            <a:r>
              <a:rPr dirty="0" spc="-10"/>
              <a:t>Git</a:t>
            </a:r>
            <a:r>
              <a:rPr dirty="0" spc="-145"/>
              <a:t> </a:t>
            </a:r>
            <a:r>
              <a:rPr dirty="0" spc="-65"/>
              <a:t>yourself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3973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52184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190394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089" y="209373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0865" y="2283548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2932" y="1056283"/>
            <a:ext cx="4079875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2225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Arial"/>
                <a:cs typeface="Arial"/>
              </a:rPr>
              <a:t>There </a:t>
            </a:r>
            <a:r>
              <a:rPr dirty="0" sz="1100" spc="-85">
                <a:latin typeface="Arial"/>
                <a:cs typeface="Arial"/>
              </a:rPr>
              <a:t>are </a:t>
            </a:r>
            <a:r>
              <a:rPr dirty="0" sz="1100" spc="-60">
                <a:latin typeface="Arial"/>
                <a:cs typeface="Arial"/>
              </a:rPr>
              <a:t>many </a:t>
            </a:r>
            <a:r>
              <a:rPr dirty="0" sz="1100" spc="-70">
                <a:latin typeface="Arial"/>
                <a:cs typeface="Arial"/>
              </a:rPr>
              <a:t>commands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35">
                <a:latin typeface="Arial"/>
                <a:cs typeface="Arial"/>
              </a:rPr>
              <a:t>haven’t </a:t>
            </a:r>
            <a:r>
              <a:rPr dirty="0" sz="1100" spc="-40">
                <a:latin typeface="Arial"/>
                <a:cs typeface="Arial"/>
              </a:rPr>
              <a:t>talked </a:t>
            </a:r>
            <a:r>
              <a:rPr dirty="0" sz="1100" spc="-25">
                <a:latin typeface="Arial"/>
                <a:cs typeface="Arial"/>
              </a:rPr>
              <a:t>about,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95">
                <a:latin typeface="Arial"/>
                <a:cs typeface="Arial"/>
              </a:rPr>
              <a:t>ones </a:t>
            </a:r>
            <a:r>
              <a:rPr dirty="0" sz="1100" spc="-110">
                <a:latin typeface="Arial"/>
                <a:cs typeface="Arial"/>
              </a:rPr>
              <a:t>we  </a:t>
            </a:r>
            <a:r>
              <a:rPr dirty="0" sz="1100" spc="-85">
                <a:latin typeface="Arial"/>
                <a:cs typeface="Arial"/>
              </a:rPr>
              <a:t>have </a:t>
            </a:r>
            <a:r>
              <a:rPr dirty="0" sz="1100" spc="-45">
                <a:latin typeface="Arial"/>
                <a:cs typeface="Arial"/>
              </a:rPr>
              <a:t>take </a:t>
            </a:r>
            <a:r>
              <a:rPr dirty="0" sz="1100" spc="-30">
                <a:latin typeface="Arial"/>
                <a:cs typeface="Arial"/>
              </a:rPr>
              <a:t>additional </a:t>
            </a:r>
            <a:r>
              <a:rPr dirty="0" sz="1100" spc="-40">
                <a:latin typeface="Arial"/>
                <a:cs typeface="Arial"/>
              </a:rPr>
              <a:t>options </a:t>
            </a:r>
            <a:r>
              <a:rPr dirty="0" sz="1100" spc="10">
                <a:latin typeface="Arial"/>
                <a:cs typeface="Arial"/>
              </a:rPr>
              <a:t>that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60">
                <a:latin typeface="Arial"/>
                <a:cs typeface="Arial"/>
              </a:rPr>
              <a:t>help </a:t>
            </a:r>
            <a:r>
              <a:rPr dirty="0" sz="1100" spc="-70">
                <a:latin typeface="Arial"/>
                <a:cs typeface="Arial"/>
              </a:rPr>
              <a:t>you </a:t>
            </a:r>
            <a:r>
              <a:rPr dirty="0" sz="1100" spc="-55">
                <a:latin typeface="Arial"/>
                <a:cs typeface="Arial"/>
              </a:rPr>
              <a:t>work </a:t>
            </a:r>
            <a:r>
              <a:rPr dirty="0" sz="1100" spc="-70">
                <a:latin typeface="Arial"/>
                <a:cs typeface="Arial"/>
              </a:rPr>
              <a:t>more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efficiently.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Arial"/>
                <a:cs typeface="Arial"/>
              </a:rPr>
              <a:t>Anything </a:t>
            </a:r>
            <a:r>
              <a:rPr dirty="0" sz="1100" spc="-7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think </a:t>
            </a:r>
            <a:r>
              <a:rPr dirty="0" sz="1100" spc="-70">
                <a:latin typeface="Arial"/>
                <a:cs typeface="Arial"/>
              </a:rPr>
              <a:t>you </a:t>
            </a:r>
            <a:r>
              <a:rPr dirty="0" sz="1100" spc="-55">
                <a:latin typeface="Arial"/>
                <a:cs typeface="Arial"/>
              </a:rPr>
              <a:t>should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70">
                <a:latin typeface="Arial"/>
                <a:cs typeface="Arial"/>
              </a:rPr>
              <a:t>able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60">
                <a:latin typeface="Arial"/>
                <a:cs typeface="Arial"/>
              </a:rPr>
              <a:t>do </a:t>
            </a:r>
            <a:r>
              <a:rPr dirty="0" sz="1100" spc="-5">
                <a:latin typeface="Arial"/>
                <a:cs typeface="Arial"/>
              </a:rPr>
              <a:t>within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55">
                <a:latin typeface="Arial"/>
                <a:cs typeface="Arial"/>
              </a:rPr>
              <a:t>model </a:t>
            </a:r>
            <a:r>
              <a:rPr dirty="0" sz="1100" spc="-70">
                <a:latin typeface="Arial"/>
                <a:cs typeface="Arial"/>
              </a:rPr>
              <a:t>can  </a:t>
            </a:r>
            <a:r>
              <a:rPr dirty="0" sz="1100" spc="-50">
                <a:latin typeface="Arial"/>
                <a:cs typeface="Arial"/>
              </a:rPr>
              <a:t>probably </a:t>
            </a:r>
            <a:r>
              <a:rPr dirty="0" sz="1100" spc="-75">
                <a:latin typeface="Arial"/>
                <a:cs typeface="Arial"/>
              </a:rPr>
              <a:t>be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done.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80">
                <a:latin typeface="Arial"/>
                <a:cs typeface="Arial"/>
              </a:rPr>
              <a:t>designed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45">
                <a:latin typeface="Arial"/>
                <a:cs typeface="Arial"/>
              </a:rPr>
              <a:t>conveniently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scriptable.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95">
                <a:latin typeface="Arial"/>
                <a:cs typeface="Arial"/>
              </a:rPr>
              <a:t>has </a:t>
            </a:r>
            <a:r>
              <a:rPr dirty="0" sz="1100" spc="-65">
                <a:latin typeface="Arial"/>
                <a:cs typeface="Arial"/>
              </a:rPr>
              <a:t>extensive </a:t>
            </a:r>
            <a:r>
              <a:rPr dirty="0" sz="1100" spc="-30">
                <a:latin typeface="Arial"/>
                <a:cs typeface="Arial"/>
              </a:rPr>
              <a:t>documentation—start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60">
                <a:latin typeface="Times New Roman"/>
                <a:cs typeface="Times New Roman"/>
              </a:rPr>
              <a:t>man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35">
                <a:latin typeface="Times New Roman"/>
                <a:cs typeface="Times New Roman"/>
              </a:rPr>
              <a:t>git</a:t>
            </a:r>
            <a:r>
              <a:rPr dirty="0" sz="1100" spc="13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40">
                <a:latin typeface="Arial"/>
                <a:cs typeface="Arial"/>
              </a:rPr>
              <a:t>To </a:t>
            </a:r>
            <a:r>
              <a:rPr dirty="0" sz="1000" spc="-30">
                <a:latin typeface="Arial"/>
                <a:cs typeface="Arial"/>
              </a:rPr>
              <a:t>get documentation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60">
                <a:latin typeface="Arial"/>
                <a:cs typeface="Arial"/>
              </a:rPr>
              <a:t>any </a:t>
            </a:r>
            <a:r>
              <a:rPr dirty="0" sz="1000" spc="170">
                <a:latin typeface="Times New Roman"/>
                <a:cs typeface="Times New Roman"/>
              </a:rPr>
              <a:t>git </a:t>
            </a:r>
            <a:r>
              <a:rPr dirty="0" sz="1000" spc="-35" i="1">
                <a:latin typeface="Times New Roman"/>
                <a:cs typeface="Times New Roman"/>
              </a:rPr>
              <a:t>command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30">
                <a:latin typeface="Arial"/>
                <a:cs typeface="Arial"/>
              </a:rPr>
              <a:t>run </a:t>
            </a:r>
            <a:r>
              <a:rPr dirty="0" sz="1000" spc="170">
                <a:latin typeface="Times New Roman"/>
                <a:cs typeface="Times New Roman"/>
              </a:rPr>
              <a:t>git </a:t>
            </a:r>
            <a:r>
              <a:rPr dirty="0" sz="1000" spc="90">
                <a:latin typeface="Times New Roman"/>
                <a:cs typeface="Times New Roman"/>
              </a:rPr>
              <a:t>help</a:t>
            </a:r>
            <a:r>
              <a:rPr dirty="0" sz="1000" spc="345">
                <a:latin typeface="Times New Roman"/>
                <a:cs typeface="Times New Roman"/>
              </a:rPr>
              <a:t> </a:t>
            </a:r>
            <a:r>
              <a:rPr dirty="0" sz="1000" spc="-35" i="1">
                <a:latin typeface="Times New Roman"/>
                <a:cs typeface="Times New Roman"/>
              </a:rPr>
              <a:t>command</a:t>
            </a:r>
            <a:endParaRPr sz="1000">
              <a:latin typeface="Times New Roman"/>
              <a:cs typeface="Times New Roman"/>
            </a:endParaRPr>
          </a:p>
          <a:p>
            <a:pPr marL="289560">
              <a:lnSpc>
                <a:spcPts val="1200"/>
              </a:lnSpc>
            </a:pPr>
            <a:r>
              <a:rPr dirty="0" sz="1000" spc="-45">
                <a:latin typeface="Arial"/>
                <a:cs typeface="Arial"/>
              </a:rPr>
              <a:t>or </a:t>
            </a:r>
            <a:r>
              <a:rPr dirty="0" sz="1000" spc="-25">
                <a:latin typeface="Arial"/>
                <a:cs typeface="Arial"/>
              </a:rPr>
              <a:t>(equivalently) </a:t>
            </a:r>
            <a:r>
              <a:rPr dirty="0" sz="1000" spc="-55">
                <a:latin typeface="Times New Roman"/>
                <a:cs typeface="Times New Roman"/>
              </a:rPr>
              <a:t>man </a:t>
            </a:r>
            <a:r>
              <a:rPr dirty="0" sz="1000" spc="40">
                <a:latin typeface="Times New Roman"/>
                <a:cs typeface="Times New Roman"/>
              </a:rPr>
              <a:t>git-</a:t>
            </a:r>
            <a:r>
              <a:rPr dirty="0" sz="1000" spc="40" i="1">
                <a:latin typeface="Times New Roman"/>
                <a:cs typeface="Times New Roman"/>
              </a:rPr>
              <a:t>command</a:t>
            </a:r>
            <a:r>
              <a:rPr dirty="0" sz="1000" spc="25" i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r>
              <a:rPr dirty="0" spc="-65"/>
              <a:t>41</a:t>
            </a:r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949" y="0"/>
            <a:ext cx="517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The Git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model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85"/>
              <a:t>Branches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30349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51352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170329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0865" y="204494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2932" y="1176259"/>
            <a:ext cx="4079240" cy="1113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3545">
              <a:lnSpc>
                <a:spcPct val="125299"/>
              </a:lnSpc>
              <a:spcBef>
                <a:spcPts val="100"/>
              </a:spcBef>
            </a:pP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105">
                <a:latin typeface="Arial"/>
                <a:cs typeface="Arial"/>
              </a:rPr>
              <a:t>was </a:t>
            </a:r>
            <a:r>
              <a:rPr dirty="0" sz="1100" spc="-80">
                <a:latin typeface="Arial"/>
                <a:cs typeface="Arial"/>
              </a:rPr>
              <a:t>designed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5">
                <a:latin typeface="Arial"/>
                <a:cs typeface="Arial"/>
              </a:rPr>
              <a:t>enable </a:t>
            </a:r>
            <a:r>
              <a:rPr dirty="0" sz="1100" spc="-25">
                <a:latin typeface="Arial"/>
                <a:cs typeface="Arial"/>
              </a:rPr>
              <a:t>lightweight </a:t>
            </a:r>
            <a:r>
              <a:rPr dirty="0" sz="1100" spc="-55">
                <a:latin typeface="Arial"/>
                <a:cs typeface="Arial"/>
              </a:rPr>
              <a:t>branching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5">
                <a:latin typeface="Arial"/>
                <a:cs typeface="Arial"/>
              </a:rPr>
              <a:t>merging.  </a:t>
            </a:r>
            <a:r>
              <a:rPr dirty="0" sz="1100" spc="-75">
                <a:latin typeface="Arial"/>
                <a:cs typeface="Arial"/>
              </a:rPr>
              <a:t>Each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85">
                <a:latin typeface="Arial"/>
                <a:cs typeface="Arial"/>
              </a:rPr>
              <a:t>have </a:t>
            </a:r>
            <a:r>
              <a:rPr dirty="0" sz="1100" spc="-65">
                <a:latin typeface="Arial"/>
                <a:cs typeface="Arial"/>
              </a:rPr>
              <a:t>any </a:t>
            </a:r>
            <a:r>
              <a:rPr dirty="0" sz="1100" spc="-55">
                <a:latin typeface="Arial"/>
                <a:cs typeface="Arial"/>
              </a:rPr>
              <a:t>number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-16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branches.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15"/>
              </a:spcBef>
            </a:pPr>
            <a:r>
              <a:rPr dirty="0" sz="1100" spc="-70">
                <a:latin typeface="Arial"/>
                <a:cs typeface="Arial"/>
              </a:rPr>
              <a:t>Branches </a:t>
            </a:r>
            <a:r>
              <a:rPr dirty="0" sz="1100" spc="-85">
                <a:latin typeface="Arial"/>
                <a:cs typeface="Arial"/>
              </a:rPr>
              <a:t>are </a:t>
            </a:r>
            <a:r>
              <a:rPr dirty="0" sz="1100" spc="-15">
                <a:latin typeface="Arial"/>
                <a:cs typeface="Arial"/>
              </a:rPr>
              <a:t>just </a:t>
            </a:r>
            <a:r>
              <a:rPr dirty="0" sz="1100" spc="-45">
                <a:latin typeface="Arial"/>
                <a:cs typeface="Arial"/>
              </a:rPr>
              <a:t>refs—pointers </a:t>
            </a:r>
            <a:r>
              <a:rPr dirty="0" sz="1100" spc="-10">
                <a:latin typeface="Arial"/>
                <a:cs typeface="Arial"/>
              </a:rPr>
              <a:t>into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5">
                <a:latin typeface="Arial"/>
                <a:cs typeface="Arial"/>
              </a:rPr>
              <a:t>DAG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commits—and </a:t>
            </a:r>
            <a:r>
              <a:rPr dirty="0" sz="1100" spc="-70">
                <a:latin typeface="Arial"/>
                <a:cs typeface="Arial"/>
              </a:rPr>
              <a:t>these  </a:t>
            </a:r>
            <a:r>
              <a:rPr dirty="0" sz="1100" spc="-35">
                <a:latin typeface="Arial"/>
                <a:cs typeface="Arial"/>
              </a:rPr>
              <a:t>pointers </a:t>
            </a:r>
            <a:r>
              <a:rPr dirty="0" sz="1100" spc="-70">
                <a:latin typeface="Arial"/>
                <a:cs typeface="Arial"/>
              </a:rPr>
              <a:t>themselves </a:t>
            </a:r>
            <a:r>
              <a:rPr dirty="0" sz="1100" spc="-85">
                <a:latin typeface="Arial"/>
                <a:cs typeface="Arial"/>
              </a:rPr>
              <a:t>are </a:t>
            </a:r>
            <a:r>
              <a:rPr dirty="0" sz="1100" spc="-15">
                <a:latin typeface="Arial"/>
                <a:cs typeface="Arial"/>
              </a:rPr>
              <a:t>not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versioned.</a:t>
            </a:r>
            <a:endParaRPr sz="1100">
              <a:latin typeface="Arial"/>
              <a:cs typeface="Arial"/>
            </a:endParaRPr>
          </a:p>
          <a:p>
            <a:pPr marL="289560" marR="313055">
              <a:lnSpc>
                <a:spcPct val="100000"/>
              </a:lnSpc>
              <a:spcBef>
                <a:spcPts val="150"/>
              </a:spcBef>
            </a:pPr>
            <a:r>
              <a:rPr dirty="0" sz="1000" spc="-90">
                <a:latin typeface="Arial"/>
                <a:cs typeface="Arial"/>
              </a:rPr>
              <a:t>So </a:t>
            </a:r>
            <a:r>
              <a:rPr dirty="0" sz="1000" spc="-60">
                <a:latin typeface="Arial"/>
                <a:cs typeface="Arial"/>
              </a:rPr>
              <a:t>you </a:t>
            </a:r>
            <a:r>
              <a:rPr dirty="0" sz="1000" spc="-5">
                <a:latin typeface="Arial"/>
                <a:cs typeface="Arial"/>
              </a:rPr>
              <a:t>don’t </a:t>
            </a:r>
            <a:r>
              <a:rPr dirty="0" sz="1000" spc="-85">
                <a:latin typeface="Arial"/>
                <a:cs typeface="Arial"/>
              </a:rPr>
              <a:t>need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65">
                <a:latin typeface="Arial"/>
                <a:cs typeface="Arial"/>
              </a:rPr>
              <a:t>be </a:t>
            </a:r>
            <a:r>
              <a:rPr dirty="0" sz="1000" spc="-30">
                <a:latin typeface="Arial"/>
                <a:cs typeface="Arial"/>
              </a:rPr>
              <a:t>afraid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40">
                <a:latin typeface="Arial"/>
                <a:cs typeface="Arial"/>
              </a:rPr>
              <a:t>making </a:t>
            </a:r>
            <a:r>
              <a:rPr dirty="0" sz="1000" spc="-50">
                <a:latin typeface="Arial"/>
                <a:cs typeface="Arial"/>
              </a:rPr>
              <a:t>throwaway </a:t>
            </a:r>
            <a:r>
              <a:rPr dirty="0" sz="1000" spc="-70">
                <a:latin typeface="Arial"/>
                <a:cs typeface="Arial"/>
              </a:rPr>
              <a:t>branches </a:t>
            </a:r>
            <a:r>
              <a:rPr dirty="0" sz="1000" spc="-20">
                <a:latin typeface="Arial"/>
                <a:cs typeface="Arial"/>
              </a:rPr>
              <a:t>for  </a:t>
            </a:r>
            <a:r>
              <a:rPr dirty="0" sz="1000" spc="-45">
                <a:latin typeface="Arial"/>
                <a:cs typeface="Arial"/>
              </a:rPr>
              <a:t>experiments.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949" y="0"/>
            <a:ext cx="517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</a:rPr>
              <a:t>The Git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model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114"/>
              <a:t>Consequences </a:t>
            </a:r>
            <a:r>
              <a:rPr dirty="0" spc="-25"/>
              <a:t>of </a:t>
            </a:r>
            <a:r>
              <a:rPr dirty="0" spc="-35"/>
              <a:t>the </a:t>
            </a:r>
            <a:r>
              <a:rPr dirty="0" spc="-10"/>
              <a:t>Git</a:t>
            </a:r>
            <a:r>
              <a:rPr dirty="0" spc="-160"/>
              <a:t> </a:t>
            </a:r>
            <a:r>
              <a:rPr dirty="0" spc="-60"/>
              <a:t>model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147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0865" y="1256436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158537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0865" y="1775193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089" y="210413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0865" y="2445778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2932" y="831353"/>
            <a:ext cx="4003675" cy="20116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392430">
              <a:lnSpc>
                <a:spcPts val="1200"/>
              </a:lnSpc>
              <a:spcBef>
                <a:spcPts val="229"/>
              </a:spcBef>
            </a:pP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35">
                <a:latin typeface="Arial"/>
                <a:cs typeface="Arial"/>
              </a:rPr>
              <a:t>tracks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history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0">
                <a:latin typeface="Arial"/>
                <a:cs typeface="Arial"/>
              </a:rPr>
              <a:t>your </a:t>
            </a:r>
            <a:r>
              <a:rPr dirty="0" sz="1100" spc="-55">
                <a:latin typeface="Arial"/>
                <a:cs typeface="Arial"/>
              </a:rPr>
              <a:t>whole </a:t>
            </a:r>
            <a:r>
              <a:rPr dirty="0" sz="1100" spc="-30">
                <a:latin typeface="Arial"/>
                <a:cs typeface="Arial"/>
              </a:rPr>
              <a:t>project, </a:t>
            </a:r>
            <a:r>
              <a:rPr dirty="0" sz="1100" spc="-15">
                <a:latin typeface="Arial"/>
                <a:cs typeface="Arial"/>
              </a:rPr>
              <a:t>not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history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35">
                <a:latin typeface="Arial"/>
                <a:cs typeface="Arial"/>
              </a:rPr>
              <a:t>individual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files.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50"/>
              </a:spcBef>
            </a:pPr>
            <a:r>
              <a:rPr dirty="0" sz="1000" spc="-45">
                <a:latin typeface="Arial"/>
                <a:cs typeface="Arial"/>
              </a:rPr>
              <a:t>Best </a:t>
            </a:r>
            <a:r>
              <a:rPr dirty="0" sz="1000" spc="-40">
                <a:latin typeface="Arial"/>
                <a:cs typeface="Arial"/>
              </a:rPr>
              <a:t>practice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80">
                <a:latin typeface="Arial"/>
                <a:cs typeface="Arial"/>
              </a:rPr>
              <a:t>keep </a:t>
            </a:r>
            <a:r>
              <a:rPr dirty="0" sz="1000" spc="-40">
                <a:latin typeface="Arial"/>
                <a:cs typeface="Arial"/>
              </a:rPr>
              <a:t>projects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30">
                <a:latin typeface="Arial"/>
                <a:cs typeface="Arial"/>
              </a:rPr>
              <a:t>logically </a:t>
            </a:r>
            <a:r>
              <a:rPr dirty="0" sz="1000" spc="-65">
                <a:latin typeface="Arial"/>
                <a:cs typeface="Arial"/>
              </a:rPr>
              <a:t>separate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65">
                <a:latin typeface="Arial"/>
                <a:cs typeface="Arial"/>
              </a:rPr>
              <a:t>separate  </a:t>
            </a:r>
            <a:r>
              <a:rPr dirty="0" sz="1000" spc="-10">
                <a:latin typeface="Arial"/>
                <a:cs typeface="Arial"/>
              </a:rPr>
              <a:t>Git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repositories.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spc="-15">
                <a:latin typeface="Arial"/>
                <a:cs typeface="Arial"/>
              </a:rPr>
              <a:t>Git </a:t>
            </a:r>
            <a:r>
              <a:rPr dirty="0" sz="1100" spc="-90">
                <a:latin typeface="Arial"/>
                <a:cs typeface="Arial"/>
              </a:rPr>
              <a:t>does </a:t>
            </a:r>
            <a:r>
              <a:rPr dirty="0" sz="1100" spc="-15">
                <a:latin typeface="Arial"/>
                <a:cs typeface="Arial"/>
              </a:rPr>
              <a:t>not track </a:t>
            </a:r>
            <a:r>
              <a:rPr dirty="0" sz="1100" spc="-85">
                <a:latin typeface="Arial"/>
                <a:cs typeface="Arial"/>
              </a:rPr>
              <a:t>renames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40">
                <a:latin typeface="Arial"/>
                <a:cs typeface="Arial"/>
              </a:rPr>
              <a:t>metadata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repository.</a:t>
            </a:r>
            <a:endParaRPr sz="1100">
              <a:latin typeface="Arial"/>
              <a:cs typeface="Arial"/>
            </a:endParaRPr>
          </a:p>
          <a:p>
            <a:pPr marL="289560" marR="117475">
              <a:lnSpc>
                <a:spcPct val="100000"/>
              </a:lnSpc>
              <a:spcBef>
                <a:spcPts val="175"/>
              </a:spcBef>
            </a:pPr>
            <a:r>
              <a:rPr dirty="0" sz="1000" spc="-45">
                <a:latin typeface="Arial"/>
                <a:cs typeface="Arial"/>
              </a:rPr>
              <a:t>Instead, </a:t>
            </a:r>
            <a:r>
              <a:rPr dirty="0" sz="1000" spc="-80">
                <a:latin typeface="Arial"/>
                <a:cs typeface="Arial"/>
              </a:rPr>
              <a:t>renames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25">
                <a:latin typeface="Arial"/>
                <a:cs typeface="Arial"/>
              </a:rPr>
              <a:t>automatically </a:t>
            </a:r>
            <a:r>
              <a:rPr dirty="0" sz="1000" spc="-45">
                <a:latin typeface="Arial"/>
                <a:cs typeface="Arial"/>
              </a:rPr>
              <a:t>detected </a:t>
            </a:r>
            <a:r>
              <a:rPr dirty="0" sz="1000" spc="-85">
                <a:latin typeface="Arial"/>
                <a:cs typeface="Arial"/>
              </a:rPr>
              <a:t>based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25">
                <a:latin typeface="Arial"/>
                <a:cs typeface="Arial"/>
              </a:rPr>
              <a:t>content </a:t>
            </a:r>
            <a:r>
              <a:rPr dirty="0" sz="1000" spc="-60">
                <a:latin typeface="Arial"/>
                <a:cs typeface="Arial"/>
              </a:rPr>
              <a:t>when  </a:t>
            </a:r>
            <a:r>
              <a:rPr dirty="0" sz="1000" spc="-20">
                <a:latin typeface="Arial"/>
                <a:cs typeface="Arial"/>
              </a:rPr>
              <a:t>this </a:t>
            </a:r>
            <a:r>
              <a:rPr dirty="0" sz="1000" spc="-25">
                <a:latin typeface="Arial"/>
                <a:cs typeface="Arial"/>
              </a:rPr>
              <a:t>information </a:t>
            </a:r>
            <a:r>
              <a:rPr dirty="0" sz="1000" spc="-55">
                <a:latin typeface="Arial"/>
                <a:cs typeface="Arial"/>
              </a:rPr>
              <a:t>is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needed.</a:t>
            </a:r>
            <a:endParaRPr sz="1000">
              <a:latin typeface="Arial"/>
              <a:cs typeface="Arial"/>
            </a:endParaRPr>
          </a:p>
          <a:p>
            <a:pPr marL="12700" marR="198120">
              <a:lnSpc>
                <a:spcPts val="12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25">
                <a:latin typeface="Arial"/>
                <a:cs typeface="Arial"/>
              </a:rPr>
              <a:t>commit </a:t>
            </a:r>
            <a:r>
              <a:rPr dirty="0" sz="1100" spc="-10">
                <a:latin typeface="Arial"/>
                <a:cs typeface="Arial"/>
              </a:rPr>
              <a:t>ID </a:t>
            </a:r>
            <a:r>
              <a:rPr dirty="0" sz="1100" spc="-35">
                <a:latin typeface="Arial"/>
                <a:cs typeface="Arial"/>
              </a:rPr>
              <a:t>cryptographically certifies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integrity 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0" i="1">
                <a:latin typeface="Trebuchet MS"/>
                <a:cs typeface="Trebuchet MS"/>
              </a:rPr>
              <a:t>entire  </a:t>
            </a:r>
            <a:r>
              <a:rPr dirty="0" sz="1100" spc="-65" i="1">
                <a:latin typeface="Trebuchet MS"/>
                <a:cs typeface="Trebuchet MS"/>
              </a:rPr>
              <a:t>history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repository </a:t>
            </a:r>
            <a:r>
              <a:rPr dirty="0" sz="1100" spc="-55">
                <a:latin typeface="Arial"/>
                <a:cs typeface="Arial"/>
              </a:rPr>
              <a:t>up </a:t>
            </a:r>
            <a:r>
              <a:rPr dirty="0" sz="1100" spc="10">
                <a:latin typeface="Arial"/>
                <a:cs typeface="Arial"/>
              </a:rPr>
              <a:t>to that</a:t>
            </a:r>
            <a:r>
              <a:rPr dirty="0" sz="1100" spc="29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commit.</a:t>
            </a:r>
            <a:endParaRPr sz="1100">
              <a:latin typeface="Arial"/>
              <a:cs typeface="Arial"/>
            </a:endParaRPr>
          </a:p>
          <a:p>
            <a:pPr marL="289560" marR="133985">
              <a:lnSpc>
                <a:spcPct val="100000"/>
              </a:lnSpc>
              <a:spcBef>
                <a:spcPts val="150"/>
              </a:spcBef>
            </a:pPr>
            <a:r>
              <a:rPr dirty="0" sz="1000" spc="-10">
                <a:latin typeface="Arial"/>
                <a:cs typeface="Arial"/>
              </a:rPr>
              <a:t>Git </a:t>
            </a:r>
            <a:r>
              <a:rPr dirty="0" sz="1000" spc="-85">
                <a:latin typeface="Arial"/>
                <a:cs typeface="Arial"/>
              </a:rPr>
              <a:t>has </a:t>
            </a:r>
            <a:r>
              <a:rPr dirty="0" sz="1000" spc="-35">
                <a:latin typeface="Arial"/>
                <a:cs typeface="Arial"/>
              </a:rPr>
              <a:t>powerful </a:t>
            </a:r>
            <a:r>
              <a:rPr dirty="0" sz="1000" spc="-25">
                <a:latin typeface="Arial"/>
                <a:cs typeface="Arial"/>
              </a:rPr>
              <a:t>tools </a:t>
            </a:r>
            <a:r>
              <a:rPr dirty="0" sz="1000" spc="-20">
                <a:latin typeface="Arial"/>
                <a:cs typeface="Arial"/>
              </a:rPr>
              <a:t>for rewriting </a:t>
            </a:r>
            <a:r>
              <a:rPr dirty="0" sz="1000" spc="-25">
                <a:latin typeface="Arial"/>
                <a:cs typeface="Arial"/>
              </a:rPr>
              <a:t>history—but </a:t>
            </a:r>
            <a:r>
              <a:rPr dirty="0" sz="1000" spc="-20">
                <a:latin typeface="Arial"/>
                <a:cs typeface="Arial"/>
              </a:rPr>
              <a:t>this </a:t>
            </a:r>
            <a:r>
              <a:rPr dirty="0" sz="1000" spc="-55">
                <a:latin typeface="Arial"/>
                <a:cs typeface="Arial"/>
              </a:rPr>
              <a:t>requires  </a:t>
            </a:r>
            <a:r>
              <a:rPr dirty="0" sz="1000" spc="-35">
                <a:latin typeface="Arial"/>
                <a:cs typeface="Arial"/>
              </a:rPr>
              <a:t>communication </a:t>
            </a:r>
            <a:r>
              <a:rPr dirty="0" sz="1000">
                <a:latin typeface="Arial"/>
                <a:cs typeface="Arial"/>
              </a:rPr>
              <a:t>with </a:t>
            </a:r>
            <a:r>
              <a:rPr dirty="0" sz="1000" spc="-70">
                <a:latin typeface="Arial"/>
                <a:cs typeface="Arial"/>
              </a:rPr>
              <a:t>everyone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85">
                <a:latin typeface="Arial"/>
                <a:cs typeface="Arial"/>
              </a:rPr>
              <a:t>has </a:t>
            </a:r>
            <a:r>
              <a:rPr dirty="0" sz="1000" spc="-40">
                <a:latin typeface="Arial"/>
                <a:cs typeface="Arial"/>
              </a:rPr>
              <a:t>pulled </a:t>
            </a:r>
            <a:r>
              <a:rPr dirty="0" sz="1000" spc="-60">
                <a:latin typeface="Arial"/>
                <a:cs typeface="Arial"/>
              </a:rPr>
              <a:t>any </a:t>
            </a:r>
            <a:r>
              <a:rPr dirty="0" sz="1000" spc="-40">
                <a:latin typeface="Arial"/>
                <a:cs typeface="Arial"/>
              </a:rPr>
              <a:t>affected </a:t>
            </a:r>
            <a:r>
              <a:rPr dirty="0" sz="1000" spc="-35">
                <a:latin typeface="Arial"/>
                <a:cs typeface="Arial"/>
              </a:rPr>
              <a:t>commits  </a:t>
            </a:r>
            <a:r>
              <a:rPr dirty="0" sz="1000" spc="-25">
                <a:latin typeface="Arial"/>
                <a:cs typeface="Arial"/>
              </a:rPr>
              <a:t>from </a:t>
            </a:r>
            <a:r>
              <a:rPr dirty="0" sz="1000" spc="-45">
                <a:latin typeface="Arial"/>
                <a:cs typeface="Arial"/>
              </a:rPr>
              <a:t>your</a:t>
            </a:r>
            <a:r>
              <a:rPr dirty="0" sz="1000" spc="12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repository.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5"/>
              <a:t>Nelson Elhage, Anders </a:t>
            </a:r>
            <a:r>
              <a:rPr dirty="0" spc="-55"/>
              <a:t>Kaseorg</a:t>
            </a:r>
            <a:r>
              <a:rPr dirty="0" spc="15"/>
              <a:t> </a:t>
            </a:r>
            <a:r>
              <a:rPr dirty="0" spc="-25"/>
              <a:t>(SIPB)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84070" y="3351784"/>
            <a:ext cx="6400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8E0000"/>
                </a:solidFill>
                <a:latin typeface="Verdana"/>
                <a:cs typeface="Verdana"/>
              </a:rPr>
              <a:t>Understanding</a:t>
            </a:r>
            <a:r>
              <a:rPr dirty="0" sz="600" spc="-50">
                <a:solidFill>
                  <a:srgbClr val="8E0000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Verdana"/>
                <a:cs typeface="Verdana"/>
              </a:rPr>
              <a:t>Git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5"/>
              <a:t>September </a:t>
            </a:r>
            <a:r>
              <a:rPr dirty="0" spc="-60"/>
              <a:t>29,</a:t>
            </a:r>
            <a:r>
              <a:rPr dirty="0" spc="-5"/>
              <a:t> </a:t>
            </a:r>
            <a:r>
              <a:rPr dirty="0" spc="-65"/>
              <a:t>2009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41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Nelson Elhage, Anders Kaseorg</dc:creator>
  <dc:title>Understanding Git</dc:title>
  <dcterms:created xsi:type="dcterms:W3CDTF">2018-06-23T14:37:35Z</dcterms:created>
  <dcterms:modified xsi:type="dcterms:W3CDTF">2018-06-23T14:37:35Z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2009-09-29T00:00:00Z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2018-06-23T00:00:00Z</vt:filetime>
  </property>
</Properties>
</file>