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989" r:id="rId1"/>
  </p:sldMasterIdLst>
  <p:notesMasterIdLst>
    <p:notesMasterId r:id="rId4"/>
  </p:notesMasterIdLst>
  <p:handoutMasterIdLst>
    <p:handoutMasterId r:id="rId5"/>
  </p:handoutMasterIdLst>
  <p:sldIdLst>
    <p:sldId id="2185" r:id="rId2"/>
    <p:sldId id="2188" r:id="rId3"/>
  </p:sldIdLst>
  <p:sldSz cx="9906000" cy="6858000" type="A4"/>
  <p:notesSz cx="6761163" cy="9942513"/>
  <p:embeddedFontLst>
    <p:embeddedFont>
      <p:font typeface="HY헤드라인M" panose="0203060000010101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나눔고딕" panose="020D0604000000000000" pitchFamily="50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29768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59536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289304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71907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148840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578608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008376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438144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4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6" pos="172" userDrawn="1">
          <p15:clr>
            <a:srgbClr val="A4A3A4"/>
          </p15:clr>
        </p15:guide>
        <p15:guide id="7" pos="3120">
          <p15:clr>
            <a:srgbClr val="A4A3A4"/>
          </p15:clr>
        </p15:guide>
        <p15:guide id="8" pos="606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orient="horz" pos="12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FFFFF"/>
    <a:srgbClr val="EAEAEA"/>
    <a:srgbClr val="DDDDDD"/>
    <a:srgbClr val="E1E8F5"/>
    <a:srgbClr val="808080"/>
    <a:srgbClr val="D6D6D6"/>
    <a:srgbClr val="C2D1ED"/>
    <a:srgbClr val="9AB5E4"/>
    <a:srgbClr val="66C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6" autoAdjust="0"/>
    <p:restoredTop sz="99669" autoAdjust="0"/>
  </p:normalViewPr>
  <p:slideViewPr>
    <p:cSldViewPr snapToObjects="1" showGuides="1">
      <p:cViewPr>
        <p:scale>
          <a:sx n="100" d="100"/>
          <a:sy n="100" d="100"/>
        </p:scale>
        <p:origin x="-204" y="-78"/>
      </p:cViewPr>
      <p:guideLst>
        <p:guide orient="horz" pos="3974"/>
        <p:guide orient="horz" pos="3339"/>
        <p:guide orient="horz" pos="890"/>
        <p:guide orient="horz" pos="2160"/>
        <p:guide orient="horz" pos="1207"/>
        <p:guide pos="172"/>
        <p:guide pos="3120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35388"/>
    </p:cViewPr>
  </p:sorterViewPr>
  <p:notesViewPr>
    <p:cSldViewPr snapToObjects="1" showGuides="1">
      <p:cViewPr varScale="1">
        <p:scale>
          <a:sx n="66" d="100"/>
          <a:sy n="66" d="100"/>
        </p:scale>
        <p:origin x="3078" y="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1"/>
            <a:ext cx="293077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478" tIns="31239" rIns="62478" bIns="31239" numCol="1" anchor="t" anchorCtr="0" compatLnSpc="1">
            <a:prstTxWarp prst="textNoShape">
              <a:avLst/>
            </a:prstTxWarp>
          </a:bodyPr>
          <a:lstStyle>
            <a:lvl1pPr defTabSz="625348">
              <a:defRPr sz="800"/>
            </a:lvl1pPr>
          </a:lstStyle>
          <a:p>
            <a:endParaRPr lang="en-GB" dirty="0">
              <a:latin typeface="맑은 고딕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30394" y="1"/>
            <a:ext cx="292921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478" tIns="31239" rIns="62478" bIns="31239" numCol="1" anchor="t" anchorCtr="0" compatLnSpc="1">
            <a:prstTxWarp prst="textNoShape">
              <a:avLst/>
            </a:prstTxWarp>
          </a:bodyPr>
          <a:lstStyle>
            <a:lvl1pPr algn="r" defTabSz="625348">
              <a:defRPr sz="800"/>
            </a:lvl1pPr>
          </a:lstStyle>
          <a:p>
            <a:fld id="{39D7E852-17AA-4CB6-8273-0685DB7F9B51}" type="datetimeFigureOut">
              <a:rPr lang="en-US">
                <a:latin typeface="맑은 고딕" pitchFamily="50" charset="-127"/>
              </a:rPr>
              <a:pPr/>
              <a:t>2/12/2018</a:t>
            </a:fld>
            <a:endParaRPr lang="en-GB" dirty="0">
              <a:latin typeface="맑은 고딕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9443815"/>
            <a:ext cx="293077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478" tIns="31239" rIns="62478" bIns="31239" numCol="1" anchor="b" anchorCtr="0" compatLnSpc="1">
            <a:prstTxWarp prst="textNoShape">
              <a:avLst/>
            </a:prstTxWarp>
          </a:bodyPr>
          <a:lstStyle>
            <a:lvl1pPr defTabSz="625348">
              <a:defRPr sz="800"/>
            </a:lvl1pPr>
          </a:lstStyle>
          <a:p>
            <a:endParaRPr lang="en-GB" dirty="0">
              <a:latin typeface="맑은 고딕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30394" y="9443815"/>
            <a:ext cx="292921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478" tIns="31239" rIns="62478" bIns="31239" numCol="1" anchor="b" anchorCtr="0" compatLnSpc="1">
            <a:prstTxWarp prst="textNoShape">
              <a:avLst/>
            </a:prstTxWarp>
          </a:bodyPr>
          <a:lstStyle>
            <a:lvl1pPr algn="r" defTabSz="625348">
              <a:defRPr sz="800"/>
            </a:lvl1pPr>
          </a:lstStyle>
          <a:p>
            <a:fld id="{61B1335B-9C73-459E-8F94-9ADB241FD5FC}" type="slidenum">
              <a:rPr lang="en-GB">
                <a:latin typeface="맑은 고딕" pitchFamily="50" charset="-127"/>
              </a:rPr>
              <a:pPr/>
              <a:t>‹#›</a:t>
            </a:fld>
            <a:endParaRPr lang="en-GB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9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1"/>
            <a:ext cx="293077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defTabSz="625348">
              <a:defRPr sz="1200">
                <a:latin typeface="Calibr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30394" y="1"/>
            <a:ext cx="292921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 defTabSz="625348">
              <a:defRPr sz="1200">
                <a:latin typeface="Calibri" pitchFamily="34" charset="0"/>
              </a:defRPr>
            </a:lvl1pPr>
          </a:lstStyle>
          <a:p>
            <a:fld id="{B76C7504-6E39-4454-ABF9-7D8634367105}" type="datetimeFigureOut">
              <a:rPr lang="en-US" smtClean="0"/>
              <a:pPr/>
              <a:t>2/12/2018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272" tIns="68637" rIns="137272" bIns="68637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5495" y="4722696"/>
            <a:ext cx="541017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9443815"/>
            <a:ext cx="2930772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defTabSz="625348">
              <a:defRPr sz="1200">
                <a:latin typeface="Calibr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30394" y="9443815"/>
            <a:ext cx="292921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 defTabSz="625348">
              <a:defRPr sz="1200">
                <a:latin typeface="Calibri" pitchFamily="34" charset="0"/>
              </a:defRPr>
            </a:lvl1pPr>
          </a:lstStyle>
          <a:p>
            <a:fld id="{DFA6DC0F-00C0-48CB-BFD3-E923E37ECD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3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698373" indent="-2686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074420" indent="-21488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504188" indent="-21488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933956" indent="-21488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48840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78608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08376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38144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대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8" y="6512648"/>
            <a:ext cx="1493143" cy="181153"/>
          </a:xfrm>
          <a:prstGeom prst="rect">
            <a:avLst/>
          </a:prstGeom>
        </p:spPr>
      </p:pic>
      <p:sp>
        <p:nvSpPr>
          <p:cNvPr id="17" name="Rectangle 133"/>
          <p:cNvSpPr>
            <a:spLocks noChangeArrowheads="1"/>
          </p:cNvSpPr>
          <p:nvPr userDrawn="1"/>
        </p:nvSpPr>
        <p:spPr bwMode="auto">
          <a:xfrm>
            <a:off x="4770874" y="6587482"/>
            <a:ext cx="36214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D9C5DE1E-413E-496F-8D55-EBC122448D38}" type="slidenum">
              <a:rPr lang="en-US" altLang="ko-KR" sz="1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</a:p>
        </p:txBody>
      </p:sp>
      <p:cxnSp>
        <p:nvCxnSpPr>
          <p:cNvPr id="11" name="Straight Connector 8"/>
          <p:cNvCxnSpPr/>
          <p:nvPr userDrawn="1"/>
        </p:nvCxnSpPr>
        <p:spPr>
          <a:xfrm>
            <a:off x="272480" y="620688"/>
            <a:ext cx="9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72480" y="6381328"/>
            <a:ext cx="9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1.회사자료\1. 프로젝트\201001. KOTRA\(윌비)제안서관련이미지\willbe1.gif">
            <a:extLst/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29625" b="24321"/>
          <a:stretch/>
        </p:blipFill>
        <p:spPr bwMode="auto">
          <a:xfrm>
            <a:off x="8121352" y="6428916"/>
            <a:ext cx="1613861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바닥글 개체 틀 2"/>
          <p:cNvSpPr txBox="1">
            <a:spLocks/>
          </p:cNvSpPr>
          <p:nvPr userDrawn="1"/>
        </p:nvSpPr>
        <p:spPr>
          <a:xfrm>
            <a:off x="5457056" y="117475"/>
            <a:ext cx="4398144" cy="4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빅데이터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 활용가치 향상을 위한 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교통분석지원시스템 개선용역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업무프로세스정의서</a:t>
            </a:r>
            <a:endParaRPr kumimoji="1" lang="en-US" altLang="ko-KR" sz="10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19"/>
          <p:cNvSpPr>
            <a:spLocks noChangeArrowheads="1"/>
          </p:cNvSpPr>
          <p:nvPr userDrawn="1"/>
        </p:nvSpPr>
        <p:spPr bwMode="gray">
          <a:xfrm>
            <a:off x="201042" y="1268760"/>
            <a:ext cx="9504486" cy="5040559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73050" y="663922"/>
            <a:ext cx="9359900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053760"/>
      </p:ext>
    </p:extLst>
  </p:cSld>
  <p:clrMapOvr>
    <a:masterClrMapping/>
  </p:clrMapOvr>
  <p:transition/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대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8" y="6512648"/>
            <a:ext cx="1493143" cy="181153"/>
          </a:xfrm>
          <a:prstGeom prst="rect">
            <a:avLst/>
          </a:prstGeom>
        </p:spPr>
      </p:pic>
      <p:sp>
        <p:nvSpPr>
          <p:cNvPr id="17" name="Rectangle 133"/>
          <p:cNvSpPr>
            <a:spLocks noChangeArrowheads="1"/>
          </p:cNvSpPr>
          <p:nvPr userDrawn="1"/>
        </p:nvSpPr>
        <p:spPr bwMode="auto">
          <a:xfrm>
            <a:off x="4770874" y="6587482"/>
            <a:ext cx="36214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D9C5DE1E-413E-496F-8D55-EBC122448D38}" type="slidenum">
              <a:rPr lang="en-US" altLang="ko-KR" sz="1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</a:p>
        </p:txBody>
      </p:sp>
      <p:cxnSp>
        <p:nvCxnSpPr>
          <p:cNvPr id="11" name="Straight Connector 8"/>
          <p:cNvCxnSpPr/>
          <p:nvPr userDrawn="1"/>
        </p:nvCxnSpPr>
        <p:spPr>
          <a:xfrm>
            <a:off x="272480" y="620688"/>
            <a:ext cx="9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72480" y="6381328"/>
            <a:ext cx="9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바닥글 개체 틀 2"/>
          <p:cNvSpPr txBox="1">
            <a:spLocks/>
          </p:cNvSpPr>
          <p:nvPr userDrawn="1"/>
        </p:nvSpPr>
        <p:spPr>
          <a:xfrm>
            <a:off x="5457056" y="117475"/>
            <a:ext cx="4398144" cy="4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빅데이터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 활용가치 향상을 위한 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교통분석지원시스템 개선용역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업무프로세스정의서</a:t>
            </a:r>
            <a:endParaRPr kumimoji="1" lang="en-US" altLang="ko-KR" sz="10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19"/>
          <p:cNvSpPr>
            <a:spLocks noChangeArrowheads="1"/>
          </p:cNvSpPr>
          <p:nvPr userDrawn="1"/>
        </p:nvSpPr>
        <p:spPr bwMode="gray">
          <a:xfrm>
            <a:off x="201042" y="692696"/>
            <a:ext cx="9504486" cy="5616623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408903"/>
      </p:ext>
    </p:extLst>
  </p:cSld>
  <p:clrMapOvr>
    <a:masterClrMapping/>
  </p:clrMapOvr>
  <p:transition/>
  <p:hf hdr="0" dt="0"/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 t="91896"/>
          <a:stretch>
            <a:fillRect/>
          </a:stretch>
        </p:blipFill>
        <p:spPr bwMode="gray">
          <a:xfrm>
            <a:off x="0" y="620688"/>
            <a:ext cx="9906000" cy="6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8" y="6512648"/>
            <a:ext cx="1493143" cy="181153"/>
          </a:xfrm>
          <a:prstGeom prst="rect">
            <a:avLst/>
          </a:prstGeom>
        </p:spPr>
      </p:pic>
      <p:sp>
        <p:nvSpPr>
          <p:cNvPr id="10" name="Rectangle 133"/>
          <p:cNvSpPr>
            <a:spLocks noChangeArrowheads="1"/>
          </p:cNvSpPr>
          <p:nvPr userDrawn="1"/>
        </p:nvSpPr>
        <p:spPr bwMode="auto">
          <a:xfrm>
            <a:off x="4770874" y="6587482"/>
            <a:ext cx="36214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D9C5DE1E-413E-496F-8D55-EBC122448D38}" type="slidenum">
              <a:rPr lang="en-US" altLang="ko-KR" sz="1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</a:p>
        </p:txBody>
      </p:sp>
      <p:cxnSp>
        <p:nvCxnSpPr>
          <p:cNvPr id="11" name="Straight Connector 8"/>
          <p:cNvCxnSpPr/>
          <p:nvPr userDrawn="1"/>
        </p:nvCxnSpPr>
        <p:spPr>
          <a:xfrm>
            <a:off x="272480" y="6381328"/>
            <a:ext cx="9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1.회사자료\1. 프로젝트\201001. KOTRA\(윌비)제안서관련이미지\willbe1.gif">
            <a:extLst/>
          </p:cNvPr>
          <p:cNvPicPr>
            <a:picLocks noChangeAspect="1"/>
          </p:cNvPicPr>
          <p:nvPr userDrawn="1"/>
        </p:nvPicPr>
        <p:blipFill rotWithShape="1">
          <a:blip r:embed="rId6" cstate="print"/>
          <a:srcRect t="29625" b="24321"/>
          <a:stretch/>
        </p:blipFill>
        <p:spPr bwMode="auto">
          <a:xfrm>
            <a:off x="8121352" y="6428916"/>
            <a:ext cx="1613861" cy="34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2"/>
          <p:cNvSpPr txBox="1">
            <a:spLocks/>
          </p:cNvSpPr>
          <p:nvPr userDrawn="1"/>
        </p:nvSpPr>
        <p:spPr>
          <a:xfrm>
            <a:off x="5457056" y="117475"/>
            <a:ext cx="4398144" cy="4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빅데이터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 활용가치 향상을 위한 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교통분석지원시스템 개선용역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업무프로세스정의서</a:t>
            </a:r>
            <a:endParaRPr kumimoji="1" lang="en-US" altLang="ko-KR" sz="10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14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utoShape 222"/>
          <p:cNvSpPr>
            <a:spLocks noChangeArrowheads="1"/>
          </p:cNvSpPr>
          <p:nvPr/>
        </p:nvSpPr>
        <p:spPr bwMode="gray">
          <a:xfrm>
            <a:off x="344488" y="764705"/>
            <a:ext cx="4572508" cy="2908029"/>
          </a:xfrm>
          <a:prstGeom prst="roundRect">
            <a:avLst>
              <a:gd name="adj" fmla="val 5591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272480" y="116636"/>
            <a:ext cx="9360470" cy="410369"/>
          </a:xfrm>
          <a:prstGeom prst="rect">
            <a:avLst/>
          </a:prstGeom>
        </p:spPr>
        <p:txBody>
          <a:bodyPr anchor="ctr" anchorCtr="0"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차량경로형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구성도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6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 bwMode="gray">
          <a:xfrm flipH="1" flipV="1">
            <a:off x="1584734" y="2434698"/>
            <a:ext cx="1" cy="636818"/>
          </a:xfrm>
          <a:prstGeom prst="line">
            <a:avLst/>
          </a:prstGeom>
          <a:ln w="38100" cap="rnd" cmpd="tri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 bwMode="gray">
          <a:xfrm flipH="1" flipV="1">
            <a:off x="3640984" y="2427615"/>
            <a:ext cx="1" cy="636818"/>
          </a:xfrm>
          <a:prstGeom prst="line">
            <a:avLst/>
          </a:prstGeom>
          <a:ln w="38100" cap="rnd" cmpd="tri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796534" y="2685455"/>
            <a:ext cx="1814742" cy="815553"/>
            <a:chOff x="434276" y="2532028"/>
            <a:chExt cx="1814742" cy="815553"/>
          </a:xfrm>
        </p:grpSpPr>
        <p:sp>
          <p:nvSpPr>
            <p:cNvPr id="83" name="AutoShape 171"/>
            <p:cNvSpPr>
              <a:spLocks noChangeArrowheads="1"/>
            </p:cNvSpPr>
            <p:nvPr/>
          </p:nvSpPr>
          <p:spPr bwMode="gray">
            <a:xfrm>
              <a:off x="434276" y="2532028"/>
              <a:ext cx="1814742" cy="815553"/>
            </a:xfrm>
            <a:prstGeom prst="roundRect">
              <a:avLst>
                <a:gd name="adj" fmla="val 4091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18000" tIns="90000" rIns="1800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1" i="0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 bwMode="gray">
            <a:xfrm>
              <a:off x="560974" y="3061591"/>
              <a:ext cx="681769" cy="160616"/>
            </a:xfrm>
            <a:prstGeom prst="ellipse">
              <a:avLst/>
            </a:prstGeom>
            <a:pattFill prst="lt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9525">
              <a:solidFill>
                <a:srgbClr val="658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21559" y="2720756"/>
              <a:ext cx="384594" cy="461590"/>
            </a:xfrm>
            <a:prstGeom prst="rect">
              <a:avLst/>
            </a:prstGeom>
          </p:spPr>
        </p:pic>
        <p:sp>
          <p:nvSpPr>
            <p:cNvPr id="102" name="타원 101"/>
            <p:cNvSpPr/>
            <p:nvPr/>
          </p:nvSpPr>
          <p:spPr bwMode="gray">
            <a:xfrm>
              <a:off x="1354535" y="3061591"/>
              <a:ext cx="681769" cy="160616"/>
            </a:xfrm>
            <a:prstGeom prst="ellipse">
              <a:avLst/>
            </a:prstGeom>
            <a:pattFill prst="lt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9525">
              <a:solidFill>
                <a:srgbClr val="658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515120" y="2720756"/>
              <a:ext cx="384594" cy="461590"/>
            </a:xfrm>
            <a:prstGeom prst="rect">
              <a:avLst/>
            </a:prstGeom>
          </p:spPr>
        </p:pic>
        <p:sp>
          <p:nvSpPr>
            <p:cNvPr id="104" name="AutoShape 173"/>
            <p:cNvSpPr>
              <a:spLocks noChangeArrowheads="1"/>
            </p:cNvSpPr>
            <p:nvPr/>
          </p:nvSpPr>
          <p:spPr bwMode="gray">
            <a:xfrm>
              <a:off x="895556" y="2552611"/>
              <a:ext cx="784557" cy="199285"/>
            </a:xfrm>
            <a:prstGeom prst="roundRect">
              <a:avLst>
                <a:gd name="adj" fmla="val 58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90000" rIns="1800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교통통합</a:t>
              </a:r>
              <a:r>
                <a:rPr lang="en-US" altLang="ko-KR" sz="800" b="1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lang="ko-KR" altLang="en-US" sz="800" b="1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 </a:t>
              </a:r>
              <a:r>
                <a:rPr lang="en-US" altLang="ko-KR" sz="800" b="1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(IQ)</a:t>
              </a:r>
              <a:endPara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gray">
            <a:xfrm>
              <a:off x="611230" y="3181037"/>
              <a:ext cx="55536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latinLnBrk="0">
                <a:defRPr kumimoji="1" sz="6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800" b="1" smtClean="0"/>
                <a:t>DB#1</a:t>
              </a:r>
              <a:endParaRPr lang="ko-KR" altLang="en-US" sz="800" b="1" dirty="0"/>
            </a:p>
          </p:txBody>
        </p:sp>
        <p:sp>
          <p:nvSpPr>
            <p:cNvPr id="101" name="Text Box 40"/>
            <p:cNvSpPr txBox="1">
              <a:spLocks noChangeArrowheads="1"/>
            </p:cNvSpPr>
            <p:nvPr/>
          </p:nvSpPr>
          <p:spPr bwMode="gray">
            <a:xfrm>
              <a:off x="1404791" y="3181037"/>
              <a:ext cx="55536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latinLnBrk="0">
                <a:defRPr kumimoji="1" sz="6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800" b="1" smtClean="0"/>
                <a:t>DB#2</a:t>
              </a:r>
              <a:endParaRPr lang="ko-KR" altLang="en-US" sz="8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05154" y="2654543"/>
            <a:ext cx="951507" cy="815553"/>
            <a:chOff x="12234398" y="2207399"/>
            <a:chExt cx="951507" cy="815553"/>
          </a:xfrm>
        </p:grpSpPr>
        <p:sp>
          <p:nvSpPr>
            <p:cNvPr id="110" name="AutoShape 171"/>
            <p:cNvSpPr>
              <a:spLocks noChangeArrowheads="1"/>
            </p:cNvSpPr>
            <p:nvPr/>
          </p:nvSpPr>
          <p:spPr bwMode="gray">
            <a:xfrm>
              <a:off x="12234398" y="2207399"/>
              <a:ext cx="951507" cy="815553"/>
            </a:xfrm>
            <a:prstGeom prst="roundRect">
              <a:avLst>
                <a:gd name="adj" fmla="val 4091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18000" tIns="90000" rIns="1800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1" i="0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2" name="타원 111"/>
            <p:cNvSpPr/>
            <p:nvPr/>
          </p:nvSpPr>
          <p:spPr bwMode="gray">
            <a:xfrm>
              <a:off x="12361096" y="2736962"/>
              <a:ext cx="681769" cy="160616"/>
            </a:xfrm>
            <a:prstGeom prst="ellipse">
              <a:avLst/>
            </a:prstGeom>
            <a:pattFill prst="lt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9525">
              <a:solidFill>
                <a:srgbClr val="658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2521681" y="2396127"/>
              <a:ext cx="384594" cy="461590"/>
            </a:xfrm>
            <a:prstGeom prst="rect">
              <a:avLst/>
            </a:prstGeom>
          </p:spPr>
        </p:pic>
        <p:sp>
          <p:nvSpPr>
            <p:cNvPr id="114" name="AutoShape 173"/>
            <p:cNvSpPr>
              <a:spLocks noChangeArrowheads="1"/>
            </p:cNvSpPr>
            <p:nvPr/>
          </p:nvSpPr>
          <p:spPr bwMode="gray">
            <a:xfrm>
              <a:off x="12305153" y="2227982"/>
              <a:ext cx="784557" cy="199285"/>
            </a:xfrm>
            <a:prstGeom prst="roundRect">
              <a:avLst>
                <a:gd name="adj" fmla="val 58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tIns="90000" rIns="1800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ETL </a:t>
              </a:r>
              <a:r>
                <a:rPr lang="ko-KR" altLang="en-US" sz="800" b="1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 Box 40"/>
            <p:cNvSpPr txBox="1">
              <a:spLocks noChangeArrowheads="1"/>
            </p:cNvSpPr>
            <p:nvPr/>
          </p:nvSpPr>
          <p:spPr bwMode="gray">
            <a:xfrm>
              <a:off x="12411352" y="2856408"/>
              <a:ext cx="55536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latinLnBrk="0">
                <a:defRPr kumimoji="1" sz="6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800" b="1" smtClean="0"/>
                <a:t>ETL</a:t>
              </a:r>
              <a:endParaRPr lang="ko-KR" altLang="en-US" sz="800" b="1" dirty="0"/>
            </a:p>
          </p:txBody>
        </p:sp>
      </p:grpSp>
      <p:cxnSp>
        <p:nvCxnSpPr>
          <p:cNvPr id="138" name="직선 연결선 137"/>
          <p:cNvCxnSpPr/>
          <p:nvPr/>
        </p:nvCxnSpPr>
        <p:spPr bwMode="gray">
          <a:xfrm flipH="1" flipV="1">
            <a:off x="2432720" y="1789889"/>
            <a:ext cx="1" cy="636818"/>
          </a:xfrm>
          <a:prstGeom prst="line">
            <a:avLst/>
          </a:prstGeom>
          <a:ln w="38100" cap="rnd" cmpd="tri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171"/>
          <p:cNvSpPr>
            <a:spLocks noChangeArrowheads="1"/>
          </p:cNvSpPr>
          <p:nvPr/>
        </p:nvSpPr>
        <p:spPr bwMode="gray">
          <a:xfrm>
            <a:off x="1856656" y="1171887"/>
            <a:ext cx="1071251" cy="1031732"/>
          </a:xfrm>
          <a:prstGeom prst="roundRect">
            <a:avLst>
              <a:gd name="adj" fmla="val 4091"/>
            </a:avLst>
          </a:prstGeom>
          <a:gradFill rotWithShape="0">
            <a:gsLst>
              <a:gs pos="0">
                <a:srgbClr val="D2E1F0"/>
              </a:gs>
              <a:gs pos="100000">
                <a:srgbClr val="F5F8FC"/>
              </a:gs>
            </a:gsLst>
            <a:lin ang="5400000" scaled="1"/>
          </a:gradFill>
          <a:ln w="19050">
            <a:solidFill>
              <a:srgbClr val="94B8DC"/>
            </a:solidFill>
            <a:round/>
            <a:headEnd/>
            <a:tailEnd/>
          </a:ln>
        </p:spPr>
        <p:txBody>
          <a:bodyPr lIns="18000" tIns="0" rIns="18000" bIns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AutoShape 173"/>
          <p:cNvSpPr>
            <a:spLocks noChangeArrowheads="1"/>
          </p:cNvSpPr>
          <p:nvPr/>
        </p:nvSpPr>
        <p:spPr bwMode="gray">
          <a:xfrm>
            <a:off x="1986767" y="1124744"/>
            <a:ext cx="784557" cy="199285"/>
          </a:xfrm>
          <a:prstGeom prst="roundRect">
            <a:avLst>
              <a:gd name="adj" fmla="val 58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90000" rIns="180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AP</a:t>
            </a:r>
            <a:r>
              <a: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2136547" y="1472027"/>
            <a:ext cx="532416" cy="578369"/>
            <a:chOff x="3242136" y="4353869"/>
            <a:chExt cx="532416" cy="578369"/>
          </a:xfrm>
        </p:grpSpPr>
        <p:sp>
          <p:nvSpPr>
            <p:cNvPr id="142" name="Rectangle 223"/>
            <p:cNvSpPr>
              <a:spLocks noChangeArrowheads="1"/>
            </p:cNvSpPr>
            <p:nvPr/>
          </p:nvSpPr>
          <p:spPr bwMode="auto">
            <a:xfrm>
              <a:off x="3242136" y="4562906"/>
              <a:ext cx="5324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8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차량경로형</a:t>
              </a:r>
              <a:endParaRPr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eaLnBrk="1" latinLnBrk="0" hangingPunct="1"/>
              <a:r>
                <a:rPr lang="en-US" altLang="ko-KR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eaLnBrk="1" latinLnBrk="0" hangingPunct="1"/>
              <a:r>
                <a:rPr lang="en-US" altLang="ko-KR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별도 구축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4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3394632" y="4259194"/>
              <a:ext cx="216000" cy="40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6" name="직선 연결선 507"/>
          <p:cNvCxnSpPr>
            <a:cxnSpLocks noChangeShapeType="1"/>
          </p:cNvCxnSpPr>
          <p:nvPr/>
        </p:nvCxnSpPr>
        <p:spPr bwMode="auto">
          <a:xfrm flipV="1">
            <a:off x="542298" y="2415238"/>
            <a:ext cx="4223462" cy="1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" name="Picture 10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232892"/>
            <a:ext cx="100792" cy="34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모서리가 둥근 직사각형 213"/>
          <p:cNvSpPr/>
          <p:nvPr/>
        </p:nvSpPr>
        <p:spPr bwMode="auto">
          <a:xfrm>
            <a:off x="5942959" y="5788738"/>
            <a:ext cx="779410" cy="7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kumimoji="1"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모서리가 둥근 직사각형 215"/>
          <p:cNvSpPr/>
          <p:nvPr/>
        </p:nvSpPr>
        <p:spPr bwMode="auto">
          <a:xfrm>
            <a:off x="5994089" y="1387276"/>
            <a:ext cx="779410" cy="7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kumimoji="1"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5241603" y="764704"/>
            <a:ext cx="986356" cy="13168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 문제점</a:t>
            </a:r>
          </a:p>
        </p:txBody>
      </p:sp>
      <p:sp>
        <p:nvSpPr>
          <p:cNvPr id="227" name="직사각형 226"/>
          <p:cNvSpPr/>
          <p:nvPr/>
        </p:nvSpPr>
        <p:spPr bwMode="auto">
          <a:xfrm>
            <a:off x="6308155" y="764704"/>
            <a:ext cx="3181349" cy="13168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marR="0" indent="-82550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오랜 작업시간 소요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(DSRC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일데이터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2~3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천만건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kumimoji="1"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kumimoji="1"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샘플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만여건에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대한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row 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처리 속도 테스트 결과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알고리즘은 기존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DSRC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경로형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데이터 처리 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로직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b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대략 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시간 정도 소요</a:t>
            </a:r>
            <a:endParaRPr kumimoji="1"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5241603" y="5385554"/>
            <a:ext cx="986356" cy="878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필요사항</a:t>
            </a:r>
          </a:p>
        </p:txBody>
      </p:sp>
      <p:sp>
        <p:nvSpPr>
          <p:cNvPr id="247" name="직사각형 246"/>
          <p:cNvSpPr/>
          <p:nvPr/>
        </p:nvSpPr>
        <p:spPr bwMode="auto">
          <a:xfrm>
            <a:off x="6308155" y="5385554"/>
            <a:ext cx="3181349" cy="8781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82550" latinLnBrk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kumimoji="1" lang="ko-KR" altLang="en-US" sz="1050" dirty="0" err="1" smtClean="0">
                <a:latin typeface="맑은 고딕" panose="020B0503020000020004" pitchFamily="50" charset="-127"/>
              </a:rPr>
              <a:t>차량경로형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 화면 표출을 위해 </a:t>
            </a:r>
            <a:r>
              <a:rPr kumimoji="1" lang="en-US" altLang="ko-KR" sz="1050" dirty="0" smtClean="0">
                <a:latin typeface="맑은 고딕" panose="020B0503020000020004" pitchFamily="50" charset="-127"/>
              </a:rPr>
              <a:t>AP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에서 사용하는  </a:t>
            </a:r>
            <a:r>
              <a:rPr kumimoji="1" lang="en-US" altLang="ko-KR" sz="1050" dirty="0" smtClean="0">
                <a:latin typeface="맑은 고딕" panose="020B0503020000020004" pitchFamily="50" charset="-127"/>
              </a:rPr>
              <a:t>layer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정보</a:t>
            </a:r>
            <a:r>
              <a:rPr kumimoji="1" lang="en-US" altLang="ko-KR" sz="1050" dirty="0" smtClean="0">
                <a:latin typeface="맑은 고딕" panose="020B0503020000020004" pitchFamily="50" charset="-127"/>
              </a:rPr>
              <a:t>(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공간정보</a:t>
            </a:r>
            <a:r>
              <a:rPr kumimoji="1" lang="en-US" altLang="ko-KR" sz="1050" dirty="0" smtClean="0">
                <a:latin typeface="맑은 고딕" panose="020B0503020000020004" pitchFamily="50" charset="-127"/>
              </a:rPr>
              <a:t>) 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필요</a:t>
            </a:r>
            <a:endParaRPr kumimoji="1" lang="en-US" altLang="ko-KR" sz="1050" dirty="0" smtClean="0">
              <a:latin typeface="맑은 고딕" panose="020B0503020000020004" pitchFamily="50" charset="-127"/>
            </a:endParaRPr>
          </a:p>
          <a:p>
            <a:pPr marL="171450" indent="-82550" latinLnBrk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kumimoji="1" lang="ko-KR" altLang="en-US" sz="1050" dirty="0" err="1" smtClean="0">
                <a:latin typeface="맑은 고딕" panose="020B0503020000020004" pitchFamily="50" charset="-127"/>
              </a:rPr>
              <a:t>차량경로형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 어플리케이션에 </a:t>
            </a:r>
            <a:r>
              <a:rPr kumimoji="1" lang="ko-KR" altLang="en-US" sz="1050" dirty="0" err="1" smtClean="0">
                <a:latin typeface="맑은 고딕" panose="020B0503020000020004" pitchFamily="50" charset="-127"/>
              </a:rPr>
              <a:t>커멘드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 실행명령에 확인 필요</a:t>
            </a:r>
            <a:endParaRPr kumimoji="1" lang="en-US" altLang="ko-KR" sz="1050" dirty="0">
              <a:latin typeface="맑은 고딕" panose="020B0503020000020004" pitchFamily="50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5994089" y="3218267"/>
            <a:ext cx="779410" cy="7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kumimoji="1"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5241603" y="2132856"/>
            <a:ext cx="986356" cy="22425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활용방안</a:t>
            </a:r>
          </a:p>
        </p:txBody>
      </p:sp>
      <p:sp>
        <p:nvSpPr>
          <p:cNvPr id="253" name="직사각형 252"/>
          <p:cNvSpPr/>
          <p:nvPr/>
        </p:nvSpPr>
        <p:spPr bwMode="auto">
          <a:xfrm>
            <a:off x="6308155" y="2132856"/>
            <a:ext cx="3181349" cy="2242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marR="0" indent="-82550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기운영중인</a:t>
            </a: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차량경로형</a:t>
            </a: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어플리케이션을 활용하여 작업시간 단축</a:t>
            </a:r>
            <a:endParaRPr kumimoji="1" lang="en-US" altLang="ko-K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82550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en-US" altLang="ko-K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174625" latinLnBrk="1">
              <a:spcBef>
                <a:spcPts val="400"/>
              </a:spcBef>
              <a:buFont typeface="+mj-ea"/>
              <a:buAutoNum type="circleNumDbPlain"/>
            </a:pP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교통통합</a:t>
            </a:r>
            <a:r>
              <a:rPr kumimoji="1"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kumimoji="1"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원시데이터를 </a:t>
            </a:r>
            <a:r>
              <a:rPr kumimoji="1"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차량경로형</a:t>
            </a:r>
            <a:r>
              <a:rPr kumimoji="1"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kumimoji="1"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매일 적재</a:t>
            </a:r>
            <a:r>
              <a:rPr kumimoji="1"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174625" latinLnBrk="1">
              <a:spcBef>
                <a:spcPts val="400"/>
              </a:spcBef>
              <a:buFont typeface="+mj-ea"/>
              <a:buAutoNum type="circleNumDbPlain"/>
            </a:pP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차량경로형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스케쥴에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맞추어 구동하여 결과 파일 생성</a:t>
            </a:r>
            <a:endParaRPr kumimoji="1"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174625" latinLnBrk="1">
              <a:spcBef>
                <a:spcPts val="400"/>
              </a:spcBef>
              <a:buFont typeface="+mj-ea"/>
              <a:buAutoNum type="circleNumDbPlain"/>
            </a:pP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생성된 결과 파일을 다시 교통통합</a:t>
            </a:r>
            <a:r>
              <a:rPr kumimoji="1"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이관하여 적재</a:t>
            </a:r>
            <a:endParaRPr kumimoji="1"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174625" latinLnBrk="1">
              <a:spcBef>
                <a:spcPts val="400"/>
              </a:spcBef>
              <a:buFont typeface="+mj-ea"/>
              <a:buAutoNum type="circleNumDbPlain"/>
            </a:pPr>
            <a:r>
              <a:rPr kumimoji="1"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교통분석지원시스템에서 </a:t>
            </a:r>
            <a:r>
              <a:rPr kumimoji="1"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표출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" name="AutoShape 171"/>
          <p:cNvSpPr>
            <a:spLocks noChangeArrowheads="1"/>
          </p:cNvSpPr>
          <p:nvPr/>
        </p:nvSpPr>
        <p:spPr bwMode="gray">
          <a:xfrm>
            <a:off x="1919330" y="1436111"/>
            <a:ext cx="890946" cy="689352"/>
          </a:xfrm>
          <a:prstGeom prst="roundRect">
            <a:avLst>
              <a:gd name="adj" fmla="val 409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lIns="18000" tIns="0" rIns="18000" bIns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9" name="모서리가 둥근 직사각형 288"/>
          <p:cNvSpPr/>
          <p:nvPr/>
        </p:nvSpPr>
        <p:spPr bwMode="auto">
          <a:xfrm>
            <a:off x="5942959" y="4840296"/>
            <a:ext cx="779410" cy="7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kumimoji="1"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5241603" y="4437112"/>
            <a:ext cx="986356" cy="878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선행작업</a:t>
            </a:r>
          </a:p>
        </p:txBody>
      </p:sp>
      <p:sp>
        <p:nvSpPr>
          <p:cNvPr id="291" name="직사각형 290"/>
          <p:cNvSpPr/>
          <p:nvPr/>
        </p:nvSpPr>
        <p:spPr bwMode="auto">
          <a:xfrm>
            <a:off x="6308155" y="4437112"/>
            <a:ext cx="3181349" cy="8781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82550" latinLnBrk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kumimoji="1" lang="ko-KR" altLang="en-US" sz="1050" dirty="0" smtClean="0">
                <a:latin typeface="맑은 고딕" panose="020B0503020000020004" pitchFamily="50" charset="-127"/>
              </a:rPr>
              <a:t>네트워크 데이터 및 기초정보 </a:t>
            </a:r>
            <a:r>
              <a:rPr kumimoji="1" lang="en-US" altLang="ko-KR" sz="1050" dirty="0" smtClean="0">
                <a:latin typeface="맑은 고딕" panose="020B0503020000020004" pitchFamily="50" charset="-127"/>
              </a:rPr>
              <a:t>DB</a:t>
            </a:r>
            <a:r>
              <a:rPr kumimoji="1" lang="ko-KR" altLang="en-US" sz="1050" dirty="0" smtClean="0">
                <a:latin typeface="맑은 고딕" panose="020B0503020000020004" pitchFamily="50" charset="-127"/>
              </a:rPr>
              <a:t>화</a:t>
            </a:r>
            <a:endParaRPr kumimoji="1" lang="en-US" altLang="ko-KR" sz="1050" dirty="0">
              <a:latin typeface="맑은 고딕" panose="020B0503020000020004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gray">
          <a:xfrm>
            <a:off x="4065177" y="1780787"/>
            <a:ext cx="4498" cy="634452"/>
          </a:xfrm>
          <a:prstGeom prst="line">
            <a:avLst/>
          </a:prstGeom>
          <a:ln w="38100" cap="rnd" cmpd="tri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72880" y="1556792"/>
            <a:ext cx="384594" cy="461590"/>
          </a:xfrm>
          <a:prstGeom prst="rect">
            <a:avLst/>
          </a:prstGeom>
        </p:spPr>
      </p:pic>
      <p:sp>
        <p:nvSpPr>
          <p:cNvPr id="78" name="TextBox 42"/>
          <p:cNvSpPr txBox="1">
            <a:spLocks noChangeArrowheads="1"/>
          </p:cNvSpPr>
          <p:nvPr/>
        </p:nvSpPr>
        <p:spPr bwMode="gray">
          <a:xfrm>
            <a:off x="3872880" y="1968331"/>
            <a:ext cx="8005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IRIS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AutoShape 222"/>
          <p:cNvSpPr>
            <a:spLocks noChangeArrowheads="1"/>
          </p:cNvSpPr>
          <p:nvPr/>
        </p:nvSpPr>
        <p:spPr bwMode="gray">
          <a:xfrm>
            <a:off x="344488" y="3879381"/>
            <a:ext cx="4572508" cy="2285924"/>
          </a:xfrm>
          <a:prstGeom prst="roundRect">
            <a:avLst>
              <a:gd name="adj" fmla="val 5591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318592" y="4339422"/>
            <a:ext cx="532416" cy="526338"/>
            <a:chOff x="3242136" y="4344344"/>
            <a:chExt cx="532416" cy="526338"/>
          </a:xfrm>
        </p:grpSpPr>
        <p:sp>
          <p:nvSpPr>
            <p:cNvPr id="87" name="Rectangle 223"/>
            <p:cNvSpPr>
              <a:spLocks noChangeArrowheads="1"/>
            </p:cNvSpPr>
            <p:nvPr/>
          </p:nvSpPr>
          <p:spPr bwMode="auto">
            <a:xfrm>
              <a:off x="3242136" y="4624461"/>
              <a:ext cx="5324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7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8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차량경로형</a:t>
              </a:r>
              <a:endParaRPr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eaLnBrk="1" latinLnBrk="0" hangingPunct="1"/>
              <a:r>
                <a:rPr lang="en-US" altLang="ko-KR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3394632" y="4249669"/>
              <a:ext cx="216000" cy="40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96492" y="4221088"/>
            <a:ext cx="384594" cy="461590"/>
          </a:xfrm>
          <a:prstGeom prst="rect">
            <a:avLst/>
          </a:prstGeom>
        </p:spPr>
      </p:pic>
      <p:sp>
        <p:nvSpPr>
          <p:cNvPr id="90" name="TextBox 42"/>
          <p:cNvSpPr txBox="1">
            <a:spLocks noChangeArrowheads="1"/>
          </p:cNvSpPr>
          <p:nvPr/>
        </p:nvSpPr>
        <p:spPr bwMode="gray">
          <a:xfrm>
            <a:off x="488504" y="4619191"/>
            <a:ext cx="800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교통통합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144394" y="4221088"/>
            <a:ext cx="384594" cy="461590"/>
          </a:xfrm>
          <a:prstGeom prst="rect">
            <a:avLst/>
          </a:prstGeom>
        </p:spPr>
      </p:pic>
      <p:sp>
        <p:nvSpPr>
          <p:cNvPr id="92" name="TextBox 42"/>
          <p:cNvSpPr txBox="1">
            <a:spLocks noChangeArrowheads="1"/>
          </p:cNvSpPr>
          <p:nvPr/>
        </p:nvSpPr>
        <p:spPr bwMode="gray">
          <a:xfrm>
            <a:off x="3936406" y="4619191"/>
            <a:ext cx="800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교통통합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 bwMode="gray">
          <a:xfrm flipH="1">
            <a:off x="2923015" y="4451883"/>
            <a:ext cx="1080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88" y="5472373"/>
            <a:ext cx="1188012" cy="6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위로 구부러진 화살표 94"/>
          <p:cNvSpPr/>
          <p:nvPr/>
        </p:nvSpPr>
        <p:spPr bwMode="auto">
          <a:xfrm>
            <a:off x="2198010" y="4882627"/>
            <a:ext cx="728865" cy="502927"/>
          </a:xfrm>
          <a:prstGeom prst="curvedUpArrow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/>
          <p:nvPr/>
        </p:nvCxnSpPr>
        <p:spPr bwMode="gray">
          <a:xfrm flipH="1">
            <a:off x="1208704" y="4451883"/>
            <a:ext cx="1080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AutoShape 173"/>
          <p:cNvSpPr>
            <a:spLocks noChangeArrowheads="1"/>
          </p:cNvSpPr>
          <p:nvPr/>
        </p:nvSpPr>
        <p:spPr bwMode="gray">
          <a:xfrm>
            <a:off x="1282108" y="4183531"/>
            <a:ext cx="784557" cy="199285"/>
          </a:xfrm>
          <a:prstGeom prst="roundRect">
            <a:avLst>
              <a:gd name="adj" fmla="val 58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90000" rIns="180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noProof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원시데이터 이관</a:t>
            </a:r>
            <a:endParaRPr kumimoji="0" lang="ko-KR" altLang="en-US" sz="8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AutoShape 173"/>
          <p:cNvSpPr>
            <a:spLocks noChangeArrowheads="1"/>
          </p:cNvSpPr>
          <p:nvPr/>
        </p:nvSpPr>
        <p:spPr bwMode="gray">
          <a:xfrm>
            <a:off x="3025183" y="4183531"/>
            <a:ext cx="784557" cy="199285"/>
          </a:xfrm>
          <a:prstGeom prst="roundRect">
            <a:avLst>
              <a:gd name="adj" fmla="val 58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90000" rIns="180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ko-KR" altLang="en-US" sz="800" b="1" kern="0" noProof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이관</a:t>
            </a:r>
            <a:endParaRPr kumimoji="0" lang="ko-KR" altLang="en-US" sz="8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AutoShape 173"/>
          <p:cNvSpPr>
            <a:spLocks noChangeArrowheads="1"/>
          </p:cNvSpPr>
          <p:nvPr/>
        </p:nvSpPr>
        <p:spPr bwMode="gray">
          <a:xfrm>
            <a:off x="2143350" y="5533697"/>
            <a:ext cx="784557" cy="199285"/>
          </a:xfrm>
          <a:prstGeom prst="roundRect">
            <a:avLst>
              <a:gd name="adj" fmla="val 58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90000" rIns="180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자동화 </a:t>
            </a:r>
            <a:r>
              <a:rPr kumimoji="0" lang="ko-KR" altLang="en-US" sz="8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스케쥴링</a:t>
            </a:r>
            <a:endParaRPr kumimoji="0" lang="ko-KR" altLang="en-US" sz="8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직선 화살표 연결선 105"/>
          <p:cNvCxnSpPr>
            <a:endCxn id="92" idx="2"/>
          </p:cNvCxnSpPr>
          <p:nvPr/>
        </p:nvCxnSpPr>
        <p:spPr bwMode="gray">
          <a:xfrm flipV="1">
            <a:off x="4336691" y="5019301"/>
            <a:ext cx="0" cy="2520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13" y="5301208"/>
            <a:ext cx="766763" cy="51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2"/>
          <p:cNvSpPr txBox="1">
            <a:spLocks noChangeArrowheads="1"/>
          </p:cNvSpPr>
          <p:nvPr/>
        </p:nvSpPr>
        <p:spPr bwMode="gray">
          <a:xfrm>
            <a:off x="3936406" y="5743141"/>
            <a:ext cx="800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교통분석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지원시스템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AutoShape 173"/>
          <p:cNvSpPr>
            <a:spLocks noChangeArrowheads="1"/>
          </p:cNvSpPr>
          <p:nvPr/>
        </p:nvSpPr>
        <p:spPr bwMode="gray">
          <a:xfrm>
            <a:off x="4441215" y="4984639"/>
            <a:ext cx="295761" cy="172553"/>
          </a:xfrm>
          <a:prstGeom prst="roundRect">
            <a:avLst>
              <a:gd name="adj" fmla="val 58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90000" rIns="180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표출</a:t>
            </a:r>
            <a:endParaRPr kumimoji="0" lang="ko-KR" altLang="en-US" sz="800" b="1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02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222"/>
          <p:cNvSpPr>
            <a:spLocks noChangeArrowheads="1"/>
          </p:cNvSpPr>
          <p:nvPr/>
        </p:nvSpPr>
        <p:spPr bwMode="gray">
          <a:xfrm>
            <a:off x="8193360" y="764705"/>
            <a:ext cx="1440160" cy="5544020"/>
          </a:xfrm>
          <a:prstGeom prst="roundRect">
            <a:avLst>
              <a:gd name="adj" fmla="val 5591"/>
            </a:avLst>
          </a:prstGeom>
          <a:solidFill>
            <a:schemeClr val="accent6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AutoShape 222"/>
          <p:cNvSpPr>
            <a:spLocks noChangeArrowheads="1"/>
          </p:cNvSpPr>
          <p:nvPr/>
        </p:nvSpPr>
        <p:spPr bwMode="gray">
          <a:xfrm>
            <a:off x="3512840" y="765300"/>
            <a:ext cx="2952328" cy="5544020"/>
          </a:xfrm>
          <a:prstGeom prst="roundRect">
            <a:avLst>
              <a:gd name="adj" fmla="val 5591"/>
            </a:avLst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개별차량 데이터 생성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AutoShape 222"/>
          <p:cNvSpPr>
            <a:spLocks noChangeArrowheads="1"/>
          </p:cNvSpPr>
          <p:nvPr/>
        </p:nvSpPr>
        <p:spPr bwMode="gray">
          <a:xfrm>
            <a:off x="6564585" y="764705"/>
            <a:ext cx="1524719" cy="5544020"/>
          </a:xfrm>
          <a:prstGeom prst="roundRect">
            <a:avLst>
              <a:gd name="adj" fmla="val 5591"/>
            </a:avLst>
          </a:prstGeom>
          <a:solidFill>
            <a:schemeClr val="accent6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표출 데이터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222"/>
          <p:cNvSpPr>
            <a:spLocks noChangeArrowheads="1"/>
          </p:cNvSpPr>
          <p:nvPr/>
        </p:nvSpPr>
        <p:spPr bwMode="gray">
          <a:xfrm>
            <a:off x="1856656" y="764705"/>
            <a:ext cx="1584176" cy="5544020"/>
          </a:xfrm>
          <a:prstGeom prst="roundRect">
            <a:avLst>
              <a:gd name="adj" fmla="val 5591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기초 데이터 생성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AutoShape 222"/>
          <p:cNvSpPr>
            <a:spLocks noChangeArrowheads="1"/>
          </p:cNvSpPr>
          <p:nvPr/>
        </p:nvSpPr>
        <p:spPr bwMode="gray">
          <a:xfrm>
            <a:off x="272480" y="764705"/>
            <a:ext cx="1512168" cy="5544020"/>
          </a:xfrm>
          <a:prstGeom prst="roundRect">
            <a:avLst>
              <a:gd name="adj" fmla="val 5591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 latinLnBrk="0"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자료준비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272480" y="116636"/>
            <a:ext cx="9360470" cy="410369"/>
          </a:xfrm>
          <a:prstGeom prst="rect">
            <a:avLst/>
          </a:prstGeom>
        </p:spPr>
        <p:txBody>
          <a:bodyPr anchor="ctr" anchorCtr="0"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18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차량경로 생성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6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000672" y="1050664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A.2.1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표출네트워크</a:t>
            </a: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416496" y="1014636"/>
            <a:ext cx="1224136" cy="504056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A.1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대내외 </a:t>
            </a:r>
            <a:endParaRPr kumimoji="1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공간정보</a:t>
            </a:r>
            <a:endParaRPr kumimoji="1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000672" y="1700856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A.2.2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</a:p>
        </p:txBody>
      </p:sp>
      <p:cxnSp>
        <p:nvCxnSpPr>
          <p:cNvPr id="9" name="직선 화살표 연결선 8"/>
          <p:cNvCxnSpPr>
            <a:stCxn id="7" idx="4"/>
            <a:endCxn id="6" idx="1"/>
          </p:cNvCxnSpPr>
          <p:nvPr/>
        </p:nvCxnSpPr>
        <p:spPr>
          <a:xfrm flipV="1">
            <a:off x="1640632" y="1230664"/>
            <a:ext cx="360040" cy="3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11" idx="0"/>
          </p:cNvCxnSpPr>
          <p:nvPr/>
        </p:nvCxnSpPr>
        <p:spPr>
          <a:xfrm>
            <a:off x="2648744" y="1410664"/>
            <a:ext cx="0" cy="29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자기 디스크 19"/>
          <p:cNvSpPr/>
          <p:nvPr/>
        </p:nvSpPr>
        <p:spPr bwMode="auto">
          <a:xfrm>
            <a:off x="416496" y="3285080"/>
            <a:ext cx="1224136" cy="50400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B.1 TCS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원시데이터</a:t>
            </a:r>
            <a:endParaRPr kumimoji="1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(D, D+1)</a:t>
            </a: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416496" y="4347080"/>
            <a:ext cx="1224136" cy="50400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C.1 DSRC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원시데이터</a:t>
            </a:r>
            <a:endParaRPr kumimoji="1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(D)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584848" y="2925032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B.3.1 TCS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단거리경로 생성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/>
          <p:cNvCxnSpPr>
            <a:stCxn id="20" idx="4"/>
            <a:endCxn id="23" idx="1"/>
          </p:cNvCxnSpPr>
          <p:nvPr/>
        </p:nvCxnSpPr>
        <p:spPr>
          <a:xfrm flipV="1">
            <a:off x="1640632" y="3105032"/>
            <a:ext cx="19442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62" idx="2"/>
          </p:cNvCxnSpPr>
          <p:nvPr/>
        </p:nvCxnSpPr>
        <p:spPr>
          <a:xfrm flipV="1">
            <a:off x="4231755" y="2708920"/>
            <a:ext cx="1165" cy="21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2" idx="3"/>
          </p:cNvCxnSpPr>
          <p:nvPr/>
        </p:nvCxnSpPr>
        <p:spPr>
          <a:xfrm>
            <a:off x="4880992" y="252892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2000672" y="4149080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C.2.1 RSE </a:t>
            </a:r>
            <a:r>
              <a:rPr kumimoji="1"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상태맵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584848" y="3501048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B.3.3 Toll Group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/>
          <p:cNvCxnSpPr>
            <a:stCxn id="20" idx="4"/>
            <a:endCxn id="44" idx="1"/>
          </p:cNvCxnSpPr>
          <p:nvPr/>
        </p:nvCxnSpPr>
        <p:spPr>
          <a:xfrm>
            <a:off x="1640632" y="3537080"/>
            <a:ext cx="1944216" cy="14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1" idx="4"/>
            <a:endCxn id="41" idx="1"/>
          </p:cNvCxnSpPr>
          <p:nvPr/>
        </p:nvCxnSpPr>
        <p:spPr>
          <a:xfrm flipV="1">
            <a:off x="1640632" y="4329080"/>
            <a:ext cx="360040" cy="2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57" idx="1"/>
          </p:cNvCxnSpPr>
          <p:nvPr/>
        </p:nvCxnSpPr>
        <p:spPr>
          <a:xfrm>
            <a:off x="3296816" y="4329080"/>
            <a:ext cx="1800200" cy="320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 bwMode="auto">
          <a:xfrm>
            <a:off x="3584848" y="4695147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C.3.2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통행시간 </a:t>
            </a: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산정</a:t>
            </a:r>
            <a:endParaRPr kumimoji="1"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584848" y="2348920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B.3.2 TCS </a:t>
            </a:r>
            <a:r>
              <a:rPr kumimoji="1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in/out</a:t>
            </a:r>
          </a:p>
          <a:p>
            <a:pPr algn="ctr" latinLnBrk="1"/>
            <a:r>
              <a: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</a:t>
            </a:r>
            <a:endParaRPr kumimoji="1"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5097016" y="2348920"/>
            <a:ext cx="1296144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TCS in/out</a:t>
            </a:r>
          </a:p>
          <a:p>
            <a:pPr algn="ctr" latinLnBrk="1"/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전수화</a:t>
            </a:r>
            <a:endParaRPr kumimoji="1"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584848" y="5787280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C.3.1 DSRC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원시통합경로</a:t>
            </a:r>
            <a:endParaRPr kumimoji="1"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화살표 연결선 80"/>
          <p:cNvCxnSpPr>
            <a:stCxn id="74" idx="0"/>
            <a:endCxn id="61" idx="2"/>
          </p:cNvCxnSpPr>
          <p:nvPr/>
        </p:nvCxnSpPr>
        <p:spPr>
          <a:xfrm flipV="1">
            <a:off x="4232920" y="5055147"/>
            <a:ext cx="0" cy="732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1" idx="4"/>
            <a:endCxn id="129" idx="1"/>
          </p:cNvCxnSpPr>
          <p:nvPr/>
        </p:nvCxnSpPr>
        <p:spPr>
          <a:xfrm>
            <a:off x="1640632" y="4599080"/>
            <a:ext cx="358589" cy="136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29" idx="3"/>
            <a:endCxn id="74" idx="1"/>
          </p:cNvCxnSpPr>
          <p:nvPr/>
        </p:nvCxnSpPr>
        <p:spPr>
          <a:xfrm>
            <a:off x="3295365" y="5967280"/>
            <a:ext cx="2894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 bwMode="auto">
          <a:xfrm>
            <a:off x="5097016" y="5445264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C.3.4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링크교통량 산정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00472" y="2204864"/>
            <a:ext cx="957403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01042" y="3933056"/>
            <a:ext cx="6363543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 bwMode="auto">
          <a:xfrm>
            <a:off x="1999221" y="5787280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C.2.4 DSRC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및</a:t>
            </a:r>
            <a:endParaRPr kumimoji="1"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결손 데이터 보정</a:t>
            </a:r>
          </a:p>
        </p:txBody>
      </p:sp>
      <p:sp>
        <p:nvSpPr>
          <p:cNvPr id="133" name="순서도: 자기 디스크 132"/>
          <p:cNvSpPr/>
          <p:nvPr/>
        </p:nvSpPr>
        <p:spPr bwMode="auto">
          <a:xfrm>
            <a:off x="416496" y="1611543"/>
            <a:ext cx="1224136" cy="50400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A.2 </a:t>
            </a: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(RSE,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영업소등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36" name="직선 화살표 연결선 135"/>
          <p:cNvCxnSpPr>
            <a:stCxn id="133" idx="4"/>
            <a:endCxn id="6" idx="1"/>
          </p:cNvCxnSpPr>
          <p:nvPr/>
        </p:nvCxnSpPr>
        <p:spPr>
          <a:xfrm flipV="1">
            <a:off x="1640632" y="1230664"/>
            <a:ext cx="360040" cy="63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 bwMode="auto">
          <a:xfrm>
            <a:off x="2000672" y="4695147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C.2.2 RSE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구간경로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000672" y="5241214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C.2.3 RSE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연결링크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7" name="직선 화살표 연결선 156"/>
          <p:cNvCxnSpPr>
            <a:stCxn id="21" idx="4"/>
            <a:endCxn id="149" idx="1"/>
          </p:cNvCxnSpPr>
          <p:nvPr/>
        </p:nvCxnSpPr>
        <p:spPr>
          <a:xfrm>
            <a:off x="1640632" y="4599080"/>
            <a:ext cx="360040" cy="276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21" idx="4"/>
            <a:endCxn id="150" idx="1"/>
          </p:cNvCxnSpPr>
          <p:nvPr/>
        </p:nvCxnSpPr>
        <p:spPr>
          <a:xfrm>
            <a:off x="1640632" y="4599080"/>
            <a:ext cx="360040" cy="82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41" idx="3"/>
            <a:endCxn id="74" idx="1"/>
          </p:cNvCxnSpPr>
          <p:nvPr/>
        </p:nvCxnSpPr>
        <p:spPr>
          <a:xfrm>
            <a:off x="3296816" y="4329080"/>
            <a:ext cx="288032" cy="16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49" idx="3"/>
            <a:endCxn id="61" idx="1"/>
          </p:cNvCxnSpPr>
          <p:nvPr/>
        </p:nvCxnSpPr>
        <p:spPr>
          <a:xfrm>
            <a:off x="3296816" y="4875147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7" idx="2"/>
            <a:endCxn id="104" idx="0"/>
          </p:cNvCxnSpPr>
          <p:nvPr/>
        </p:nvCxnSpPr>
        <p:spPr>
          <a:xfrm>
            <a:off x="5745088" y="5294677"/>
            <a:ext cx="0" cy="150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 bwMode="auto">
          <a:xfrm>
            <a:off x="6681192" y="4118726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D.4.3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경로교통량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6681192" y="3467851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D.4.2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링크속도</a:t>
            </a:r>
          </a:p>
        </p:txBody>
      </p:sp>
      <p:sp>
        <p:nvSpPr>
          <p:cNvPr id="191" name="직사각형 190"/>
          <p:cNvSpPr/>
          <p:nvPr/>
        </p:nvSpPr>
        <p:spPr bwMode="auto">
          <a:xfrm>
            <a:off x="6681192" y="2816976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D.4.1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선택링크교통량</a:t>
            </a:r>
          </a:p>
        </p:txBody>
      </p:sp>
      <p:sp>
        <p:nvSpPr>
          <p:cNvPr id="194" name="직사각형 193"/>
          <p:cNvSpPr/>
          <p:nvPr/>
        </p:nvSpPr>
        <p:spPr bwMode="auto">
          <a:xfrm>
            <a:off x="6681192" y="4769601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D.4.4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링크교통량</a:t>
            </a:r>
          </a:p>
        </p:txBody>
      </p:sp>
      <p:sp>
        <p:nvSpPr>
          <p:cNvPr id="197" name="직사각형 196"/>
          <p:cNvSpPr/>
          <p:nvPr/>
        </p:nvSpPr>
        <p:spPr bwMode="auto">
          <a:xfrm>
            <a:off x="8265368" y="1700856"/>
            <a:ext cx="1296144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D.5.1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표출</a:t>
            </a:r>
          </a:p>
        </p:txBody>
      </p:sp>
      <p:cxnSp>
        <p:nvCxnSpPr>
          <p:cNvPr id="198" name="직선 화살표 연결선 197"/>
          <p:cNvCxnSpPr>
            <a:stCxn id="11" idx="3"/>
            <a:endCxn id="197" idx="1"/>
          </p:cNvCxnSpPr>
          <p:nvPr/>
        </p:nvCxnSpPr>
        <p:spPr>
          <a:xfrm>
            <a:off x="3296816" y="188085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104" idx="3"/>
            <a:endCxn id="194" idx="1"/>
          </p:cNvCxnSpPr>
          <p:nvPr/>
        </p:nvCxnSpPr>
        <p:spPr>
          <a:xfrm flipV="1">
            <a:off x="6393160" y="4949601"/>
            <a:ext cx="288032" cy="67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97" idx="2"/>
            <a:endCxn id="194" idx="3"/>
          </p:cNvCxnSpPr>
          <p:nvPr/>
        </p:nvCxnSpPr>
        <p:spPr>
          <a:xfrm rot="5400000">
            <a:off x="7001016" y="3037176"/>
            <a:ext cx="2888745" cy="936104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197" idx="2"/>
            <a:endCxn id="186" idx="3"/>
          </p:cNvCxnSpPr>
          <p:nvPr/>
        </p:nvCxnSpPr>
        <p:spPr>
          <a:xfrm rot="5400000">
            <a:off x="7326453" y="2711739"/>
            <a:ext cx="2237870" cy="936104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97" idx="2"/>
            <a:endCxn id="190" idx="3"/>
          </p:cNvCxnSpPr>
          <p:nvPr/>
        </p:nvCxnSpPr>
        <p:spPr>
          <a:xfrm rot="5400000">
            <a:off x="7651891" y="2386301"/>
            <a:ext cx="1586995" cy="936104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197" idx="2"/>
            <a:endCxn id="191" idx="3"/>
          </p:cNvCxnSpPr>
          <p:nvPr/>
        </p:nvCxnSpPr>
        <p:spPr>
          <a:xfrm rot="5400000">
            <a:off x="7977328" y="2060864"/>
            <a:ext cx="936120" cy="936104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57" idx="3"/>
            <a:endCxn id="186" idx="1"/>
          </p:cNvCxnSpPr>
          <p:nvPr/>
        </p:nvCxnSpPr>
        <p:spPr>
          <a:xfrm flipV="1">
            <a:off x="6393160" y="4298726"/>
            <a:ext cx="288032" cy="35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61" idx="0"/>
            <a:endCxn id="190" idx="1"/>
          </p:cNvCxnSpPr>
          <p:nvPr/>
        </p:nvCxnSpPr>
        <p:spPr>
          <a:xfrm flipV="1">
            <a:off x="4232920" y="3647851"/>
            <a:ext cx="2448272" cy="104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 bwMode="auto">
          <a:xfrm>
            <a:off x="5097016" y="4005064"/>
            <a:ext cx="1296144" cy="1289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C.3.3 DSRC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경로분할</a:t>
            </a:r>
            <a:endParaRPr kumimoji="1"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/>
            <a:r>
              <a:rPr kumimoji="1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C.3.3.1 JC</a:t>
            </a:r>
            <a:r>
              <a: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링크기반 통행경로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kumimoji="1"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/>
            <a:r>
              <a:rPr kumimoji="1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C.3.3.2 </a:t>
            </a:r>
            <a:r>
              <a: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방향성 기반 통행경로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kumimoji="1"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/>
            <a:r>
              <a:rPr kumimoji="1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C.3.3.3 </a:t>
            </a:r>
            <a:r>
              <a: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링크통행시간 기반 통행경로 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kumimoji="1"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/>
            <a:r>
              <a:rPr kumimoji="1"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C.3.3.4 TCS</a:t>
            </a:r>
            <a:r>
              <a: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경로분할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2" name="직선 화살표 연결선 221"/>
          <p:cNvCxnSpPr>
            <a:stCxn id="57" idx="3"/>
            <a:endCxn id="191" idx="1"/>
          </p:cNvCxnSpPr>
          <p:nvPr/>
        </p:nvCxnSpPr>
        <p:spPr>
          <a:xfrm flipV="1">
            <a:off x="6393160" y="2996976"/>
            <a:ext cx="288032" cy="165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23" idx="3"/>
          </p:cNvCxnSpPr>
          <p:nvPr/>
        </p:nvCxnSpPr>
        <p:spPr>
          <a:xfrm flipV="1">
            <a:off x="4880992" y="2528920"/>
            <a:ext cx="216024" cy="57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3" idx="3"/>
            <a:endCxn id="57" idx="1"/>
          </p:cNvCxnSpPr>
          <p:nvPr/>
        </p:nvCxnSpPr>
        <p:spPr>
          <a:xfrm>
            <a:off x="4880992" y="3105032"/>
            <a:ext cx="216024" cy="1544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>
            <a:stCxn id="61" idx="3"/>
            <a:endCxn id="57" idx="1"/>
          </p:cNvCxnSpPr>
          <p:nvPr/>
        </p:nvCxnSpPr>
        <p:spPr>
          <a:xfrm flipV="1">
            <a:off x="4880992" y="4649871"/>
            <a:ext cx="216024" cy="22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74" idx="3"/>
            <a:endCxn id="57" idx="1"/>
          </p:cNvCxnSpPr>
          <p:nvPr/>
        </p:nvCxnSpPr>
        <p:spPr>
          <a:xfrm flipV="1">
            <a:off x="4880992" y="4649871"/>
            <a:ext cx="216024" cy="1317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>
            <a:stCxn id="23" idx="3"/>
            <a:endCxn id="104" idx="1"/>
          </p:cNvCxnSpPr>
          <p:nvPr/>
        </p:nvCxnSpPr>
        <p:spPr>
          <a:xfrm>
            <a:off x="4880992" y="3105032"/>
            <a:ext cx="216024" cy="2520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 bwMode="auto">
          <a:xfrm>
            <a:off x="5097016" y="5877272"/>
            <a:ext cx="1296144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kumimoji="1"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DSRC</a:t>
            </a:r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개별통행</a:t>
            </a:r>
            <a:endParaRPr kumimoji="1"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/>
            <a:r>
              <a:rPr kumimoji="1"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전수화</a:t>
            </a:r>
            <a:endParaRPr kumimoji="1"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01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51728</TotalTime>
  <Words>257</Words>
  <Application>Microsoft Office PowerPoint</Application>
  <PresentationFormat>A4 용지(210x297mm)</PresentationFormat>
  <Paragraphs>81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Arial</vt:lpstr>
      <vt:lpstr>HY헤드라인M</vt:lpstr>
      <vt:lpstr>맑은 고딕</vt:lpstr>
      <vt:lpstr>Wingdings</vt:lpstr>
      <vt:lpstr>나눔고딕</vt:lpstr>
      <vt:lpstr>Calibri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cjy</cp:lastModifiedBy>
  <cp:revision>496</cp:revision>
  <cp:lastPrinted>2018-02-12T06:32:49Z</cp:lastPrinted>
  <dcterms:created xsi:type="dcterms:W3CDTF">2011-06-08T02:24:21Z</dcterms:created>
  <dcterms:modified xsi:type="dcterms:W3CDTF">2018-02-12T10:16:07Z</dcterms:modified>
</cp:coreProperties>
</file>