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  <p:sldId id="271" r:id="rId5"/>
    <p:sldId id="269" r:id="rId6"/>
    <p:sldId id="272" r:id="rId7"/>
    <p:sldId id="273" r:id="rId8"/>
    <p:sldId id="259" r:id="rId9"/>
    <p:sldId id="26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DC3"/>
    <a:srgbClr val="FED4BB"/>
    <a:srgbClr val="7A5D6F"/>
    <a:srgbClr val="005177"/>
    <a:srgbClr val="AAC8CA"/>
    <a:srgbClr val="BDC5C7"/>
    <a:srgbClr val="B3AFBC"/>
    <a:srgbClr val="FCDCD0"/>
    <a:srgbClr val="646156"/>
    <a:srgbClr val="BAB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-330" y="228"/>
      </p:cViewPr>
      <p:guideLst>
        <p:guide orient="horz" pos="22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7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4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3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5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3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5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7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8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CDE2-5E5E-4B42-958F-CE3F1B99E7B4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65A2-724C-4E44-B663-7DB8B39F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1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83074" y="2593687"/>
            <a:ext cx="5825850" cy="1969075"/>
            <a:chOff x="4076699" y="2413000"/>
            <a:chExt cx="4038600" cy="1969075"/>
          </a:xfrm>
        </p:grpSpPr>
        <p:sp>
          <p:nvSpPr>
            <p:cNvPr id="2" name="TextBox 1"/>
            <p:cNvSpPr txBox="1"/>
            <p:nvPr/>
          </p:nvSpPr>
          <p:spPr>
            <a:xfrm>
              <a:off x="5600700" y="2413000"/>
              <a:ext cx="172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bg2">
                      <a:lumMod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“</a:t>
              </a:r>
              <a:endParaRPr lang="ko-KR" altLang="en-US" sz="4400" dirty="0">
                <a:solidFill>
                  <a:schemeClr val="bg2">
                    <a:lumMod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888251" y="3612634"/>
              <a:ext cx="46679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dirty="0">
                  <a:solidFill>
                    <a:schemeClr val="bg2">
                      <a:lumMod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”</a:t>
              </a:r>
              <a:endParaRPr lang="ko-KR" altLang="en-US" sz="4400" dirty="0">
                <a:solidFill>
                  <a:schemeClr val="bg2">
                    <a:lumMod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6699" y="2859037"/>
              <a:ext cx="4038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Clustering</a:t>
              </a:r>
              <a:endParaRPr lang="ko-KR" altLang="en-US" sz="4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114549" y="4692302"/>
            <a:ext cx="7962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Description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6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1096" y="604148"/>
            <a:ext cx="466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Implementation</a:t>
            </a:r>
            <a:endParaRPr lang="ko-KR" altLang="en-US" sz="36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77792" y="1283067"/>
            <a:ext cx="54979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9963520" y="117283"/>
            <a:ext cx="2342780" cy="535008"/>
            <a:chOff x="9963520" y="105708"/>
            <a:chExt cx="2342780" cy="535008"/>
          </a:xfrm>
        </p:grpSpPr>
        <p:sp>
          <p:nvSpPr>
            <p:cNvPr id="24" name="TextBox 23"/>
            <p:cNvSpPr txBox="1"/>
            <p:nvPr/>
          </p:nvSpPr>
          <p:spPr>
            <a:xfrm>
              <a:off x="9963520" y="240606"/>
              <a:ext cx="2342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임팩트있게</a:t>
              </a:r>
              <a:r>
                <a:rPr lang="ko-KR" altLang="en-US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하자</a:t>
              </a:r>
              <a:r>
                <a:rPr lang="en-US" altLang="ko-KR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!</a:t>
              </a:r>
              <a:endParaRPr lang="ko-KR" altLang="en-US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309023" y="105708"/>
              <a:ext cx="16546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과제랑 공모전이 걱정이야</a:t>
              </a:r>
              <a:r>
                <a:rPr lang="en-US" altLang="ko-KR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?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77792" y="2313103"/>
            <a:ext cx="58182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Step1. Read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file &amp; create graph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We need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file &gt;&gt; FORMAT : source, destination, weight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Step2. Draw graph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sing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networkx’s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kamada_kawai_layout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so, we need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scipy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package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pip install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scipy</a:t>
            </a:r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68300" y="6311900"/>
            <a:ext cx="55000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1096" y="604148"/>
            <a:ext cx="466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Scikit</a:t>
            </a:r>
            <a:r>
              <a:rPr lang="en-US" altLang="ko-KR" sz="36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-learn</a:t>
            </a:r>
            <a:endParaRPr lang="ko-KR" altLang="en-US" sz="36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77792" y="1283067"/>
            <a:ext cx="54979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9963520" y="117283"/>
            <a:ext cx="2342780" cy="535008"/>
            <a:chOff x="9963520" y="105708"/>
            <a:chExt cx="2342780" cy="535008"/>
          </a:xfrm>
        </p:grpSpPr>
        <p:sp>
          <p:nvSpPr>
            <p:cNvPr id="24" name="TextBox 23"/>
            <p:cNvSpPr txBox="1"/>
            <p:nvPr/>
          </p:nvSpPr>
          <p:spPr>
            <a:xfrm>
              <a:off x="9963520" y="240606"/>
              <a:ext cx="2342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임팩트있게</a:t>
              </a:r>
              <a:r>
                <a:rPr lang="ko-KR" altLang="en-US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하자</a:t>
              </a:r>
              <a:r>
                <a:rPr lang="en-US" altLang="ko-KR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!</a:t>
              </a:r>
              <a:endParaRPr lang="ko-KR" altLang="en-US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309023" y="105708"/>
              <a:ext cx="16546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과제랑 공모전이 걱정이야</a:t>
              </a:r>
              <a:r>
                <a:rPr lang="en-US" altLang="ko-KR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?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77792" y="1685399"/>
            <a:ext cx="5590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1.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KMeans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2. Hierarchical clustering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3. DBSCAN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 requirements: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sklearn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pandas(dataset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dataframe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만들어줌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),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numpy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4.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em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algorithm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5. k-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medoids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clustering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For loop to find cluster centers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-&gt;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여기서는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Kmeans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사용했는데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Unsupervised learning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자체가 사실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loop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임 반복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학습시키는거니까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우리가 초점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맞출거는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remove noise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Requirements: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pip install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sklearn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pip install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numpy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pip install pandas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68300" y="6311900"/>
            <a:ext cx="55000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373071" y="2424063"/>
            <a:ext cx="55905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수 많은 데이터를 유사성이 많은 것을 모음으로써 그룹 내에서는 단위 원소의 동질성을 극대화하고 서로 다른 그룹 상호 간에는 그 차이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이질성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극대화시키는 것을 말한다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classification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과 달리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unsupervised learning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이며 이전에 정의된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class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class label train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경험에 의존하지 않는다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1096" y="604148"/>
            <a:ext cx="466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KMeans</a:t>
            </a:r>
            <a:endParaRPr lang="ko-KR" altLang="en-US" sz="36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77792" y="1283067"/>
            <a:ext cx="54979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9963520" y="117283"/>
            <a:ext cx="2342780" cy="535008"/>
            <a:chOff x="9963520" y="105708"/>
            <a:chExt cx="2342780" cy="535008"/>
          </a:xfrm>
        </p:grpSpPr>
        <p:sp>
          <p:nvSpPr>
            <p:cNvPr id="24" name="TextBox 23"/>
            <p:cNvSpPr txBox="1"/>
            <p:nvPr/>
          </p:nvSpPr>
          <p:spPr>
            <a:xfrm>
              <a:off x="9963520" y="240606"/>
              <a:ext cx="2342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임팩트있게</a:t>
              </a:r>
              <a:r>
                <a:rPr lang="ko-KR" altLang="en-US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하자</a:t>
              </a:r>
              <a:r>
                <a:rPr lang="en-US" altLang="ko-KR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!</a:t>
              </a:r>
              <a:endParaRPr lang="ko-KR" altLang="en-US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309023" y="105708"/>
              <a:ext cx="16546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과제랑 공모전이 걱정이야</a:t>
              </a:r>
              <a:r>
                <a:rPr lang="en-US" altLang="ko-KR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?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77790" y="1301675"/>
            <a:ext cx="567816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KMeans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clustering algorithm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은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중심점을 찍은 후에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중심점에서 각 점간의 거리의 합이 가장 최소화가 되는 중심점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위치를 찾고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중심점에서 가까운 점들을 중심점을 기준으로 묶는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 algorithm</a:t>
            </a: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[figure1-1]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보면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군집이 존재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각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군집별로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중심이 찍혀있는데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중심점의 위치를 움직여 가면서 각 군집의 데이터와 중심점의 거리가 가장 작은 중심점을 찾는 것이다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줌심점은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결국 각 군집 데이터의 평균값을 위치로 가지게 되는데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이런 이유로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Means(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평균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algorithm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이라고 한다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…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from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sklearn.cluster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import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KMeans</a:t>
            </a:r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model =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KMeans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n_cluster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=3, algorithm=‘auto’)	# 3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개의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cluster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로 군집화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model.fit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(feature)			#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feture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로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training</a:t>
            </a:r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predict =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pd.DataFrame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model.predict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(feature))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predict.columns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=[‘predict’]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…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a typeface="-윤고딕31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문제점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Algorithm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의 사용이 편하고 속도가 비교적 빠르지만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, cluster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수를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정해줘야하며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중심점을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측정할때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처음에 랜덤으로 중심점의 위치를 찾기 때문에</a:t>
            </a:r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중심점과 점간의 거리가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Global optimum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인 최소 값을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찾는게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아니라 중심점이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Local optimum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에 수렴하여 잘못된 분류를 할 수 있다는 취약점이 존재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a typeface="-윤고딕310" panose="0203050400010101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68300" y="6311900"/>
            <a:ext cx="55000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441154" y="1731389"/>
            <a:ext cx="3152560" cy="3970671"/>
            <a:chOff x="7441154" y="1731389"/>
            <a:chExt cx="3152560" cy="3970671"/>
          </a:xfrm>
        </p:grpSpPr>
        <p:pic>
          <p:nvPicPr>
            <p:cNvPr id="1026" name="Picture 2" descr="http://cfile6.uf.tistory.com/image/9964633359DB7BBE0D03E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154" y="1731389"/>
              <a:ext cx="3152560" cy="3693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8307692" y="5425061"/>
              <a:ext cx="14194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[figure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1-1]</a:t>
              </a:r>
              <a:endPara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6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1096" y="604148"/>
            <a:ext cx="559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Hierarchical clustering</a:t>
            </a:r>
            <a:endParaRPr lang="ko-KR" altLang="en-US" sz="36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77792" y="1283067"/>
            <a:ext cx="54979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9963520" y="117283"/>
            <a:ext cx="2342780" cy="535008"/>
            <a:chOff x="9963520" y="105708"/>
            <a:chExt cx="2342780" cy="535008"/>
          </a:xfrm>
        </p:grpSpPr>
        <p:sp>
          <p:nvSpPr>
            <p:cNvPr id="24" name="TextBox 23"/>
            <p:cNvSpPr txBox="1"/>
            <p:nvPr/>
          </p:nvSpPr>
          <p:spPr>
            <a:xfrm>
              <a:off x="9963520" y="240606"/>
              <a:ext cx="2342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임팩트있게</a:t>
              </a:r>
              <a:r>
                <a:rPr lang="ko-KR" altLang="en-US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하자</a:t>
              </a:r>
              <a:r>
                <a:rPr lang="en-US" altLang="ko-KR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!</a:t>
              </a:r>
              <a:endParaRPr lang="ko-KR" altLang="en-US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309023" y="105708"/>
              <a:ext cx="16546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과제랑 공모전이 걱정이야</a:t>
              </a:r>
              <a:r>
                <a:rPr lang="en-US" altLang="ko-KR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?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77792" y="1870065"/>
            <a:ext cx="5678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Hierarchical clustering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은 비슷한 군집끼리 묶어 가면서 최종 적으로는 하나의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case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될때까지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군집을 묶는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 algorithm</a:t>
            </a:r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[figure1-2]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예를 살펴보자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“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진돗개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셰퍼드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요크셔테리어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푸들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물소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젖소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계층적 군집 분석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하게되면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첫번째는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중형견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소형견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소와 같은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군집으로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묶을수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있으며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이를 한번 더 군집화 하면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진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셰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요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푸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군집은 하나의 군집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묶인다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마지막으로 한번 더 군집화 하게 되면 전체가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한군집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동물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묶이게 된다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//////////////////////////////////////////////////////////////////////////////////////////////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…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요기 수정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from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sklearn.cluster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import 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model =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KMeans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n_cluster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=3, algorithm=‘auto’)	# 3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개의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cluster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로 군집화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model.fit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(feature)			#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feture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로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training</a:t>
            </a:r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predict =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pd.DataFrame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model.predict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(feature))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predict.columns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=[‘predict’]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-윤고딕310" panose="0203050400010101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…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a typeface="-윤고딕310" panose="0203050400010101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68300" y="6311900"/>
            <a:ext cx="55000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6667927" y="2401895"/>
            <a:ext cx="4994999" cy="2320561"/>
            <a:chOff x="6569073" y="876003"/>
            <a:chExt cx="4994999" cy="2320561"/>
          </a:xfrm>
        </p:grpSpPr>
        <p:sp>
          <p:nvSpPr>
            <p:cNvPr id="11" name="직사각형 10"/>
            <p:cNvSpPr/>
            <p:nvPr/>
          </p:nvSpPr>
          <p:spPr>
            <a:xfrm>
              <a:off x="8367334" y="2919565"/>
              <a:ext cx="14194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[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igure1-2]</a:t>
              </a:r>
              <a:endPara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569073" y="876003"/>
              <a:ext cx="4994999" cy="1893013"/>
              <a:chOff x="6569073" y="876003"/>
              <a:chExt cx="4994999" cy="1893013"/>
            </a:xfrm>
          </p:grpSpPr>
          <p:pic>
            <p:nvPicPr>
              <p:cNvPr id="2050" name="Picture 2" descr="http://cfile9.uf.tistory.com/image/99514F3359DE21771F6E2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9074" y="876003"/>
                <a:ext cx="3201105" cy="411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://cfile25.uf.tistory.com/image/99F4D53359DE2177033A7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2967" y="1421293"/>
                <a:ext cx="3201105" cy="539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http://cfile23.uf.tistory.com/image/992E7A3359DE21761A76EB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9073" y="2158163"/>
                <a:ext cx="3201105" cy="610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직선 화살표 연결선 2"/>
              <p:cNvCxnSpPr/>
              <p:nvPr/>
            </p:nvCxnSpPr>
            <p:spPr>
              <a:xfrm>
                <a:off x="8212875" y="1287474"/>
                <a:ext cx="308919" cy="269567"/>
              </a:xfrm>
              <a:prstGeom prst="straightConnector1">
                <a:avLst/>
              </a:prstGeom>
              <a:ln w="12700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/>
              <p:cNvCxnSpPr/>
              <p:nvPr/>
            </p:nvCxnSpPr>
            <p:spPr>
              <a:xfrm flipH="1">
                <a:off x="8350695" y="1870065"/>
                <a:ext cx="171099" cy="288098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30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1096" y="604148"/>
            <a:ext cx="466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DBSCAN</a:t>
            </a:r>
            <a:endParaRPr lang="ko-KR" altLang="en-US" sz="36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77792" y="1283067"/>
            <a:ext cx="54979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9963520" y="117283"/>
            <a:ext cx="2342780" cy="535008"/>
            <a:chOff x="9963520" y="105708"/>
            <a:chExt cx="2342780" cy="535008"/>
          </a:xfrm>
        </p:grpSpPr>
        <p:sp>
          <p:nvSpPr>
            <p:cNvPr id="24" name="TextBox 23"/>
            <p:cNvSpPr txBox="1"/>
            <p:nvPr/>
          </p:nvSpPr>
          <p:spPr>
            <a:xfrm>
              <a:off x="9963520" y="240606"/>
              <a:ext cx="2342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임팩트있게</a:t>
              </a:r>
              <a:r>
                <a:rPr lang="ko-KR" altLang="en-US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하자</a:t>
              </a:r>
              <a:r>
                <a:rPr lang="en-US" altLang="ko-KR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!</a:t>
              </a:r>
              <a:endParaRPr lang="ko-KR" altLang="en-US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309023" y="105708"/>
              <a:ext cx="16546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과제랑 공모전이 걱정이야</a:t>
              </a:r>
              <a:r>
                <a:rPr lang="en-US" altLang="ko-KR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?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77792" y="1415938"/>
            <a:ext cx="559057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DBSCAN(Density-based spatial clustering of applications with noise)</a:t>
            </a:r>
          </a:p>
          <a:p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밀도 기반의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앞의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KMeans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Hierarchical clustering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경우 군집간의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가리를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이용하여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하는 방식인데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밀도 기반의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은 점이 세밀하게 몰려 있어서 밀도가 높은 부분을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하는 방식이다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simply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어느점을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기준으로 반경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x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내에 점이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 이상 있으면 하나의 군집으로 인식하는 방법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먼저 점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있다고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할때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점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에서 거리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e(epsilon)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내에 점이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m(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minPts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 있으면 하나의 군집으로 인식한다고 하자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조건 즉 거리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내에 점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개를 가지고 있는 점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core point(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중심점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이라고 한다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[figure3-1]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은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minPts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=4,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파란점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중심으로 반경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epsilon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내에 점이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 이상 있으면 하나의 군집으로 판단하는데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그림은 점이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 있기 때문에 하나의 군집으로 판단이 되고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P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core point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된다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[figure3-2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에서는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P3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은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epsilon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반경내에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점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개를 가지고 있으므로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core point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된다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[figure3-3]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보면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P4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어떤 점을 중심으로 하더라도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minPts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=4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만족하는 범위에 포함이 되지 않는다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즉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어느 군집에도 속하지 않는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outiler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되는데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이를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noise point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라고 한다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모두 정리해보면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[figure3-4]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과 같다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68300" y="6311900"/>
            <a:ext cx="55000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503292" y="1965104"/>
            <a:ext cx="4390700" cy="2136733"/>
            <a:chOff x="6643216" y="927313"/>
            <a:chExt cx="4820745" cy="2346014"/>
          </a:xfrm>
        </p:grpSpPr>
        <p:pic>
          <p:nvPicPr>
            <p:cNvPr id="3076" name="Picture 4" descr="http://cfile22.uf.tistory.com/image/997CC13359E057BA2FAFB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216" y="927313"/>
              <a:ext cx="2309877" cy="1794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://cfile9.uf.tistory.com/image/9937193359E057B9348A3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4084" y="958111"/>
              <a:ext cx="2309877" cy="173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8367334" y="2919565"/>
              <a:ext cx="1419483" cy="353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[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igure3-2]</a:t>
              </a:r>
              <a:endPara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56551" y="130088"/>
            <a:ext cx="2363430" cy="1835016"/>
            <a:chOff x="6634833" y="494155"/>
            <a:chExt cx="2309877" cy="1793436"/>
          </a:xfrm>
        </p:grpSpPr>
        <p:pic>
          <p:nvPicPr>
            <p:cNvPr id="3080" name="Picture 8" descr="http://cfile9.uf.tistory.com/image/9930A63359E057BA1AB76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833" y="494155"/>
              <a:ext cx="2309877" cy="15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6939468" y="1933479"/>
              <a:ext cx="1419483" cy="3541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[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igure3-1]</a:t>
              </a:r>
              <a:endPara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32466" y="3889553"/>
            <a:ext cx="2085666" cy="1792830"/>
            <a:chOff x="6634833" y="4219107"/>
            <a:chExt cx="1806866" cy="1553175"/>
          </a:xfrm>
        </p:grpSpPr>
        <p:pic>
          <p:nvPicPr>
            <p:cNvPr id="3082" name="Picture 10" descr="http://cfile3.uf.tistory.com/image/99D7893359E057B938CB9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833" y="4219107"/>
              <a:ext cx="1806866" cy="1267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7025766" y="5495283"/>
              <a:ext cx="11114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[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igure3-3]</a:t>
              </a:r>
              <a:endPara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719397" y="4281495"/>
            <a:ext cx="2883597" cy="2294817"/>
            <a:chOff x="8897856" y="4219107"/>
            <a:chExt cx="2600884" cy="2069829"/>
          </a:xfrm>
        </p:grpSpPr>
        <p:pic>
          <p:nvPicPr>
            <p:cNvPr id="3084" name="Picture 12" descr="http://cfile30.uf.tistory.com/image/99CC563359E057BA25FEF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7856" y="4219107"/>
              <a:ext cx="2600884" cy="1586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9558108" y="6011937"/>
              <a:ext cx="11114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[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igure3-4]</a:t>
              </a:r>
              <a:endPara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9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1096" y="604148"/>
            <a:ext cx="466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DBSCAN</a:t>
            </a:r>
            <a:endParaRPr lang="ko-KR" altLang="en-US" sz="36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77792" y="1283067"/>
            <a:ext cx="54979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9963520" y="117283"/>
            <a:ext cx="2342780" cy="535008"/>
            <a:chOff x="9963520" y="105708"/>
            <a:chExt cx="2342780" cy="535008"/>
          </a:xfrm>
        </p:grpSpPr>
        <p:sp>
          <p:nvSpPr>
            <p:cNvPr id="24" name="TextBox 23"/>
            <p:cNvSpPr txBox="1"/>
            <p:nvPr/>
          </p:nvSpPr>
          <p:spPr>
            <a:xfrm>
              <a:off x="9963520" y="240606"/>
              <a:ext cx="2342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임팩트있게</a:t>
              </a:r>
              <a:r>
                <a:rPr lang="ko-KR" altLang="en-US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하자</a:t>
              </a:r>
              <a:r>
                <a:rPr lang="en-US" altLang="ko-KR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!</a:t>
              </a:r>
              <a:endParaRPr lang="ko-KR" altLang="en-US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309023" y="105708"/>
              <a:ext cx="16546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과제랑 공모전이 걱정이야</a:t>
              </a:r>
              <a:r>
                <a:rPr lang="en-US" altLang="ko-KR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?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31493" y="2239397"/>
            <a:ext cx="55905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DBSCAN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장점은 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KMean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과 같이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수를 정하지 않아도 되며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luster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밀도에 따라서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연결하기 때문에 기하학적인 모양을 가지는 </a:t>
            </a:r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[figure3-7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같은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군집도도 잘 찾을 수 있다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[figure3-8]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은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DBSCAN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잘된 예이며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noise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까지 제대로 걸러낸 모습이다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방법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1. 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처음에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epsilon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적당히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설정한 후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DBSCAN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수행하여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이후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epsilon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처음보다 줄여 처음에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model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한번더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적용한다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이러면 감소되지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않을려나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/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68300" y="6311900"/>
            <a:ext cx="55000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473053" y="604148"/>
            <a:ext cx="2473240" cy="2715088"/>
            <a:chOff x="6473053" y="855457"/>
            <a:chExt cx="2473240" cy="2715088"/>
          </a:xfrm>
        </p:grpSpPr>
        <p:pic>
          <p:nvPicPr>
            <p:cNvPr id="4098" name="Picture 2" descr="http://cfile25.uf.tistory.com/image/99213C3359E057BA27EAE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053" y="855457"/>
              <a:ext cx="2473240" cy="2392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7153939" y="3293546"/>
              <a:ext cx="11114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[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igure3-7]</a:t>
              </a:r>
              <a:endPara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pic>
        <p:nvPicPr>
          <p:cNvPr id="4099" name="Picture 3" descr="C:\Users\Administrator\Downloads\스크린샷 2018-02-23 13.09.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33" y="3460692"/>
            <a:ext cx="4653700" cy="26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8253749" y="6173400"/>
            <a:ext cx="1111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f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igure3-8]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6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1096" y="604148"/>
            <a:ext cx="466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DBSCAN</a:t>
            </a:r>
            <a:endParaRPr lang="ko-KR" altLang="en-US" sz="36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77792" y="1283067"/>
            <a:ext cx="114487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9963520" y="117283"/>
            <a:ext cx="2342780" cy="535008"/>
            <a:chOff x="9963520" y="105708"/>
            <a:chExt cx="2342780" cy="535008"/>
          </a:xfrm>
        </p:grpSpPr>
        <p:sp>
          <p:nvSpPr>
            <p:cNvPr id="24" name="TextBox 23"/>
            <p:cNvSpPr txBox="1"/>
            <p:nvPr/>
          </p:nvSpPr>
          <p:spPr>
            <a:xfrm>
              <a:off x="9963520" y="240606"/>
              <a:ext cx="2342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임팩트있게</a:t>
              </a:r>
              <a:r>
                <a:rPr lang="ko-KR" altLang="en-US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하자</a:t>
              </a:r>
              <a:r>
                <a:rPr lang="en-US" altLang="ko-KR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!</a:t>
              </a:r>
              <a:endParaRPr lang="ko-KR" altLang="en-US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309023" y="105708"/>
              <a:ext cx="16546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과제랑 공모전이 걱정이야</a:t>
              </a:r>
              <a:r>
                <a:rPr lang="en-US" altLang="ko-KR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?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77792" y="1423851"/>
            <a:ext cx="117321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[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방법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1] 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처음에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epsilon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적당히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설정한 후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DBSCAN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수행하여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이후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clustering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model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epsilon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처음보다 줄여 반복한다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[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문제점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1. epsilon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value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어떻게 선정할 것인가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?  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2.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마지막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epsilon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은 어떻게 구할 것인가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해결해야할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부분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 </a:t>
            </a: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So,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대표되는 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value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어떻게 </a:t>
            </a:r>
            <a:r>
              <a:rPr lang="ko-KR" altLang="en-US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고를것인가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변화양상</a:t>
            </a:r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68300" y="6311900"/>
            <a:ext cx="114447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Administrator\Downloads\drive-download-20180223T084901Z-001\스크린샷 2018-02-23 16.17.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384741"/>
            <a:ext cx="2544566" cy="213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ownloads\drive-download-20180223T084901Z-001\스크린샷 2018-02-23 17.45.3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95" y="3384741"/>
            <a:ext cx="2567584" cy="213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istrator\Downloads\drive-download-20180223T084901Z-001\스크린샷 2018-02-23 17.45.5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13" y="3380390"/>
            <a:ext cx="2533135" cy="2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dministrator\Downloads\drive-download-20180223T084901Z-001\스크린샷 2018-02-23 17.46.1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83" y="3380390"/>
            <a:ext cx="2559725" cy="214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930841" y="5534968"/>
            <a:ext cx="14194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psilon=0.3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06145" y="5563973"/>
            <a:ext cx="14194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psilon=0.25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0937" y="5525456"/>
            <a:ext cx="14194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psilon=0.24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86503" y="5525455"/>
            <a:ext cx="14194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psilon=0.23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5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83075" y="2593687"/>
            <a:ext cx="5825850" cy="1969075"/>
            <a:chOff x="4076699" y="2413000"/>
            <a:chExt cx="4038600" cy="1969075"/>
          </a:xfrm>
        </p:grpSpPr>
        <p:sp>
          <p:nvSpPr>
            <p:cNvPr id="2" name="TextBox 1"/>
            <p:cNvSpPr txBox="1"/>
            <p:nvPr/>
          </p:nvSpPr>
          <p:spPr>
            <a:xfrm>
              <a:off x="5600700" y="2413000"/>
              <a:ext cx="172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bg2">
                      <a:lumMod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“</a:t>
              </a:r>
              <a:endParaRPr lang="ko-KR" altLang="en-US" sz="4400" dirty="0">
                <a:solidFill>
                  <a:schemeClr val="bg2">
                    <a:lumMod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888251" y="3612634"/>
              <a:ext cx="46679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dirty="0">
                  <a:solidFill>
                    <a:schemeClr val="bg2">
                      <a:lumMod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”</a:t>
              </a:r>
              <a:endParaRPr lang="ko-KR" altLang="en-US" sz="4400" dirty="0">
                <a:solidFill>
                  <a:schemeClr val="bg2">
                    <a:lumMod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6699" y="2859037"/>
              <a:ext cx="40386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Found shortest path  </a:t>
              </a:r>
              <a:endParaRPr lang="ko-KR" altLang="en-US" sz="4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114549" y="4692302"/>
            <a:ext cx="7962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Description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0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1096" y="604148"/>
            <a:ext cx="466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Networkx</a:t>
            </a:r>
            <a:endParaRPr lang="ko-KR" altLang="en-US" sz="36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77792" y="1283067"/>
            <a:ext cx="54979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9963520" y="117283"/>
            <a:ext cx="2342780" cy="535008"/>
            <a:chOff x="9963520" y="105708"/>
            <a:chExt cx="2342780" cy="535008"/>
          </a:xfrm>
        </p:grpSpPr>
        <p:sp>
          <p:nvSpPr>
            <p:cNvPr id="24" name="TextBox 23"/>
            <p:cNvSpPr txBox="1"/>
            <p:nvPr/>
          </p:nvSpPr>
          <p:spPr>
            <a:xfrm>
              <a:off x="9963520" y="240606"/>
              <a:ext cx="2342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임팩트있게</a:t>
              </a:r>
              <a:r>
                <a:rPr lang="ko-KR" altLang="en-US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하자</a:t>
              </a:r>
              <a:r>
                <a:rPr lang="en-US" altLang="ko-KR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!</a:t>
              </a:r>
              <a:endParaRPr lang="ko-KR" altLang="en-US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309023" y="105708"/>
              <a:ext cx="16546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과제랑 공모전이 걱정이야</a:t>
              </a:r>
              <a:r>
                <a:rPr lang="en-US" altLang="ko-KR" sz="1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?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77792" y="1905506"/>
            <a:ext cx="58182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Networkx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is a python language software package for the creation, manipulation, and study of the structure, dynamics, and function of complex networks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Installation</a:t>
            </a:r>
          </a:p>
          <a:p>
            <a:r>
              <a:rPr lang="en-US" altLang="ko-KR" sz="1200" i="1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pip install </a:t>
            </a:r>
            <a:r>
              <a:rPr lang="en-US" altLang="ko-KR" sz="1200" i="1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networkx</a:t>
            </a:r>
            <a:endParaRPr lang="en-US" altLang="ko-KR" sz="1200" i="1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till updating...</a:t>
            </a: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equired other packages</a:t>
            </a:r>
          </a:p>
          <a:p>
            <a:endParaRPr lang="en-US" altLang="ko-KR" sz="1200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i="1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pip install </a:t>
            </a:r>
            <a:r>
              <a:rPr lang="en-US" altLang="ko-KR" sz="1200" i="1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matplotlib</a:t>
            </a:r>
            <a:endParaRPr lang="en-US" altLang="ko-KR" sz="1200" i="1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i="1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pip install </a:t>
            </a:r>
            <a:r>
              <a:rPr lang="en-US" altLang="ko-KR" sz="1200" i="1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scipy</a:t>
            </a:r>
            <a:endParaRPr lang="en-US" altLang="ko-KR" sz="1200" i="1" dirty="0" smtClean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 err="1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atplotlib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: drawing graph</a:t>
            </a:r>
          </a:p>
          <a:p>
            <a:r>
              <a:rPr lang="en-US" altLang="ko-KR" sz="1200" dirty="0" err="1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</a:t>
            </a:r>
            <a:r>
              <a:rPr lang="en-US" altLang="ko-KR" sz="1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cipy</a:t>
            </a:r>
            <a:r>
              <a:rPr lang="en-US" altLang="ko-KR" sz="1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drawing graph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368300" y="6311900"/>
            <a:ext cx="55000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ownloads\스크린샷 2018-02-22 14.53.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49" y="1684978"/>
            <a:ext cx="5620494" cy="34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921</Words>
  <Application>Microsoft Office PowerPoint</Application>
  <PresentationFormat>사용자 지정</PresentationFormat>
  <Paragraphs>172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ProBook450G1</cp:lastModifiedBy>
  <cp:revision>81</cp:revision>
  <dcterms:created xsi:type="dcterms:W3CDTF">2016-05-02T10:59:24Z</dcterms:created>
  <dcterms:modified xsi:type="dcterms:W3CDTF">2018-02-23T09:00:50Z</dcterms:modified>
</cp:coreProperties>
</file>