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1" r:id="rId4"/>
    <p:sldId id="271" r:id="rId5"/>
    <p:sldId id="272" r:id="rId6"/>
    <p:sldId id="258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10826A-8DB7-481E-A8D8-73B0A554EBD5}" type="datetime1">
              <a:rPr lang="ru-RU" smtClean="0"/>
              <a:t>20.02.2021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43A3-FB3F-4521-B01A-B1D27CA32568}" type="datetime1">
              <a:rPr lang="ru-RU" smtClean="0"/>
              <a:pPr/>
              <a:t>20.02.2021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Описывать занятия нужно вкратце.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4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58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Примеры целей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ru-RU" dirty="0"/>
              <a:t>В конце этого занятия вы сможете: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сохранять файлы на веб-сервере группы;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перемещать файлы в разные расположения на веб-сервере группы;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предоставлять общий доступ к файлам на веб-сервере группы.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4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Какую пользу получит аудитория от презентации: взрослых учащихся больше интересует предмет, если они знают, почему и насколько он важен для них.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/>
              <a:t>Уровень знаний докладчика по теме: кратко укажите свои профессиональные успехи в этой области или объясните, почему участникам интересно будет вас послушать.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525153E9-8919-4460-8B84-1F188DF3FDC8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534A7F-E77A-4253-A805-BDFD8F4FC94A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 eaLnBrk="1" latinLnBrk="0" hangingPunct="1"/>
            <a:r>
              <a:rPr lang="ru-RU" noProof="0" dirty="0"/>
              <a:t>Второй уровень</a:t>
            </a:r>
          </a:p>
          <a:p>
            <a:pPr lvl="2" rtl="0" eaLnBrk="1" latinLnBrk="0" hangingPunct="1"/>
            <a:r>
              <a:rPr lang="ru-RU" noProof="0" dirty="0"/>
              <a:t>Третий уровень</a:t>
            </a:r>
          </a:p>
          <a:p>
            <a:pPr lvl="3" rtl="0" eaLnBrk="1" latinLnBrk="0" hangingPunct="1"/>
            <a:r>
              <a:rPr lang="ru-RU" noProof="0" dirty="0"/>
              <a:t>Четвертый уровень</a:t>
            </a:r>
          </a:p>
          <a:p>
            <a:pPr lvl="4" rtl="0" eaLnBrk="1" latinLnBrk="0" hangingPunct="1"/>
            <a:r>
              <a:rPr lang="ru-RU" noProof="0" dirty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39E40-7B42-41B0-A6F4-7A8AFD3554B1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F3C2B-19AE-4F7F-847C-DA1ADD22BBE5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756652-618E-42CE-8AE2-1D988265020E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077A5-1B1B-48F8-A8D7-0717F4826028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2D30E-8CC0-4A3D-ACCC-25D756A9F243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EECA8964-BCD7-48B2-967A-E9549B1B3FAF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535C2-B2EF-4104-9C48-606B316B146B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815B5-49EE-4409-8D96-597DB37C3774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63D60-A6C3-42B2-A665-7C3223AC9F32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35CBDD5E-8A13-4AF5-A432-3F54E99FF3AF}" type="datetime1">
              <a:rPr lang="ru-RU" noProof="0" smtClean="0"/>
              <a:t>20.02.2021</a:t>
            </a:fld>
            <a:endParaRPr lang="ru-RU" noProof="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2170799"/>
            <a:ext cx="11277600" cy="1470025"/>
          </a:xfrm>
        </p:spPr>
        <p:txBody>
          <a:bodyPr rtlCol="0"/>
          <a:lstStyle/>
          <a:p>
            <a:pPr rtl="0"/>
            <a:r>
              <a:rPr lang="en-US" dirty="0" err="1" smtClean="0"/>
              <a:t>Numpy</a:t>
            </a:r>
            <a:r>
              <a:rPr lang="en-US" dirty="0" smtClean="0"/>
              <a:t>: </a:t>
            </a:r>
            <a:r>
              <a:rPr lang="ru-RU" dirty="0" smtClean="0"/>
              <a:t>работа с векторами и матрицами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Жакиянова Меруерт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Немного математики</a:t>
            </a:r>
            <a:endParaRPr lang="ru-RU" dirty="0"/>
          </a:p>
        </p:txBody>
      </p:sp>
      <p:pic>
        <p:nvPicPr>
          <p:cNvPr id="1026" name="Picture 2" descr="Image result for векто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12" y="2626445"/>
            <a:ext cx="2919750" cy="22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матрица линейная алгебр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1" y="2626445"/>
            <a:ext cx="3843884" cy="22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65803" y="747691"/>
            <a:ext cx="10972800" cy="1066800"/>
          </a:xfrm>
        </p:spPr>
        <p:txBody>
          <a:bodyPr rtlCol="0"/>
          <a:lstStyle/>
          <a:p>
            <a:pPr rtl="0"/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sz="half" idx="1"/>
          </p:nvPr>
        </p:nvSpPr>
        <p:spPr>
          <a:xfrm>
            <a:off x="977734" y="1814491"/>
            <a:ext cx="9303327" cy="301876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ru-RU" b="1" dirty="0" smtClean="0"/>
              <a:t>Задача: </a:t>
            </a:r>
            <a:r>
              <a:rPr lang="ru-RU" dirty="0" smtClean="0"/>
              <a:t>предсказать доход магазина в следующем месяце</a:t>
            </a:r>
          </a:p>
          <a:p>
            <a:pPr marL="109728" indent="0" rtl="0">
              <a:buNone/>
            </a:pPr>
            <a:r>
              <a:rPr lang="ru-RU" b="1" dirty="0" smtClean="0"/>
              <a:t>Объект</a:t>
            </a:r>
            <a:r>
              <a:rPr lang="en-US" b="1" dirty="0" smtClean="0"/>
              <a:t>: </a:t>
            </a:r>
            <a:r>
              <a:rPr lang="ru-RU" dirty="0" smtClean="0"/>
              <a:t>магазин</a:t>
            </a:r>
          </a:p>
          <a:p>
            <a:pPr marL="109728" indent="0" rtl="0">
              <a:buNone/>
            </a:pPr>
            <a:r>
              <a:rPr lang="ru-RU" b="1" dirty="0" smtClean="0"/>
              <a:t>Признаки: </a:t>
            </a:r>
            <a:r>
              <a:rPr lang="ru-RU" i="1" dirty="0" smtClean="0"/>
              <a:t>числовые характеристики объекта</a:t>
            </a:r>
          </a:p>
          <a:p>
            <a:pPr marL="109728" indent="0" rtl="0">
              <a:buNone/>
            </a:pPr>
            <a:endParaRPr lang="ru-RU" b="1" i="1" dirty="0"/>
          </a:p>
          <a:p>
            <a:pPr marL="109728" indent="0" algn="ctr">
              <a:buNone/>
            </a:pPr>
            <a:r>
              <a:rPr lang="en-US" b="1" i="1" dirty="0" smtClean="0"/>
              <a:t>x </a:t>
            </a:r>
            <a:r>
              <a:rPr lang="en-US" b="1" dirty="0" smtClean="0"/>
              <a:t>= (100, 150, 280, 53, 3, 2, 1, 2,</a:t>
            </a:r>
            <a:r>
              <a:rPr lang="ru-RU" b="1" dirty="0"/>
              <a:t> </a:t>
            </a:r>
            <a:r>
              <a:rPr lang="ru-RU" b="1" dirty="0" smtClean="0"/>
              <a:t>55.71, 37.662</a:t>
            </a:r>
            <a:r>
              <a:rPr lang="en-US" b="1" dirty="0" smtClean="0"/>
              <a:t>, 1)</a:t>
            </a:r>
            <a:endParaRPr lang="ru-RU" b="1" i="1" dirty="0" smtClean="0"/>
          </a:p>
          <a:p>
            <a:pPr marL="109728" indent="0" rtl="0">
              <a:buNone/>
            </a:pPr>
            <a:endParaRPr lang="ru-RU" b="1" dirty="0"/>
          </a:p>
        </p:txBody>
      </p:sp>
      <p:sp>
        <p:nvSpPr>
          <p:cNvPr id="5" name="Правая фигурная скобка 4"/>
          <p:cNvSpPr/>
          <p:nvPr/>
        </p:nvSpPr>
        <p:spPr>
          <a:xfrm rot="5400000">
            <a:off x="4486644" y="2761020"/>
            <a:ext cx="100943" cy="17812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12918" y="3226137"/>
            <a:ext cx="100944" cy="851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 стрелкой 11"/>
          <p:cNvCxnSpPr>
            <a:endCxn id="5" idx="1"/>
          </p:cNvCxnSpPr>
          <p:nvPr/>
        </p:nvCxnSpPr>
        <p:spPr>
          <a:xfrm flipV="1">
            <a:off x="4367147" y="3702140"/>
            <a:ext cx="169968" cy="7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6340" y="4371592"/>
            <a:ext cx="168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Доход </a:t>
            </a:r>
          </a:p>
          <a:p>
            <a:pPr algn="ctr"/>
            <a:r>
              <a:rPr lang="ru-RU" dirty="0" smtClean="0"/>
              <a:t>в предыдущие </a:t>
            </a:r>
          </a:p>
          <a:p>
            <a:pPr algn="ctr"/>
            <a:r>
              <a:rPr lang="ru-RU" dirty="0" smtClean="0"/>
              <a:t>месяца</a:t>
            </a:r>
            <a:endParaRPr lang="en-US" dirty="0"/>
          </a:p>
        </p:txBody>
      </p:sp>
      <p:cxnSp>
        <p:nvCxnSpPr>
          <p:cNvPr id="15" name="Прямая со стрелкой 14"/>
          <p:cNvCxnSpPr>
            <a:endCxn id="8" idx="1"/>
          </p:cNvCxnSpPr>
          <p:nvPr/>
        </p:nvCxnSpPr>
        <p:spPr>
          <a:xfrm flipV="1">
            <a:off x="5963390" y="3702142"/>
            <a:ext cx="0" cy="122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0772" y="4957953"/>
            <a:ext cx="3276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Планируемое число акций для</a:t>
            </a:r>
          </a:p>
          <a:p>
            <a:r>
              <a:rPr lang="ru-RU" dirty="0" smtClean="0"/>
              <a:t>основных категорий продуктов</a:t>
            </a:r>
            <a:endParaRPr lang="en-US" dirty="0"/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7165508" y="2987893"/>
            <a:ext cx="115800" cy="13424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>
            <a:stCxn id="24" idx="0"/>
            <a:endCxn id="19" idx="1"/>
          </p:cNvCxnSpPr>
          <p:nvPr/>
        </p:nvCxnSpPr>
        <p:spPr>
          <a:xfrm flipH="1" flipV="1">
            <a:off x="7223408" y="3716998"/>
            <a:ext cx="444923" cy="68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7142" y="4399214"/>
            <a:ext cx="23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Координаты магазина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8122722" y="3601197"/>
            <a:ext cx="938151" cy="45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47531" y="4073525"/>
            <a:ext cx="2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Кол-во праздничных дней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65803" y="747691"/>
            <a:ext cx="10972800" cy="1066800"/>
          </a:xfrm>
        </p:spPr>
        <p:txBody>
          <a:bodyPr rtlCol="0"/>
          <a:lstStyle/>
          <a:p>
            <a:pPr rtl="0"/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sz="half" idx="1"/>
          </p:nvPr>
        </p:nvSpPr>
        <p:spPr>
          <a:xfrm>
            <a:off x="1065803" y="1868015"/>
            <a:ext cx="9303327" cy="301876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ru-RU" b="1" dirty="0" smtClean="0"/>
              <a:t>Задача: </a:t>
            </a:r>
            <a:r>
              <a:rPr lang="ru-RU" dirty="0" smtClean="0"/>
              <a:t>по анкете заемщика принять решение о выдаче</a:t>
            </a:r>
            <a:r>
              <a:rPr lang="en-US" dirty="0" smtClean="0"/>
              <a:t>/</a:t>
            </a:r>
            <a:r>
              <a:rPr lang="ru-RU" dirty="0" smtClean="0"/>
              <a:t>отказе кредита</a:t>
            </a:r>
          </a:p>
          <a:p>
            <a:pPr marL="109728" indent="0" rtl="0">
              <a:buNone/>
            </a:pPr>
            <a:r>
              <a:rPr lang="ru-RU" b="1" dirty="0" smtClean="0"/>
              <a:t>Объект</a:t>
            </a:r>
            <a:r>
              <a:rPr lang="en-US" b="1" dirty="0" smtClean="0"/>
              <a:t>: </a:t>
            </a:r>
            <a:r>
              <a:rPr lang="ru-RU" dirty="0" smtClean="0"/>
              <a:t>анкеты заемщиков</a:t>
            </a:r>
          </a:p>
          <a:p>
            <a:pPr marL="109728" indent="0" rtl="0">
              <a:buNone/>
            </a:pPr>
            <a:r>
              <a:rPr lang="ru-RU" b="1" dirty="0" smtClean="0"/>
              <a:t>Признаки: </a:t>
            </a:r>
            <a:r>
              <a:rPr lang="ru-RU" i="1" dirty="0" smtClean="0"/>
              <a:t>числовые характеристики объекта</a:t>
            </a:r>
          </a:p>
          <a:p>
            <a:pPr marL="109728" indent="0" rtl="0">
              <a:buNone/>
            </a:pPr>
            <a:endParaRPr lang="ru-RU" b="1" i="1" dirty="0"/>
          </a:p>
          <a:p>
            <a:pPr marL="109728" indent="0" algn="ctr">
              <a:buNone/>
            </a:pPr>
            <a:r>
              <a:rPr lang="en-US" b="1" i="1" dirty="0" smtClean="0"/>
              <a:t>x </a:t>
            </a:r>
            <a:r>
              <a:rPr lang="en-US" b="1" dirty="0" smtClean="0"/>
              <a:t>= (1</a:t>
            </a:r>
            <a:r>
              <a:rPr lang="ru-RU" b="1" dirty="0" smtClean="0"/>
              <a:t>50</a:t>
            </a:r>
            <a:r>
              <a:rPr lang="en-US" b="1" dirty="0" smtClean="0"/>
              <a:t>, </a:t>
            </a:r>
            <a:r>
              <a:rPr lang="ru-RU" b="1" dirty="0" smtClean="0"/>
              <a:t>4</a:t>
            </a:r>
            <a:r>
              <a:rPr lang="en-US" b="1" dirty="0" smtClean="0"/>
              <a:t>, 1, 2,</a:t>
            </a:r>
            <a:r>
              <a:rPr lang="ru-RU" b="1" dirty="0"/>
              <a:t> </a:t>
            </a:r>
            <a:r>
              <a:rPr lang="ru-RU" b="1" dirty="0" smtClean="0"/>
              <a:t>10</a:t>
            </a:r>
            <a:r>
              <a:rPr lang="en-US" b="1" dirty="0" smtClean="0"/>
              <a:t>, 35)</a:t>
            </a:r>
            <a:endParaRPr lang="ru-RU" b="1" i="1" dirty="0" smtClean="0"/>
          </a:p>
          <a:p>
            <a:pPr marL="109728" indent="0" rtl="0">
              <a:buNone/>
            </a:pPr>
            <a:endParaRPr lang="ru-RU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367147" y="3608989"/>
            <a:ext cx="670504" cy="7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493" y="4371592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Доход </a:t>
            </a:r>
          </a:p>
        </p:txBody>
      </p:sp>
      <p:cxnSp>
        <p:nvCxnSpPr>
          <p:cNvPr id="15" name="Прямая со стрелкой 14"/>
          <p:cNvCxnSpPr>
            <a:stCxn id="16" idx="0"/>
          </p:cNvCxnSpPr>
          <p:nvPr/>
        </p:nvCxnSpPr>
        <p:spPr>
          <a:xfrm flipH="1" flipV="1">
            <a:off x="5850933" y="3608989"/>
            <a:ext cx="430773" cy="135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0874" y="4965214"/>
            <a:ext cx="18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Семейный статус</a:t>
            </a:r>
            <a:endParaRPr lang="en-US" dirty="0"/>
          </a:p>
        </p:txBody>
      </p:sp>
      <p:cxnSp>
        <p:nvCxnSpPr>
          <p:cNvPr id="23" name="Прямая со стрелкой 22"/>
          <p:cNvCxnSpPr>
            <a:stCxn id="24" idx="0"/>
          </p:cNvCxnSpPr>
          <p:nvPr/>
        </p:nvCxnSpPr>
        <p:spPr>
          <a:xfrm flipH="1" flipV="1">
            <a:off x="6497105" y="3575052"/>
            <a:ext cx="817384" cy="80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94965" y="4380008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Стаж работы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6845413" y="3593354"/>
            <a:ext cx="938151" cy="45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83564" y="4044614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Возраст заемщика</a:t>
            </a:r>
            <a:endParaRPr lang="en-US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822993" y="3608989"/>
            <a:ext cx="702434" cy="217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1315" y="5786535"/>
            <a:ext cx="224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Кол-во членов семьи</a:t>
            </a:r>
            <a:endParaRPr lang="en-US" dirty="0"/>
          </a:p>
        </p:txBody>
      </p:sp>
      <p:cxnSp>
        <p:nvCxnSpPr>
          <p:cNvPr id="17" name="Прямая со стрелкой 16"/>
          <p:cNvCxnSpPr>
            <a:stCxn id="25" idx="0"/>
          </p:cNvCxnSpPr>
          <p:nvPr/>
        </p:nvCxnSpPr>
        <p:spPr>
          <a:xfrm flipH="1" flipV="1">
            <a:off x="6077773" y="3608989"/>
            <a:ext cx="2086433" cy="16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7461" y="5300608"/>
            <a:ext cx="29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Кол-во кредитных запросов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929988"/>
            <a:ext cx="10972800" cy="1066800"/>
          </a:xfrm>
        </p:spPr>
        <p:txBody>
          <a:bodyPr rtlCol="0"/>
          <a:lstStyle/>
          <a:p>
            <a:pPr rtl="0"/>
            <a:r>
              <a:rPr lang="ru-RU" dirty="0" smtClean="0"/>
              <a:t>А если несколько объектов?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90440"/>
              </p:ext>
            </p:extLst>
          </p:nvPr>
        </p:nvGraphicFramePr>
        <p:xfrm>
          <a:off x="3765549" y="2209800"/>
          <a:ext cx="4660902" cy="307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315">
                  <a:extLst>
                    <a:ext uri="{9D8B030D-6E8A-4147-A177-3AD203B41FA5}">
                      <a16:colId xmlns:a16="http://schemas.microsoft.com/office/drawing/2014/main" val="3642143046"/>
                    </a:ext>
                  </a:extLst>
                </a:gridCol>
                <a:gridCol w="394854">
                  <a:extLst>
                    <a:ext uri="{9D8B030D-6E8A-4147-A177-3AD203B41FA5}">
                      <a16:colId xmlns:a16="http://schemas.microsoft.com/office/drawing/2014/main" val="249872629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386239791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40533066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14488029"/>
                    </a:ext>
                  </a:extLst>
                </a:gridCol>
                <a:gridCol w="1880178">
                  <a:extLst>
                    <a:ext uri="{9D8B030D-6E8A-4147-A177-3AD203B41FA5}">
                      <a16:colId xmlns:a16="http://schemas.microsoft.com/office/drawing/2014/main" val="3547774130"/>
                    </a:ext>
                  </a:extLst>
                </a:gridCol>
              </a:tblGrid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49.6952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63199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34370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42.3171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471529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58.1826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12609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43.0477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92641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35.6185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63153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80841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60.5615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62405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230085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57.0753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42456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7464"/>
                  </a:ext>
                </a:extLst>
              </a:tr>
              <a:tr h="384897">
                <a:tc>
                  <a:txBody>
                    <a:bodyPr/>
                    <a:lstStyle/>
                    <a:p>
                      <a:r>
                        <a:rPr lang="en-US" dirty="0" smtClean="0"/>
                        <a:t>40.7637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50393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93498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H="1">
            <a:off x="8426451" y="3044536"/>
            <a:ext cx="1060449" cy="47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86900" y="285987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en-US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125191" y="5288976"/>
            <a:ext cx="0" cy="42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6991" y="57150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Признак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Краткий план выступления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такое вектор и матрица? (рассказать пример для признакового описания) матрица – признаков и объектов</a:t>
            </a:r>
          </a:p>
          <a:p>
            <a:pPr rtl="0"/>
            <a:r>
              <a:rPr lang="ru-RU" dirty="0" smtClean="0"/>
              <a:t>Преимущества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ru-RU" dirty="0" smtClean="0"/>
              <a:t>в работе с векторами и матрицами(быстрое вычисление)</a:t>
            </a:r>
          </a:p>
          <a:p>
            <a:pPr rtl="0"/>
            <a:r>
              <a:rPr lang="ru-RU" dirty="0" smtClean="0"/>
              <a:t>Операции над векторами</a:t>
            </a:r>
          </a:p>
          <a:p>
            <a:pPr rtl="0"/>
            <a:r>
              <a:rPr lang="ru-RU" dirty="0" smtClean="0"/>
              <a:t>Операции над матрицами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учающая презентация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7_TF03460604" id="{2CD0CB43-C6DB-49D4-8B24-4D27774DD8FA}" vid="{682A83A2-F45B-4972-A9A6-44D9BC20041C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879</TotalTime>
  <Words>305</Words>
  <Application>Microsoft Office PowerPoint</Application>
  <PresentationFormat>Широкоэкранный</PresentationFormat>
  <Paragraphs>98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 2</vt:lpstr>
      <vt:lpstr>Обучающая презентация</vt:lpstr>
      <vt:lpstr>Numpy: работа с векторами и матрицами</vt:lpstr>
      <vt:lpstr>Немного математики</vt:lpstr>
      <vt:lpstr>Примеры</vt:lpstr>
      <vt:lpstr>Примеры</vt:lpstr>
      <vt:lpstr>А если несколько объектов?</vt:lpstr>
      <vt:lpstr>Краткий план выступления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Numpy: работа с векторами и матрицами</dc:title>
  <dc:creator>Меруерт Жакиянова</dc:creator>
  <cp:lastModifiedBy>Меруерт Жакиянова</cp:lastModifiedBy>
  <cp:revision>12</cp:revision>
  <dcterms:created xsi:type="dcterms:W3CDTF">2021-02-18T18:55:28Z</dcterms:created>
  <dcterms:modified xsi:type="dcterms:W3CDTF">2021-02-20T12:36:02Z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