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13" r:id="rId5"/>
    <p:sldId id="262" r:id="rId6"/>
    <p:sldId id="263" r:id="rId7"/>
    <p:sldId id="265" r:id="rId8"/>
    <p:sldId id="270" r:id="rId9"/>
    <p:sldId id="271" r:id="rId10"/>
    <p:sldId id="272" r:id="rId11"/>
    <p:sldId id="276" r:id="rId12"/>
    <p:sldId id="278" r:id="rId13"/>
    <p:sldId id="279" r:id="rId14"/>
    <p:sldId id="280" r:id="rId15"/>
    <p:sldId id="281" r:id="rId16"/>
    <p:sldId id="285" r:id="rId17"/>
    <p:sldId id="286" r:id="rId18"/>
    <p:sldId id="287" r:id="rId19"/>
    <p:sldId id="288" r:id="rId20"/>
    <p:sldId id="289" r:id="rId21"/>
    <p:sldId id="292" r:id="rId22"/>
    <p:sldId id="294" r:id="rId23"/>
    <p:sldId id="315" r:id="rId24"/>
    <p:sldId id="297" r:id="rId25"/>
    <p:sldId id="300" r:id="rId26"/>
    <p:sldId id="316" r:id="rId27"/>
    <p:sldId id="299" r:id="rId28"/>
    <p:sldId id="298" r:id="rId29"/>
    <p:sldId id="301" r:id="rId30"/>
    <p:sldId id="308" r:id="rId31"/>
    <p:sldId id="314" r:id="rId32"/>
    <p:sldId id="311" r:id="rId33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350"/>
    <p:restoredTop sz="90929"/>
  </p:normalViewPr>
  <p:slideViewPr>
    <p:cSldViewPr showGuides="1">
      <p:cViewPr varScale="1">
        <p:scale>
          <a:sx n="67" d="100"/>
          <a:sy n="67" d="100"/>
        </p:scale>
        <p:origin x="-96" y="-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5874"/>
    </p:cViewPr>
  </p:sorterViewPr>
  <p:gridSpacing cx="45006" cy="45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5714" name="Замещающий верхний колонтитул 11571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ru-RU" altLang="x-none" sz="1200" dirty="0">
              <a:latin typeface="Times New Roman" panose="02020603050405020304" charset="0"/>
            </a:endParaRPr>
          </a:p>
        </p:txBody>
      </p:sp>
      <p:sp>
        <p:nvSpPr>
          <p:cNvPr id="115715" name="Замещающая дата 115714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endParaRPr lang="ru-RU" altLang="x-none" sz="1200" dirty="0">
              <a:latin typeface="Times New Roman" panose="02020603050405020304" charset="0"/>
            </a:endParaRPr>
          </a:p>
        </p:txBody>
      </p:sp>
      <p:sp>
        <p:nvSpPr>
          <p:cNvPr id="115716" name="Замещающий образ слайда 115715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5717" name="Замещающий текст 115716"/>
          <p:cNvSpPr>
            <a:spLocks noGrp="1"/>
          </p:cNvSpPr>
          <p:nvPr>
            <p:ph type="body" sz="quarter" idx="3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ru-RU" altLang="x-none" dirty="0"/>
              <a:t>Образец текста</a:t>
            </a:r>
            <a:endParaRPr lang="ru-RU" altLang="x-none" dirty="0"/>
          </a:p>
          <a:p>
            <a:pPr lvl="1"/>
            <a:r>
              <a:rPr lang="ru-RU" altLang="x-none" dirty="0"/>
              <a:t>Второй уровень</a:t>
            </a:r>
            <a:endParaRPr lang="ru-RU" altLang="x-none" dirty="0"/>
          </a:p>
          <a:p>
            <a:pPr lvl="2"/>
            <a:r>
              <a:rPr lang="ru-RU" altLang="x-none" dirty="0"/>
              <a:t>Третий уровень</a:t>
            </a:r>
            <a:endParaRPr lang="ru-RU" altLang="x-none" dirty="0"/>
          </a:p>
          <a:p>
            <a:pPr lvl="3"/>
            <a:r>
              <a:rPr lang="ru-RU" altLang="x-none" dirty="0"/>
              <a:t>Четвертый уровень</a:t>
            </a:r>
            <a:endParaRPr lang="ru-RU" altLang="x-none" dirty="0"/>
          </a:p>
          <a:p>
            <a:pPr lvl="4"/>
            <a:r>
              <a:rPr lang="ru-RU" altLang="x-none" dirty="0"/>
              <a:t>Пятый уровень</a:t>
            </a:r>
            <a:endParaRPr lang="ru-RU" altLang="x-none" dirty="0"/>
          </a:p>
        </p:txBody>
      </p:sp>
      <p:sp>
        <p:nvSpPr>
          <p:cNvPr id="115718" name="Замещающий нижний колонтитул 115717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endParaRPr lang="ru-RU" altLang="x-none" sz="1200" dirty="0">
              <a:latin typeface="Times New Roman" panose="02020603050405020304" charset="0"/>
            </a:endParaRPr>
          </a:p>
        </p:txBody>
      </p:sp>
      <p:sp>
        <p:nvSpPr>
          <p:cNvPr id="115719" name="Замещающий номер слайда 115718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ru-RU" altLang="x-none" sz="1200" dirty="0">
                <a:latin typeface="Times New Roman" panose="02020603050405020304" charset="0"/>
              </a:rPr>
            </a:fld>
            <a:endParaRPr lang="ru-RU" altLang="x-none" sz="1200" dirty="0">
              <a:latin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номер слайда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ru-RU" altLang="x-none" sz="1200" dirty="0">
                <a:latin typeface="Times New Roman" panose="02020603050405020304" charset="0"/>
              </a:rPr>
            </a:fld>
            <a:endParaRPr lang="ru-RU" altLang="x-none" sz="1200" dirty="0">
              <a:latin typeface="Times New Roman" panose="02020603050405020304" charset="0"/>
            </a:endParaRPr>
          </a:p>
        </p:txBody>
      </p:sp>
      <p:sp>
        <p:nvSpPr>
          <p:cNvPr id="116738" name="Замещающий образ слайда 116737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16739" name="Замещающий текст 11673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lang="ru-RU" altLang="x-none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номер слайда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ru-RU" altLang="x-none" sz="1200" dirty="0">
                <a:latin typeface="Times New Roman" panose="02020603050405020304" charset="0"/>
              </a:rPr>
            </a:fld>
            <a:endParaRPr lang="ru-RU" altLang="x-none" sz="1200" dirty="0">
              <a:latin typeface="Times New Roman" panose="02020603050405020304" charset="0"/>
            </a:endParaRPr>
          </a:p>
        </p:txBody>
      </p:sp>
      <p:sp>
        <p:nvSpPr>
          <p:cNvPr id="135170" name="Замещающий образ слайда 135169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35171" name="Замещающий текст 13517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lang="ru-RU" altLang="x-none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номер слайда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ru-RU" altLang="x-none" sz="1200" dirty="0">
                <a:latin typeface="Times New Roman" panose="02020603050405020304" charset="0"/>
              </a:rPr>
            </a:fld>
            <a:endParaRPr lang="ru-RU" altLang="x-none" sz="1200" dirty="0">
              <a:latin typeface="Times New Roman" panose="02020603050405020304" charset="0"/>
            </a:endParaRPr>
          </a:p>
        </p:txBody>
      </p:sp>
      <p:sp>
        <p:nvSpPr>
          <p:cNvPr id="136194" name="Замещающий образ слайда 136193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36195" name="Замещающий текст 13619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lang="ru-RU" altLang="x-none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номер слайда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ru-RU" altLang="x-none" sz="1200" dirty="0">
                <a:latin typeface="Times New Roman" panose="02020603050405020304" charset="0"/>
              </a:rPr>
            </a:fld>
            <a:endParaRPr lang="ru-RU" altLang="x-none" sz="1200" dirty="0">
              <a:latin typeface="Times New Roman" panose="02020603050405020304" charset="0"/>
            </a:endParaRPr>
          </a:p>
        </p:txBody>
      </p:sp>
      <p:sp>
        <p:nvSpPr>
          <p:cNvPr id="137218" name="Замещающий образ слайда 137217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37219" name="Замещающий текст 13721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lang="ru-RU" altLang="x-none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номер слайда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ru-RU" altLang="x-none" sz="1200" dirty="0">
                <a:latin typeface="Times New Roman" panose="02020603050405020304" charset="0"/>
              </a:rPr>
            </a:fld>
            <a:endParaRPr lang="ru-RU" altLang="x-none" sz="1200" dirty="0">
              <a:latin typeface="Times New Roman" panose="02020603050405020304" charset="0"/>
            </a:endParaRPr>
          </a:p>
        </p:txBody>
      </p:sp>
      <p:sp>
        <p:nvSpPr>
          <p:cNvPr id="138242" name="Замещающий образ слайда 138241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38243" name="Замещающий текст 13824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lang="ru-RU" altLang="x-none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номер слайда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ru-RU" altLang="x-none" sz="1200" dirty="0">
                <a:latin typeface="Times New Roman" panose="02020603050405020304" charset="0"/>
              </a:rPr>
            </a:fld>
            <a:endParaRPr lang="ru-RU" altLang="x-none" sz="1200" dirty="0">
              <a:latin typeface="Times New Roman" panose="02020603050405020304" charset="0"/>
            </a:endParaRPr>
          </a:p>
        </p:txBody>
      </p:sp>
      <p:sp>
        <p:nvSpPr>
          <p:cNvPr id="142338" name="Замещающий образ слайда 142337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42339" name="Замещающий текст 14233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lang="ru-RU" altLang="x-none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номер слайда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ru-RU" altLang="x-none" sz="1200" dirty="0">
                <a:latin typeface="Times New Roman" panose="02020603050405020304" charset="0"/>
              </a:rPr>
            </a:fld>
            <a:endParaRPr lang="ru-RU" altLang="x-none" sz="1200" dirty="0">
              <a:latin typeface="Times New Roman" panose="02020603050405020304" charset="0"/>
            </a:endParaRPr>
          </a:p>
        </p:txBody>
      </p:sp>
      <p:sp>
        <p:nvSpPr>
          <p:cNvPr id="143362" name="Замещающий образ слайда 143361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43363" name="Замещающий текст 14336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lang="ru-RU" altLang="x-none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номер слайда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ru-RU" altLang="x-none" sz="1200" dirty="0">
                <a:latin typeface="Times New Roman" panose="02020603050405020304" charset="0"/>
              </a:rPr>
            </a:fld>
            <a:endParaRPr lang="ru-RU" altLang="x-none" sz="1200" dirty="0">
              <a:latin typeface="Times New Roman" panose="02020603050405020304" charset="0"/>
            </a:endParaRPr>
          </a:p>
        </p:txBody>
      </p:sp>
      <p:sp>
        <p:nvSpPr>
          <p:cNvPr id="144386" name="Замещающий образ слайда 144385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44387" name="Замещающий текст 14438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lang="ru-RU" altLang="x-none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номер слайда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ru-RU" altLang="x-none" sz="1200" dirty="0">
                <a:latin typeface="Times New Roman" panose="02020603050405020304" charset="0"/>
              </a:rPr>
            </a:fld>
            <a:endParaRPr lang="ru-RU" altLang="x-none" sz="1200" dirty="0">
              <a:latin typeface="Times New Roman" panose="02020603050405020304" charset="0"/>
            </a:endParaRPr>
          </a:p>
        </p:txBody>
      </p:sp>
      <p:sp>
        <p:nvSpPr>
          <p:cNvPr id="145410" name="Замещающий образ слайда 145409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45411" name="Замещающий текст 14541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lang="ru-RU" altLang="x-none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номер слайда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ru-RU" altLang="x-none" sz="1200" dirty="0">
                <a:latin typeface="Times New Roman" panose="02020603050405020304" charset="0"/>
              </a:rPr>
            </a:fld>
            <a:endParaRPr lang="ru-RU" altLang="x-none" sz="1200" dirty="0">
              <a:latin typeface="Times New Roman" panose="02020603050405020304" charset="0"/>
            </a:endParaRPr>
          </a:p>
        </p:txBody>
      </p:sp>
      <p:sp>
        <p:nvSpPr>
          <p:cNvPr id="146434" name="Замещающий образ слайда 146433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46435" name="Замещающий текст 14643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lang="ru-RU" altLang="x-none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номер слайда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ru-RU" altLang="x-none" sz="1200" dirty="0">
                <a:latin typeface="Times New Roman" panose="02020603050405020304" charset="0"/>
              </a:rPr>
            </a:fld>
            <a:endParaRPr lang="ru-RU" altLang="x-none" sz="1200" dirty="0">
              <a:latin typeface="Times New Roman" panose="02020603050405020304" charset="0"/>
            </a:endParaRPr>
          </a:p>
        </p:txBody>
      </p:sp>
      <p:sp>
        <p:nvSpPr>
          <p:cNvPr id="148482" name="Замещающий образ слайда 148481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48483" name="Замещающий текст 14848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lang="ru-RU" altLang="x-non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номер слайда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ru-RU" altLang="x-none" sz="1200" dirty="0">
                <a:latin typeface="Times New Roman" panose="02020603050405020304" charset="0"/>
              </a:rPr>
            </a:fld>
            <a:endParaRPr lang="ru-RU" altLang="x-none" sz="1200" dirty="0">
              <a:latin typeface="Times New Roman" panose="02020603050405020304" charset="0"/>
            </a:endParaRPr>
          </a:p>
        </p:txBody>
      </p:sp>
      <p:sp>
        <p:nvSpPr>
          <p:cNvPr id="117762" name="Замещающий образ слайда 117761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17763" name="Замещающий текст 11776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lang="ru-RU" altLang="x-none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номер слайда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ru-RU" altLang="x-none" sz="1200" dirty="0">
                <a:latin typeface="Times New Roman" panose="02020603050405020304" charset="0"/>
              </a:rPr>
            </a:fld>
            <a:endParaRPr lang="ru-RU" altLang="x-none" sz="1200" dirty="0">
              <a:latin typeface="Times New Roman" panose="02020603050405020304" charset="0"/>
            </a:endParaRPr>
          </a:p>
        </p:txBody>
      </p:sp>
      <p:sp>
        <p:nvSpPr>
          <p:cNvPr id="150530" name="Замещающий образ слайда 150529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50531" name="Замещающий текст 15053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lang="ru-RU" altLang="x-none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номер слайда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ru-RU" altLang="x-none" sz="1200" dirty="0">
                <a:latin typeface="Times New Roman" panose="02020603050405020304" charset="0"/>
              </a:rPr>
            </a:fld>
            <a:endParaRPr lang="ru-RU" altLang="x-none" sz="1200" dirty="0">
              <a:latin typeface="Times New Roman" panose="02020603050405020304" charset="0"/>
            </a:endParaRPr>
          </a:p>
        </p:txBody>
      </p:sp>
      <p:sp>
        <p:nvSpPr>
          <p:cNvPr id="151554" name="Замещающий образ слайда 151553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51555" name="Замещающий текст 15155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lang="ru-RU" altLang="x-none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номер слайда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ru-RU" altLang="x-none" sz="1200" dirty="0">
                <a:latin typeface="Times New Roman" panose="02020603050405020304" charset="0"/>
              </a:rPr>
            </a:fld>
            <a:endParaRPr lang="ru-RU" altLang="x-none" sz="1200" dirty="0">
              <a:latin typeface="Times New Roman" panose="02020603050405020304" charset="0"/>
            </a:endParaRPr>
          </a:p>
        </p:txBody>
      </p:sp>
      <p:sp>
        <p:nvSpPr>
          <p:cNvPr id="152578" name="Замещающий образ слайда 152577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52579" name="Замещающий текст 15257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lang="ru-RU" altLang="x-none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номер слайда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ru-RU" altLang="x-none" sz="1200" dirty="0">
                <a:latin typeface="Times New Roman" panose="02020603050405020304" charset="0"/>
              </a:rPr>
            </a:fld>
            <a:endParaRPr lang="ru-RU" altLang="x-none" sz="1200" dirty="0">
              <a:latin typeface="Times New Roman" panose="02020603050405020304" charset="0"/>
            </a:endParaRPr>
          </a:p>
        </p:txBody>
      </p:sp>
      <p:sp>
        <p:nvSpPr>
          <p:cNvPr id="153602" name="Замещающий образ слайда 153601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53603" name="Замещающий текст 15360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lang="ru-RU" altLang="x-none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номер слайда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ru-RU" altLang="x-none" sz="1200" dirty="0">
                <a:latin typeface="Times New Roman" panose="02020603050405020304" charset="0"/>
              </a:rPr>
            </a:fld>
            <a:endParaRPr lang="ru-RU" altLang="x-none" sz="1200" dirty="0">
              <a:latin typeface="Times New Roman" panose="02020603050405020304" charset="0"/>
            </a:endParaRPr>
          </a:p>
        </p:txBody>
      </p:sp>
      <p:sp>
        <p:nvSpPr>
          <p:cNvPr id="154626" name="Замещающий образ слайда 154625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54627" name="Замещающий текст 15462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lang="ru-RU" altLang="x-none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номер слайда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ru-RU" altLang="x-none" sz="1200" dirty="0">
                <a:latin typeface="Times New Roman" panose="02020603050405020304" charset="0"/>
              </a:rPr>
            </a:fld>
            <a:endParaRPr lang="ru-RU" altLang="x-none" sz="1200" dirty="0">
              <a:latin typeface="Times New Roman" panose="02020603050405020304" charset="0"/>
            </a:endParaRPr>
          </a:p>
        </p:txBody>
      </p:sp>
      <p:sp>
        <p:nvSpPr>
          <p:cNvPr id="155650" name="Замещающий образ слайда 155649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55651" name="Замещающий текст 15565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lang="ru-RU" altLang="x-none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номер слайда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ru-RU" altLang="x-none" sz="1200" dirty="0">
                <a:latin typeface="Times New Roman" panose="02020603050405020304" charset="0"/>
              </a:rPr>
            </a:fld>
            <a:endParaRPr lang="ru-RU" altLang="x-none" sz="1200" dirty="0">
              <a:latin typeface="Times New Roman" panose="02020603050405020304" charset="0"/>
            </a:endParaRPr>
          </a:p>
        </p:txBody>
      </p:sp>
      <p:sp>
        <p:nvSpPr>
          <p:cNvPr id="156674" name="Замещающий образ слайда 156673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56675" name="Замещающий текст 15667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lang="ru-RU" altLang="x-none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номер слайда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ru-RU" altLang="x-none" sz="1200" dirty="0">
                <a:latin typeface="Times New Roman" panose="02020603050405020304" charset="0"/>
              </a:rPr>
            </a:fld>
            <a:endParaRPr lang="ru-RU" altLang="x-none" sz="1200" dirty="0">
              <a:latin typeface="Times New Roman" panose="02020603050405020304" charset="0"/>
            </a:endParaRPr>
          </a:p>
        </p:txBody>
      </p:sp>
      <p:sp>
        <p:nvSpPr>
          <p:cNvPr id="159746" name="Замещающий образ слайда 159745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59747" name="Замещающий текст 15974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lang="ru-RU" altLang="x-none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номер слайда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ru-RU" altLang="x-none" sz="1200" dirty="0">
                <a:latin typeface="Times New Roman" panose="02020603050405020304" charset="0"/>
              </a:rPr>
            </a:fld>
            <a:endParaRPr lang="ru-RU" altLang="x-none" sz="1200" dirty="0">
              <a:latin typeface="Times New Roman" panose="02020603050405020304" charset="0"/>
            </a:endParaRPr>
          </a:p>
        </p:txBody>
      </p:sp>
      <p:sp>
        <p:nvSpPr>
          <p:cNvPr id="163842" name="Замещающий образ слайда 163841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63843" name="Замещающий текст 16384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lang="ru-RU" altLang="x-none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номер слайда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ru-RU" altLang="x-none" sz="1200" dirty="0">
                <a:latin typeface="Times New Roman" panose="02020603050405020304" charset="0"/>
              </a:rPr>
            </a:fld>
            <a:endParaRPr lang="ru-RU" altLang="x-none" sz="1200" dirty="0">
              <a:latin typeface="Times New Roman" panose="02020603050405020304" charset="0"/>
            </a:endParaRPr>
          </a:p>
        </p:txBody>
      </p:sp>
      <p:sp>
        <p:nvSpPr>
          <p:cNvPr id="164866" name="Замещающий образ слайда 164865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64867" name="Замещающий текст 16486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lang="ru-RU" altLang="x-none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номер слайда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ru-RU" altLang="x-none" sz="1200" dirty="0">
                <a:latin typeface="Times New Roman" panose="02020603050405020304" charset="0"/>
              </a:rPr>
            </a:fld>
            <a:endParaRPr lang="ru-RU" altLang="x-none" sz="1200" dirty="0">
              <a:latin typeface="Times New Roman" panose="02020603050405020304" charset="0"/>
            </a:endParaRPr>
          </a:p>
        </p:txBody>
      </p:sp>
      <p:sp>
        <p:nvSpPr>
          <p:cNvPr id="118786" name="Замещающий образ слайда 118785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18787" name="Замещающий текст 11878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lang="ru-RU" altLang="x-none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номер слайда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ru-RU" altLang="x-none" sz="1200" dirty="0">
                <a:latin typeface="Times New Roman" panose="02020603050405020304" charset="0"/>
              </a:rPr>
            </a:fld>
            <a:endParaRPr lang="ru-RU" altLang="x-none" sz="1200" dirty="0">
              <a:latin typeface="Times New Roman" panose="02020603050405020304" charset="0"/>
            </a:endParaRPr>
          </a:p>
        </p:txBody>
      </p:sp>
      <p:sp>
        <p:nvSpPr>
          <p:cNvPr id="166914" name="Замещающий образ слайда 166913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66915" name="Замещающий текст 16691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lang="ru-RU" altLang="x-none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номер слайда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ru-RU" altLang="x-none" sz="1200" dirty="0">
                <a:latin typeface="Times New Roman" panose="02020603050405020304" charset="0"/>
              </a:rPr>
            </a:fld>
            <a:endParaRPr lang="ru-RU" altLang="x-none" sz="1200" dirty="0">
              <a:latin typeface="Times New Roman" panose="02020603050405020304" charset="0"/>
            </a:endParaRPr>
          </a:p>
        </p:txBody>
      </p:sp>
      <p:sp>
        <p:nvSpPr>
          <p:cNvPr id="119810" name="Замещающий образ слайда 119809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19811" name="Замещающий текст 11981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lang="ru-RU" altLang="x-none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номер слайда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ru-RU" altLang="x-none" sz="1200" dirty="0">
                <a:latin typeface="Times New Roman" panose="02020603050405020304" charset="0"/>
              </a:rPr>
            </a:fld>
            <a:endParaRPr lang="ru-RU" altLang="x-none" sz="1200" dirty="0">
              <a:latin typeface="Times New Roman" panose="02020603050405020304" charset="0"/>
            </a:endParaRPr>
          </a:p>
        </p:txBody>
      </p:sp>
      <p:sp>
        <p:nvSpPr>
          <p:cNvPr id="121858" name="Замещающий образ слайда 121857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21859" name="Замещающий текст 12185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lang="ru-RU" altLang="x-none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номер слайда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ru-RU" altLang="x-none" sz="1200" dirty="0">
                <a:latin typeface="Times New Roman" panose="02020603050405020304" charset="0"/>
              </a:rPr>
            </a:fld>
            <a:endParaRPr lang="ru-RU" altLang="x-none" sz="1200" dirty="0">
              <a:latin typeface="Times New Roman" panose="02020603050405020304" charset="0"/>
            </a:endParaRPr>
          </a:p>
        </p:txBody>
      </p:sp>
      <p:sp>
        <p:nvSpPr>
          <p:cNvPr id="126978" name="Замещающий образ слайда 126977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26979" name="Замещающий текст 12697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lang="ru-RU" altLang="x-none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номер слайда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ru-RU" altLang="x-none" sz="1200" dirty="0">
                <a:latin typeface="Times New Roman" panose="02020603050405020304" charset="0"/>
              </a:rPr>
            </a:fld>
            <a:endParaRPr lang="ru-RU" altLang="x-none" sz="1200" dirty="0">
              <a:latin typeface="Times New Roman" panose="02020603050405020304" charset="0"/>
            </a:endParaRPr>
          </a:p>
        </p:txBody>
      </p:sp>
      <p:sp>
        <p:nvSpPr>
          <p:cNvPr id="128002" name="Замещающий образ слайда 128001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28003" name="Замещающий текст 12800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lang="ru-RU" altLang="x-none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номер слайда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ru-RU" altLang="x-none" sz="1200" dirty="0">
                <a:latin typeface="Times New Roman" panose="02020603050405020304" charset="0"/>
              </a:rPr>
            </a:fld>
            <a:endParaRPr lang="ru-RU" altLang="x-none" sz="1200" dirty="0">
              <a:latin typeface="Times New Roman" panose="02020603050405020304" charset="0"/>
            </a:endParaRPr>
          </a:p>
        </p:txBody>
      </p:sp>
      <p:sp>
        <p:nvSpPr>
          <p:cNvPr id="129026" name="Замещающий образ слайда 129025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29027" name="Замещающий текст 12902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lang="ru-RU" altLang="x-none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номер слайда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ru-RU" altLang="x-none" sz="1200" dirty="0">
                <a:latin typeface="Times New Roman" panose="02020603050405020304" charset="0"/>
              </a:rPr>
            </a:fld>
            <a:endParaRPr lang="ru-RU" altLang="x-none" sz="1200" dirty="0">
              <a:latin typeface="Times New Roman" panose="02020603050405020304" charset="0"/>
            </a:endParaRPr>
          </a:p>
        </p:txBody>
      </p:sp>
      <p:sp>
        <p:nvSpPr>
          <p:cNvPr id="133122" name="Замещающий образ слайда 133121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33123" name="Замещающий текст 13312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lang="ru-RU" altLang="x-non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2466" name="Прямоугольник 6246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none" anchor="ctr" anchorCtr="0"/>
          <a:p>
            <a:pPr lvl="0" algn="ctr"/>
            <a:endParaRPr lang="ru-RU" altLang="x-none" dirty="0">
              <a:latin typeface="Times New Roman" panose="02020603050405020304" charset="0"/>
            </a:endParaRPr>
          </a:p>
        </p:txBody>
      </p:sp>
      <p:sp>
        <p:nvSpPr>
          <p:cNvPr id="62467" name="Скругленный прямоугольник 62466"/>
          <p:cNvSpPr/>
          <p:nvPr/>
        </p:nvSpPr>
        <p:spPr>
          <a:xfrm>
            <a:off x="685800" y="990600"/>
            <a:ext cx="51816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</a:ln>
        </p:spPr>
        <p:txBody>
          <a:bodyPr wrap="none" anchor="ctr" anchorCtr="0"/>
          <a:p>
            <a:pPr lvl="0" algn="ctr"/>
            <a:endParaRPr lang="ru-RU" altLang="x-none" dirty="0">
              <a:latin typeface="Times New Roman" panose="02020603050405020304" charset="0"/>
            </a:endParaRPr>
          </a:p>
        </p:txBody>
      </p:sp>
      <p:sp>
        <p:nvSpPr>
          <p:cNvPr id="62468" name="Подзаголовок 62467"/>
          <p:cNvSpPr>
            <a:spLocks noGrp="1"/>
          </p:cNvSpPr>
          <p:nvPr>
            <p:ph type="subTitle" idx="1"/>
          </p:nvPr>
        </p:nvSpPr>
        <p:spPr>
          <a:xfrm>
            <a:off x="4673600" y="2927350"/>
            <a:ext cx="3657600" cy="18224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0" lvl="0" indent="0"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>
                <a:solidFill>
                  <a:schemeClr val="tx2"/>
                </a:solidFill>
              </a:defRPr>
            </a:lvl1pPr>
            <a:lvl2pPr marL="457200" lvl="1" indent="0" algn="ctr">
              <a:buClr>
                <a:schemeClr val="tx1"/>
              </a:buClr>
              <a:buSzPct val="75000"/>
              <a:buFontTx/>
              <a:buNone/>
              <a:defRPr>
                <a:solidFill>
                  <a:schemeClr val="tx2"/>
                </a:solidFill>
              </a:defRPr>
            </a:lvl2pPr>
            <a:lvl3pPr marL="914400" lvl="2" indent="0" algn="ctr"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>
                <a:solidFill>
                  <a:schemeClr val="tx2"/>
                </a:solidFill>
              </a:defRPr>
            </a:lvl3pPr>
            <a:lvl4pPr marL="1371600" lvl="3" indent="0" algn="ctr">
              <a:buClr>
                <a:schemeClr val="tx1"/>
              </a:buClr>
              <a:buSzPct val="80000"/>
              <a:buFontTx/>
              <a:buNone/>
              <a:defRPr>
                <a:solidFill>
                  <a:schemeClr val="tx2"/>
                </a:solidFill>
              </a:defRPr>
            </a:lvl4pPr>
            <a:lvl5pPr marL="1828800" lvl="4" indent="0" algn="ctr">
              <a:buClr>
                <a:schemeClr val="tx1"/>
              </a:buClr>
              <a:buSzPct val="65000"/>
              <a:buFont typeface="Wingdings" panose="05000000000000000000" pitchFamily="2" charset="2"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altLang="x-none" dirty="0"/>
              <a:t>Образец подзаголовка</a:t>
            </a:r>
            <a:endParaRPr lang="ru-RU" altLang="x-none" dirty="0"/>
          </a:p>
        </p:txBody>
      </p:sp>
      <p:grpSp>
        <p:nvGrpSpPr>
          <p:cNvPr id="62469" name="Группа 62468"/>
          <p:cNvGrpSpPr/>
          <p:nvPr/>
        </p:nvGrpSpPr>
        <p:grpSpPr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62470" name="Скругленный прямоугольник 62469"/>
            <p:cNvSpPr/>
            <p:nvPr/>
          </p:nvSpPr>
          <p:spPr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62471" name="Блок-схема: задержка 62470"/>
            <p:cNvSpPr/>
            <p:nvPr/>
          </p:nvSpPr>
          <p:spPr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</p:grpSp>
      <p:sp>
        <p:nvSpPr>
          <p:cNvPr id="62472" name="Замещающая дата 62471"/>
          <p:cNvSpPr>
            <a:spLocks noGrp="1"/>
          </p:cNvSpPr>
          <p:nvPr>
            <p:ph type="dt" sz="quarter" idx="2"/>
          </p:nvPr>
        </p:nvSpPr>
        <p:spPr>
          <a:xfrm>
            <a:off x="2667000" y="65532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b" anchorCtr="0">
            <a:spAutoFit/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BB962C8B-B14F-4D97-AF65-F5344CB8AC3E}" type="datetime1">
              <a:rPr lang="ru-RU" altLang="x-none">
                <a:latin typeface="Arial" panose="020B0604020202020204" pitchFamily="34" charset="0"/>
              </a:rPr>
            </a:fld>
            <a:endParaRPr lang="ru-RU" altLang="x-none">
              <a:latin typeface="Arial" panose="020B0604020202020204" pitchFamily="34" charset="0"/>
            </a:endParaRPr>
          </a:p>
        </p:txBody>
      </p:sp>
      <p:sp>
        <p:nvSpPr>
          <p:cNvPr id="62473" name="Замещающий нижний колонтитул 62472"/>
          <p:cNvSpPr>
            <a:spLocks noGrp="1"/>
          </p:cNvSpPr>
          <p:nvPr>
            <p:ph type="ftr" sz="quarter" idx="3"/>
          </p:nvPr>
        </p:nvSpPr>
        <p:spPr>
          <a:xfrm>
            <a:off x="5195888" y="6553200"/>
            <a:ext cx="3279775" cy="304800"/>
          </a:xfrm>
          <a:prstGeom prst="rect">
            <a:avLst/>
          </a:prstGeom>
          <a:noFill/>
          <a:ln w="9525">
            <a:noFill/>
          </a:ln>
        </p:spPr>
        <p:txBody>
          <a:bodyPr anchor="b" anchorCtr="0">
            <a:spAutoFit/>
          </a:bodyPr>
          <a:lstStyle>
            <a:lvl1pPr algn="r">
              <a:defRPr sz="1400"/>
            </a:lvl1pPr>
          </a:lstStyle>
          <a:p>
            <a:endParaRPr lang="ru-RU" altLang="x-none">
              <a:latin typeface="Arial" panose="020B0604020202020204" pitchFamily="34" charset="0"/>
            </a:endParaRPr>
          </a:p>
        </p:txBody>
      </p:sp>
      <p:sp>
        <p:nvSpPr>
          <p:cNvPr id="62474" name="Замещающий номер слайда 62473"/>
          <p:cNvSpPr>
            <a:spLocks noGrp="1"/>
          </p:cNvSpPr>
          <p:nvPr>
            <p:ph type="sldNum" sz="quarter" idx="4"/>
          </p:nvPr>
        </p:nvSpPr>
        <p:spPr>
          <a:xfrm>
            <a:off x="9525" y="6359525"/>
            <a:ext cx="587375" cy="488950"/>
          </a:xfrm>
          <a:prstGeom prst="rect">
            <a:avLst/>
          </a:prstGeom>
          <a:noFill/>
          <a:ln w="9525">
            <a:noFill/>
          </a:ln>
        </p:spPr>
        <p:txBody>
          <a:bodyPr anchor="b" anchorCtr="0">
            <a:spAutoFit/>
          </a:bodyPr>
          <a:lstStyle>
            <a:lvl1pPr>
              <a:defRPr sz="2600" b="1">
                <a:solidFill>
                  <a:schemeClr val="bg1"/>
                </a:solidFill>
              </a:defRPr>
            </a:lvl1pPr>
          </a:lstStyle>
          <a:p>
            <a:fld id="{9A0DB2DC-4C9A-4742-B13C-FB6460FD3503}" type="slidenum">
              <a:rPr lang="ru-RU" altLang="x-none">
                <a:latin typeface="Arial" panose="020B0604020202020204" pitchFamily="34" charset="0"/>
              </a:rPr>
            </a:fld>
            <a:endParaRPr lang="ru-RU" altLang="x-none">
              <a:latin typeface="Arial" panose="020B0604020202020204" pitchFamily="34" charset="0"/>
            </a:endParaRPr>
          </a:p>
        </p:txBody>
      </p:sp>
      <p:sp>
        <p:nvSpPr>
          <p:cNvPr id="62475" name="Заголовок 62474"/>
          <p:cNvSpPr>
            <a:spLocks noGrp="1"/>
          </p:cNvSpPr>
          <p:nvPr>
            <p:ph type="ctrTitle" sz="quarter"/>
          </p:nvPr>
        </p:nvSpPr>
        <p:spPr>
          <a:xfrm>
            <a:off x="936625" y="1425575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lvl="0" algn="ctr">
              <a:buClrTx/>
              <a:buSzTx/>
              <a:buFontTx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ru-RU" altLang="x-none" dirty="0"/>
              <a:t>Образец заголовка</a:t>
            </a:r>
            <a:endParaRPr lang="ru-RU" altLang="x-none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 altLang="x-none">
              <a:latin typeface="Arial" panose="020B0604020202020204" pitchFamily="34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 altLang="x-none">
              <a:latin typeface="Arial" panose="020B0604020202020204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ru-RU" altLang="x-none">
                <a:latin typeface="Arial" panose="020B0604020202020204" pitchFamily="34" charset="0"/>
              </a:rPr>
            </a:fld>
            <a:endParaRPr lang="ru-RU" altLang="x-none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915150" y="914400"/>
            <a:ext cx="2000250" cy="5181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914400"/>
            <a:ext cx="5884793" cy="51816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 altLang="x-none">
              <a:latin typeface="Arial" panose="020B0604020202020204" pitchFamily="34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 altLang="x-none">
              <a:latin typeface="Arial" panose="020B0604020202020204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ru-RU" altLang="x-none">
                <a:latin typeface="Arial" panose="020B0604020202020204" pitchFamily="34" charset="0"/>
              </a:rPr>
            </a:fld>
            <a:endParaRPr lang="ru-RU" altLang="x-none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 altLang="x-none">
              <a:latin typeface="Arial" panose="020B0604020202020204" pitchFamily="34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 altLang="x-none">
              <a:latin typeface="Arial" panose="020B0604020202020204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ru-RU" altLang="x-none">
                <a:latin typeface="Arial" panose="020B0604020202020204" pitchFamily="34" charset="0"/>
              </a:rPr>
            </a:fld>
            <a:endParaRPr lang="ru-RU" altLang="x-none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 altLang="x-none">
              <a:latin typeface="Arial" panose="020B0604020202020204" pitchFamily="34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 altLang="x-none">
              <a:latin typeface="Arial" panose="020B0604020202020204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ru-RU" altLang="x-none">
                <a:latin typeface="Arial" panose="020B0604020202020204" pitchFamily="34" charset="0"/>
              </a:rPr>
            </a:fld>
            <a:endParaRPr lang="ru-RU" altLang="x-none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914400" y="2362200"/>
            <a:ext cx="3920490" cy="3733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994910" y="2362200"/>
            <a:ext cx="3920490" cy="3733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 altLang="x-none">
              <a:latin typeface="Arial" panose="020B0604020202020204" pitchFamily="34" charset="0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 altLang="x-none">
              <a:latin typeface="Arial" panose="020B0604020202020204" pitchFamily="34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ru-RU" altLang="x-none">
                <a:latin typeface="Arial" panose="020B0604020202020204" pitchFamily="34" charset="0"/>
              </a:rPr>
            </a:fld>
            <a:endParaRPr lang="ru-RU" altLang="x-none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 altLang="x-none">
              <a:latin typeface="Arial" panose="020B0604020202020204" pitchFamily="34" charset="0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 altLang="x-none">
              <a:latin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ru-RU" altLang="x-none">
                <a:latin typeface="Arial" panose="020B0604020202020204" pitchFamily="34" charset="0"/>
              </a:rPr>
            </a:fld>
            <a:endParaRPr lang="ru-RU" altLang="x-none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 altLang="x-none">
              <a:latin typeface="Arial" panose="020B0604020202020204" pitchFamily="34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 altLang="x-none">
              <a:latin typeface="Arial" panose="020B060402020202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ru-RU" altLang="x-none">
                <a:latin typeface="Arial" panose="020B0604020202020204" pitchFamily="34" charset="0"/>
              </a:rPr>
            </a:fld>
            <a:endParaRPr lang="ru-RU" altLang="x-none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 altLang="x-none">
              <a:latin typeface="Arial" panose="020B0604020202020204" pitchFamily="34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 altLang="x-none">
              <a:latin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ru-RU" altLang="x-none">
                <a:latin typeface="Arial" panose="020B0604020202020204" pitchFamily="34" charset="0"/>
              </a:rPr>
            </a:fld>
            <a:endParaRPr lang="ru-RU" altLang="x-none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 altLang="x-none">
              <a:latin typeface="Arial" panose="020B0604020202020204" pitchFamily="34" charset="0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 altLang="x-none">
              <a:latin typeface="Arial" panose="020B0604020202020204" pitchFamily="34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ru-RU" altLang="x-none">
                <a:latin typeface="Arial" panose="020B0604020202020204" pitchFamily="34" charset="0"/>
              </a:rPr>
            </a:fld>
            <a:endParaRPr lang="ru-RU" altLang="x-none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 altLang="x-none">
              <a:latin typeface="Arial" panose="020B0604020202020204" pitchFamily="34" charset="0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 altLang="x-none">
              <a:latin typeface="Arial" panose="020B0604020202020204" pitchFamily="34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ru-RU" altLang="x-none">
                <a:latin typeface="Arial" panose="020B0604020202020204" pitchFamily="34" charset="0"/>
              </a:rPr>
            </a:fld>
            <a:endParaRPr lang="ru-RU" altLang="x-none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61442" name="Группа 61441"/>
          <p:cNvGrpSpPr/>
          <p:nvPr/>
        </p:nvGrpSpPr>
        <p:grpSpPr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61443" name="Прямоугольник 61442"/>
            <p:cNvSpPr/>
            <p:nvPr/>
          </p:nvSpPr>
          <p:spPr>
            <a:xfrm>
              <a:off x="0" y="0"/>
              <a:ext cx="480" cy="4320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61444" name="Прямоугольник 61443"/>
            <p:cNvSpPr/>
            <p:nvPr/>
          </p:nvSpPr>
          <p:spPr>
            <a:xfrm>
              <a:off x="432" y="0"/>
              <a:ext cx="1584" cy="672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</p:grpSp>
      <p:sp>
        <p:nvSpPr>
          <p:cNvPr id="61445" name="Скругленный прямоугольник 61444"/>
          <p:cNvSpPr/>
          <p:nvPr/>
        </p:nvSpPr>
        <p:spPr>
          <a:xfrm>
            <a:off x="762000" y="762000"/>
            <a:ext cx="51054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</a:ln>
        </p:spPr>
        <p:txBody>
          <a:bodyPr wrap="none" anchor="ctr" anchorCtr="0"/>
          <a:p>
            <a:pPr lvl="0" algn="ctr"/>
            <a:endParaRPr lang="ru-RU" altLang="x-none" dirty="0">
              <a:latin typeface="Times New Roman" panose="02020603050405020304" charset="0"/>
            </a:endParaRPr>
          </a:p>
        </p:txBody>
      </p:sp>
      <p:sp>
        <p:nvSpPr>
          <p:cNvPr id="61446" name="Заголовок 61445"/>
          <p:cNvSpPr>
            <a:spLocks noGrp="1"/>
          </p:cNvSpPr>
          <p:nvPr>
            <p:ph type="title"/>
          </p:nvPr>
        </p:nvSpPr>
        <p:spPr>
          <a:xfrm>
            <a:off x="914400" y="914400"/>
            <a:ext cx="8001000" cy="11430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ru-RU" altLang="x-none" dirty="0"/>
              <a:t>Образец заголовка</a:t>
            </a:r>
            <a:endParaRPr lang="ru-RU" altLang="x-none" dirty="0"/>
          </a:p>
        </p:txBody>
      </p:sp>
      <p:sp>
        <p:nvSpPr>
          <p:cNvPr id="61447" name="Замещающий текст 61446"/>
          <p:cNvSpPr>
            <a:spLocks noGrp="1"/>
          </p:cNvSpPr>
          <p:nvPr>
            <p:ph type="body" idx="1"/>
          </p:nvPr>
        </p:nvSpPr>
        <p:spPr>
          <a:xfrm>
            <a:off x="914400" y="2362200"/>
            <a:ext cx="8001000" cy="3733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ru-RU" altLang="x-none" dirty="0"/>
              <a:t>Образец текста</a:t>
            </a:r>
            <a:endParaRPr lang="ru-RU" altLang="x-none" dirty="0"/>
          </a:p>
          <a:p>
            <a:pPr lvl="1"/>
            <a:r>
              <a:rPr lang="ru-RU" altLang="x-none" dirty="0"/>
              <a:t>Второй уровень</a:t>
            </a:r>
            <a:endParaRPr lang="ru-RU" altLang="x-none" dirty="0"/>
          </a:p>
          <a:p>
            <a:pPr lvl="2"/>
            <a:r>
              <a:rPr lang="ru-RU" altLang="x-none" dirty="0"/>
              <a:t>Третий уровень</a:t>
            </a:r>
            <a:endParaRPr lang="ru-RU" altLang="x-none" dirty="0"/>
          </a:p>
          <a:p>
            <a:pPr lvl="3"/>
            <a:r>
              <a:rPr lang="ru-RU" altLang="x-none" dirty="0"/>
              <a:t>Четвертый уровень</a:t>
            </a:r>
            <a:endParaRPr lang="ru-RU" altLang="x-none" dirty="0"/>
          </a:p>
          <a:p>
            <a:pPr lvl="4"/>
            <a:r>
              <a:rPr lang="ru-RU" altLang="x-none" dirty="0"/>
              <a:t>Пятый уровень</a:t>
            </a:r>
            <a:endParaRPr lang="ru-RU" altLang="x-none" dirty="0"/>
          </a:p>
        </p:txBody>
      </p:sp>
      <p:sp>
        <p:nvSpPr>
          <p:cNvPr id="61448" name="Замещающая дата 61447"/>
          <p:cNvSpPr>
            <a:spLocks noGrp="1"/>
          </p:cNvSpPr>
          <p:nvPr>
            <p:ph type="dt" sz="half" idx="2"/>
          </p:nvPr>
        </p:nvSpPr>
        <p:spPr>
          <a:xfrm>
            <a:off x="7010400" y="65532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b" anchorCtr="0">
            <a:spAutoFit/>
          </a:bodyPr>
          <a:lstStyle>
            <a:lvl1pPr algn="r">
              <a:defRPr sz="1400"/>
            </a:lvl1pPr>
          </a:lstStyle>
          <a:p>
            <a:pPr lvl="0"/>
            <a:endParaRPr lang="ru-RU" altLang="x-none">
              <a:latin typeface="Arial" panose="020B0604020202020204" pitchFamily="34" charset="0"/>
            </a:endParaRPr>
          </a:p>
        </p:txBody>
      </p:sp>
      <p:sp>
        <p:nvSpPr>
          <p:cNvPr id="61449" name="Замещающий нижний колонтитул 61448"/>
          <p:cNvSpPr>
            <a:spLocks noGrp="1"/>
          </p:cNvSpPr>
          <p:nvPr>
            <p:ph type="ftr" sz="quarter" idx="3"/>
          </p:nvPr>
        </p:nvSpPr>
        <p:spPr>
          <a:xfrm>
            <a:off x="2936875" y="6529388"/>
            <a:ext cx="2895600" cy="304800"/>
          </a:xfrm>
          <a:prstGeom prst="rect">
            <a:avLst/>
          </a:prstGeom>
          <a:noFill/>
          <a:ln w="9525">
            <a:noFill/>
          </a:ln>
        </p:spPr>
        <p:txBody>
          <a:bodyPr anchor="b" anchorCtr="0">
            <a:spAutoFit/>
          </a:bodyPr>
          <a:lstStyle>
            <a:lvl1pPr algn="ctr">
              <a:defRPr sz="1400"/>
            </a:lvl1pPr>
          </a:lstStyle>
          <a:p>
            <a:pPr lvl="0"/>
            <a:endParaRPr lang="ru-RU" altLang="x-none">
              <a:latin typeface="Arial" panose="020B0604020202020204" pitchFamily="34" charset="0"/>
            </a:endParaRPr>
          </a:p>
        </p:txBody>
      </p:sp>
      <p:sp>
        <p:nvSpPr>
          <p:cNvPr id="61450" name="Замещающий номер слайда 61449"/>
          <p:cNvSpPr>
            <a:spLocks noGrp="1"/>
          </p:cNvSpPr>
          <p:nvPr>
            <p:ph type="sldNum" sz="quarter" idx="4"/>
          </p:nvPr>
        </p:nvSpPr>
        <p:spPr>
          <a:xfrm>
            <a:off x="84138" y="6343650"/>
            <a:ext cx="587375" cy="488950"/>
          </a:xfrm>
          <a:prstGeom prst="rect">
            <a:avLst/>
          </a:prstGeom>
          <a:noFill/>
          <a:ln w="9525">
            <a:noFill/>
          </a:ln>
        </p:spPr>
        <p:txBody>
          <a:bodyPr anchor="b" anchorCtr="1">
            <a:spAutoFit/>
          </a:bodyPr>
          <a:lstStyle>
            <a:lvl1pPr>
              <a:defRPr sz="2600" b="1">
                <a:solidFill>
                  <a:schemeClr val="bg1"/>
                </a:solidFill>
              </a:defRPr>
            </a:lvl1pPr>
          </a:lstStyle>
          <a:p>
            <a:pPr lvl="0"/>
            <a:fld id="{9A0DB2DC-4C9A-4742-B13C-FB6460FD3503}" type="slidenum">
              <a:rPr lang="ru-RU" altLang="x-none">
                <a:latin typeface="Arial" panose="020B0604020202020204" pitchFamily="34" charset="0"/>
              </a:rPr>
            </a:fld>
            <a:endParaRPr lang="ru-RU" altLang="x-none">
              <a:latin typeface="Arial" panose="020B0604020202020204" pitchFamily="34" charset="0"/>
            </a:endParaRPr>
          </a:p>
        </p:txBody>
      </p:sp>
      <p:grpSp>
        <p:nvGrpSpPr>
          <p:cNvPr id="61454" name="Группа 61453"/>
          <p:cNvGrpSpPr/>
          <p:nvPr userDrawn="1"/>
        </p:nvGrpSpPr>
        <p:grpSpPr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61455" name="Прямоугольник 61454"/>
            <p:cNvSpPr/>
            <p:nvPr userDrawn="1"/>
          </p:nvSpPr>
          <p:spPr>
            <a:xfrm>
              <a:off x="0" y="0"/>
              <a:ext cx="480" cy="4320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61456" name="Прямоугольник 61455"/>
            <p:cNvSpPr/>
            <p:nvPr userDrawn="1"/>
          </p:nvSpPr>
          <p:spPr>
            <a:xfrm>
              <a:off x="432" y="0"/>
              <a:ext cx="1584" cy="672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hdr="0" ftr="0" dt="0"/>
  <p:txStyles>
    <p:titleStyle>
      <a:lvl1pPr marL="0" lvl="0" indent="0" algn="l" defTabSz="914400" rtl="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3600" b="1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75000"/>
        <a:buFontTx/>
        <a:buChar char="–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80000"/>
        <a:buFontTx/>
        <a:buChar char="–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charset="0"/>
          <a:ea typeface="+mn-ea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charset="0"/>
          <a:ea typeface="+mn-ea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charset="0"/>
          <a:ea typeface="+mn-ea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charset="0"/>
          <a:ea typeface="+mn-ea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charset="0"/>
          <a:ea typeface="+mn-ea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charset="0"/>
          <a:ea typeface="+mn-ea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charset="0"/>
          <a:ea typeface="+mn-ea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oleObject" Target="../embeddings/oleObject2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Заголовок 41985"/>
          <p:cNvSpPr>
            <a:spLocks noGrp="1"/>
          </p:cNvSpPr>
          <p:nvPr>
            <p:ph type="ctrTitle"/>
          </p:nvPr>
        </p:nvSpPr>
        <p:spPr>
          <a:ln/>
        </p:spPr>
        <p:txBody>
          <a:bodyPr anchor="ctr" anchorCtr="0"/>
          <a:p>
            <a:pPr defTabSz="914400">
              <a:buSzTx/>
              <a:buFontTx/>
              <a:buNone/>
            </a:pPr>
            <a:r>
              <a:rPr lang="ru-RU" altLang="x-none" kern="1200" baseline="0">
                <a:latin typeface="Arial" panose="020B0604020202020204" pitchFamily="34" charset="0"/>
              </a:rPr>
              <a:t>Маршрутизация как процесс</a:t>
            </a:r>
            <a:br>
              <a:rPr lang="ru-RU" altLang="x-none" kern="1200" baseline="0">
                <a:latin typeface="Arial" panose="020B0604020202020204" pitchFamily="34" charset="0"/>
              </a:rPr>
            </a:br>
            <a:br>
              <a:rPr lang="ru-RU" altLang="x-none" kern="1200" baseline="0">
                <a:latin typeface="Arial" panose="020B0604020202020204" pitchFamily="34" charset="0"/>
              </a:rPr>
            </a:br>
            <a:r>
              <a:rPr lang="ru-RU" altLang="x-none" kern="1200" baseline="0" err="1">
                <a:latin typeface="Arial" panose="020B0604020202020204" pitchFamily="34" charset="0"/>
              </a:rPr>
              <a:t>Маршрутизатор</a:t>
            </a:r>
            <a:r>
              <a:rPr lang="ru-RU" altLang="x-none" kern="1200" baseline="0">
                <a:latin typeface="Arial" panose="020B0604020202020204" pitchFamily="34" charset="0"/>
              </a:rPr>
              <a:t> как устройство</a:t>
            </a:r>
            <a:endParaRPr lang="ru-RU" altLang="x-none" kern="1200" baseline="0">
              <a:latin typeface="Arial" panose="020B0604020202020204" pitchFamily="34" charset="0"/>
            </a:endParaRPr>
          </a:p>
        </p:txBody>
      </p:sp>
      <p:sp>
        <p:nvSpPr>
          <p:cNvPr id="41987" name="Подзаголовок 41986"/>
          <p:cNvSpPr>
            <a:spLocks noGrp="1"/>
          </p:cNvSpPr>
          <p:nvPr>
            <p:ph type="subTitle" idx="1"/>
          </p:nvPr>
        </p:nvSpPr>
        <p:spPr>
          <a:xfrm>
            <a:off x="4673600" y="2927350"/>
            <a:ext cx="4241800" cy="1822450"/>
          </a:xfrm>
          <a:ln/>
        </p:spPr>
        <p:txBody>
          <a:bodyPr anchor="b" anchorCtr="0"/>
          <a:p>
            <a:pPr defTabSz="914400">
              <a:buSzPct val="75000"/>
            </a:pPr>
            <a:r>
              <a:rPr lang="ru-RU" altLang="x-none" sz="2400" kern="1200" baseline="0">
                <a:latin typeface="Arial" panose="020B0604020202020204" pitchFamily="34" charset="0"/>
              </a:rPr>
              <a:t>Выполнил студент гр. 2305:</a:t>
            </a:r>
            <a:endParaRPr lang="ru-RU" altLang="x-none" sz="2400" kern="1200" baseline="0">
              <a:latin typeface="Arial" panose="020B0604020202020204" pitchFamily="34" charset="0"/>
            </a:endParaRPr>
          </a:p>
          <a:p>
            <a:pPr defTabSz="914400">
              <a:buSzPct val="75000"/>
            </a:pPr>
            <a:r>
              <a:rPr lang="ru-RU" altLang="x-none" sz="2400" kern="1200" baseline="0" err="1">
                <a:latin typeface="Arial" panose="020B0604020202020204" pitchFamily="34" charset="0"/>
              </a:rPr>
              <a:t>Суринт </a:t>
            </a:r>
            <a:r>
              <a:rPr lang="ru-RU" altLang="x-none" sz="2400" kern="1200" baseline="0">
                <a:latin typeface="Arial" panose="020B0604020202020204" pitchFamily="34" charset="0"/>
              </a:rPr>
              <a:t>Любовь</a:t>
            </a:r>
            <a:endParaRPr lang="ru-RU" altLang="x-none" kern="1200" baseline="0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Заголовок 70657"/>
          <p:cNvSpPr>
            <a:spLocks noGrp="1"/>
          </p:cNvSpPr>
          <p:nvPr>
            <p:ph type="title"/>
          </p:nvPr>
        </p:nvSpPr>
        <p:spPr>
          <a:ln/>
        </p:spPr>
        <p:txBody>
          <a:bodyPr anchor="b" anchorCtr="0"/>
          <a:p>
            <a:r>
              <a:rPr lang="ru-RU" altLang="x-none" dirty="0"/>
              <a:t>Типы алгоритмов</a:t>
            </a:r>
            <a:endParaRPr lang="ru-RU" altLang="x-none" dirty="0"/>
          </a:p>
        </p:txBody>
      </p:sp>
      <p:sp>
        <p:nvSpPr>
          <p:cNvPr id="70659" name="Замещающий текст 7065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marL="533400" indent="-533400" algn="just">
              <a:lnSpc>
                <a:spcPct val="90000"/>
              </a:lnSpc>
              <a:buNone/>
            </a:pPr>
            <a:r>
              <a:rPr lang="ru-RU" altLang="x-none" sz="2400" dirty="0">
                <a:solidFill>
                  <a:srgbClr val="000000"/>
                </a:solidFill>
              </a:rPr>
              <a:t>      </a:t>
            </a:r>
            <a:r>
              <a:rPr lang="ru-RU" altLang="x-none" sz="2400" dirty="0">
                <a:solidFill>
                  <a:srgbClr val="000000"/>
                </a:solidFill>
                <a:cs typeface="Times New Roman" panose="02020603050405020304" charset="0"/>
              </a:rPr>
              <a:t>Алгоритмы маршрутизации могут быть классифицированы по типам. Например, алгоритмы могут быть: </a:t>
            </a:r>
            <a:endParaRPr lang="ru-RU" altLang="x-none" sz="2400" dirty="0">
              <a:solidFill>
                <a:srgbClr val="000000"/>
              </a:solidFill>
            </a:endParaRPr>
          </a:p>
          <a:p>
            <a:pPr marL="533400" indent="-533400" algn="just">
              <a:lnSpc>
                <a:spcPct val="90000"/>
              </a:lnSpc>
            </a:pPr>
            <a:r>
              <a:rPr lang="ru-RU" altLang="x-none" sz="2400" dirty="0">
                <a:solidFill>
                  <a:srgbClr val="000000"/>
                </a:solidFill>
                <a:latin typeface="Times New Roman" panose="02020603050405020304" charset="0"/>
              </a:rPr>
              <a:t>Статическими или динамическими</a:t>
            </a:r>
            <a:endParaRPr lang="ru-RU" altLang="x-none" sz="2400" dirty="0">
              <a:solidFill>
                <a:srgbClr val="000000"/>
              </a:solidFill>
              <a:latin typeface="Times New Roman" panose="02020603050405020304" charset="0"/>
            </a:endParaRPr>
          </a:p>
          <a:p>
            <a:pPr marL="533400" indent="-533400" algn="just">
              <a:lnSpc>
                <a:spcPct val="90000"/>
              </a:lnSpc>
            </a:pPr>
            <a:r>
              <a:rPr lang="ru-RU" altLang="x-none" sz="2400" dirty="0" err="1">
                <a:solidFill>
                  <a:srgbClr val="000000"/>
                </a:solidFill>
                <a:latin typeface="Times New Roman" panose="02020603050405020304" charset="0"/>
              </a:rPr>
              <a:t>Одномаршрутными </a:t>
            </a:r>
            <a:r>
              <a:rPr lang="ru-RU" altLang="x-none" sz="2400" dirty="0">
                <a:solidFill>
                  <a:srgbClr val="000000"/>
                </a:solidFill>
                <a:latin typeface="Times New Roman" panose="02020603050405020304" charset="0"/>
              </a:rPr>
              <a:t>или многомаршрутными</a:t>
            </a:r>
            <a:endParaRPr lang="ru-RU" altLang="x-none" sz="2400" dirty="0">
              <a:solidFill>
                <a:srgbClr val="000000"/>
              </a:solidFill>
              <a:latin typeface="Times New Roman" panose="02020603050405020304" charset="0"/>
            </a:endParaRPr>
          </a:p>
          <a:p>
            <a:pPr marL="533400" indent="-533400" algn="just">
              <a:lnSpc>
                <a:spcPct val="90000"/>
              </a:lnSpc>
            </a:pPr>
            <a:r>
              <a:rPr lang="ru-RU" altLang="x-none" sz="2400" dirty="0">
                <a:solidFill>
                  <a:srgbClr val="000000"/>
                </a:solidFill>
                <a:latin typeface="Times New Roman" panose="02020603050405020304" charset="0"/>
              </a:rPr>
              <a:t>Одноуровневыми или иерархическими</a:t>
            </a:r>
            <a:endParaRPr lang="ru-RU" altLang="x-none" sz="2400" dirty="0">
              <a:solidFill>
                <a:srgbClr val="000000"/>
              </a:solidFill>
              <a:latin typeface="Times New Roman" panose="02020603050405020304" charset="0"/>
            </a:endParaRPr>
          </a:p>
          <a:p>
            <a:pPr marL="533400" indent="-533400" algn="just">
              <a:lnSpc>
                <a:spcPct val="90000"/>
              </a:lnSpc>
            </a:pPr>
            <a:r>
              <a:rPr lang="ru-RU" altLang="x-none" sz="2400" dirty="0">
                <a:solidFill>
                  <a:srgbClr val="000000"/>
                </a:solidFill>
                <a:latin typeface="Times New Roman" panose="02020603050405020304" charset="0"/>
              </a:rPr>
              <a:t>С интеллектом в главной ВМ или в </a:t>
            </a:r>
            <a:r>
              <a:rPr lang="ru-RU" altLang="x-none" sz="2400" dirty="0" err="1">
                <a:solidFill>
                  <a:srgbClr val="000000"/>
                </a:solidFill>
                <a:latin typeface="Times New Roman" panose="02020603050405020304" charset="0"/>
              </a:rPr>
              <a:t>роутере</a:t>
            </a:r>
            <a:endParaRPr lang="ru-RU" altLang="x-none" sz="2400" dirty="0" err="1">
              <a:solidFill>
                <a:srgbClr val="000000"/>
              </a:solidFill>
              <a:latin typeface="Times New Roman" panose="02020603050405020304" charset="0"/>
            </a:endParaRPr>
          </a:p>
          <a:p>
            <a:pPr marL="533400" indent="-533400" algn="just">
              <a:lnSpc>
                <a:spcPct val="90000"/>
              </a:lnSpc>
            </a:pPr>
            <a:r>
              <a:rPr lang="ru-RU" altLang="x-none" sz="2400" dirty="0" err="1">
                <a:solidFill>
                  <a:srgbClr val="000000"/>
                </a:solidFill>
                <a:latin typeface="Times New Roman" panose="02020603050405020304" charset="0"/>
              </a:rPr>
              <a:t>Внутридоменными </a:t>
            </a:r>
            <a:r>
              <a:rPr lang="ru-RU" altLang="x-none" sz="2400" dirty="0">
                <a:solidFill>
                  <a:srgbClr val="000000"/>
                </a:solidFill>
                <a:latin typeface="Times New Roman" panose="02020603050405020304" charset="0"/>
              </a:rPr>
              <a:t>или </a:t>
            </a:r>
            <a:r>
              <a:rPr lang="ru-RU" altLang="x-none" sz="2400" dirty="0" err="1">
                <a:solidFill>
                  <a:srgbClr val="000000"/>
                </a:solidFill>
                <a:latin typeface="Times New Roman" panose="02020603050405020304" charset="0"/>
              </a:rPr>
              <a:t>междоменными</a:t>
            </a:r>
            <a:endParaRPr lang="ru-RU" altLang="x-none" sz="2400" dirty="0" err="1">
              <a:solidFill>
                <a:srgbClr val="000000"/>
              </a:solidFill>
              <a:latin typeface="Times New Roman" panose="02020603050405020304" charset="0"/>
            </a:endParaRPr>
          </a:p>
          <a:p>
            <a:pPr marL="533400" indent="-533400" algn="just">
              <a:lnSpc>
                <a:spcPct val="90000"/>
              </a:lnSpc>
            </a:pPr>
            <a:r>
              <a:rPr lang="ru-RU" altLang="x-none" sz="2400" dirty="0">
                <a:solidFill>
                  <a:srgbClr val="000000"/>
                </a:solidFill>
                <a:latin typeface="Times New Roman" panose="02020603050405020304" charset="0"/>
              </a:rPr>
              <a:t>Алгоритмами состояния канала или вектора расстояний</a:t>
            </a:r>
            <a:endParaRPr lang="ru-RU" altLang="x-none" sz="2400" dirty="0">
              <a:latin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Заголовок 71681"/>
          <p:cNvSpPr>
            <a:spLocks noGrp="1"/>
          </p:cNvSpPr>
          <p:nvPr>
            <p:ph type="title"/>
          </p:nvPr>
        </p:nvSpPr>
        <p:spPr>
          <a:ln/>
        </p:spPr>
        <p:txBody>
          <a:bodyPr anchor="b" anchorCtr="0"/>
          <a:p>
            <a:r>
              <a:rPr lang="ru-RU" altLang="x-none" dirty="0"/>
              <a:t>Статические или динамические алгоритмы</a:t>
            </a:r>
            <a:endParaRPr lang="ru-RU" altLang="x-none" dirty="0"/>
          </a:p>
        </p:txBody>
      </p:sp>
      <p:sp>
        <p:nvSpPr>
          <p:cNvPr id="71683" name="Замещающий текст 7168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algn="just"/>
            <a:r>
              <a:rPr lang="ru-RU" altLang="x-none" sz="2400" dirty="0">
                <a:solidFill>
                  <a:srgbClr val="000000"/>
                </a:solidFill>
              </a:rPr>
              <a:t>    </a:t>
            </a:r>
            <a:r>
              <a:rPr lang="ru-RU" altLang="x-none" sz="2400" dirty="0">
                <a:solidFill>
                  <a:srgbClr val="000000"/>
                </a:solidFill>
                <a:cs typeface="Times New Roman" panose="02020603050405020304" charset="0"/>
              </a:rPr>
              <a:t>Статические алгоритмы маршрутизации вообще вряд ли являются алгоритмами. Распределение статических таблиц маршрутизации устанавлив</a:t>
            </a:r>
            <a:r>
              <a:rPr lang="ru-RU" altLang="x-none" sz="2400" dirty="0">
                <a:solidFill>
                  <a:srgbClr val="000000"/>
                </a:solidFill>
                <a:latin typeface="Times New Roman" panose="02020603050405020304" charset="0"/>
              </a:rPr>
              <a:t>а</a:t>
            </a:r>
            <a:r>
              <a:rPr lang="ru-RU" altLang="x-none" sz="2400" dirty="0">
                <a:solidFill>
                  <a:srgbClr val="000000"/>
                </a:solidFill>
                <a:cs typeface="Times New Roman" panose="02020603050405020304" charset="0"/>
              </a:rPr>
              <a:t>ется администратором сети до начала маршрутизации.</a:t>
            </a:r>
            <a:endParaRPr lang="ru-RU" altLang="x-none" sz="2400" dirty="0">
              <a:solidFill>
                <a:srgbClr val="000000"/>
              </a:solidFill>
            </a:endParaRPr>
          </a:p>
          <a:p>
            <a:pPr algn="just"/>
            <a:r>
              <a:rPr lang="ru-RU" altLang="x-none" sz="2400" dirty="0">
                <a:solidFill>
                  <a:srgbClr val="000000"/>
                </a:solidFill>
              </a:rPr>
              <a:t>    </a:t>
            </a:r>
            <a:r>
              <a:rPr lang="ru-RU" altLang="x-none" sz="2400" dirty="0">
                <a:solidFill>
                  <a:srgbClr val="000000"/>
                </a:solidFill>
                <a:cs typeface="Times New Roman" panose="02020603050405020304" charset="0"/>
              </a:rPr>
              <a:t>Динамические алгоритмы маршрутизации подстраиваются к изменяющимся обстоятельствам сети в масштабе реального времени. Они выполняют это путем анализа поступающих сообщений об обновлении маршрутизации. </a:t>
            </a:r>
            <a:endParaRPr lang="ru-RU" altLang="x-none" sz="2400" dirty="0">
              <a:solidFill>
                <a:srgbClr val="000000"/>
              </a:solidFill>
              <a:ea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Заголовок 72705"/>
          <p:cNvSpPr>
            <a:spLocks noGrp="1"/>
          </p:cNvSpPr>
          <p:nvPr>
            <p:ph type="title"/>
          </p:nvPr>
        </p:nvSpPr>
        <p:spPr>
          <a:ln/>
        </p:spPr>
        <p:txBody>
          <a:bodyPr anchor="b" anchorCtr="0"/>
          <a:p>
            <a:r>
              <a:rPr lang="ru-RU" altLang="x-none" dirty="0" err="1"/>
              <a:t>Одномаршрутные </a:t>
            </a:r>
            <a:r>
              <a:rPr lang="ru-RU" altLang="x-none" dirty="0"/>
              <a:t>или многомаршрутные алгоритмы</a:t>
            </a:r>
            <a:endParaRPr lang="ru-RU" altLang="x-none" dirty="0"/>
          </a:p>
        </p:txBody>
      </p:sp>
      <p:sp>
        <p:nvSpPr>
          <p:cNvPr id="72707" name="Замещающий текст 7270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algn="just">
              <a:buNone/>
            </a:pPr>
            <a:r>
              <a:rPr lang="ru-RU" altLang="x-none" sz="2400" dirty="0">
                <a:solidFill>
                  <a:srgbClr val="000000"/>
                </a:solidFill>
              </a:rPr>
              <a:t>    </a:t>
            </a:r>
            <a:r>
              <a:rPr lang="ru-RU" altLang="x-none" sz="2400" dirty="0">
                <a:solidFill>
                  <a:srgbClr val="000000"/>
                </a:solidFill>
                <a:cs typeface="Times New Roman" panose="02020603050405020304" charset="0"/>
              </a:rPr>
              <a:t>Некоторые сложные протоколы маршрутизации обеспечивают множество маршрутов к одному и тому же пункту назначения. Такие многомаршрутные алгоритмы делают возможной мультиплексную передачу трафика по многочисленным линиям; </a:t>
            </a:r>
            <a:r>
              <a:rPr lang="ru-RU" altLang="x-none" sz="2400" dirty="0" err="1">
                <a:solidFill>
                  <a:srgbClr val="000000"/>
                </a:solidFill>
                <a:cs typeface="Times New Roman" panose="02020603050405020304" charset="0"/>
              </a:rPr>
              <a:t>одномаршрутные</a:t>
            </a:r>
            <a:r>
              <a:rPr lang="ru-RU" altLang="x-none" sz="2400" dirty="0">
                <a:solidFill>
                  <a:srgbClr val="000000"/>
                </a:solidFill>
                <a:cs typeface="Times New Roman" panose="02020603050405020304" charset="0"/>
              </a:rPr>
              <a:t> алгоритмы не могут делать этого. Преимущества многомаршрутных алгоритмов очевидны - они могут обеспечить значительно большую пропускную способность и надежность. </a:t>
            </a:r>
            <a:endParaRPr lang="ru-RU" altLang="x-none" sz="2400" dirty="0">
              <a:cs typeface="Times New Roman" panose="02020603050405020304" charset="0"/>
            </a:endParaRPr>
          </a:p>
          <a:p>
            <a:pPr>
              <a:buNone/>
            </a:pPr>
            <a:endParaRPr lang="ru-RU" altLang="x-none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Заголовок 73729"/>
          <p:cNvSpPr>
            <a:spLocks noGrp="1"/>
          </p:cNvSpPr>
          <p:nvPr>
            <p:ph type="title"/>
          </p:nvPr>
        </p:nvSpPr>
        <p:spPr>
          <a:ln/>
        </p:spPr>
        <p:txBody>
          <a:bodyPr anchor="b" anchorCtr="0"/>
          <a:p>
            <a:r>
              <a:rPr lang="ru-RU" altLang="x-none" dirty="0"/>
              <a:t>Одноуровневые или иерархические алгоритмы</a:t>
            </a:r>
            <a:endParaRPr lang="ru-RU" altLang="x-none" dirty="0"/>
          </a:p>
        </p:txBody>
      </p:sp>
      <p:sp>
        <p:nvSpPr>
          <p:cNvPr id="73731" name="Замещающий текст 7373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lnSpc>
                <a:spcPct val="90000"/>
              </a:lnSpc>
            </a:pPr>
            <a:r>
              <a:rPr lang="ru-RU" altLang="x-none" sz="24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Некоторые алгоритмы маршрутизации оперируют в плоском пространстве, в то время как другие используют </a:t>
            </a:r>
            <a:r>
              <a:rPr lang="ru-RU" altLang="x-none" sz="2400" dirty="0" err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иерархиии</a:t>
            </a:r>
            <a:r>
              <a:rPr lang="ru-RU" altLang="x-none" sz="24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маршрутизации. В одноуровневой системе маршрутизации все </a:t>
            </a:r>
            <a:r>
              <a:rPr lang="ru-RU" altLang="x-none" sz="2400" dirty="0" err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роутеры</a:t>
            </a:r>
            <a:r>
              <a:rPr lang="ru-RU" altLang="x-none" sz="24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равны по отношению друг к другу. </a:t>
            </a:r>
            <a:endParaRPr lang="ru-RU" altLang="x-none" sz="2400" dirty="0">
              <a:solidFill>
                <a:srgbClr val="000000"/>
              </a:solidFill>
              <a:latin typeface="Times New Roman" panose="02020603050405020304" charset="0"/>
            </a:endParaRPr>
          </a:p>
          <a:p>
            <a:pPr>
              <a:lnSpc>
                <a:spcPct val="90000"/>
              </a:lnSpc>
            </a:pPr>
            <a:r>
              <a:rPr lang="ru-RU" altLang="x-none" sz="24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В иерархической системе маршрутизации некоторые </a:t>
            </a:r>
            <a:r>
              <a:rPr lang="ru-RU" altLang="x-none" sz="2400" dirty="0" err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роутеры</a:t>
            </a:r>
            <a:r>
              <a:rPr lang="ru-RU" altLang="x-none" sz="24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формируют то, что составляет основу (</a:t>
            </a:r>
            <a:r>
              <a:rPr lang="ru-RU" altLang="x-none" sz="2400" i="1" dirty="0" err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backbone</a:t>
            </a:r>
            <a:r>
              <a:rPr lang="ru-RU" altLang="x-none" sz="24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- базу) маршрутизации. </a:t>
            </a:r>
            <a:endParaRPr lang="ru-RU" altLang="x-none" sz="2400" dirty="0">
              <a:solidFill>
                <a:srgbClr val="000000"/>
              </a:solidFill>
              <a:latin typeface="Times New Roman" panose="02020603050405020304" charset="0"/>
            </a:endParaRPr>
          </a:p>
          <a:p>
            <a:pPr>
              <a:lnSpc>
                <a:spcPct val="90000"/>
              </a:lnSpc>
            </a:pPr>
            <a:r>
              <a:rPr lang="ru-RU" altLang="x-none" sz="24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Системы маршрутизации часто устанавливают логические группы узлов, называемых доменами, или автономными системами (AS), или областями.</a:t>
            </a:r>
            <a:r>
              <a:rPr lang="ru-RU" altLang="x-none" sz="2400" dirty="0">
                <a:solidFill>
                  <a:srgbClr val="000000"/>
                </a:solidFill>
                <a:latin typeface="Times New Roman" panose="02020603050405020304" charset="0"/>
              </a:rPr>
              <a:t> </a:t>
            </a:r>
            <a:endParaRPr lang="ru-RU" altLang="x-none" sz="2400" dirty="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edge/>
      </p:transition>
    </mc:Choice>
    <mc:Fallback>
      <p:transition spd="slow">
        <p:wedg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6" name="Заголовок 77825"/>
          <p:cNvSpPr>
            <a:spLocks noGrp="1"/>
          </p:cNvSpPr>
          <p:nvPr>
            <p:ph type="title"/>
          </p:nvPr>
        </p:nvSpPr>
        <p:spPr>
          <a:xfrm>
            <a:off x="914400" y="685800"/>
            <a:ext cx="8001000" cy="1143000"/>
          </a:xfrm>
          <a:ln/>
        </p:spPr>
        <p:txBody>
          <a:bodyPr anchor="b" anchorCtr="0"/>
          <a:p>
            <a:r>
              <a:rPr lang="ru-RU" altLang="x-none" dirty="0"/>
              <a:t>Показатели алгоритмов (метрики)</a:t>
            </a:r>
            <a:endParaRPr lang="ru-RU" altLang="x-none" dirty="0"/>
          </a:p>
        </p:txBody>
      </p:sp>
      <p:sp>
        <p:nvSpPr>
          <p:cNvPr id="77827" name="Замещающий текст 77826"/>
          <p:cNvSpPr>
            <a:spLocks noGrp="1"/>
          </p:cNvSpPr>
          <p:nvPr>
            <p:ph type="body" idx="1"/>
          </p:nvPr>
        </p:nvSpPr>
        <p:spPr>
          <a:xfrm>
            <a:off x="838200" y="2209800"/>
            <a:ext cx="8001000" cy="3733800"/>
          </a:xfrm>
          <a:ln/>
        </p:spPr>
        <p:txBody>
          <a:bodyPr/>
          <a:p>
            <a:pPr marL="533400" indent="-533400" algn="just">
              <a:lnSpc>
                <a:spcPct val="90000"/>
              </a:lnSpc>
              <a:buNone/>
            </a:pPr>
            <a:r>
              <a:rPr lang="ru-RU" altLang="x-none" sz="2400" dirty="0">
                <a:solidFill>
                  <a:srgbClr val="000000"/>
                </a:solidFill>
                <a:latin typeface="Times New Roman" panose="02020603050405020304" charset="0"/>
              </a:rPr>
              <a:t>      П</a:t>
            </a:r>
            <a:r>
              <a:rPr lang="ru-RU" altLang="x-none" sz="2400" dirty="0">
                <a:solidFill>
                  <a:srgbClr val="000000"/>
                </a:solidFill>
                <a:cs typeface="Times New Roman" panose="02020603050405020304" charset="0"/>
              </a:rPr>
              <a:t>оказатели, которые используются в алгоритмах маршрутизации</a:t>
            </a:r>
            <a:r>
              <a:rPr lang="ru-RU" altLang="x-none" sz="2400" dirty="0">
                <a:solidFill>
                  <a:srgbClr val="000000"/>
                </a:solidFill>
              </a:rPr>
              <a:t>:</a:t>
            </a:r>
            <a:endParaRPr lang="ru-RU" altLang="x-none" sz="2400" dirty="0">
              <a:solidFill>
                <a:srgbClr val="000000"/>
              </a:solidFill>
            </a:endParaRPr>
          </a:p>
          <a:p>
            <a:pPr marL="533400" indent="-533400" algn="just">
              <a:lnSpc>
                <a:spcPct val="90000"/>
              </a:lnSpc>
              <a:buNone/>
            </a:pPr>
            <a:endParaRPr lang="ru-RU" altLang="x-none" sz="2400" dirty="0">
              <a:solidFill>
                <a:srgbClr val="000000"/>
              </a:solidFill>
            </a:endParaRPr>
          </a:p>
          <a:p>
            <a:pPr marL="533400" indent="-533400" algn="just">
              <a:lnSpc>
                <a:spcPct val="90000"/>
              </a:lnSpc>
            </a:pPr>
            <a:r>
              <a:rPr lang="ru-RU" altLang="x-none" sz="2400" dirty="0">
                <a:solidFill>
                  <a:srgbClr val="000000"/>
                </a:solidFill>
                <a:latin typeface="Times New Roman" panose="02020603050405020304" charset="0"/>
              </a:rPr>
              <a:t>Длина маршрута</a:t>
            </a:r>
            <a:endParaRPr lang="ru-RU" altLang="x-none" sz="2400" dirty="0">
              <a:solidFill>
                <a:srgbClr val="000000"/>
              </a:solidFill>
              <a:latin typeface="Times New Roman" panose="02020603050405020304" charset="0"/>
            </a:endParaRPr>
          </a:p>
          <a:p>
            <a:pPr marL="533400" indent="-533400" algn="just">
              <a:lnSpc>
                <a:spcPct val="90000"/>
              </a:lnSpc>
            </a:pPr>
            <a:r>
              <a:rPr lang="ru-RU" altLang="x-none" sz="2400" dirty="0">
                <a:solidFill>
                  <a:srgbClr val="000000"/>
                </a:solidFill>
                <a:latin typeface="Times New Roman" panose="02020603050405020304" charset="0"/>
              </a:rPr>
              <a:t>Надежность</a:t>
            </a:r>
            <a:endParaRPr lang="ru-RU" altLang="x-none" sz="2400" dirty="0">
              <a:solidFill>
                <a:srgbClr val="000000"/>
              </a:solidFill>
              <a:latin typeface="Times New Roman" panose="02020603050405020304" charset="0"/>
            </a:endParaRPr>
          </a:p>
          <a:p>
            <a:pPr marL="533400" indent="-533400" algn="just">
              <a:lnSpc>
                <a:spcPct val="90000"/>
              </a:lnSpc>
            </a:pPr>
            <a:r>
              <a:rPr lang="ru-RU" altLang="x-none" sz="2400" dirty="0">
                <a:solidFill>
                  <a:srgbClr val="000000"/>
                </a:solidFill>
                <a:latin typeface="Times New Roman" panose="02020603050405020304" charset="0"/>
              </a:rPr>
              <a:t>Задержка</a:t>
            </a:r>
            <a:endParaRPr lang="ru-RU" altLang="x-none" sz="2400" dirty="0">
              <a:solidFill>
                <a:srgbClr val="000000"/>
              </a:solidFill>
              <a:latin typeface="Times New Roman" panose="02020603050405020304" charset="0"/>
            </a:endParaRPr>
          </a:p>
          <a:p>
            <a:pPr marL="533400" indent="-533400" algn="just">
              <a:lnSpc>
                <a:spcPct val="90000"/>
              </a:lnSpc>
            </a:pPr>
            <a:r>
              <a:rPr lang="ru-RU" altLang="x-none" sz="2400" dirty="0">
                <a:solidFill>
                  <a:srgbClr val="000000"/>
                </a:solidFill>
                <a:latin typeface="Times New Roman" panose="02020603050405020304" charset="0"/>
              </a:rPr>
              <a:t>Ширина полосы пропускания</a:t>
            </a:r>
            <a:endParaRPr lang="ru-RU" altLang="x-none" sz="2400" dirty="0">
              <a:solidFill>
                <a:srgbClr val="000000"/>
              </a:solidFill>
              <a:latin typeface="Times New Roman" panose="02020603050405020304" charset="0"/>
            </a:endParaRPr>
          </a:p>
          <a:p>
            <a:pPr marL="533400" indent="-533400" algn="just">
              <a:lnSpc>
                <a:spcPct val="90000"/>
              </a:lnSpc>
            </a:pPr>
            <a:r>
              <a:rPr lang="ru-RU" altLang="x-none" sz="2400" dirty="0">
                <a:solidFill>
                  <a:srgbClr val="000000"/>
                </a:solidFill>
                <a:latin typeface="Times New Roman" panose="02020603050405020304" charset="0"/>
              </a:rPr>
              <a:t>Нагрузка</a:t>
            </a:r>
            <a:endParaRPr lang="ru-RU" altLang="x-none" sz="2400" dirty="0">
              <a:solidFill>
                <a:srgbClr val="000000"/>
              </a:solidFill>
              <a:latin typeface="Times New Roman" panose="02020603050405020304" charset="0"/>
            </a:endParaRPr>
          </a:p>
          <a:p>
            <a:pPr marL="533400" indent="-533400" algn="just">
              <a:lnSpc>
                <a:spcPct val="90000"/>
              </a:lnSpc>
            </a:pPr>
            <a:r>
              <a:rPr lang="ru-RU" altLang="x-none" sz="2400" dirty="0">
                <a:solidFill>
                  <a:srgbClr val="000000"/>
                </a:solidFill>
                <a:latin typeface="Times New Roman" panose="02020603050405020304" charset="0"/>
              </a:rPr>
              <a:t>Стоимость связи</a:t>
            </a:r>
            <a:r>
              <a:rPr lang="ru-RU" altLang="x-none" sz="24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ru-RU" altLang="x-none" sz="2400" dirty="0">
              <a:solidFill>
                <a:srgbClr val="000000"/>
              </a:solidFill>
              <a:latin typeface="Times New Roman" panose="02020603050405020304" charset="0"/>
            </a:endParaRPr>
          </a:p>
          <a:p>
            <a:pPr marL="533400" indent="-533400">
              <a:lnSpc>
                <a:spcPct val="90000"/>
              </a:lnSpc>
              <a:buNone/>
            </a:pPr>
            <a:endParaRPr lang="ru-RU" altLang="x-none" sz="2400" dirty="0">
              <a:latin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0" name="Заголовок 78849"/>
          <p:cNvSpPr>
            <a:spLocks noGrp="1"/>
          </p:cNvSpPr>
          <p:nvPr>
            <p:ph type="title"/>
          </p:nvPr>
        </p:nvSpPr>
        <p:spPr>
          <a:ln/>
        </p:spPr>
        <p:txBody>
          <a:bodyPr anchor="b" anchorCtr="0"/>
          <a:p>
            <a:r>
              <a:rPr lang="ru-RU" altLang="x-none" dirty="0"/>
              <a:t>Длина маршрута</a:t>
            </a:r>
            <a:endParaRPr lang="ru-RU" altLang="x-none" dirty="0"/>
          </a:p>
        </p:txBody>
      </p:sp>
      <p:sp>
        <p:nvSpPr>
          <p:cNvPr id="78851" name="Замещающий текст 7885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algn="just">
              <a:lnSpc>
                <a:spcPct val="90000"/>
              </a:lnSpc>
              <a:buNone/>
            </a:pPr>
            <a:r>
              <a:rPr lang="ru-RU" altLang="x-none" sz="2400" dirty="0">
                <a:solidFill>
                  <a:srgbClr val="000000"/>
                </a:solidFill>
              </a:rPr>
              <a:t>   </a:t>
            </a:r>
            <a:r>
              <a:rPr lang="ru-RU" altLang="x-none" sz="2400" dirty="0">
                <a:solidFill>
                  <a:srgbClr val="000000"/>
                </a:solidFill>
                <a:cs typeface="Times New Roman" panose="02020603050405020304" charset="0"/>
              </a:rPr>
              <a:t>Длина маршрута является наиболее общим показателем маршрутизации. Некоторые протоколы маршрутизации позволяют администраторам сети назначать произвольные цены на каждый канал сети. В этом случае длиной тракта является сумма расходов, связанных с каждым каналом, который был траверсирован. Другие протоколы маршрутизации определяют "количество пересылок", т.е. показатель, характеризующий число проходов, которые пакет должен совершить на пути от источника до пункта назначения через изделия об</a:t>
            </a:r>
            <a:r>
              <a:rPr lang="ru-RU" altLang="x-none" sz="2400" dirty="0">
                <a:solidFill>
                  <a:srgbClr val="000000"/>
                </a:solidFill>
                <a:latin typeface="Times New Roman" panose="02020603050405020304" charset="0"/>
              </a:rPr>
              <a:t>ъ</a:t>
            </a:r>
            <a:r>
              <a:rPr lang="ru-RU" altLang="x-none" sz="2400" dirty="0">
                <a:solidFill>
                  <a:srgbClr val="000000"/>
                </a:solidFill>
                <a:cs typeface="Times New Roman" panose="02020603050405020304" charset="0"/>
              </a:rPr>
              <a:t>единения сетей (такие как </a:t>
            </a:r>
            <a:r>
              <a:rPr lang="ru-RU" altLang="x-none" sz="2400" dirty="0" err="1">
                <a:solidFill>
                  <a:srgbClr val="000000"/>
                </a:solidFill>
                <a:cs typeface="Times New Roman" panose="02020603050405020304" charset="0"/>
              </a:rPr>
              <a:t>роутеры</a:t>
            </a:r>
            <a:r>
              <a:rPr lang="ru-RU" altLang="x-none" sz="2400" dirty="0">
                <a:solidFill>
                  <a:srgbClr val="000000"/>
                </a:solidFill>
                <a:cs typeface="Times New Roman" panose="02020603050405020304" charset="0"/>
              </a:rPr>
              <a:t>). </a:t>
            </a:r>
            <a:endParaRPr lang="ru-RU" altLang="x-none" sz="2400" dirty="0">
              <a:cs typeface="Times New Roman" panose="02020603050405020304" charset="0"/>
            </a:endParaRPr>
          </a:p>
          <a:p>
            <a:pPr>
              <a:lnSpc>
                <a:spcPct val="90000"/>
              </a:lnSpc>
            </a:pPr>
            <a:endParaRPr lang="ru-RU" altLang="x-none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Заголовок 79873"/>
          <p:cNvSpPr>
            <a:spLocks noGrp="1"/>
          </p:cNvSpPr>
          <p:nvPr>
            <p:ph type="title"/>
          </p:nvPr>
        </p:nvSpPr>
        <p:spPr>
          <a:ln/>
        </p:spPr>
        <p:txBody>
          <a:bodyPr anchor="b" anchorCtr="0"/>
          <a:p>
            <a:r>
              <a:rPr lang="ru-RU" altLang="x-none" dirty="0"/>
              <a:t>Надежность</a:t>
            </a:r>
            <a:endParaRPr lang="ru-RU" altLang="x-none" dirty="0"/>
          </a:p>
        </p:txBody>
      </p:sp>
      <p:sp>
        <p:nvSpPr>
          <p:cNvPr id="79875" name="Замещающий текст 7987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algn="just">
              <a:lnSpc>
                <a:spcPct val="90000"/>
              </a:lnSpc>
              <a:buNone/>
            </a:pPr>
            <a:r>
              <a:rPr lang="ru-RU" altLang="x-none" sz="2400" dirty="0">
                <a:solidFill>
                  <a:srgbClr val="000000"/>
                </a:solidFill>
              </a:rPr>
              <a:t>    </a:t>
            </a:r>
            <a:r>
              <a:rPr lang="ru-RU" altLang="x-none" sz="2400" dirty="0">
                <a:solidFill>
                  <a:srgbClr val="000000"/>
                </a:solidFill>
                <a:cs typeface="Times New Roman" panose="02020603050405020304" charset="0"/>
              </a:rPr>
              <a:t>Надежность, в контексте алгоритмов маршрутизации, относится к надежности каждого канала сети (обычно описываемой в терминах соотношения бит/ошибка). Некоторые каналы сети могут отказывать чаще, чем другие. Отказы одних каналов сети могут быть устранены легче или быстрее, чем отказы других каналов. При назначении оценок надежности могут быть приняты в расчет любые факторы надежности. Оценки надежности обычно назначаются каналам сети администраторами сети. Как правило, это произвольные цифровые величины. </a:t>
            </a:r>
            <a:endParaRPr lang="ru-RU" altLang="x-none" sz="2400" dirty="0">
              <a:cs typeface="Times New Roman" panose="02020603050405020304" charset="0"/>
            </a:endParaRPr>
          </a:p>
          <a:p>
            <a:pPr>
              <a:lnSpc>
                <a:spcPct val="90000"/>
              </a:lnSpc>
              <a:buNone/>
            </a:pPr>
            <a:endParaRPr lang="ru-RU" altLang="x-none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Заголовок 80897"/>
          <p:cNvSpPr>
            <a:spLocks noGrp="1"/>
          </p:cNvSpPr>
          <p:nvPr>
            <p:ph type="title"/>
          </p:nvPr>
        </p:nvSpPr>
        <p:spPr>
          <a:ln/>
        </p:spPr>
        <p:txBody>
          <a:bodyPr anchor="b" anchorCtr="0"/>
          <a:p>
            <a:r>
              <a:rPr lang="ru-RU" altLang="x-none" dirty="0"/>
              <a:t>Задержка</a:t>
            </a:r>
            <a:endParaRPr lang="ru-RU" altLang="x-none" dirty="0"/>
          </a:p>
        </p:txBody>
      </p:sp>
      <p:sp>
        <p:nvSpPr>
          <p:cNvPr id="80899" name="Замещающий текст 8089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algn="just">
              <a:lnSpc>
                <a:spcPct val="90000"/>
              </a:lnSpc>
              <a:buNone/>
            </a:pPr>
            <a:r>
              <a:rPr lang="ru-RU" altLang="x-none" sz="2400" dirty="0">
                <a:solidFill>
                  <a:srgbClr val="000000"/>
                </a:solidFill>
              </a:rPr>
              <a:t>    </a:t>
            </a:r>
            <a:r>
              <a:rPr lang="ru-RU" altLang="x-none" sz="2400" dirty="0">
                <a:solidFill>
                  <a:srgbClr val="000000"/>
                </a:solidFill>
                <a:cs typeface="Times New Roman" panose="02020603050405020304" charset="0"/>
              </a:rPr>
              <a:t>Под задержкой маршрутизации обычно понимают отрезок времени, необходимый для передвижения пакета от источника до пункта назначения через об</a:t>
            </a:r>
            <a:r>
              <a:rPr lang="ru-RU" altLang="x-none" sz="2400" dirty="0">
                <a:solidFill>
                  <a:srgbClr val="000000"/>
                </a:solidFill>
                <a:latin typeface="Times New Roman" panose="02020603050405020304" charset="0"/>
              </a:rPr>
              <a:t>ъ</a:t>
            </a:r>
            <a:r>
              <a:rPr lang="ru-RU" altLang="x-none" sz="2400" dirty="0">
                <a:solidFill>
                  <a:srgbClr val="000000"/>
                </a:solidFill>
                <a:cs typeface="Times New Roman" panose="02020603050405020304" charset="0"/>
              </a:rPr>
              <a:t>единенную сеть. Задержка зависит от многих факторов, включая полосу пропускания промежуточных каналов сети, очереди в порт каждого </a:t>
            </a:r>
            <a:r>
              <a:rPr lang="ru-RU" altLang="x-none" sz="2400" dirty="0" err="1">
                <a:solidFill>
                  <a:srgbClr val="000000"/>
                </a:solidFill>
                <a:cs typeface="Times New Roman" panose="02020603050405020304" charset="0"/>
              </a:rPr>
              <a:t>роутера</a:t>
            </a:r>
            <a:r>
              <a:rPr lang="ru-RU" altLang="x-none" sz="2400" dirty="0">
                <a:solidFill>
                  <a:srgbClr val="000000"/>
                </a:solidFill>
                <a:cs typeface="Times New Roman" panose="02020603050405020304" charset="0"/>
              </a:rPr>
              <a:t> на пути передвижения пакета, перегруженность сети на всех промежуточных каналах сети и физическое расстояние, на которое необходимо переместить пакет. Т.к. здесь имеет место конгломерация нескольких важных переменных, задержка является наиболее общим и полезным показателем. </a:t>
            </a:r>
            <a:endParaRPr lang="ru-RU" altLang="x-none" sz="2400" dirty="0">
              <a:solidFill>
                <a:srgbClr val="000000"/>
              </a:solidFill>
              <a:cs typeface="Times New Roman" panose="02020603050405020304" charset="0"/>
            </a:endParaRPr>
          </a:p>
          <a:p>
            <a:pPr>
              <a:lnSpc>
                <a:spcPct val="90000"/>
              </a:lnSpc>
            </a:pPr>
            <a:endParaRPr lang="ru-RU" altLang="x-none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2" name="Заголовок 81921"/>
          <p:cNvSpPr>
            <a:spLocks noGrp="1"/>
          </p:cNvSpPr>
          <p:nvPr>
            <p:ph type="title"/>
          </p:nvPr>
        </p:nvSpPr>
        <p:spPr>
          <a:ln/>
        </p:spPr>
        <p:txBody>
          <a:bodyPr anchor="b" anchorCtr="0"/>
          <a:p>
            <a:r>
              <a:rPr lang="ru-RU" altLang="x-none" dirty="0"/>
              <a:t>Полоса пропускания</a:t>
            </a:r>
            <a:endParaRPr lang="ru-RU" altLang="x-none" dirty="0"/>
          </a:p>
        </p:txBody>
      </p:sp>
      <p:sp>
        <p:nvSpPr>
          <p:cNvPr id="81923" name="Замещающий текст 8192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algn="just">
              <a:lnSpc>
                <a:spcPct val="90000"/>
              </a:lnSpc>
              <a:buNone/>
            </a:pPr>
            <a:r>
              <a:rPr lang="ru-RU" altLang="x-none" sz="2400" dirty="0">
                <a:solidFill>
                  <a:srgbClr val="000000"/>
                </a:solidFill>
                <a:latin typeface="Times New Roman" panose="02020603050405020304" charset="0"/>
              </a:rPr>
              <a:t>    </a:t>
            </a:r>
            <a:r>
              <a:rPr lang="ru-RU" altLang="x-none" sz="24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Полоса пропускания относится к имеющейся мощности трафика какого-либо канала. При прочих равных показателях, канал </a:t>
            </a:r>
            <a:r>
              <a:rPr lang="ru-RU" altLang="x-none" sz="2400" dirty="0" err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Ethernet </a:t>
            </a:r>
            <a:r>
              <a:rPr lang="ru-RU" altLang="x-none" sz="24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10 </a:t>
            </a:r>
            <a:r>
              <a:rPr lang="ru-RU" altLang="x-none" sz="2400" dirty="0" err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Mbps</a:t>
            </a:r>
            <a:r>
              <a:rPr lang="ru-RU" altLang="x-none" sz="24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предпочтителен любой арендованной линии с полосой пропускания 64 Кбайт/сек. Хотя полоса пропускания является оценкой максимально достижимой пропускной способности канала, маршруты, проходящие через каналы с большей полосой пропускания, не обязательно будут лучше маршрутов, проходящих через менее быстродействующие каналы.</a:t>
            </a:r>
            <a:endParaRPr lang="ru-RU" altLang="x-none" sz="24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90000"/>
              </a:lnSpc>
              <a:buNone/>
            </a:pPr>
            <a:endParaRPr lang="ru-RU" altLang="x-none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edge/>
      </p:transition>
    </mc:Choice>
    <mc:Fallback>
      <p:transition spd="slow">
        <p:wedg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8" name="Заголовок 86017"/>
          <p:cNvSpPr>
            <a:spLocks noGrp="1"/>
          </p:cNvSpPr>
          <p:nvPr>
            <p:ph type="title"/>
          </p:nvPr>
        </p:nvSpPr>
        <p:spPr>
          <a:xfrm>
            <a:off x="838200" y="533400"/>
            <a:ext cx="8001000" cy="1143000"/>
          </a:xfrm>
          <a:ln/>
        </p:spPr>
        <p:txBody>
          <a:bodyPr anchor="b" anchorCtr="0"/>
          <a:p>
            <a:r>
              <a:rPr lang="ru-RU" altLang="x-none"/>
              <a:t>Формальное описание алгоритма</a:t>
            </a:r>
            <a:endParaRPr lang="ru-RU" altLang="x-none"/>
          </a:p>
        </p:txBody>
      </p:sp>
      <p:sp>
        <p:nvSpPr>
          <p:cNvPr id="86019" name="Замещающий текст 86018"/>
          <p:cNvSpPr>
            <a:spLocks noGrp="1"/>
          </p:cNvSpPr>
          <p:nvPr>
            <p:ph type="body" idx="1"/>
          </p:nvPr>
        </p:nvSpPr>
        <p:spPr>
          <a:xfrm>
            <a:off x="762000" y="1752600"/>
            <a:ext cx="8001000" cy="3733800"/>
          </a:xfrm>
          <a:ln/>
        </p:spPr>
        <p:txBody>
          <a:bodyPr/>
          <a:p>
            <a:pPr marL="457200" indent="-457200" algn="just">
              <a:lnSpc>
                <a:spcPct val="90000"/>
              </a:lnSpc>
              <a:buNone/>
            </a:pPr>
            <a:r>
              <a:rPr lang="ru-RU" altLang="x-none" sz="2400"/>
              <a:t>    </a:t>
            </a:r>
            <a:r>
              <a:rPr lang="ru-RU" altLang="x-none" sz="2200">
                <a:cs typeface="Times New Roman" panose="02020603050405020304" charset="0"/>
              </a:rPr>
              <a:t>Пусть </a:t>
            </a:r>
            <a:r>
              <a:rPr lang="ru-RU" altLang="x-none" sz="2200" b="1">
                <a:cs typeface="Times New Roman" panose="02020603050405020304" charset="0"/>
              </a:rPr>
              <a:t>D(v)</a:t>
            </a:r>
            <a:r>
              <a:rPr lang="ru-RU" altLang="x-none" sz="2200">
                <a:cs typeface="Times New Roman" panose="02020603050405020304" charset="0"/>
              </a:rPr>
              <a:t> равно сумме весов связей для данного пути.</a:t>
            </a:r>
            <a:br>
              <a:rPr lang="ru-RU" altLang="x-none" sz="2200">
                <a:cs typeface="Times New Roman" panose="02020603050405020304" charset="0"/>
              </a:rPr>
            </a:br>
            <a:r>
              <a:rPr lang="ru-RU" altLang="x-none" sz="2200">
                <a:cs typeface="Times New Roman" panose="02020603050405020304" charset="0"/>
              </a:rPr>
              <a:t>Пусть </a:t>
            </a:r>
            <a:r>
              <a:rPr lang="ru-RU" altLang="x-none" sz="2200" b="1">
                <a:cs typeface="Times New Roman" panose="02020603050405020304" charset="0"/>
              </a:rPr>
              <a:t>c(i,j)</a:t>
            </a:r>
            <a:r>
              <a:rPr lang="ru-RU" altLang="x-none" sz="2200">
                <a:cs typeface="Times New Roman" panose="02020603050405020304" charset="0"/>
              </a:rPr>
              <a:t> равно весу связи между узлами с номерами </a:t>
            </a:r>
            <a:r>
              <a:rPr lang="ru-RU" altLang="x-none" sz="2200" b="1">
                <a:cs typeface="Times New Roman" panose="02020603050405020304" charset="0"/>
              </a:rPr>
              <a:t>i</a:t>
            </a:r>
            <a:r>
              <a:rPr lang="ru-RU" altLang="x-none" sz="2200">
                <a:cs typeface="Times New Roman" panose="02020603050405020304" charset="0"/>
              </a:rPr>
              <a:t> и </a:t>
            </a:r>
            <a:r>
              <a:rPr lang="ru-RU" altLang="x-none" sz="2200" b="1">
                <a:cs typeface="Times New Roman" panose="02020603050405020304" charset="0"/>
              </a:rPr>
              <a:t>j</a:t>
            </a:r>
            <a:r>
              <a:rPr lang="ru-RU" altLang="x-none" sz="2200">
                <a:cs typeface="Times New Roman" panose="02020603050405020304" charset="0"/>
              </a:rPr>
              <a:t>.</a:t>
            </a:r>
            <a:endParaRPr lang="ru-RU" altLang="x-none" sz="2200"/>
          </a:p>
          <a:p>
            <a:pPr marL="457200" indent="-457200" algn="just">
              <a:lnSpc>
                <a:spcPct val="90000"/>
              </a:lnSpc>
              <a:buNone/>
            </a:pPr>
            <a:endParaRPr lang="ru-RU" altLang="x-none" sz="2200">
              <a:latin typeface="Times New Roman" panose="02020603050405020304" charset="0"/>
            </a:endParaRPr>
          </a:p>
          <a:p>
            <a:pPr marL="457200" indent="-457200" algn="just">
              <a:lnSpc>
                <a:spcPct val="90000"/>
              </a:lnSpc>
              <a:buNone/>
            </a:pPr>
            <a:r>
              <a:rPr lang="ru-RU" altLang="x-none" sz="2200">
                <a:latin typeface="Times New Roman" panose="02020603050405020304" charset="0"/>
              </a:rPr>
              <a:t>П</a:t>
            </a:r>
            <a:r>
              <a:rPr lang="ru-RU" altLang="x-none" sz="2200">
                <a:cs typeface="Times New Roman" panose="02020603050405020304" charset="0"/>
              </a:rPr>
              <a:t>оследовательность шагов, реализующих алгоритм</a:t>
            </a:r>
            <a:r>
              <a:rPr lang="ru-RU" altLang="x-none" sz="2200"/>
              <a:t>:</a:t>
            </a:r>
            <a:r>
              <a:rPr lang="ru-RU" altLang="x-none" sz="2200">
                <a:cs typeface="Times New Roman" panose="02020603050405020304" charset="0"/>
              </a:rPr>
              <a:t> </a:t>
            </a:r>
            <a:endParaRPr lang="ru-RU" altLang="x-none" sz="2200">
              <a:cs typeface="Times New Roman" panose="02020603050405020304" charset="0"/>
            </a:endParaRPr>
          </a:p>
          <a:p>
            <a:pPr marL="457200" indent="-457200" algn="just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ru-RU" altLang="x-none" sz="2200">
                <a:latin typeface="Times New Roman" panose="02020603050405020304" charset="0"/>
              </a:rPr>
              <a:t>Устанавливаем множество узлов </a:t>
            </a:r>
            <a:r>
              <a:rPr lang="ru-RU" altLang="x-none" sz="2200" b="1">
                <a:latin typeface="Times New Roman" panose="02020603050405020304" charset="0"/>
              </a:rPr>
              <a:t>N = {1}.</a:t>
            </a:r>
            <a:r>
              <a:rPr lang="ru-RU" altLang="x-none" sz="2200">
                <a:latin typeface="Times New Roman" panose="02020603050405020304" charset="0"/>
              </a:rPr>
              <a:t> </a:t>
            </a:r>
            <a:endParaRPr lang="ru-RU" altLang="x-none" sz="2200">
              <a:latin typeface="Times New Roman" panose="02020603050405020304" charset="0"/>
            </a:endParaRPr>
          </a:p>
          <a:p>
            <a:pPr marL="457200" indent="-457200" algn="just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ru-RU" altLang="x-none" sz="2200">
                <a:latin typeface="Times New Roman" panose="02020603050405020304" charset="0"/>
              </a:rPr>
              <a:t>Для каждого узла </a:t>
            </a:r>
            <a:r>
              <a:rPr lang="ru-RU" altLang="x-none" sz="2200" b="1">
                <a:latin typeface="Times New Roman" panose="02020603050405020304" charset="0"/>
              </a:rPr>
              <a:t>v</a:t>
            </a:r>
            <a:r>
              <a:rPr lang="ru-RU" altLang="x-none" sz="2200">
                <a:latin typeface="Times New Roman" panose="02020603050405020304" charset="0"/>
              </a:rPr>
              <a:t> не из множества </a:t>
            </a:r>
            <a:r>
              <a:rPr sz="2200" b="1">
                <a:latin typeface="Times New Roman" panose="02020603050405020304" charset="0"/>
              </a:rPr>
              <a:t>N</a:t>
            </a:r>
            <a:r>
              <a:rPr lang="ru-RU" altLang="x-none" sz="2200">
                <a:latin typeface="Times New Roman" panose="02020603050405020304" charset="0"/>
              </a:rPr>
              <a:t> устанавливаем </a:t>
            </a:r>
            <a:r>
              <a:rPr lang="ru-RU" altLang="x-none" sz="2200" b="1">
                <a:latin typeface="Times New Roman" panose="02020603050405020304" charset="0"/>
              </a:rPr>
              <a:t>D(v)= c(1,v).</a:t>
            </a:r>
            <a:r>
              <a:rPr lang="ru-RU" altLang="x-none" sz="2200">
                <a:latin typeface="Times New Roman" panose="02020603050405020304" charset="0"/>
              </a:rPr>
              <a:t> </a:t>
            </a:r>
            <a:endParaRPr lang="ru-RU" altLang="x-none" sz="2200">
              <a:latin typeface="Times New Roman" panose="02020603050405020304" charset="0"/>
            </a:endParaRPr>
          </a:p>
          <a:p>
            <a:pPr marL="457200" indent="-457200" algn="just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ru-RU" altLang="x-none" sz="2200">
                <a:latin typeface="Times New Roman" panose="02020603050405020304" charset="0"/>
              </a:rPr>
              <a:t>Для каждого шага находим узел </a:t>
            </a:r>
            <a:r>
              <a:rPr lang="ru-RU" altLang="x-none" sz="2200" b="1">
                <a:latin typeface="Times New Roman" panose="02020603050405020304" charset="0"/>
              </a:rPr>
              <a:t>w</a:t>
            </a:r>
            <a:r>
              <a:rPr lang="ru-RU" altLang="x-none" sz="2200">
                <a:latin typeface="Times New Roman" panose="02020603050405020304" charset="0"/>
              </a:rPr>
              <a:t> не из множества </a:t>
            </a:r>
            <a:r>
              <a:rPr lang="ru-RU" altLang="x-none" sz="2200" b="1">
                <a:latin typeface="Times New Roman" panose="02020603050405020304" charset="0"/>
              </a:rPr>
              <a:t>N</a:t>
            </a:r>
            <a:r>
              <a:rPr lang="ru-RU" altLang="x-none" sz="2200">
                <a:latin typeface="Times New Roman" panose="02020603050405020304" charset="0"/>
              </a:rPr>
              <a:t>, для которого </a:t>
            </a:r>
            <a:r>
              <a:rPr lang="ru-RU" altLang="x-none" sz="2200" b="1">
                <a:latin typeface="Times New Roman" panose="02020603050405020304" charset="0"/>
              </a:rPr>
              <a:t>D(w)</a:t>
            </a:r>
            <a:r>
              <a:rPr lang="ru-RU" altLang="x-none" sz="2200">
                <a:latin typeface="Times New Roman" panose="02020603050405020304" charset="0"/>
              </a:rPr>
              <a:t> минимально, и добавляем узел </a:t>
            </a:r>
            <a:r>
              <a:rPr lang="ru-RU" altLang="x-none" sz="2200" b="1">
                <a:latin typeface="Times New Roman" panose="02020603050405020304" charset="0"/>
              </a:rPr>
              <a:t>w</a:t>
            </a:r>
            <a:r>
              <a:rPr lang="ru-RU" altLang="x-none" sz="2200">
                <a:latin typeface="Times New Roman" panose="02020603050405020304" charset="0"/>
              </a:rPr>
              <a:t> в множество </a:t>
            </a:r>
            <a:r>
              <a:rPr lang="ru-RU" altLang="x-none" sz="2200" b="1">
                <a:latin typeface="Times New Roman" panose="02020603050405020304" charset="0"/>
              </a:rPr>
              <a:t>N</a:t>
            </a:r>
            <a:r>
              <a:rPr lang="ru-RU" altLang="x-none" sz="2200">
                <a:latin typeface="Times New Roman" panose="02020603050405020304" charset="0"/>
              </a:rPr>
              <a:t>. </a:t>
            </a:r>
            <a:endParaRPr lang="ru-RU" altLang="x-none" sz="2200">
              <a:latin typeface="Times New Roman" panose="02020603050405020304" charset="0"/>
            </a:endParaRPr>
          </a:p>
          <a:p>
            <a:pPr marL="457200" indent="-457200" algn="just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ru-RU" altLang="x-none" sz="2200">
                <a:latin typeface="Times New Roman" panose="02020603050405020304" charset="0"/>
              </a:rPr>
              <a:t>Актуализируем </a:t>
            </a:r>
            <a:r>
              <a:rPr lang="ru-RU" altLang="x-none" sz="2200" b="1">
                <a:latin typeface="Times New Roman" panose="02020603050405020304" charset="0"/>
              </a:rPr>
              <a:t>D(v)</a:t>
            </a:r>
            <a:r>
              <a:rPr lang="ru-RU" altLang="x-none" sz="2200">
                <a:latin typeface="Times New Roman" panose="02020603050405020304" charset="0"/>
              </a:rPr>
              <a:t> для всех узлов не из множества </a:t>
            </a:r>
            <a:r>
              <a:rPr lang="ru-RU" altLang="x-none" sz="2200" b="1">
                <a:latin typeface="Times New Roman" panose="02020603050405020304" charset="0"/>
              </a:rPr>
              <a:t>N</a:t>
            </a:r>
            <a:r>
              <a:rPr lang="ru-RU" altLang="x-none" sz="2200">
                <a:latin typeface="Times New Roman" panose="02020603050405020304" charset="0"/>
              </a:rPr>
              <a:t> </a:t>
            </a:r>
            <a:br>
              <a:rPr lang="ru-RU" altLang="x-none" sz="2200">
                <a:latin typeface="Times New Roman" panose="02020603050405020304" charset="0"/>
              </a:rPr>
            </a:br>
            <a:r>
              <a:rPr lang="ru-RU" altLang="x-none" sz="2200" b="1">
                <a:latin typeface="Times New Roman" panose="02020603050405020304" charset="0"/>
              </a:rPr>
              <a:t>D(v)=</a:t>
            </a:r>
            <a:r>
              <a:rPr lang="ru-RU" altLang="x-none" sz="2200" b="1" err="1">
                <a:latin typeface="Times New Roman" panose="02020603050405020304" charset="0"/>
              </a:rPr>
              <a:t>min</a:t>
            </a:r>
            <a:r>
              <a:rPr lang="ru-RU" altLang="x-none" sz="2200" b="1">
                <a:latin typeface="Times New Roman" panose="02020603050405020304" charset="0"/>
              </a:rPr>
              <a:t>{D(v),</a:t>
            </a:r>
            <a:r>
              <a:rPr lang="ru-RU" altLang="x-none" sz="2200">
                <a:latin typeface="Times New Roman" panose="02020603050405020304" charset="0"/>
              </a:rPr>
              <a:t> </a:t>
            </a:r>
            <a:r>
              <a:rPr lang="ru-RU" altLang="x-none" sz="2200" b="1">
                <a:latin typeface="Times New Roman" panose="02020603050405020304" charset="0"/>
              </a:rPr>
              <a:t>D(v)+c(w,v)}</a:t>
            </a:r>
            <a:r>
              <a:rPr lang="ru-RU" altLang="x-none" sz="2200">
                <a:latin typeface="Times New Roman" panose="02020603050405020304" charset="0"/>
              </a:rPr>
              <a:t>. </a:t>
            </a:r>
            <a:endParaRPr lang="ru-RU" altLang="x-none" sz="2200">
              <a:latin typeface="Times New Roman" panose="02020603050405020304" charset="0"/>
            </a:endParaRPr>
          </a:p>
          <a:p>
            <a:pPr marL="457200" indent="-457200" algn="just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ru-RU" altLang="x-none" sz="2200">
                <a:latin typeface="Times New Roman" panose="02020603050405020304" charset="0"/>
              </a:rPr>
              <a:t>Повторяем шаги 2-4, пока все узлы не окажутся в множестве </a:t>
            </a:r>
            <a:r>
              <a:rPr lang="ru-RU" altLang="x-none" sz="2200" b="1">
                <a:latin typeface="Times New Roman" panose="02020603050405020304" charset="0"/>
              </a:rPr>
              <a:t>N</a:t>
            </a:r>
            <a:r>
              <a:rPr lang="ru-RU" altLang="x-none" sz="2200">
                <a:latin typeface="Times New Roman" panose="02020603050405020304" charset="0"/>
              </a:rPr>
              <a:t>.</a:t>
            </a:r>
            <a:endParaRPr lang="ru-RU" altLang="x-none" sz="2200">
              <a:latin typeface="Times New Roman" panose="02020603050405020304" charset="0"/>
            </a:endParaRP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endParaRPr lang="ru-RU" altLang="x-none" sz="2200">
              <a:latin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8546" name="Заголовок 108545"/>
          <p:cNvSpPr>
            <a:spLocks noGrp="1"/>
          </p:cNvSpPr>
          <p:nvPr>
            <p:ph type="ctrTitle"/>
          </p:nvPr>
        </p:nvSpPr>
        <p:spPr>
          <a:ln/>
        </p:spPr>
        <p:txBody>
          <a:bodyPr anchor="ctr" anchorCtr="0"/>
          <a:p>
            <a:pPr defTabSz="914400">
              <a:buSzTx/>
              <a:buFontTx/>
              <a:buNone/>
            </a:pPr>
            <a:r>
              <a:rPr lang="ru-RU" altLang="x-none" kern="1200" baseline="0" dirty="0">
                <a:latin typeface="Arial" panose="020B0604020202020204" pitchFamily="34" charset="0"/>
              </a:rPr>
              <a:t>Маршрутизация как процесс</a:t>
            </a:r>
            <a:endParaRPr lang="ru-RU" altLang="x-none" kern="1200" baseline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edge/>
      </p:transition>
    </mc:Choice>
    <mc:Fallback>
      <p:transition spd="slow">
        <p:wedg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6" name="Заголовок 88065"/>
          <p:cNvSpPr>
            <a:spLocks noGrp="1"/>
          </p:cNvSpPr>
          <p:nvPr>
            <p:ph type="title"/>
          </p:nvPr>
        </p:nvSpPr>
        <p:spPr>
          <a:xfrm>
            <a:off x="914400" y="685800"/>
            <a:ext cx="8001000" cy="1143000"/>
          </a:xfrm>
          <a:ln/>
        </p:spPr>
        <p:txBody>
          <a:bodyPr anchor="b" anchorCtr="0"/>
          <a:p>
            <a:r>
              <a:rPr lang="ru-RU" altLang="x-none" dirty="0"/>
              <a:t>Параметры качества сервиса </a:t>
            </a:r>
            <a:endParaRPr lang="ru-RU" altLang="x-none" dirty="0"/>
          </a:p>
        </p:txBody>
      </p:sp>
      <p:sp>
        <p:nvSpPr>
          <p:cNvPr id="88067" name="Замещающий текст 88066"/>
          <p:cNvSpPr>
            <a:spLocks noGrp="1"/>
          </p:cNvSpPr>
          <p:nvPr>
            <p:ph type="body" idx="1"/>
          </p:nvPr>
        </p:nvSpPr>
        <p:spPr>
          <a:xfrm>
            <a:off x="914400" y="2057400"/>
            <a:ext cx="8001000" cy="3733800"/>
          </a:xfrm>
          <a:ln/>
        </p:spPr>
        <p:txBody>
          <a:bodyPr/>
          <a:p>
            <a:pPr algn="just">
              <a:lnSpc>
                <a:spcPct val="90000"/>
              </a:lnSpc>
              <a:buNone/>
            </a:pPr>
            <a:r>
              <a:rPr lang="ru-RU" altLang="x-none" sz="2400" dirty="0">
                <a:solidFill>
                  <a:srgbClr val="000000"/>
                </a:solidFill>
                <a:latin typeface="Times New Roman" panose="02020603050405020304" charset="0"/>
              </a:rPr>
              <a:t>     Качество сервиса (</a:t>
            </a:r>
            <a:r>
              <a:rPr sz="2400" dirty="0">
                <a:solidFill>
                  <a:srgbClr val="000000"/>
                </a:solidFill>
                <a:latin typeface="Times New Roman" panose="02020603050405020304" charset="0"/>
              </a:rPr>
              <a:t>QoS</a:t>
            </a:r>
            <a:r>
              <a:rPr lang="ru-RU" altLang="x-none" sz="2400" dirty="0">
                <a:solidFill>
                  <a:srgbClr val="000000"/>
                </a:solidFill>
                <a:latin typeface="Times New Roman" panose="02020603050405020304" charset="0"/>
              </a:rPr>
              <a:t>)</a:t>
            </a:r>
            <a:r>
              <a:rPr sz="2400">
                <a:solidFill>
                  <a:srgbClr val="000000"/>
                </a:solidFill>
                <a:latin typeface="Times New Roman" panose="02020603050405020304" charset="0"/>
              </a:rPr>
              <a:t> </a:t>
            </a:r>
            <a:r>
              <a:rPr lang="ru-RU" altLang="x-none" sz="2400" dirty="0">
                <a:solidFill>
                  <a:srgbClr val="000000"/>
                </a:solidFill>
                <a:latin typeface="Times New Roman" panose="02020603050405020304" charset="0"/>
              </a:rPr>
              <a:t>может характеризоваться следующими параметрами:</a:t>
            </a:r>
            <a:endParaRPr lang="ru-RU" altLang="x-none" sz="2400" dirty="0">
              <a:solidFill>
                <a:srgbClr val="000000"/>
              </a:solidFill>
              <a:latin typeface="Times New Roman" panose="02020603050405020304" charset="0"/>
            </a:endParaRPr>
          </a:p>
          <a:p>
            <a:pPr algn="just">
              <a:lnSpc>
                <a:spcPct val="90000"/>
              </a:lnSpc>
              <a:buNone/>
            </a:pPr>
            <a:endParaRPr lang="ru-RU" altLang="x-none" sz="2400" dirty="0">
              <a:solidFill>
                <a:srgbClr val="000000"/>
              </a:solidFill>
              <a:latin typeface="Times New Roman" panose="02020603050405020304" charset="0"/>
            </a:endParaRPr>
          </a:p>
          <a:p>
            <a:pPr algn="just">
              <a:lnSpc>
                <a:spcPct val="90000"/>
              </a:lnSpc>
            </a:pPr>
            <a:r>
              <a:rPr lang="ru-RU" altLang="x-none" sz="2400" dirty="0">
                <a:solidFill>
                  <a:srgbClr val="000000"/>
                </a:solidFill>
                <a:latin typeface="Times New Roman" panose="02020603050405020304" charset="0"/>
              </a:rPr>
              <a:t>пропускной способностью канала;</a:t>
            </a:r>
            <a:endParaRPr lang="ru-RU" altLang="x-none" sz="2400" dirty="0">
              <a:solidFill>
                <a:srgbClr val="000000"/>
              </a:solidFill>
              <a:latin typeface="Times New Roman" panose="02020603050405020304" charset="0"/>
            </a:endParaRPr>
          </a:p>
          <a:p>
            <a:pPr algn="just">
              <a:lnSpc>
                <a:spcPct val="90000"/>
              </a:lnSpc>
            </a:pPr>
            <a:r>
              <a:rPr lang="ru-RU" altLang="x-none" sz="2400" dirty="0">
                <a:solidFill>
                  <a:srgbClr val="000000"/>
                </a:solidFill>
                <a:latin typeface="Times New Roman" panose="02020603050405020304" charset="0"/>
              </a:rPr>
              <a:t>задержкой (время распространения пакета);</a:t>
            </a:r>
            <a:endParaRPr lang="ru-RU" altLang="x-none" sz="2400" dirty="0">
              <a:solidFill>
                <a:srgbClr val="000000"/>
              </a:solidFill>
              <a:latin typeface="Times New Roman" panose="02020603050405020304" charset="0"/>
            </a:endParaRPr>
          </a:p>
          <a:p>
            <a:pPr algn="just">
              <a:lnSpc>
                <a:spcPct val="90000"/>
              </a:lnSpc>
            </a:pPr>
            <a:r>
              <a:rPr lang="ru-RU" altLang="x-none" sz="2400" dirty="0">
                <a:solidFill>
                  <a:srgbClr val="000000"/>
                </a:solidFill>
                <a:latin typeface="Times New Roman" panose="02020603050405020304" charset="0"/>
              </a:rPr>
              <a:t>числом дейтаграмм, стоящих в очереди для передачи;</a:t>
            </a:r>
            <a:endParaRPr lang="ru-RU" altLang="x-none" sz="2400" dirty="0">
              <a:solidFill>
                <a:srgbClr val="000000"/>
              </a:solidFill>
              <a:latin typeface="Times New Roman" panose="02020603050405020304" charset="0"/>
            </a:endParaRPr>
          </a:p>
          <a:p>
            <a:pPr algn="just">
              <a:lnSpc>
                <a:spcPct val="90000"/>
              </a:lnSpc>
            </a:pPr>
            <a:r>
              <a:rPr lang="ru-RU" altLang="x-none" sz="2400" dirty="0">
                <a:solidFill>
                  <a:srgbClr val="000000"/>
                </a:solidFill>
                <a:latin typeface="Times New Roman" panose="02020603050405020304" charset="0"/>
              </a:rPr>
              <a:t>загрузкой канала;</a:t>
            </a:r>
            <a:endParaRPr lang="ru-RU" altLang="x-none" sz="2400" dirty="0">
              <a:solidFill>
                <a:srgbClr val="000000"/>
              </a:solidFill>
              <a:latin typeface="Times New Roman" panose="02020603050405020304" charset="0"/>
            </a:endParaRPr>
          </a:p>
          <a:p>
            <a:pPr algn="just">
              <a:lnSpc>
                <a:spcPct val="90000"/>
              </a:lnSpc>
            </a:pPr>
            <a:r>
              <a:rPr lang="ru-RU" altLang="x-none" sz="2400" dirty="0">
                <a:solidFill>
                  <a:srgbClr val="000000"/>
                </a:solidFill>
                <a:latin typeface="Times New Roman" panose="02020603050405020304" charset="0"/>
              </a:rPr>
              <a:t>требованиями к безопасности;</a:t>
            </a:r>
            <a:endParaRPr lang="ru-RU" altLang="x-none" sz="2400" dirty="0">
              <a:solidFill>
                <a:srgbClr val="000000"/>
              </a:solidFill>
              <a:latin typeface="Times New Roman" panose="02020603050405020304" charset="0"/>
            </a:endParaRPr>
          </a:p>
          <a:p>
            <a:pPr algn="just">
              <a:lnSpc>
                <a:spcPct val="90000"/>
              </a:lnSpc>
            </a:pPr>
            <a:r>
              <a:rPr lang="ru-RU" altLang="x-none" sz="2400" dirty="0">
                <a:solidFill>
                  <a:srgbClr val="000000"/>
                </a:solidFill>
                <a:latin typeface="Times New Roman" panose="02020603050405020304" charset="0"/>
              </a:rPr>
              <a:t>типом трафика;</a:t>
            </a:r>
            <a:endParaRPr lang="ru-RU" altLang="x-none" sz="2400" dirty="0">
              <a:solidFill>
                <a:srgbClr val="000000"/>
              </a:solidFill>
              <a:latin typeface="Times New Roman" panose="02020603050405020304" charset="0"/>
            </a:endParaRPr>
          </a:p>
          <a:p>
            <a:pPr algn="just">
              <a:lnSpc>
                <a:spcPct val="90000"/>
              </a:lnSpc>
            </a:pPr>
            <a:r>
              <a:rPr lang="ru-RU" altLang="x-none" sz="2400" dirty="0">
                <a:solidFill>
                  <a:srgbClr val="000000"/>
                </a:solidFill>
                <a:latin typeface="Times New Roman" panose="02020603050405020304" charset="0"/>
              </a:rPr>
              <a:t>числом шагов до цели;</a:t>
            </a:r>
            <a:endParaRPr lang="ru-RU" altLang="x-none" sz="2400" dirty="0">
              <a:solidFill>
                <a:srgbClr val="000000"/>
              </a:solidFill>
              <a:latin typeface="Times New Roman" panose="02020603050405020304" charset="0"/>
            </a:endParaRPr>
          </a:p>
          <a:p>
            <a:pPr algn="just">
              <a:lnSpc>
                <a:spcPct val="90000"/>
              </a:lnSpc>
            </a:pPr>
            <a:r>
              <a:rPr lang="ru-RU" altLang="x-none" sz="2400" dirty="0">
                <a:solidFill>
                  <a:srgbClr val="000000"/>
                </a:solidFill>
                <a:latin typeface="Times New Roman" panose="02020603050405020304" charset="0"/>
              </a:rPr>
              <a:t>возможностями промежуточных связей (например, </a:t>
            </a:r>
            <a:r>
              <a:rPr lang="ru-RU" altLang="x-none" sz="2400" dirty="0" err="1">
                <a:solidFill>
                  <a:srgbClr val="000000"/>
                </a:solidFill>
                <a:latin typeface="Times New Roman" panose="02020603050405020304" charset="0"/>
              </a:rPr>
              <a:t>многовариантность </a:t>
            </a:r>
            <a:r>
              <a:rPr lang="ru-RU" altLang="x-none" sz="2400" dirty="0">
                <a:solidFill>
                  <a:srgbClr val="000000"/>
                </a:solidFill>
                <a:latin typeface="Times New Roman" panose="02020603050405020304" charset="0"/>
              </a:rPr>
              <a:t>достижения адресата).</a:t>
            </a:r>
            <a:endParaRPr lang="ru-RU" altLang="x-none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d"/>
      </p:transition>
    </mc:Choice>
    <mc:Fallback>
      <p:transition spd="slow">
        <p:cover dir="d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1618" name="Заголовок 111617"/>
          <p:cNvSpPr>
            <a:spLocks noGrp="1"/>
          </p:cNvSpPr>
          <p:nvPr>
            <p:ph type="title"/>
          </p:nvPr>
        </p:nvSpPr>
        <p:spPr>
          <a:xfrm>
            <a:off x="914400" y="457200"/>
            <a:ext cx="8001000" cy="1143000"/>
          </a:xfrm>
          <a:ln/>
        </p:spPr>
        <p:txBody>
          <a:bodyPr anchor="b" anchorCtr="0"/>
          <a:p>
            <a:r>
              <a:rPr lang="ru-RU" altLang="x-none" dirty="0"/>
              <a:t>Вывод:</a:t>
            </a:r>
            <a:endParaRPr lang="ru-RU" altLang="x-none" dirty="0"/>
          </a:p>
        </p:txBody>
      </p:sp>
      <p:sp>
        <p:nvSpPr>
          <p:cNvPr id="111619" name="Замещающий текст 111618"/>
          <p:cNvSpPr>
            <a:spLocks noGrp="1"/>
          </p:cNvSpPr>
          <p:nvPr>
            <p:ph type="body" idx="1"/>
          </p:nvPr>
        </p:nvSpPr>
        <p:spPr>
          <a:xfrm>
            <a:off x="762000" y="1524000"/>
            <a:ext cx="8001000" cy="3733800"/>
          </a:xfrm>
          <a:ln/>
        </p:spPr>
        <p:txBody>
          <a:bodyPr/>
          <a:p>
            <a:pPr algn="just">
              <a:lnSpc>
                <a:spcPct val="90000"/>
              </a:lnSpc>
              <a:buNone/>
            </a:pPr>
            <a:r>
              <a:rPr lang="ru-RU" altLang="x-none" sz="2400" dirty="0">
                <a:latin typeface="Symbol" panose="05050102010706020507" pitchFamily="18" charset="2"/>
                <a:cs typeface="Times New Roman" panose="02020603050405020304" charset="0"/>
              </a:rPr>
              <a:t>·</a:t>
            </a:r>
            <a:r>
              <a:rPr lang="ru-RU" altLang="x-none" sz="2400" dirty="0">
                <a:latin typeface="Times New Roman" panose="02020603050405020304" charset="0"/>
              </a:rPr>
              <a:t> </a:t>
            </a:r>
            <a:r>
              <a:rPr lang="ru-RU" altLang="x-none" sz="2400" dirty="0">
                <a:cs typeface="Times New Roman" panose="02020603050405020304" charset="0"/>
              </a:rPr>
              <a:t>Протоколы маршрутизации (например, RIP или OSPF) следует отличать от собственно сетевых протоколов (например, IP или IPX). </a:t>
            </a:r>
            <a:endParaRPr lang="ru-RU" altLang="x-none" sz="2400" dirty="0"/>
          </a:p>
          <a:p>
            <a:pPr algn="just">
              <a:lnSpc>
                <a:spcPct val="90000"/>
              </a:lnSpc>
              <a:buNone/>
            </a:pPr>
            <a:r>
              <a:rPr lang="ru-RU" altLang="x-none" sz="2400" dirty="0">
                <a:latin typeface="Symbol" panose="05050102010706020507" pitchFamily="18" charset="2"/>
                <a:cs typeface="Times New Roman" panose="02020603050405020304" charset="0"/>
              </a:rPr>
              <a:t>·</a:t>
            </a:r>
            <a:r>
              <a:rPr lang="ru-RU" altLang="x-none" sz="2400" dirty="0">
                <a:latin typeface="Times New Roman" panose="02020603050405020304" charset="0"/>
              </a:rPr>
              <a:t> </a:t>
            </a:r>
            <a:r>
              <a:rPr lang="ru-RU" altLang="x-none" sz="2400" dirty="0">
                <a:cs typeface="Times New Roman" panose="02020603050405020304" charset="0"/>
              </a:rPr>
              <a:t>Сетевые протоколы и протоколы маршрутизации реализуются в виде программных модулей на конечных узлах-компьютерах и на промежуточных узлах - </a:t>
            </a:r>
            <a:r>
              <a:rPr lang="ru-RU" altLang="x-none" sz="2400" dirty="0" err="1">
                <a:cs typeface="Times New Roman" panose="02020603050405020304" charset="0"/>
              </a:rPr>
              <a:t>маршрутизаторах</a:t>
            </a:r>
            <a:r>
              <a:rPr lang="ru-RU" altLang="x-none" sz="2400" dirty="0">
                <a:cs typeface="Times New Roman" panose="02020603050405020304" charset="0"/>
              </a:rPr>
              <a:t>.</a:t>
            </a:r>
            <a:endParaRPr lang="ru-RU" altLang="x-none" sz="2400" dirty="0">
              <a:cs typeface="Times New Roman" panose="02020603050405020304" charset="0"/>
            </a:endParaRPr>
          </a:p>
          <a:p>
            <a:pPr algn="just">
              <a:lnSpc>
                <a:spcPct val="90000"/>
              </a:lnSpc>
              <a:buNone/>
            </a:pPr>
            <a:r>
              <a:rPr lang="ru-RU" altLang="x-none" sz="2400" dirty="0">
                <a:latin typeface="Symbol" panose="05050102010706020507" pitchFamily="18" charset="2"/>
                <a:cs typeface="Times New Roman" panose="02020603050405020304" charset="0"/>
              </a:rPr>
              <a:t>·</a:t>
            </a:r>
            <a:r>
              <a:rPr lang="ru-RU" altLang="x-none" sz="2400" dirty="0">
                <a:latin typeface="Times New Roman" panose="02020603050405020304" charset="0"/>
              </a:rPr>
              <a:t>  </a:t>
            </a:r>
            <a:r>
              <a:rPr lang="ru-RU" altLang="x-none" sz="2400" dirty="0">
                <a:cs typeface="Times New Roman" panose="02020603050405020304" charset="0"/>
              </a:rPr>
              <a:t>Для алгоритмов маршрутизации характерны одношаговый и многошаговый подходы. Одношаговые алгоритмы делятся на алгоритмы фиксированной, простой и адаптивной маршрутизации. Адаптивные протоколы маршрутизации являются наиболее распространенными и в свою очередь могут быть основаны на дистанционно-векторных алгоритмах и алгоритмах состояния связей.</a:t>
            </a:r>
            <a:endParaRPr lang="ru-RU" altLang="x-none" sz="2400" dirty="0">
              <a:cs typeface="Times New Roman" panose="02020603050405020304" charset="0"/>
            </a:endParaRPr>
          </a:p>
          <a:p>
            <a:pPr>
              <a:lnSpc>
                <a:spcPct val="90000"/>
              </a:lnSpc>
            </a:pPr>
            <a:endParaRPr lang="ru-RU" altLang="x-none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8" name="Заголовок 91137"/>
          <p:cNvSpPr>
            <a:spLocks noGrp="1"/>
          </p:cNvSpPr>
          <p:nvPr>
            <p:ph type="ctrTitle"/>
          </p:nvPr>
        </p:nvSpPr>
        <p:spPr>
          <a:ln/>
        </p:spPr>
        <p:txBody>
          <a:bodyPr anchor="ctr" anchorCtr="0"/>
          <a:p>
            <a:pPr defTabSz="914400">
              <a:buSzTx/>
              <a:buFontTx/>
              <a:buNone/>
            </a:pPr>
            <a:r>
              <a:rPr lang="ru-RU" altLang="x-none" kern="1200" baseline="0" dirty="0" err="1">
                <a:latin typeface="Arial" panose="020B0604020202020204" pitchFamily="34" charset="0"/>
              </a:rPr>
              <a:t>Маршрутизатор</a:t>
            </a:r>
            <a:r>
              <a:rPr lang="ru-RU" altLang="x-none" kern="1200" baseline="0" dirty="0">
                <a:latin typeface="Arial" panose="020B0604020202020204" pitchFamily="34" charset="0"/>
              </a:rPr>
              <a:t> как устройство</a:t>
            </a:r>
            <a:endParaRPr lang="ru-RU" altLang="x-none" kern="1200" baseline="0" dirty="0">
              <a:latin typeface="Arial" panose="020B0604020202020204" pitchFamily="34" charset="0"/>
            </a:endParaRPr>
          </a:p>
        </p:txBody>
      </p:sp>
      <p:graphicFrame>
        <p:nvGraphicFramePr>
          <p:cNvPr id="91139" name="Подзаголовок 91138"/>
          <p:cNvGraphicFramePr>
            <a:graphicFrameLocks noGrp="1"/>
          </p:cNvGraphicFramePr>
          <p:nvPr>
            <p:ph type="subTitle" idx="1"/>
          </p:nvPr>
        </p:nvGraphicFramePr>
        <p:xfrm>
          <a:off x="5105400" y="2438400"/>
          <a:ext cx="2667000" cy="220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1714500" imgH="1419225" progId="Paint.Picture">
                  <p:embed/>
                </p:oleObj>
              </mc:Choice>
              <mc:Fallback>
                <p:oleObj name="" r:id="rId1" imgW="1714500" imgH="1419225" progId="Paint.Picture">
                  <p:embed/>
                  <p:pic>
                    <p:nvPicPr>
                      <p:cNvPr id="0" name="Изображение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105400" y="2438400"/>
                        <a:ext cx="2667000" cy="220821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10" name="Заголовок 94209"/>
          <p:cNvSpPr>
            <a:spLocks noGrp="1"/>
          </p:cNvSpPr>
          <p:nvPr>
            <p:ph type="title"/>
          </p:nvPr>
        </p:nvSpPr>
        <p:spPr>
          <a:ln/>
        </p:spPr>
        <p:txBody>
          <a:bodyPr anchor="b" anchorCtr="0"/>
          <a:p>
            <a:r>
              <a:rPr lang="ru-RU" altLang="x-none" dirty="0"/>
              <a:t>Понятие </a:t>
            </a:r>
            <a:r>
              <a:rPr lang="ru-RU" altLang="x-none" dirty="0" err="1"/>
              <a:t>маршрутизатора</a:t>
            </a:r>
            <a:endParaRPr lang="ru-RU" altLang="x-none" dirty="0"/>
          </a:p>
        </p:txBody>
      </p:sp>
      <p:sp>
        <p:nvSpPr>
          <p:cNvPr id="94211" name="Замещающий текст 9421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lnSpc>
                <a:spcPct val="90000"/>
              </a:lnSpc>
              <a:buNone/>
            </a:pPr>
            <a:r>
              <a:rPr lang="ru-RU" altLang="x-none" b="1" dirty="0">
                <a:latin typeface="Times New Roman" panose="02020603050405020304" charset="0"/>
              </a:rPr>
              <a:t>  </a:t>
            </a:r>
            <a:r>
              <a:rPr lang="ru-RU" altLang="x-none" b="1" dirty="0" err="1">
                <a:latin typeface="Times New Roman" panose="02020603050405020304" charset="0"/>
              </a:rPr>
              <a:t> </a:t>
            </a:r>
            <a:r>
              <a:rPr lang="ru-RU" altLang="x-none" b="1" u="sng" dirty="0" err="1">
                <a:latin typeface="Times New Roman" panose="02020603050405020304" charset="0"/>
              </a:rPr>
              <a:t>Маршрутиза</a:t>
            </a:r>
            <a:r>
              <a:rPr lang="ru-RU" altLang="x-none" b="1" u="sng" dirty="0">
                <a:latin typeface="Times New Roman" panose="02020603050405020304" charset="0"/>
              </a:rPr>
              <a:t>́тор</a:t>
            </a:r>
            <a:r>
              <a:rPr lang="ru-RU" altLang="x-none" dirty="0">
                <a:latin typeface="Times New Roman" panose="02020603050405020304" charset="0"/>
              </a:rPr>
              <a:t> или </a:t>
            </a:r>
            <a:r>
              <a:rPr lang="ru-RU" altLang="x-none" b="1" u="sng" dirty="0" err="1">
                <a:latin typeface="Times New Roman" panose="02020603050405020304" charset="0"/>
              </a:rPr>
              <a:t>Роутер</a:t>
            </a:r>
            <a:r>
              <a:rPr lang="ru-RU" altLang="x-none" dirty="0">
                <a:latin typeface="Times New Roman" panose="02020603050405020304" charset="0"/>
              </a:rPr>
              <a:t> (от </a:t>
            </a:r>
            <a:r>
              <a:rPr lang="ru-RU" altLang="x-none" dirty="0" err="1">
                <a:latin typeface="Times New Roman" panose="02020603050405020304" charset="0"/>
              </a:rPr>
              <a:t>англ</a:t>
            </a:r>
            <a:r>
              <a:rPr lang="ru-RU" altLang="x-none" dirty="0">
                <a:latin typeface="Times New Roman" panose="02020603050405020304" charset="0"/>
              </a:rPr>
              <a:t>. </a:t>
            </a:r>
            <a:r>
              <a:rPr lang="" altLang="x-none" i="1" dirty="0">
                <a:latin typeface="Times New Roman" panose="02020603050405020304" charset="0"/>
              </a:rPr>
              <a:t>router</a:t>
            </a:r>
            <a:r>
              <a:rPr lang="ru-RU" altLang="x-none" dirty="0">
                <a:latin typeface="Times New Roman" panose="02020603050405020304" charset="0"/>
              </a:rPr>
              <a:t>) — сетевое устройство, используемое в компьютерных сетях передачи данных, которое, на основании информации о топологии сети (таблицы маршрутизации) и определённых правил, принимает решения о пересылке пакетов сетевого уровня модели </a:t>
            </a:r>
            <a:r>
              <a:rPr dirty="0">
                <a:latin typeface="Times New Roman" panose="02020603050405020304" charset="0"/>
              </a:rPr>
              <a:t>OSI </a:t>
            </a:r>
            <a:r>
              <a:rPr lang="ru-RU" altLang="x-none" dirty="0">
                <a:latin typeface="Times New Roman" panose="02020603050405020304" charset="0"/>
              </a:rPr>
              <a:t>их получателю. Обычно применяется для связи нескольких сегментов сети.</a:t>
            </a:r>
            <a:endParaRPr lang="ru-RU" altLang="x-none" dirty="0">
              <a:latin typeface="Times New Roman" panose="02020603050405020304" charset="0"/>
            </a:endParaRPr>
          </a:p>
          <a:p>
            <a:pPr>
              <a:lnSpc>
                <a:spcPct val="90000"/>
              </a:lnSpc>
            </a:pPr>
            <a:endParaRPr lang="ru-RU" altLang="x-none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4690" name="Заголовок 114689"/>
          <p:cNvSpPr>
            <a:spLocks noGrp="1"/>
          </p:cNvSpPr>
          <p:nvPr>
            <p:ph type="title"/>
          </p:nvPr>
        </p:nvSpPr>
        <p:spPr>
          <a:ln/>
        </p:spPr>
        <p:txBody>
          <a:bodyPr anchor="b" anchorCtr="0"/>
          <a:p>
            <a:r>
              <a:rPr lang="ru-RU" altLang="x-none" dirty="0"/>
              <a:t>Применение</a:t>
            </a:r>
            <a:endParaRPr lang="ru-RU" altLang="x-none" dirty="0"/>
          </a:p>
        </p:txBody>
      </p:sp>
      <p:sp>
        <p:nvSpPr>
          <p:cNvPr id="114691" name="Замещающий текст 11469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buNone/>
            </a:pPr>
            <a:r>
              <a:rPr lang="ru-RU" altLang="x-none" sz="2400" dirty="0" err="1">
                <a:latin typeface="Times New Roman" panose="02020603050405020304" charset="0"/>
              </a:rPr>
              <a:t>    Маршрутизаторы</a:t>
            </a:r>
            <a:r>
              <a:rPr lang="ru-RU" altLang="x-none" sz="2400" dirty="0">
                <a:latin typeface="Times New Roman" panose="02020603050405020304" charset="0"/>
              </a:rPr>
              <a:t> помогают уменьшить загрузку сети, благодаря её разделению на домены коллизий и широковещательные домены, а также фильтрации пакетов. В основном их применяют для объединения сетей разных типов, зачастую несовместимых по архитектуре и протоколам. Нередко </a:t>
            </a:r>
            <a:r>
              <a:rPr lang="ru-RU" altLang="x-none" sz="2400" dirty="0" err="1">
                <a:latin typeface="Times New Roman" panose="02020603050405020304" charset="0"/>
              </a:rPr>
              <a:t>маршрутизатор</a:t>
            </a:r>
            <a:r>
              <a:rPr lang="ru-RU" altLang="x-none" sz="2400" dirty="0">
                <a:latin typeface="Times New Roman" panose="02020603050405020304" charset="0"/>
              </a:rPr>
              <a:t> используется для обеспечения доступа из локальной сети в глобальную сеть </a:t>
            </a:r>
            <a:r>
              <a:rPr lang="ru-RU" altLang="x-none" sz="2400" dirty="0" err="1">
                <a:latin typeface="Times New Roman" panose="02020603050405020304" charset="0"/>
              </a:rPr>
              <a:t>Интернет</a:t>
            </a:r>
            <a:r>
              <a:rPr lang="ru-RU" altLang="x-none" sz="2400" dirty="0">
                <a:latin typeface="Times New Roman" panose="02020603050405020304" charset="0"/>
              </a:rPr>
              <a:t>, осуществляя функции трансляции адресов и межсетевого экрана.</a:t>
            </a:r>
            <a:endParaRPr lang="ru-RU" altLang="x-none" sz="2400" dirty="0">
              <a:latin typeface="Times New Roman" panose="02020603050405020304" charset="0"/>
            </a:endParaRPr>
          </a:p>
          <a:p>
            <a:pPr>
              <a:buNone/>
            </a:pPr>
            <a:endParaRPr lang="ru-RU" altLang="x-none" sz="2400" dirty="0">
              <a:latin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6" name="Заголовок 93185"/>
          <p:cNvSpPr>
            <a:spLocks noGrp="1"/>
          </p:cNvSpPr>
          <p:nvPr>
            <p:ph type="title"/>
          </p:nvPr>
        </p:nvSpPr>
        <p:spPr>
          <a:ln/>
        </p:spPr>
        <p:txBody>
          <a:bodyPr anchor="b" anchorCtr="0"/>
          <a:p>
            <a:r>
              <a:rPr lang="ru-RU" altLang="x-none" dirty="0"/>
              <a:t>Функции </a:t>
            </a:r>
            <a:r>
              <a:rPr lang="ru-RU" altLang="x-none" dirty="0" err="1"/>
              <a:t>маршрутизаторов</a:t>
            </a:r>
            <a:endParaRPr lang="ru-RU" altLang="x-none" dirty="0" err="1"/>
          </a:p>
        </p:txBody>
      </p:sp>
      <p:sp>
        <p:nvSpPr>
          <p:cNvPr id="93187" name="Замещающий текст 9318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buNone/>
            </a:pPr>
            <a:r>
              <a:rPr lang="ru-RU" altLang="x-none" dirty="0">
                <a:latin typeface="Times New Roman" panose="02020603050405020304" charset="0"/>
              </a:rPr>
              <a:t>Д</a:t>
            </a:r>
            <a:r>
              <a:rPr lang="ru-RU" altLang="x-none" dirty="0">
                <a:cs typeface="Times New Roman" panose="02020603050405020304" charset="0"/>
              </a:rPr>
              <a:t>ве основные функции</a:t>
            </a:r>
            <a:r>
              <a:rPr lang="ru-RU" altLang="x-none" dirty="0"/>
              <a:t> </a:t>
            </a:r>
            <a:r>
              <a:rPr lang="ru-RU" altLang="x-none" dirty="0" err="1">
                <a:latin typeface="Times New Roman" panose="02020603050405020304" charset="0"/>
              </a:rPr>
              <a:t>маршрутизатора</a:t>
            </a:r>
            <a:r>
              <a:rPr lang="ru-RU" altLang="x-none" dirty="0">
                <a:cs typeface="Times New Roman" panose="02020603050405020304" charset="0"/>
              </a:rPr>
              <a:t>:</a:t>
            </a:r>
            <a:endParaRPr lang="ru-RU" altLang="x-none" dirty="0"/>
          </a:p>
          <a:p>
            <a:pPr>
              <a:buNone/>
            </a:pPr>
            <a:endParaRPr lang="ru-RU" altLang="x-none" dirty="0"/>
          </a:p>
          <a:p>
            <a:r>
              <a:rPr lang="ru-RU" altLang="x-none" dirty="0">
                <a:cs typeface="Times New Roman" panose="02020603050405020304" charset="0"/>
              </a:rPr>
              <a:t>переключение трафика</a:t>
            </a:r>
            <a:r>
              <a:rPr lang="ru-RU" altLang="x-none" dirty="0"/>
              <a:t>;</a:t>
            </a:r>
            <a:endParaRPr lang="ru-RU" altLang="x-none" dirty="0"/>
          </a:p>
          <a:p>
            <a:r>
              <a:rPr lang="ru-RU" altLang="x-none" dirty="0">
                <a:cs typeface="Times New Roman" panose="02020603050405020304" charset="0"/>
              </a:rPr>
              <a:t>обслуживание среды, в которой он работает. </a:t>
            </a:r>
            <a:endParaRPr lang="ru-RU" altLang="x-none" dirty="0">
              <a:cs typeface="Times New Roman" panose="02020603050405020304" charset="0"/>
            </a:endParaRPr>
          </a:p>
          <a:p>
            <a:endParaRPr lang="ru-RU" altLang="x-none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2" name="Заголовок 92161"/>
          <p:cNvSpPr>
            <a:spLocks noGrp="1"/>
          </p:cNvSpPr>
          <p:nvPr>
            <p:ph type="title"/>
          </p:nvPr>
        </p:nvSpPr>
        <p:spPr>
          <a:ln/>
        </p:spPr>
        <p:txBody>
          <a:bodyPr anchor="b" anchorCtr="0"/>
          <a:p>
            <a:r>
              <a:rPr lang="ru-RU" altLang="x-none" dirty="0"/>
              <a:t>Функции </a:t>
            </a:r>
            <a:r>
              <a:rPr lang="ru-RU" altLang="x-none" dirty="0" err="1"/>
              <a:t>маршрутизаторов</a:t>
            </a:r>
            <a:endParaRPr lang="ru-RU" altLang="x-none" dirty="0"/>
          </a:p>
        </p:txBody>
      </p:sp>
      <p:sp>
        <p:nvSpPr>
          <p:cNvPr id="92163" name="Замещающий текст 9216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lnSpc>
                <a:spcPct val="90000"/>
              </a:lnSpc>
            </a:pPr>
            <a:r>
              <a:rPr lang="ru-RU" altLang="x-none" sz="2400" dirty="0">
                <a:cs typeface="Times New Roman" panose="02020603050405020304" charset="0"/>
              </a:rPr>
              <a:t>В сети коммутации сообщений все делается при помощи </a:t>
            </a:r>
            <a:r>
              <a:rPr lang="ru-RU" altLang="x-none" sz="2400" dirty="0" err="1">
                <a:cs typeface="Times New Roman" panose="02020603050405020304" charset="0"/>
              </a:rPr>
              <a:t>маршрутизатор</a:t>
            </a:r>
            <a:r>
              <a:rPr lang="ru-RU" altLang="x-none" sz="2400" dirty="0" err="1">
                <a:latin typeface="Times New Roman" panose="02020603050405020304" charset="0"/>
              </a:rPr>
              <a:t>ов</a:t>
            </a:r>
            <a:r>
              <a:rPr lang="ru-RU" altLang="x-none" sz="2400" dirty="0">
                <a:cs typeface="Times New Roman" panose="02020603050405020304" charset="0"/>
              </a:rPr>
              <a:t>, коммутатор</a:t>
            </a:r>
            <a:r>
              <a:rPr lang="ru-RU" altLang="x-none" sz="2400" dirty="0">
                <a:latin typeface="Times New Roman" panose="02020603050405020304" charset="0"/>
              </a:rPr>
              <a:t>ов</a:t>
            </a:r>
            <a:r>
              <a:rPr lang="ru-RU" altLang="x-none" sz="2400" dirty="0">
                <a:cs typeface="Times New Roman" panose="02020603050405020304" charset="0"/>
              </a:rPr>
              <a:t> и мост</a:t>
            </a:r>
            <a:r>
              <a:rPr lang="ru-RU" altLang="x-none" sz="2400" dirty="0">
                <a:latin typeface="Times New Roman" panose="02020603050405020304" charset="0"/>
              </a:rPr>
              <a:t>ов</a:t>
            </a:r>
            <a:r>
              <a:rPr lang="ru-RU" altLang="x-none" sz="2400" dirty="0">
                <a:cs typeface="Times New Roman" panose="02020603050405020304" charset="0"/>
              </a:rPr>
              <a:t>. Они получают сообщения через один интерфейс, определяют получателя по той или иной таблице и передают его на другой интерфейс. </a:t>
            </a:r>
            <a:endParaRPr lang="ru-RU" altLang="x-none" sz="2400" dirty="0"/>
          </a:p>
          <a:p>
            <a:pPr>
              <a:lnSpc>
                <a:spcPct val="90000"/>
              </a:lnSpc>
            </a:pPr>
            <a:r>
              <a:rPr lang="ru-RU" altLang="x-none" sz="2400" dirty="0">
                <a:cs typeface="Times New Roman" panose="02020603050405020304" charset="0"/>
              </a:rPr>
              <a:t>Одно из основных отличий между </a:t>
            </a:r>
            <a:r>
              <a:rPr lang="ru-RU" altLang="x-none" sz="2400" dirty="0" err="1">
                <a:cs typeface="Times New Roman" panose="02020603050405020304" charset="0"/>
              </a:rPr>
              <a:t>маршрутизатором</a:t>
            </a:r>
            <a:r>
              <a:rPr lang="ru-RU" altLang="x-none" sz="2400" dirty="0">
                <a:cs typeface="Times New Roman" panose="02020603050405020304" charset="0"/>
              </a:rPr>
              <a:t> и любым другим коммутатором сообщений состоит в способе построения таблиц. </a:t>
            </a:r>
            <a:r>
              <a:rPr lang="ru-RU" altLang="x-none" sz="2400" dirty="0" err="1">
                <a:cs typeface="Times New Roman" panose="02020603050405020304" charset="0"/>
              </a:rPr>
              <a:t>Маршрутизаторы</a:t>
            </a:r>
            <a:r>
              <a:rPr lang="ru-RU" altLang="x-none" sz="2400" dirty="0">
                <a:cs typeface="Times New Roman" panose="02020603050405020304" charset="0"/>
              </a:rPr>
              <a:t> посылают сообщения сетям, в то время как таблицы мостов и коммутаторов содержат список адресов подуровня MAC. </a:t>
            </a:r>
            <a:endParaRPr lang="ru-RU" altLang="x-none" sz="2400" dirty="0"/>
          </a:p>
          <a:p>
            <a:pPr>
              <a:lnSpc>
                <a:spcPct val="90000"/>
              </a:lnSpc>
              <a:buNone/>
            </a:pPr>
            <a:r>
              <a:rPr lang="ru-RU" altLang="x-none" sz="2400" dirty="0"/>
              <a:t>   </a:t>
            </a:r>
            <a:endParaRPr lang="ru-RU" altLang="x-none" sz="2400" dirty="0">
              <a:ea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8" name="Заголовок 96257"/>
          <p:cNvSpPr>
            <a:spLocks noGrp="1"/>
          </p:cNvSpPr>
          <p:nvPr>
            <p:ph type="title"/>
          </p:nvPr>
        </p:nvSpPr>
        <p:spPr>
          <a:xfrm>
            <a:off x="685800" y="762000"/>
            <a:ext cx="8915400" cy="1143000"/>
          </a:xfrm>
          <a:ln/>
        </p:spPr>
        <p:txBody>
          <a:bodyPr anchor="b" anchorCtr="0"/>
          <a:p>
            <a:r>
              <a:rPr lang="ru-RU" altLang="x-none" dirty="0"/>
              <a:t>Основная функция </a:t>
            </a:r>
            <a:r>
              <a:rPr lang="ru-RU" altLang="x-none" dirty="0" err="1"/>
              <a:t>маршрутизатора</a:t>
            </a:r>
            <a:endParaRPr lang="ru-RU" altLang="x-none" dirty="0"/>
          </a:p>
        </p:txBody>
      </p:sp>
      <p:sp>
        <p:nvSpPr>
          <p:cNvPr id="96259" name="Замещающий текст 9625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algn="just">
              <a:buNone/>
            </a:pPr>
            <a:r>
              <a:rPr lang="ru-RU" altLang="x-none" dirty="0"/>
              <a:t>   </a:t>
            </a:r>
            <a:r>
              <a:rPr lang="ru-RU" altLang="x-none" dirty="0">
                <a:cs typeface="Times New Roman" panose="02020603050405020304" charset="0"/>
              </a:rPr>
              <a:t>Чтение заголовков пакетов сетевых протоколов, принимаемых и буферизуемых по каждому порту (например, IPX, IP, </a:t>
            </a:r>
            <a:r>
              <a:rPr lang="ru-RU" altLang="x-none" dirty="0" err="1">
                <a:cs typeface="Times New Roman" panose="02020603050405020304" charset="0"/>
              </a:rPr>
              <a:t>AppleTalk</a:t>
            </a:r>
            <a:r>
              <a:rPr lang="ru-RU" altLang="x-none" dirty="0">
                <a:cs typeface="Times New Roman" panose="02020603050405020304" charset="0"/>
              </a:rPr>
              <a:t> или </a:t>
            </a:r>
            <a:r>
              <a:rPr lang="ru-RU" altLang="x-none" dirty="0" err="1">
                <a:cs typeface="Times New Roman" panose="02020603050405020304" charset="0"/>
              </a:rPr>
              <a:t>DECnet</a:t>
            </a:r>
            <a:r>
              <a:rPr lang="ru-RU" altLang="x-none" dirty="0">
                <a:cs typeface="Times New Roman" panose="02020603050405020304" charset="0"/>
              </a:rPr>
              <a:t>), и принятие решения о дальнейшем маршруте следования пакета по его сетевому адресу, включающему, как правило, номер сети и номер узла.</a:t>
            </a:r>
            <a:endParaRPr lang="ru-RU" altLang="x-none" dirty="0">
              <a:cs typeface="Times New Roman" panose="02020603050405020304" charset="0"/>
            </a:endParaRPr>
          </a:p>
          <a:p>
            <a:endParaRPr lang="ru-RU" altLang="x-none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6" name="Заголовок 103425"/>
          <p:cNvSpPr>
            <a:spLocks noGrp="1"/>
          </p:cNvSpPr>
          <p:nvPr>
            <p:ph type="title"/>
          </p:nvPr>
        </p:nvSpPr>
        <p:spPr>
          <a:xfrm>
            <a:off x="228600" y="609600"/>
            <a:ext cx="8915400" cy="1143000"/>
          </a:xfrm>
          <a:ln/>
        </p:spPr>
        <p:txBody>
          <a:bodyPr anchor="b" anchorCtr="0"/>
          <a:p>
            <a:pPr algn="ctr"/>
            <a:r>
              <a:rPr lang="ru-RU" altLang="x-none" dirty="0"/>
              <a:t>Уровень протоколов маршрутизации</a:t>
            </a:r>
            <a:endParaRPr lang="ru-RU" altLang="x-none" dirty="0"/>
          </a:p>
        </p:txBody>
      </p:sp>
      <p:sp>
        <p:nvSpPr>
          <p:cNvPr id="103427" name="Замещающий текст 10342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algn="just">
              <a:lnSpc>
                <a:spcPct val="90000"/>
              </a:lnSpc>
              <a:buNone/>
            </a:pPr>
            <a:r>
              <a:rPr lang="ru-RU" altLang="x-none" sz="2400" dirty="0"/>
              <a:t>    </a:t>
            </a:r>
            <a:r>
              <a:rPr lang="ru-RU" altLang="x-none" sz="2400" dirty="0">
                <a:cs typeface="Times New Roman" panose="02020603050405020304" charset="0"/>
              </a:rPr>
              <a:t>Сетевые протоколы активно используют в своей работе таблицу маршрутизации, но ни ее построением, ни поддержанием ее содержимого не занимаются. Эти функции выполняют протоколы маршрутизации. На основании этих протоколов </a:t>
            </a:r>
            <a:r>
              <a:rPr lang="ru-RU" altLang="x-none" sz="2400" dirty="0" err="1">
                <a:cs typeface="Times New Roman" panose="02020603050405020304" charset="0"/>
              </a:rPr>
              <a:t>маршрутизаторы</a:t>
            </a:r>
            <a:r>
              <a:rPr lang="ru-RU" altLang="x-none" sz="2400" dirty="0">
                <a:cs typeface="Times New Roman" panose="02020603050405020304" charset="0"/>
              </a:rPr>
              <a:t> обмениваются информацией о топологии сети, а затем анализируют полученные сведения, определяя наилучшие по тем или иным критериям маршруты. Результаты анализа и составляют содержимое таблиц маршрутизации.</a:t>
            </a:r>
            <a:endParaRPr lang="ru-RU" altLang="x-none" sz="2400" dirty="0">
              <a:cs typeface="Times New Roman" panose="02020603050405020304" charset="0"/>
            </a:endParaRPr>
          </a:p>
          <a:p>
            <a:pPr>
              <a:lnSpc>
                <a:spcPct val="90000"/>
              </a:lnSpc>
            </a:pPr>
            <a:endParaRPr lang="ru-RU" altLang="x-none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0594" name="Заголовок 110593"/>
          <p:cNvSpPr>
            <a:spLocks noGrp="1"/>
          </p:cNvSpPr>
          <p:nvPr>
            <p:ph type="title"/>
          </p:nvPr>
        </p:nvSpPr>
        <p:spPr>
          <a:ln/>
        </p:spPr>
        <p:txBody>
          <a:bodyPr anchor="b" anchorCtr="0"/>
          <a:p>
            <a:r>
              <a:rPr lang="ru-RU" altLang="x-none" dirty="0"/>
              <a:t>Вывод:</a:t>
            </a:r>
            <a:endParaRPr lang="ru-RU" altLang="x-none" dirty="0"/>
          </a:p>
        </p:txBody>
      </p:sp>
      <p:sp>
        <p:nvSpPr>
          <p:cNvPr id="110595" name="Замещающий текст 11059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algn="just">
              <a:lnSpc>
                <a:spcPct val="90000"/>
              </a:lnSpc>
              <a:buNone/>
            </a:pPr>
            <a:r>
              <a:rPr lang="ru-RU" altLang="x-none" sz="2400" dirty="0">
                <a:latin typeface="Symbol" panose="05050102010706020507" pitchFamily="18" charset="2"/>
                <a:cs typeface="Times New Roman" panose="02020603050405020304" charset="0"/>
              </a:rPr>
              <a:t>·</a:t>
            </a:r>
            <a:r>
              <a:rPr lang="ru-RU" altLang="x-none" sz="2400" dirty="0">
                <a:latin typeface="Times New Roman" panose="02020603050405020304" charset="0"/>
              </a:rPr>
              <a:t> </a:t>
            </a:r>
            <a:r>
              <a:rPr lang="ru-RU" altLang="x-none" sz="2400" dirty="0" err="1">
                <a:latin typeface="Times New Roman" panose="02020603050405020304" charset="0"/>
                <a:cs typeface="Times New Roman" panose="02020603050405020304" charset="0"/>
              </a:rPr>
              <a:t>Маршрутизатор</a:t>
            </a:r>
            <a:r>
              <a:rPr lang="ru-RU" altLang="x-none" sz="2400" dirty="0">
                <a:latin typeface="Times New Roman" panose="02020603050405020304" charset="0"/>
                <a:cs typeface="Times New Roman" panose="02020603050405020304" charset="0"/>
              </a:rPr>
              <a:t> представляет собой сложное многофункциональное устройство, в задачи которого входит: построение таблицы маршрутизации, определение на ее основе маршрута, буферизация, фрагментация и фильтрация поступающих пакетов, поддержка сетевых интерфейсов. Функции </a:t>
            </a:r>
            <a:r>
              <a:rPr lang="ru-RU" altLang="x-none" sz="2400" dirty="0" err="1">
                <a:latin typeface="Times New Roman" panose="02020603050405020304" charset="0"/>
                <a:cs typeface="Times New Roman" panose="02020603050405020304" charset="0"/>
              </a:rPr>
              <a:t>маршрутизаторов</a:t>
            </a:r>
            <a:r>
              <a:rPr lang="ru-RU" altLang="x-none" sz="2400" dirty="0">
                <a:latin typeface="Times New Roman" panose="02020603050405020304" charset="0"/>
                <a:cs typeface="Times New Roman" panose="02020603050405020304" charset="0"/>
              </a:rPr>
              <a:t> могут выполнять как специализированные устройства, так и универсальные компьютеры с соответствующим программным обеспечением.</a:t>
            </a:r>
            <a:endParaRPr lang="ru-RU" altLang="x-none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90000"/>
              </a:lnSpc>
              <a:buNone/>
            </a:pPr>
            <a:endParaRPr lang="ru-RU" altLang="x-none" sz="2400" dirty="0">
              <a:latin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Заголовок 51201"/>
          <p:cNvSpPr>
            <a:spLocks noGrp="1"/>
          </p:cNvSpPr>
          <p:nvPr>
            <p:ph type="title"/>
          </p:nvPr>
        </p:nvSpPr>
        <p:spPr>
          <a:xfrm>
            <a:off x="1524000" y="990600"/>
            <a:ext cx="8001000" cy="1143000"/>
          </a:xfrm>
          <a:ln/>
        </p:spPr>
        <p:txBody>
          <a:bodyPr anchor="b" anchorCtr="0"/>
          <a:p>
            <a:r>
              <a:rPr lang="ru-RU" altLang="x-none" dirty="0">
                <a:cs typeface="Times New Roman" panose="02020603050405020304" charset="0"/>
              </a:rPr>
              <a:t>Сетевой уровень как средство построения больших сетей</a:t>
            </a:r>
            <a:r>
              <a:rPr lang="ru-RU" altLang="x-none" dirty="0"/>
              <a:t> </a:t>
            </a:r>
            <a:endParaRPr lang="ru-RU" altLang="x-none" dirty="0"/>
          </a:p>
        </p:txBody>
      </p:sp>
      <p:sp>
        <p:nvSpPr>
          <p:cNvPr id="51203" name="Замещающий текст 51202"/>
          <p:cNvSpPr>
            <a:spLocks noGrp="1"/>
          </p:cNvSpPr>
          <p:nvPr>
            <p:ph type="body" idx="1"/>
          </p:nvPr>
        </p:nvSpPr>
        <p:spPr>
          <a:xfrm>
            <a:off x="1066800" y="2362200"/>
            <a:ext cx="7848600" cy="3733800"/>
          </a:xfrm>
          <a:ln/>
        </p:spPr>
        <p:txBody>
          <a:bodyPr/>
          <a:p>
            <a:pPr algn="just">
              <a:lnSpc>
                <a:spcPct val="90000"/>
              </a:lnSpc>
              <a:buNone/>
            </a:pPr>
            <a:r>
              <a:rPr lang="ru-RU" altLang="x-none" sz="2400" dirty="0"/>
              <a:t>    </a:t>
            </a:r>
            <a:r>
              <a:rPr lang="ru-RU" altLang="x-none" sz="2400" dirty="0">
                <a:cs typeface="Times New Roman" panose="02020603050405020304" charset="0"/>
              </a:rPr>
              <a:t>В стандартной модели взаимодействия открытых систем в функции сетевого уровня входит решение следующих задач:</a:t>
            </a:r>
            <a:endParaRPr lang="ru-RU" altLang="x-none" sz="2400" dirty="0">
              <a:cs typeface="Times New Roman" panose="02020603050405020304" charset="0"/>
            </a:endParaRPr>
          </a:p>
          <a:p>
            <a:pPr algn="just">
              <a:lnSpc>
                <a:spcPct val="90000"/>
              </a:lnSpc>
            </a:pPr>
            <a:r>
              <a:rPr lang="ru-RU" altLang="x-none" sz="2400" dirty="0">
                <a:latin typeface="Times New Roman" panose="02020603050405020304" charset="0"/>
              </a:rPr>
              <a:t>     </a:t>
            </a:r>
            <a:r>
              <a:rPr lang="ru-RU" altLang="x-none" sz="2400" dirty="0">
                <a:cs typeface="Times New Roman" panose="02020603050405020304" charset="0"/>
              </a:rPr>
              <a:t>передача пакетов между конечными узлами в составных сетях;</a:t>
            </a:r>
            <a:endParaRPr lang="ru-RU" altLang="x-none" sz="2400" dirty="0">
              <a:cs typeface="Times New Roman" panose="02020603050405020304" charset="0"/>
            </a:endParaRPr>
          </a:p>
          <a:p>
            <a:pPr algn="just">
              <a:lnSpc>
                <a:spcPct val="90000"/>
              </a:lnSpc>
            </a:pPr>
            <a:r>
              <a:rPr lang="ru-RU" altLang="x-none" sz="2400" dirty="0"/>
              <a:t>    </a:t>
            </a:r>
            <a:r>
              <a:rPr lang="ru-RU" altLang="x-none" sz="2400" dirty="0">
                <a:cs typeface="Times New Roman" panose="02020603050405020304" charset="0"/>
              </a:rPr>
              <a:t>выбор маршрута передачи пакетов, наилучшего по некоторому критерию;</a:t>
            </a:r>
            <a:endParaRPr lang="ru-RU" altLang="x-none" sz="2400" dirty="0">
              <a:cs typeface="Times New Roman" panose="02020603050405020304" charset="0"/>
            </a:endParaRPr>
          </a:p>
          <a:p>
            <a:pPr algn="just">
              <a:lnSpc>
                <a:spcPct val="90000"/>
              </a:lnSpc>
            </a:pPr>
            <a:r>
              <a:rPr lang="ru-RU" altLang="x-none" sz="2400" dirty="0">
                <a:latin typeface="Times New Roman" panose="02020603050405020304" charset="0"/>
              </a:rPr>
              <a:t>     </a:t>
            </a:r>
            <a:r>
              <a:rPr lang="ru-RU" altLang="x-none" sz="2400" dirty="0">
                <a:cs typeface="Times New Roman" panose="02020603050405020304" charset="0"/>
              </a:rPr>
              <a:t>согласование разных протоколов канального уровня, использующихся в отдельных подсетях одной составной сети.</a:t>
            </a:r>
            <a:endParaRPr lang="ru-RU" altLang="x-none" sz="2400" dirty="0">
              <a:cs typeface="Times New Roman" panose="02020603050405020304" charset="0"/>
            </a:endParaRPr>
          </a:p>
          <a:p>
            <a:pPr>
              <a:lnSpc>
                <a:spcPct val="90000"/>
              </a:lnSpc>
            </a:pPr>
            <a:endParaRPr lang="ru-RU" altLang="x-none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8" name="Заголовок 106497"/>
          <p:cNvSpPr>
            <a:spLocks noGrp="1"/>
          </p:cNvSpPr>
          <p:nvPr>
            <p:ph type="ctrTitle"/>
          </p:nvPr>
        </p:nvSpPr>
        <p:spPr>
          <a:ln/>
        </p:spPr>
        <p:txBody>
          <a:bodyPr anchor="ctr" anchorCtr="0"/>
          <a:p>
            <a:pPr defTabSz="914400">
              <a:buSzTx/>
              <a:buFontTx/>
              <a:buNone/>
            </a:pPr>
            <a:r>
              <a:rPr lang="ru-RU" altLang="x-none" kern="1200" baseline="0" dirty="0">
                <a:latin typeface="Arial" panose="020B0604020202020204" pitchFamily="34" charset="0"/>
              </a:rPr>
              <a:t>Спасибо за внимание!</a:t>
            </a:r>
            <a:endParaRPr lang="ru-RU" altLang="x-none" kern="1200" baseline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Заголовок 52225"/>
          <p:cNvSpPr>
            <a:spLocks noGrp="1"/>
          </p:cNvSpPr>
          <p:nvPr>
            <p:ph type="title"/>
          </p:nvPr>
        </p:nvSpPr>
        <p:spPr>
          <a:xfrm>
            <a:off x="1143000" y="1524000"/>
            <a:ext cx="8001000" cy="1143000"/>
          </a:xfrm>
          <a:ln/>
        </p:spPr>
        <p:txBody>
          <a:bodyPr anchor="b" anchorCtr="0"/>
          <a:p>
            <a:r>
              <a:rPr lang="ru-RU" altLang="x-none">
                <a:latin typeface="Times New Roman" panose="02020603050405020304" charset="0"/>
                <a:cs typeface="Times New Roman" panose="02020603050405020304" charset="0"/>
              </a:rPr>
              <a:t>Принципы объединения сетей на </a:t>
            </a:r>
            <a:br>
              <a:rPr lang="ru-RU" altLang="x-none">
                <a:latin typeface="Times New Roman" panose="02020603050405020304" charset="0"/>
              </a:rPr>
            </a:br>
            <a:r>
              <a:rPr lang="ru-RU" altLang="x-none">
                <a:latin typeface="Times New Roman" panose="02020603050405020304" charset="0"/>
                <a:cs typeface="Times New Roman" panose="02020603050405020304" charset="0"/>
              </a:rPr>
              <a:t>основе протоколов сетевого уровня</a:t>
            </a:r>
            <a:br>
              <a:rPr lang="ru-RU" altLang="x-none">
                <a:latin typeface="Times New Roman" panose="02020603050405020304" charset="0"/>
                <a:cs typeface="Times New Roman" panose="02020603050405020304" charset="0"/>
              </a:rPr>
            </a:br>
            <a:endParaRPr lang="ru-RU" altLang="x-none">
              <a:latin typeface="Times New Roman" panose="02020603050405020304" charset="0"/>
              <a:ea typeface="Times New Roman" panose="02020603050405020304" charset="0"/>
            </a:endParaRPr>
          </a:p>
        </p:txBody>
      </p:sp>
      <p:sp>
        <p:nvSpPr>
          <p:cNvPr id="52227" name="Замещающий текст 5222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algn="just">
              <a:buNone/>
            </a:pPr>
            <a:r>
              <a:rPr lang="ru-RU" altLang="x-none" sz="2400"/>
              <a:t>    </a:t>
            </a:r>
            <a:r>
              <a:rPr lang="ru-RU" altLang="x-none" sz="2400">
                <a:cs typeface="Times New Roman" panose="02020603050405020304" charset="0"/>
              </a:rPr>
              <a:t>Протоколы сетевого уровня реализуются, как правило, в виде программных модулей и выполняются на конечных узлах-компьютерах, называемых </a:t>
            </a:r>
            <a:r>
              <a:rPr lang="ru-RU" altLang="x-none" sz="2400" b="1" u="sng" err="1">
                <a:cs typeface="Times New Roman" panose="02020603050405020304" charset="0"/>
              </a:rPr>
              <a:t>хостами</a:t>
            </a:r>
            <a:r>
              <a:rPr lang="ru-RU" altLang="x-none" sz="2400">
                <a:cs typeface="Times New Roman" panose="02020603050405020304" charset="0"/>
              </a:rPr>
              <a:t>, а также на промежуточных узлах - </a:t>
            </a:r>
            <a:r>
              <a:rPr lang="ru-RU" altLang="x-none" sz="2400" err="1">
                <a:cs typeface="Times New Roman" panose="02020603050405020304" charset="0"/>
              </a:rPr>
              <a:t>маршрутизаторах</a:t>
            </a:r>
            <a:r>
              <a:rPr lang="ru-RU" altLang="x-none" sz="2400">
                <a:cs typeface="Times New Roman" panose="02020603050405020304" charset="0"/>
              </a:rPr>
              <a:t>, называемых </a:t>
            </a:r>
            <a:r>
              <a:rPr lang="ru-RU" altLang="x-none" sz="2400" b="1" u="sng">
                <a:cs typeface="Times New Roman" panose="02020603050405020304" charset="0"/>
              </a:rPr>
              <a:t>шлюзами</a:t>
            </a:r>
            <a:r>
              <a:rPr lang="ru-RU" altLang="x-none" sz="2400">
                <a:cs typeface="Times New Roman" panose="02020603050405020304" charset="0"/>
              </a:rPr>
              <a:t>. </a:t>
            </a:r>
            <a:endParaRPr lang="ru-RU" altLang="x-none" sz="2400"/>
          </a:p>
          <a:p>
            <a:pPr algn="just">
              <a:buNone/>
            </a:pPr>
            <a:r>
              <a:rPr lang="ru-RU" altLang="x-none" sz="2400"/>
              <a:t>    </a:t>
            </a:r>
            <a:r>
              <a:rPr lang="ru-RU" altLang="x-none" sz="2400" b="1" u="sng">
                <a:cs typeface="Times New Roman" panose="02020603050405020304" charset="0"/>
              </a:rPr>
              <a:t>Мост или коммутатор</a:t>
            </a:r>
            <a:r>
              <a:rPr lang="ru-RU" altLang="x-none" sz="2400">
                <a:cs typeface="Times New Roman" panose="02020603050405020304" charset="0"/>
              </a:rPr>
              <a:t> разделяет сеть на сегменты, локализуя трафик внутри сегмента, что делает линии связи разделяемыми преимущественно между станциями данного сегмента.</a:t>
            </a:r>
            <a:r>
              <a:rPr lang="ru-RU" altLang="x-none" sz="2400"/>
              <a:t> </a:t>
            </a:r>
            <a:endParaRPr lang="ru-RU" altLang="x-none" sz="2400"/>
          </a:p>
          <a:p>
            <a:endParaRPr lang="ru-RU" altLang="x-none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Заголовок 54273"/>
          <p:cNvSpPr>
            <a:spLocks noGrp="1"/>
          </p:cNvSpPr>
          <p:nvPr>
            <p:ph type="title"/>
          </p:nvPr>
        </p:nvSpPr>
        <p:spPr>
          <a:xfrm>
            <a:off x="1676400" y="838200"/>
            <a:ext cx="8001000" cy="1143000"/>
          </a:xfrm>
          <a:ln/>
        </p:spPr>
        <p:txBody>
          <a:bodyPr anchor="b" anchorCtr="0"/>
          <a:p>
            <a:r>
              <a:rPr lang="ru-RU" altLang="x-none" dirty="0">
                <a:cs typeface="Times New Roman" panose="02020603050405020304" charset="0"/>
              </a:rPr>
              <a:t>Принципы маршрутизации</a:t>
            </a:r>
            <a:r>
              <a:rPr lang="ru-RU" altLang="x-none" dirty="0"/>
              <a:t> </a:t>
            </a:r>
            <a:endParaRPr lang="ru-RU" altLang="x-none" dirty="0"/>
          </a:p>
        </p:txBody>
      </p:sp>
      <p:sp>
        <p:nvSpPr>
          <p:cNvPr id="54275" name="Замещающий текст 5427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algn="just">
              <a:buNone/>
            </a:pPr>
            <a:r>
              <a:rPr lang="ru-RU" altLang="x-none" sz="2400" dirty="0">
                <a:latin typeface="Times New Roman" panose="02020603050405020304" charset="0"/>
              </a:rPr>
              <a:t>    </a:t>
            </a:r>
            <a:r>
              <a:rPr lang="ru-RU" altLang="x-none" sz="2400" dirty="0">
                <a:latin typeface="Times New Roman" panose="02020603050405020304" charset="0"/>
                <a:cs typeface="Times New Roman" panose="02020603050405020304" charset="0"/>
              </a:rPr>
              <a:t>Важнейшей задачей сетевого уровня является </a:t>
            </a:r>
            <a:endParaRPr lang="ru-RU" altLang="x-none" sz="2400" dirty="0">
              <a:latin typeface="Times New Roman" panose="02020603050405020304" charset="0"/>
            </a:endParaRPr>
          </a:p>
          <a:p>
            <a:pPr algn="just">
              <a:buNone/>
            </a:pPr>
            <a:r>
              <a:rPr lang="ru-RU" altLang="x-none" sz="2400" b="1" dirty="0">
                <a:latin typeface="Times New Roman" panose="02020603050405020304" charset="0"/>
              </a:rPr>
              <a:t>    </a:t>
            </a:r>
            <a:endParaRPr lang="ru-RU" altLang="x-none" sz="2400" b="1" dirty="0">
              <a:latin typeface="Times New Roman" panose="02020603050405020304" charset="0"/>
            </a:endParaRPr>
          </a:p>
          <a:p>
            <a:pPr algn="just">
              <a:buNone/>
            </a:pPr>
            <a:r>
              <a:rPr lang="ru-RU" altLang="x-none" sz="2400" b="1" dirty="0">
                <a:latin typeface="Times New Roman" panose="02020603050405020304" charset="0"/>
              </a:rPr>
              <a:t>    </a:t>
            </a:r>
            <a:r>
              <a:rPr lang="ru-RU" altLang="x-none" sz="2400" b="1" u="sng" dirty="0">
                <a:latin typeface="Times New Roman" panose="02020603050405020304" charset="0"/>
              </a:rPr>
              <a:t>М</a:t>
            </a:r>
            <a:r>
              <a:rPr lang="ru-RU" altLang="x-none" sz="2400" b="1" u="sng" dirty="0">
                <a:latin typeface="Times New Roman" panose="02020603050405020304" charset="0"/>
                <a:cs typeface="Times New Roman" panose="02020603050405020304" charset="0"/>
              </a:rPr>
              <a:t>аршрутизация</a:t>
            </a:r>
            <a:r>
              <a:rPr lang="ru-RU" altLang="x-none" sz="2400" b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ru-RU" altLang="x-none" sz="2400" dirty="0">
                <a:latin typeface="Times New Roman" panose="02020603050405020304" charset="0"/>
                <a:cs typeface="Times New Roman" panose="02020603050405020304" charset="0"/>
              </a:rPr>
              <a:t>- передача пакетов между двумя конечными узлами в составной сети.</a:t>
            </a:r>
            <a:endParaRPr lang="ru-RU" altLang="x-none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ru-RU" altLang="x-none" sz="2400" dirty="0">
              <a:latin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Заголовок 63489"/>
          <p:cNvSpPr>
            <a:spLocks noGrp="1"/>
          </p:cNvSpPr>
          <p:nvPr>
            <p:ph type="title"/>
          </p:nvPr>
        </p:nvSpPr>
        <p:spPr>
          <a:ln/>
        </p:spPr>
        <p:txBody>
          <a:bodyPr anchor="b" anchorCtr="0"/>
          <a:p>
            <a:r>
              <a:rPr lang="ru-RU" altLang="x-none" dirty="0"/>
              <a:t>Алгоритмы маршрутизации</a:t>
            </a:r>
            <a:endParaRPr lang="ru-RU" altLang="x-none" dirty="0"/>
          </a:p>
        </p:txBody>
      </p:sp>
      <p:sp>
        <p:nvSpPr>
          <p:cNvPr id="63491" name="Замещающий текст 6349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algn="just">
              <a:lnSpc>
                <a:spcPct val="90000"/>
              </a:lnSpc>
              <a:buNone/>
            </a:pPr>
            <a:r>
              <a:rPr lang="ru-RU" altLang="x-none" sz="2400" dirty="0">
                <a:solidFill>
                  <a:srgbClr val="000000"/>
                </a:solidFill>
              </a:rPr>
              <a:t>   </a:t>
            </a:r>
            <a:r>
              <a:rPr lang="ru-RU" altLang="x-none" sz="2400" dirty="0">
                <a:solidFill>
                  <a:srgbClr val="000000"/>
                </a:solidFill>
                <a:cs typeface="Times New Roman" panose="02020603050405020304" charset="0"/>
              </a:rPr>
              <a:t>Алгоритмы маршрутизации можно дифференцировать, основываясь на нескольких ключевых характеристиках</a:t>
            </a:r>
            <a:r>
              <a:rPr lang="ru-RU" altLang="x-none" sz="2400" dirty="0">
                <a:solidFill>
                  <a:srgbClr val="000000"/>
                </a:solidFill>
              </a:rPr>
              <a:t> :</a:t>
            </a:r>
            <a:endParaRPr lang="ru-RU" altLang="x-none" sz="2400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ru-RU" altLang="x-none" sz="2400" dirty="0">
                <a:solidFill>
                  <a:srgbClr val="000000"/>
                </a:solidFill>
                <a:latin typeface="Times New Roman" panose="02020603050405020304" charset="0"/>
              </a:rPr>
              <a:t>на работу результирующего протокола маршрутизации влияют конкретные задачи, которые решает разработчик алгоритма;</a:t>
            </a:r>
            <a:endParaRPr lang="ru-RU" altLang="x-none" sz="2400" dirty="0">
              <a:solidFill>
                <a:srgbClr val="000000"/>
              </a:solidFill>
              <a:latin typeface="Times New Roman" panose="02020603050405020304" charset="0"/>
            </a:endParaRPr>
          </a:p>
          <a:p>
            <a:pPr algn="just">
              <a:lnSpc>
                <a:spcPct val="90000"/>
              </a:lnSpc>
            </a:pPr>
            <a:r>
              <a:rPr lang="ru-RU" altLang="x-none" sz="2400" dirty="0">
                <a:solidFill>
                  <a:srgbClr val="000000"/>
                </a:solidFill>
                <a:latin typeface="Times New Roman" panose="02020603050405020304" charset="0"/>
              </a:rPr>
              <a:t>существуют различные типы алгоритмов маршрутизации, и каждый из них по-разному влияет на сеть и ресурсы маршрутизации;</a:t>
            </a:r>
            <a:r>
              <a:rPr lang="ru-RU" altLang="x-none" sz="2400" dirty="0">
                <a:solidFill>
                  <a:srgbClr val="000000"/>
                </a:solidFill>
                <a:latin typeface="Times New Roman" panose="02020603050405020304" charset="0"/>
                <a:cs typeface="Arial" panose="020B0604020202020204" pitchFamily="34" charset="0"/>
              </a:rPr>
              <a:t> </a:t>
            </a:r>
            <a:r>
              <a:rPr lang="ru-RU" altLang="x-none" sz="2400" dirty="0">
                <a:solidFill>
                  <a:srgbClr val="000000"/>
                </a:solidFill>
                <a:latin typeface="Times New Roman" panose="02020603050405020304" charset="0"/>
              </a:rPr>
              <a:t> </a:t>
            </a:r>
            <a:endParaRPr lang="ru-RU" altLang="x-none" sz="2400" dirty="0">
              <a:solidFill>
                <a:srgbClr val="000000"/>
              </a:solidFill>
              <a:latin typeface="Times New Roman" panose="02020603050405020304" charset="0"/>
            </a:endParaRPr>
          </a:p>
          <a:p>
            <a:pPr algn="just">
              <a:lnSpc>
                <a:spcPct val="90000"/>
              </a:lnSpc>
            </a:pPr>
            <a:r>
              <a:rPr lang="ru-RU" altLang="x-none" sz="2400" dirty="0">
                <a:solidFill>
                  <a:srgbClr val="000000"/>
                </a:solidFill>
                <a:latin typeface="Times New Roman" panose="02020603050405020304" charset="0"/>
              </a:rPr>
              <a:t>алгоритмы маршрутизации используют разнообразные показатели, которые влияют на работу оптимальных маршрутов.</a:t>
            </a:r>
            <a:endParaRPr lang="ru-RU" altLang="x-none" sz="2400" dirty="0">
              <a:solidFill>
                <a:srgbClr val="000000"/>
              </a:solidFill>
              <a:latin typeface="Times New Roman" panose="0202060305040502030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newsflash/>
      </p:transition>
    </mc:Choice>
    <mc:Fallback>
      <p:transition spd="med">
        <p:newsflash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6" name="Заголовок 1025"/>
          <p:cNvSpPr>
            <a:spLocks noGrp="1"/>
          </p:cNvSpPr>
          <p:nvPr>
            <p:ph type="title"/>
          </p:nvPr>
        </p:nvSpPr>
        <p:spPr>
          <a:xfrm>
            <a:off x="914400" y="1066800"/>
            <a:ext cx="8001000" cy="1143000"/>
          </a:xfrm>
          <a:ln/>
        </p:spPr>
        <p:txBody>
          <a:bodyPr anchor="b" anchorCtr="0"/>
          <a:p>
            <a:pPr algn="ctr"/>
            <a:r>
              <a:rPr lang="ru-RU" altLang="x-none" dirty="0"/>
              <a:t>Цели разработки алгоритмов маршрутизации</a:t>
            </a:r>
            <a:endParaRPr lang="ru-RU" altLang="x-none" dirty="0">
              <a:ea typeface="Times New Roman" panose="02020603050405020304" charset="0"/>
            </a:endParaRPr>
          </a:p>
        </p:txBody>
      </p:sp>
      <p:sp>
        <p:nvSpPr>
          <p:cNvPr id="1027" name="Замещающий текст 102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algn="just">
              <a:buNone/>
            </a:pPr>
            <a:r>
              <a:rPr lang="ru-RU" altLang="x-none" sz="2400" dirty="0">
                <a:solidFill>
                  <a:srgbClr val="000000"/>
                </a:solidFill>
                <a:latin typeface="Times New Roman" panose="02020603050405020304" charset="0"/>
              </a:rPr>
              <a:t>     При разработке алгоритмов маршрутизации часто преследуют одну или несколько из перечисленных ниже целей:</a:t>
            </a:r>
            <a:endParaRPr lang="ru-RU" altLang="x-none" sz="2400" dirty="0">
              <a:solidFill>
                <a:srgbClr val="000000"/>
              </a:solidFill>
              <a:latin typeface="Times New Roman" panose="02020603050405020304" charset="0"/>
            </a:endParaRPr>
          </a:p>
          <a:p>
            <a:pPr algn="just"/>
            <a:r>
              <a:rPr lang="ru-RU" altLang="x-none" sz="2400" dirty="0">
                <a:solidFill>
                  <a:srgbClr val="000000"/>
                </a:solidFill>
                <a:latin typeface="Times New Roman" panose="02020603050405020304" charset="0"/>
              </a:rPr>
              <a:t>     Оптимальность</a:t>
            </a:r>
            <a:endParaRPr lang="ru-RU" altLang="x-none" sz="2400" dirty="0">
              <a:solidFill>
                <a:srgbClr val="000000"/>
              </a:solidFill>
              <a:latin typeface="Times New Roman" panose="02020603050405020304" charset="0"/>
            </a:endParaRPr>
          </a:p>
          <a:p>
            <a:pPr algn="just"/>
            <a:r>
              <a:rPr lang="ru-RU" altLang="x-none" sz="2400" dirty="0">
                <a:solidFill>
                  <a:srgbClr val="000000"/>
                </a:solidFill>
                <a:latin typeface="Times New Roman" panose="02020603050405020304" charset="0"/>
              </a:rPr>
              <a:t>     Простота и низкие непроизводительные затраты</a:t>
            </a:r>
            <a:endParaRPr lang="ru-RU" altLang="x-none" sz="2400" dirty="0">
              <a:solidFill>
                <a:srgbClr val="000000"/>
              </a:solidFill>
              <a:latin typeface="Times New Roman" panose="02020603050405020304" charset="0"/>
            </a:endParaRPr>
          </a:p>
          <a:p>
            <a:pPr algn="just"/>
            <a:r>
              <a:rPr lang="ru-RU" altLang="x-none" sz="2400" dirty="0">
                <a:solidFill>
                  <a:srgbClr val="000000"/>
                </a:solidFill>
                <a:latin typeface="Times New Roman" panose="02020603050405020304" charset="0"/>
              </a:rPr>
              <a:t>     Живучесть и стабильность</a:t>
            </a:r>
            <a:endParaRPr lang="ru-RU" altLang="x-none" sz="2400" dirty="0">
              <a:solidFill>
                <a:srgbClr val="000000"/>
              </a:solidFill>
              <a:latin typeface="Times New Roman" panose="02020603050405020304" charset="0"/>
            </a:endParaRPr>
          </a:p>
          <a:p>
            <a:pPr algn="just"/>
            <a:r>
              <a:rPr lang="ru-RU" altLang="x-none" sz="2400" dirty="0">
                <a:solidFill>
                  <a:srgbClr val="000000"/>
                </a:solidFill>
                <a:latin typeface="Times New Roman" panose="02020603050405020304" charset="0"/>
              </a:rPr>
              <a:t>     Быстрая сходимость</a:t>
            </a:r>
            <a:endParaRPr lang="ru-RU" altLang="x-none" sz="2400" dirty="0">
              <a:solidFill>
                <a:srgbClr val="000000"/>
              </a:solidFill>
              <a:latin typeface="Times New Roman" panose="02020603050405020304" charset="0"/>
            </a:endParaRPr>
          </a:p>
          <a:p>
            <a:pPr algn="just"/>
            <a:r>
              <a:rPr lang="ru-RU" altLang="x-none" sz="2400" dirty="0">
                <a:solidFill>
                  <a:srgbClr val="000000"/>
                </a:solidFill>
                <a:latin typeface="Times New Roman" panose="02020603050405020304" charset="0"/>
              </a:rPr>
              <a:t>     Гибкость</a:t>
            </a:r>
            <a:endParaRPr lang="ru-RU" altLang="x-none" sz="2400" dirty="0">
              <a:solidFill>
                <a:srgbClr val="000000"/>
              </a:solidFill>
              <a:latin typeface="Times New Roman" panose="02020603050405020304" charset="0"/>
            </a:endParaRPr>
          </a:p>
          <a:p>
            <a:pPr>
              <a:buNone/>
            </a:pPr>
            <a:endParaRPr lang="ru-RU" altLang="x-none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Заголовок 64513"/>
          <p:cNvSpPr>
            <a:spLocks noGrp="1"/>
          </p:cNvSpPr>
          <p:nvPr>
            <p:ph type="title"/>
          </p:nvPr>
        </p:nvSpPr>
        <p:spPr>
          <a:ln/>
        </p:spPr>
        <p:txBody>
          <a:bodyPr anchor="b" anchorCtr="0"/>
          <a:p>
            <a:r>
              <a:rPr lang="ru-RU" altLang="x-none" dirty="0"/>
              <a:t>Оптимальность</a:t>
            </a:r>
            <a:endParaRPr lang="ru-RU" altLang="x-none" dirty="0"/>
          </a:p>
        </p:txBody>
      </p:sp>
      <p:sp>
        <p:nvSpPr>
          <p:cNvPr id="64515" name="Замещающий текст 6451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algn="just">
              <a:lnSpc>
                <a:spcPct val="90000"/>
              </a:lnSpc>
              <a:buNone/>
            </a:pPr>
            <a:r>
              <a:rPr lang="ru-RU" altLang="x-none" sz="2400" dirty="0">
                <a:solidFill>
                  <a:srgbClr val="000000"/>
                </a:solidFill>
              </a:rPr>
              <a:t>    </a:t>
            </a:r>
            <a:r>
              <a:rPr lang="ru-RU" altLang="x-none" sz="2400" dirty="0">
                <a:solidFill>
                  <a:srgbClr val="000000"/>
                </a:solidFill>
                <a:cs typeface="Times New Roman" panose="02020603050405020304" charset="0"/>
              </a:rPr>
              <a:t>Оптимальность, вероятно, является самой общей целью разработки. Она характеризует способность алгоритма маршрутизации выбирать "наилучший" маршрут. Наилучший маршрут зависит от показателей и от "веса" этих показателей, используемых при проведении расчета. Например, алгоритм маршрутизации мог бы использовать несколько пересылок с определенной задержкой, но при расчете "вес" задержки может быть им оценен как очень значительный. Естественно, что протоколы маршрутизации </a:t>
            </a:r>
            <a:r>
              <a:rPr lang="ru-RU" altLang="x-none" sz="2400" dirty="0" err="1">
                <a:solidFill>
                  <a:srgbClr val="000000"/>
                </a:solidFill>
                <a:cs typeface="Times New Roman" panose="02020603050405020304" charset="0"/>
              </a:rPr>
              <a:t>дожны строгo</a:t>
            </a:r>
            <a:r>
              <a:rPr lang="ru-RU" altLang="x-none" sz="2400" dirty="0">
                <a:solidFill>
                  <a:srgbClr val="000000"/>
                </a:solidFill>
                <a:cs typeface="Times New Roman" panose="02020603050405020304" charset="0"/>
              </a:rPr>
              <a:t> определять свои алгоритмы расчета показателей. </a:t>
            </a:r>
            <a:endParaRPr lang="ru-RU" altLang="x-none" sz="2400" dirty="0">
              <a:cs typeface="Times New Roman" panose="02020603050405020304" charset="0"/>
            </a:endParaRPr>
          </a:p>
          <a:p>
            <a:pPr>
              <a:lnSpc>
                <a:spcPct val="90000"/>
              </a:lnSpc>
            </a:pPr>
            <a:endParaRPr lang="ru-RU" altLang="x-none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Заголовок 68609"/>
          <p:cNvSpPr>
            <a:spLocks noGrp="1"/>
          </p:cNvSpPr>
          <p:nvPr>
            <p:ph type="title"/>
          </p:nvPr>
        </p:nvSpPr>
        <p:spPr>
          <a:xfrm>
            <a:off x="1143000" y="914400"/>
            <a:ext cx="8001000" cy="1143000"/>
          </a:xfrm>
          <a:ln/>
        </p:spPr>
        <p:txBody>
          <a:bodyPr anchor="b" anchorCtr="0"/>
          <a:p>
            <a:pPr algn="ctr"/>
            <a:r>
              <a:rPr lang="ru-RU" altLang="x-none" dirty="0"/>
              <a:t>Петля маршрутизации</a:t>
            </a:r>
            <a:endParaRPr lang="ru-RU" altLang="x-none" dirty="0"/>
          </a:p>
        </p:txBody>
      </p:sp>
      <p:graphicFrame>
        <p:nvGraphicFramePr>
          <p:cNvPr id="68611" name="Замещающий текст 68610"/>
          <p:cNvGraphicFramePr>
            <a:graphicFrameLocks noGrp="1"/>
          </p:cNvGraphicFramePr>
          <p:nvPr>
            <p:ph type="body" idx="1"/>
          </p:nvPr>
        </p:nvGraphicFramePr>
        <p:xfrm>
          <a:off x="1447800" y="2895600"/>
          <a:ext cx="67056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4343400" imgH="1819275" progId="Paint.Picture">
                  <p:embed/>
                </p:oleObj>
              </mc:Choice>
              <mc:Fallback>
                <p:oleObj name="" r:id="rId1" imgW="4343400" imgH="1819275" progId="Paint.Picture">
                  <p:embed/>
                  <p:pic>
                    <p:nvPicPr>
                      <p:cNvPr id="0" name="Изображение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47800" y="2895600"/>
                        <a:ext cx="6705600" cy="26670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Bar dir="vert"/>
      </p:transition>
    </mc:Choice>
    <mc:Fallback>
      <p:transition spd="slow">
        <p:randomBar dir="vert"/>
      </p:transition>
    </mc:Fallback>
  </mc:AlternateContent>
</p:sld>
</file>

<file path=ppt/theme/theme1.xml><?xml version="1.0" encoding="utf-8"?>
<a:theme xmlns:a="http://schemas.openxmlformats.org/drawingml/2006/main" name="Капсулы">
  <a:themeElements>
    <a:clrScheme name="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7"/>
      </a:accent4>
      <a:accent5>
        <a:srgbClr val="CAE2CA"/>
      </a:accent5>
      <a:accent6>
        <a:srgbClr val="2DB7B7"/>
      </a:accent6>
      <a:hlink>
        <a:srgbClr val="666699"/>
      </a:hlink>
      <a:folHlink>
        <a:srgbClr val="CC99FF"/>
      </a:folHlink>
    </a:clrScheme>
    <a:fontScheme name="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EB"/>
        </a:dk1>
        <a:lt1>
          <a:srgbClr val="336699"/>
        </a:lt1>
        <a:dk2>
          <a:srgbClr val="FFFFEB"/>
        </a:dk2>
        <a:lt2>
          <a:srgbClr val="000066"/>
        </a:lt2>
        <a:accent1>
          <a:srgbClr val="666699"/>
        </a:accent1>
        <a:accent2>
          <a:srgbClr val="99CCFF"/>
        </a:accent2>
        <a:accent3>
          <a:srgbClr val="ADB9CA"/>
        </a:accent3>
        <a:accent4>
          <a:srgbClr val="DCDCCA"/>
        </a:accent4>
        <a:accent5>
          <a:srgbClr val="B9B9CA"/>
        </a:accent5>
        <a:accent6>
          <a:srgbClr val="89B7E5"/>
        </a:accent6>
        <a:hlink>
          <a:srgbClr val="CCCCFF"/>
        </a:hlink>
        <a:folHlink>
          <a:srgbClr val="C68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7"/>
        </a:accent4>
        <a:accent5>
          <a:srgbClr val="CAE2CA"/>
        </a:accent5>
        <a:accent6>
          <a:srgbClr val="2DB7B7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27272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2DB7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Designs\Капсулы.pot</Template>
  <TotalTime>0</TotalTime>
  <Words>10716</Words>
  <Application>WPS Presentation</Application>
  <PresentationFormat>Экран</PresentationFormat>
  <Paragraphs>185</Paragraphs>
  <Slides>30</Slides>
  <Notes>54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40" baseType="lpstr">
      <vt:lpstr>Arial</vt:lpstr>
      <vt:lpstr>SimSun</vt:lpstr>
      <vt:lpstr>Wingdings</vt:lpstr>
      <vt:lpstr>Times New Roman</vt:lpstr>
      <vt:lpstr>Symbol</vt:lpstr>
      <vt:lpstr>Microsoft YaHei</vt:lpstr>
      <vt:lpstr>Arial Unicode MS</vt:lpstr>
      <vt:lpstr>Капсулы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elF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Маршрутизация как процесс</dc:title>
  <dc:creator>root</dc:creator>
  <cp:lastModifiedBy>Saha Swed</cp:lastModifiedBy>
  <cp:revision>20</cp:revision>
  <dcterms:created xsi:type="dcterms:W3CDTF">2005-10-23T15:39:38Z</dcterms:created>
  <dcterms:modified xsi:type="dcterms:W3CDTF">2024-10-17T21:20:39Z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22A8B55CAADC4F7F9907C40E90F1DA79_12</vt:lpwstr>
  </property>
  <property fmtid="{D5CDD505-2E9C-101B-9397-08002B2CF9AE}" pid="3" name="KSOProductBuildVer">
    <vt:lpwstr>1049-12.2.0.18586</vt:lpwstr>
  </property>
</Properties>
</file>