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13" r:id="rId3"/>
    <p:sldId id="262" r:id="rId4"/>
    <p:sldId id="263" r:id="rId5"/>
    <p:sldId id="265" r:id="rId6"/>
    <p:sldId id="270" r:id="rId7"/>
    <p:sldId id="271" r:id="rId8"/>
    <p:sldId id="272" r:id="rId9"/>
    <p:sldId id="276" r:id="rId10"/>
    <p:sldId id="278" r:id="rId11"/>
    <p:sldId id="279" r:id="rId12"/>
    <p:sldId id="280" r:id="rId13"/>
    <p:sldId id="281" r:id="rId14"/>
    <p:sldId id="285" r:id="rId15"/>
    <p:sldId id="286" r:id="rId16"/>
    <p:sldId id="287" r:id="rId17"/>
    <p:sldId id="288" r:id="rId18"/>
    <p:sldId id="289" r:id="rId19"/>
    <p:sldId id="292" r:id="rId20"/>
    <p:sldId id="294" r:id="rId21"/>
    <p:sldId id="315" r:id="rId22"/>
    <p:sldId id="297" r:id="rId23"/>
    <p:sldId id="300" r:id="rId24"/>
    <p:sldId id="316" r:id="rId25"/>
    <p:sldId id="299" r:id="rId26"/>
    <p:sldId id="298" r:id="rId27"/>
    <p:sldId id="301" r:id="rId28"/>
    <p:sldId id="308" r:id="rId29"/>
    <p:sldId id="314" r:id="rId30"/>
    <p:sldId id="311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350"/>
    <p:restoredTop sz="90929"/>
  </p:normalViewPr>
  <p:slideViewPr>
    <p:cSldViewPr showGuides="1"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8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мещающий верхний колонтитул 1157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5715" name="Замещающая дата 11571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5716" name="Замещающий образ слайда 11571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5717" name="Замещающий текст 11571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ru-RU" altLang="x-none" dirty="0"/>
              <a:t>Образец текста</a:t>
            </a:r>
          </a:p>
          <a:p>
            <a:pPr lvl="1"/>
            <a:r>
              <a:rPr lang="ru-RU" altLang="x-none" dirty="0"/>
              <a:t>Второй уровень</a:t>
            </a:r>
          </a:p>
          <a:p>
            <a:pPr lvl="2"/>
            <a:r>
              <a:rPr lang="ru-RU" altLang="x-none" dirty="0"/>
              <a:t>Третий уровень</a:t>
            </a:r>
          </a:p>
          <a:p>
            <a:pPr lvl="3"/>
            <a:r>
              <a:rPr lang="ru-RU" altLang="x-none" dirty="0"/>
              <a:t>Четвертый уровень</a:t>
            </a:r>
          </a:p>
          <a:p>
            <a:pPr lvl="4"/>
            <a:r>
              <a:rPr lang="ru-RU" altLang="x-none" dirty="0"/>
              <a:t>Пятый уровень</a:t>
            </a:r>
          </a:p>
        </p:txBody>
      </p:sp>
      <p:sp>
        <p:nvSpPr>
          <p:cNvPr id="115718" name="Замещающий нижний колонтитул 11571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5719" name="Замещающий номер слайда 11571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‹#›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6738" name="Замещающий образ слайда 11673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Замещающий текст 116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10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5170" name="Замещающий образ слайда 13516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Замещающий текст 135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11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6194" name="Замещающий образ слайда 1361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Замещающий текст 136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12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7218" name="Замещающий образ слайда 13721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Замещающий текст 137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13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8242" name="Замещающий образ слайда 13824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Замещающий текст 1382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14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2338" name="Замещающий образ слайда 14233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Замещающий текст 142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15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3362" name="Замещающий образ слайда 1433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Замещающий текст 143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16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4386" name="Замещающий образ слайда 14438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Замещающий текст 144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17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5410" name="Замещающий образ слайда 1454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Замещающий текст 145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18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6434" name="Замещающий образ слайда 14643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Замещающий текст 146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19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48482" name="Замещающий образ слайда 14848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Замещающий текст 148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7762" name="Замещающий образ слайда 1177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Замещающий текст 1177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20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0530" name="Замещающий образ слайда 15052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Замещающий текст 150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21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1554" name="Замещающий образ слайда 15155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Замещающий текст 151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22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2578" name="Замещающий образ слайда 15257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Замещающий текст 152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23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3602" name="Замещающий образ слайда 15360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Замещающий текст 1536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24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4626" name="Замещающий образ слайда 15462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Замещающий текст 154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25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5650" name="Замещающий образ слайда 15564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Замещающий текст 155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26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6674" name="Замещающий образ слайда 15667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Замещающий текст 156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27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59746" name="Замещающий образ слайда 15974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Замещающий текст 1597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28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63842" name="Замещающий образ слайда 16384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Замещающий текст 163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29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64866" name="Замещающий образ слайда 16486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Замещающий текст 164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3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8786" name="Замещающий образ слайда 11878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Замещающий текст 118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30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66914" name="Замещающий образ слайда 16691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Замещающий текст 166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4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19810" name="Замещающий образ слайда 1198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Замещающий текст 1198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5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1858" name="Замещающий образ слайда 121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Замещающий текст 1218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6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6978" name="Замещающий образ слайда 12697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Замещающий текст 1269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7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8002" name="Замещающий образ слайда 12800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Замещающий текст 1280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8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29026" name="Замещающий образ слайда 12902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Замещающий текст 129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номер слайда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ru-RU" altLang="x-none" sz="1200" dirty="0">
                <a:latin typeface="Times New Roman" panose="02020603050405020304" charset="0"/>
              </a:rPr>
              <a:pPr lvl="0" algn="r"/>
              <a:t>9</a:t>
            </a:fld>
            <a:endParaRPr lang="ru-RU" altLang="x-none" sz="1200" dirty="0">
              <a:latin typeface="Times New Roman" panose="02020603050405020304" charset="0"/>
            </a:endParaRPr>
          </a:p>
        </p:txBody>
      </p:sp>
      <p:sp>
        <p:nvSpPr>
          <p:cNvPr id="133122" name="Замещающий образ слайда 13312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Замещающий текст 133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6246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ru-RU" altLang="x-none" dirty="0">
              <a:latin typeface="Times New Roman" panose="02020603050405020304" charset="0"/>
            </a:endParaRPr>
          </a:p>
        </p:txBody>
      </p:sp>
      <p:sp>
        <p:nvSpPr>
          <p:cNvPr id="62467" name="Скругленный прямоугольник 62466"/>
          <p:cNvSpPr/>
          <p:nvPr/>
        </p:nvSpPr>
        <p:spPr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ru-RU" altLang="x-none" dirty="0">
              <a:latin typeface="Times New Roman" panose="02020603050405020304" charset="0"/>
            </a:endParaRPr>
          </a:p>
        </p:txBody>
      </p:sp>
      <p:sp>
        <p:nvSpPr>
          <p:cNvPr id="62468" name="Подзаголовок 62467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altLang="x-none" dirty="0"/>
              <a:t>Образец подзаголовка</a:t>
            </a:r>
          </a:p>
        </p:txBody>
      </p:sp>
      <p:grpSp>
        <p:nvGrpSpPr>
          <p:cNvPr id="62469" name="Группа 62468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2470" name="Скругленный прямоугольник 62469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62471" name="Блок-схема: задержка 62470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</p:grpSp>
      <p:sp>
        <p:nvSpPr>
          <p:cNvPr id="62472" name="Замещающая дата 62471"/>
          <p:cNvSpPr>
            <a:spLocks noGrp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B962C8B-B14F-4D97-AF65-F5344CB8AC3E}" type="datetime1">
              <a:rPr lang="ru-RU" altLang="x-none">
                <a:latin typeface="Arial" panose="020B0604020202020204" pitchFamily="34" charset="0"/>
              </a:rPr>
              <a:pPr/>
              <a:t>23.10.2024</a:t>
            </a:fld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2473" name="Замещающий нижний колонтитул 62472"/>
          <p:cNvSpPr>
            <a:spLocks noGrp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r">
              <a:defRPr sz="1400"/>
            </a:lvl1pPr>
          </a:lstStyle>
          <a:p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2474" name="Замещающий номер слайда 62473"/>
          <p:cNvSpPr>
            <a:spLocks noGrp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2475" name="Заголовок 62474"/>
          <p:cNvSpPr>
            <a:spLocks noGrp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 algn="ctr">
              <a:buClrTx/>
              <a:buSzTx/>
              <a:buFontTx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altLang="x-none" dirty="0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5150" y="914400"/>
            <a:ext cx="200025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5884793" cy="5181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0490" cy="3733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94910" y="2362200"/>
            <a:ext cx="3920490" cy="3733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Группа 61441"/>
          <p:cNvGrpSpPr/>
          <p:nvPr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43" name="Прямоугольник 61442"/>
            <p:cNvSpPr/>
            <p:nvPr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61444" name="Прямоугольник 61443"/>
            <p:cNvSpPr/>
            <p:nvPr/>
          </p:nvSpPr>
          <p:spPr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</p:grpSp>
      <p:sp>
        <p:nvSpPr>
          <p:cNvPr id="61445" name="Скругленный прямоугольник 61444"/>
          <p:cNvSpPr/>
          <p:nvPr/>
        </p:nvSpPr>
        <p:spPr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ru-RU" altLang="x-none" dirty="0">
              <a:latin typeface="Times New Roman" panose="02020603050405020304" charset="0"/>
            </a:endParaRPr>
          </a:p>
        </p:txBody>
      </p:sp>
      <p:sp>
        <p:nvSpPr>
          <p:cNvPr id="61446" name="Заголовок 61445"/>
          <p:cNvSpPr>
            <a:spLocks noGrp="1"/>
          </p:cNvSpPr>
          <p:nvPr>
            <p:ph type="title"/>
          </p:nvPr>
        </p:nvSpPr>
        <p:spPr>
          <a:xfrm>
            <a:off x="914400" y="914400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ru-RU" altLang="x-none" dirty="0"/>
              <a:t>Образец заголовка</a:t>
            </a:r>
          </a:p>
        </p:txBody>
      </p:sp>
      <p:sp>
        <p:nvSpPr>
          <p:cNvPr id="61447" name="Замещающий текст 61446"/>
          <p:cNvSpPr>
            <a:spLocks noGrp="1"/>
          </p:cNvSpPr>
          <p:nvPr>
            <p:ph type="body" idx="1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ru-RU" altLang="x-none" dirty="0"/>
              <a:t>Образец текста</a:t>
            </a:r>
          </a:p>
          <a:p>
            <a:pPr lvl="1"/>
            <a:r>
              <a:rPr lang="ru-RU" altLang="x-none" dirty="0"/>
              <a:t>Второй уровень</a:t>
            </a:r>
          </a:p>
          <a:p>
            <a:pPr lvl="2"/>
            <a:r>
              <a:rPr lang="ru-RU" altLang="x-none" dirty="0"/>
              <a:t>Третий уровень</a:t>
            </a:r>
          </a:p>
          <a:p>
            <a:pPr lvl="3"/>
            <a:r>
              <a:rPr lang="ru-RU" altLang="x-none" dirty="0"/>
              <a:t>Четвертый уровень</a:t>
            </a:r>
          </a:p>
          <a:p>
            <a:pPr lvl="4"/>
            <a:r>
              <a:rPr lang="ru-RU" altLang="x-none" dirty="0"/>
              <a:t>Пятый уровень</a:t>
            </a:r>
          </a:p>
        </p:txBody>
      </p:sp>
      <p:sp>
        <p:nvSpPr>
          <p:cNvPr id="61448" name="Замещающая дата 61447"/>
          <p:cNvSpPr>
            <a:spLocks noGrp="1"/>
          </p:cNvSpPr>
          <p:nvPr>
            <p:ph type="dt" sz="half" idx="2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r">
              <a:defRPr sz="1400"/>
            </a:lvl1pPr>
          </a:lstStyle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1449" name="Замещающий нижний колонтитул 61448"/>
          <p:cNvSpPr>
            <a:spLocks noGrp="1"/>
          </p:cNvSpPr>
          <p:nvPr>
            <p:ph type="ftr" sz="quarter" idx="3"/>
          </p:nvPr>
        </p:nvSpPr>
        <p:spPr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>
            <a:lvl1pPr algn="ctr">
              <a:defRPr sz="1400"/>
            </a:lvl1pPr>
          </a:lstStyle>
          <a:p>
            <a:pPr lvl="0"/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61450" name="Замещающий номер слайда 61449"/>
          <p:cNvSpPr>
            <a:spLocks noGrp="1"/>
          </p:cNvSpPr>
          <p:nvPr>
            <p:ph type="sldNum" sz="quarter" idx="4"/>
          </p:nvPr>
        </p:nvSpPr>
        <p:spPr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>
            <a:spAutoFit/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ru-RU" altLang="x-none">
                <a:latin typeface="Arial" panose="020B0604020202020204" pitchFamily="34" charset="0"/>
              </a:rPr>
              <a:pPr lvl="0"/>
              <a:t>‹#›</a:t>
            </a:fld>
            <a:endParaRPr lang="ru-RU" altLang="x-none">
              <a:latin typeface="Arial" panose="020B0604020202020204" pitchFamily="34" charset="0"/>
            </a:endParaRPr>
          </a:p>
        </p:txBody>
      </p:sp>
      <p:grpSp>
        <p:nvGrpSpPr>
          <p:cNvPr id="61454" name="Группа 61453"/>
          <p:cNvGrpSpPr/>
          <p:nvPr userDrawn="1"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55" name="Прямоугольник 61454"/>
            <p:cNvSpPr/>
            <p:nvPr userDrawn="1"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61456" name="Прямоугольник 61455"/>
            <p:cNvSpPr/>
            <p:nvPr userDrawn="1"/>
          </p:nvSpPr>
          <p:spPr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41985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lstStyle/>
          <a:p>
            <a:pPr defTabSz="914400">
              <a:buSzTx/>
              <a:buFontTx/>
              <a:buNone/>
            </a:pPr>
            <a:r>
              <a:rPr lang="ru-RU" altLang="x-none" kern="1200" baseline="0">
                <a:latin typeface="Arial" panose="020B0604020202020204" pitchFamily="34" charset="0"/>
              </a:rPr>
              <a:t>Маршрутизация как процесс</a:t>
            </a:r>
            <a:br>
              <a:rPr lang="ru-RU" altLang="x-none" kern="1200" baseline="0">
                <a:latin typeface="Arial" panose="020B0604020202020204" pitchFamily="34" charset="0"/>
              </a:rPr>
            </a:br>
            <a:r>
              <a:rPr lang="ru-RU" altLang="x-none" kern="1200" baseline="0">
                <a:latin typeface="Arial" panose="020B0604020202020204" pitchFamily="34" charset="0"/>
              </a:rPr>
              <a:t/>
            </a:r>
            <a:br>
              <a:rPr lang="ru-RU" altLang="x-none" kern="1200" baseline="0">
                <a:latin typeface="Arial" panose="020B0604020202020204" pitchFamily="34" charset="0"/>
              </a:rPr>
            </a:br>
            <a:r>
              <a:rPr lang="ru-RU" altLang="x-none" kern="1200" baseline="0" err="1">
                <a:latin typeface="Arial" panose="020B0604020202020204" pitchFamily="34" charset="0"/>
              </a:rPr>
              <a:t>Маршрутизатор</a:t>
            </a:r>
            <a:r>
              <a:rPr lang="ru-RU" altLang="x-none" kern="1200" baseline="0">
                <a:latin typeface="Arial" panose="020B0604020202020204" pitchFamily="34" charset="0"/>
              </a:rPr>
              <a:t> как устройство</a:t>
            </a:r>
          </a:p>
        </p:txBody>
      </p:sp>
      <p:sp>
        <p:nvSpPr>
          <p:cNvPr id="41987" name="Подзаголовок 41986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  <a:ln/>
        </p:spPr>
        <p:txBody>
          <a:bodyPr anchor="b" anchorCtr="0"/>
          <a:lstStyle/>
          <a:p>
            <a:pPr defTabSz="914400">
              <a:buSzPct val="75000"/>
            </a:pPr>
            <a:r>
              <a:rPr lang="ru-RU" altLang="x-none" sz="2400" kern="1200" baseline="0" dirty="0">
                <a:latin typeface="Arial" panose="020B0604020202020204" pitchFamily="34" charset="0"/>
              </a:rPr>
              <a:t>Выполнил </a:t>
            </a:r>
            <a:r>
              <a:rPr lang="ru-RU" altLang="x-none" sz="2400" kern="1200" baseline="0">
                <a:latin typeface="Arial" panose="020B0604020202020204" pitchFamily="34" charset="0"/>
              </a:rPr>
              <a:t>студент </a:t>
            </a:r>
            <a:r>
              <a:rPr lang="ru-RU" altLang="x-none" sz="2400" kern="1200" baseline="0" smtClean="0">
                <a:latin typeface="Arial" panose="020B0604020202020204" pitchFamily="34" charset="0"/>
              </a:rPr>
              <a:t>гр.И-9-23</a:t>
            </a:r>
            <a:r>
              <a:rPr lang="ru-RU" altLang="x-none" sz="2400" kern="1200" smtClean="0">
                <a:latin typeface="Arial" panose="020B0604020202020204" pitchFamily="34" charset="0"/>
              </a:rPr>
              <a:t> </a:t>
            </a:r>
            <a:r>
              <a:rPr lang="ru-RU" altLang="x-none" sz="2400" dirty="0" err="1" smtClean="0">
                <a:latin typeface="Arial" panose="020B0604020202020204" pitchFamily="34" charset="0"/>
              </a:rPr>
              <a:t>Хомидов</a:t>
            </a:r>
            <a:r>
              <a:rPr lang="ru-RU" altLang="x-none" sz="2400" dirty="0" smtClean="0">
                <a:latin typeface="Arial" panose="020B0604020202020204" pitchFamily="34" charset="0"/>
              </a:rPr>
              <a:t> </a:t>
            </a:r>
            <a:r>
              <a:rPr lang="ru-RU" altLang="x-none" sz="2400" dirty="0" err="1" smtClean="0">
                <a:latin typeface="Arial" panose="020B0604020202020204" pitchFamily="34" charset="0"/>
              </a:rPr>
              <a:t>Сардорбек</a:t>
            </a:r>
            <a:endParaRPr lang="ru-RU" altLang="x-none" kern="1200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706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Типы алгоритмов</a:t>
            </a:r>
          </a:p>
        </p:txBody>
      </p:sp>
      <p:sp>
        <p:nvSpPr>
          <p:cNvPr id="70659" name="Замещающий текст 706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3400" indent="-533400"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Алгоритмы маршрутизации могут быть классифицированы по типам. Например, алгоритмы могут быть: 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Статическими или динамическими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Одномаршрутными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или многомаршрутными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Одноуровневыми или иерархическими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 интеллектом в главной ВМ или в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роутере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Внутридоменными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или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междоменными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Алгоритмами состояния канала или вектора расстояний</a:t>
            </a: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716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Статические или динамические алгоритмы</a:t>
            </a:r>
          </a:p>
        </p:txBody>
      </p:sp>
      <p:sp>
        <p:nvSpPr>
          <p:cNvPr id="71683" name="Замещающий текст 716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/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Статические алгоритмы маршрутизации вообще вряд ли являются алгоритмами. Распределение статических таблиц маршрутизации устанавлив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а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ется администратором сети до начала маршрутизации.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algn="just"/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Динамические алгоритмы маршрутизации подстраиваются к изменяющимся обстоятельствам сети в масштабе реального времени. Они выполняют это путем анализа поступающих сообщений об обновлении маршрутизации. </a:t>
            </a:r>
            <a:endParaRPr lang="ru-RU" altLang="x-none" sz="2400" dirty="0">
              <a:solidFill>
                <a:srgbClr val="000000"/>
              </a:solidFill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727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 err="1"/>
              <a:t>Одномаршрутные </a:t>
            </a:r>
            <a:r>
              <a:rPr lang="ru-RU" altLang="x-none" dirty="0"/>
              <a:t>или многомаршрутные алгоритмы</a:t>
            </a:r>
          </a:p>
        </p:txBody>
      </p:sp>
      <p:sp>
        <p:nvSpPr>
          <p:cNvPr id="72707" name="Замещающий текст 727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Некоторые сложные протоколы маршрутизации обеспечивают множество маршрутов к одному и тому же пункту назначения. Такие многомаршрутные алгоритмы делают возможной мультиплексную передачу трафика по многочисленным линиям;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одномаршрутные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 алгоритмы не могут делать этого. Преимущества многомаршрутных алгоритмов очевидны - они могут обеспечить значительно большую пропускную способность и надежность.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737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Одноуровневые или иерархические алгоритмы</a:t>
            </a:r>
          </a:p>
        </p:txBody>
      </p:sp>
      <p:sp>
        <p:nvSpPr>
          <p:cNvPr id="73731" name="Замещающий текст 737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Некоторые алгоритмы маршрутизации оперируют в плоском пространстве, в то время как другие используют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иерархиии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маршрутизации. В одноуровневой системе маршрутизации все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роутеры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равны по отношению друг к другу.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В иерархической системе маршрутизации некоторые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роутеры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формируют то, что составляет основу (</a:t>
            </a:r>
            <a:r>
              <a:rPr lang="ru-RU" altLang="x-none" sz="2400" i="1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backbone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- базу) маршрутизации.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Системы маршрутизации часто устанавливают логические группы узлов, называемых доменами, или автономными системами (AS), или областями.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77825"/>
          <p:cNvSpPr>
            <a:spLocks noGrp="1"/>
          </p:cNvSpPr>
          <p:nvPr>
            <p:ph type="title"/>
          </p:nvPr>
        </p:nvSpPr>
        <p:spPr>
          <a:xfrm>
            <a:off x="914400" y="6858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 dirty="0"/>
              <a:t>Показатели алгоритмов (метрики)</a:t>
            </a:r>
          </a:p>
        </p:txBody>
      </p:sp>
      <p:sp>
        <p:nvSpPr>
          <p:cNvPr id="77827" name="Замещающий текст 77826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001000" cy="3733800"/>
          </a:xfrm>
          <a:ln/>
        </p:spPr>
        <p:txBody>
          <a:bodyPr/>
          <a:lstStyle/>
          <a:p>
            <a:pPr marL="533400" indent="-533400"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 П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оказатели, которые используются в алгоритмах маршрутизации</a:t>
            </a:r>
            <a:r>
              <a:rPr lang="ru-RU" altLang="x-none" sz="2400" dirty="0">
                <a:solidFill>
                  <a:srgbClr val="000000"/>
                </a:solidFill>
              </a:rPr>
              <a:t>:</a:t>
            </a:r>
          </a:p>
          <a:p>
            <a:pPr marL="533400" indent="-533400" algn="just">
              <a:lnSpc>
                <a:spcPct val="90000"/>
              </a:lnSpc>
              <a:buNone/>
            </a:pPr>
            <a:endParaRPr lang="ru-RU" altLang="x-none" sz="2400" dirty="0">
              <a:solidFill>
                <a:srgbClr val="000000"/>
              </a:solidFill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Длина маршрута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Надежность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Задержка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Ширина полосы пропускания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Нагрузка</a:t>
            </a:r>
          </a:p>
          <a:p>
            <a:pPr marL="533400" indent="-533400"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Стоимость связи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533400" indent="-533400">
              <a:lnSpc>
                <a:spcPct val="90000"/>
              </a:lnSpc>
              <a:buNone/>
            </a:pP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788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Длина маршрута</a:t>
            </a:r>
          </a:p>
        </p:txBody>
      </p:sp>
      <p:sp>
        <p:nvSpPr>
          <p:cNvPr id="78851" name="Замещающий текст 788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Длина маршрута является наиболее общим показателем маршрутизации. Некоторые протоколы маршрутизации позволяют администраторам сети назначать произвольные цены на каждый канал сети. В этом случае длиной тракта является сумма расходов, связанных с каждым каналом, который был траверсирован. Другие протоколы маршрутизации определяют "количество пересылок", т.е. показатель, характеризующий число проходов, которые пакет должен совершить на пути от источника до пункта назначения через изделия об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ъ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единения сетей (такие как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роутеры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).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Заголовок 798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Надежность</a:t>
            </a:r>
          </a:p>
        </p:txBody>
      </p:sp>
      <p:sp>
        <p:nvSpPr>
          <p:cNvPr id="79875" name="Замещающий текст 79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Надежность, в контексте алгоритмов маршрутизации, относится к надежности каждого канала сети (обычно описываемой в терминах соотношения бит/ошибка). Некоторые каналы сети могут отказывать чаще, чем другие. Отказы одних каналов сети могут быть устранены легче или быстрее, чем отказы других каналов. При назначении оценок надежности могут быть приняты в расчет любые факторы надежности. Оценки надежности обычно назначаются каналам сети администраторами сети. Как правило, это произвольные цифровые величины.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808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Задержка</a:t>
            </a:r>
          </a:p>
        </p:txBody>
      </p:sp>
      <p:sp>
        <p:nvSpPr>
          <p:cNvPr id="80899" name="Замещающий текст 808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Под задержкой маршрутизации обычно понимают отрезок времени, необходимый для передвижения пакета от источника до пункта назначения через об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ъ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единенную сеть. Задержка зависит от многих факторов, включая полосу пропускания промежуточных каналов сети, очереди в порт каждого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роутера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 на пути передвижения пакета, перегруженность сети на всех промежуточных каналах сети и физическое расстояние, на которое необходимо переместить пакет. Т.к. здесь имеет место конгломерация нескольких важных переменных, задержка является наиболее общим и полезным показателем. </a:t>
            </a: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819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Полоса пропускания</a:t>
            </a:r>
          </a:p>
        </p:txBody>
      </p:sp>
      <p:sp>
        <p:nvSpPr>
          <p:cNvPr id="81923" name="Замещающий текст 81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Полоса пропускания относится к имеющейся мощности трафика какого-либо канала. При прочих равных показателях, канал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Ethernet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10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Mbps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предпочтителен любой арендованной линии с полосой пропускания 64 Кбайт/сек. Хотя полоса пропускания является оценкой максимально достижимой пропускной способности канала, маршруты, проходящие через каналы с большей полосой пропускания, не обязательно будут лучше маршрутов, проходящих через менее быстродействующие каналы.</a:t>
            </a:r>
            <a:endParaRPr lang="ru-RU" altLang="x-none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86017"/>
          <p:cNvSpPr>
            <a:spLocks noGrp="1"/>
          </p:cNvSpPr>
          <p:nvPr>
            <p:ph type="title"/>
          </p:nvPr>
        </p:nvSpPr>
        <p:spPr>
          <a:xfrm>
            <a:off x="838200" y="5334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/>
              <a:t>Формальное описание алгоритма</a:t>
            </a:r>
          </a:p>
        </p:txBody>
      </p:sp>
      <p:sp>
        <p:nvSpPr>
          <p:cNvPr id="86019" name="Замещающий текст 86018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8001000" cy="3733800"/>
          </a:xfrm>
          <a:ln/>
        </p:spPr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ru-RU" altLang="x-none" sz="2400"/>
              <a:t>    </a:t>
            </a:r>
            <a:r>
              <a:rPr lang="ru-RU" altLang="x-none" sz="2200">
                <a:cs typeface="Times New Roman" panose="02020603050405020304" charset="0"/>
              </a:rPr>
              <a:t>Пусть </a:t>
            </a:r>
            <a:r>
              <a:rPr lang="ru-RU" altLang="x-none" sz="2200" b="1">
                <a:cs typeface="Times New Roman" panose="02020603050405020304" charset="0"/>
              </a:rPr>
              <a:t>D(v)</a:t>
            </a:r>
            <a:r>
              <a:rPr lang="ru-RU" altLang="x-none" sz="2200">
                <a:cs typeface="Times New Roman" panose="02020603050405020304" charset="0"/>
              </a:rPr>
              <a:t> равно сумме весов связей для данного пути.</a:t>
            </a:r>
            <a:br>
              <a:rPr lang="ru-RU" altLang="x-none" sz="2200">
                <a:cs typeface="Times New Roman" panose="02020603050405020304" charset="0"/>
              </a:rPr>
            </a:br>
            <a:r>
              <a:rPr lang="ru-RU" altLang="x-none" sz="2200">
                <a:cs typeface="Times New Roman" panose="02020603050405020304" charset="0"/>
              </a:rPr>
              <a:t>Пусть </a:t>
            </a:r>
            <a:r>
              <a:rPr lang="ru-RU" altLang="x-none" sz="2200" b="1">
                <a:cs typeface="Times New Roman" panose="02020603050405020304" charset="0"/>
              </a:rPr>
              <a:t>c(i,j)</a:t>
            </a:r>
            <a:r>
              <a:rPr lang="ru-RU" altLang="x-none" sz="2200">
                <a:cs typeface="Times New Roman" panose="02020603050405020304" charset="0"/>
              </a:rPr>
              <a:t> равно весу связи между узлами с номерами </a:t>
            </a:r>
            <a:r>
              <a:rPr lang="ru-RU" altLang="x-none" sz="2200" b="1">
                <a:cs typeface="Times New Roman" panose="02020603050405020304" charset="0"/>
              </a:rPr>
              <a:t>i</a:t>
            </a:r>
            <a:r>
              <a:rPr lang="ru-RU" altLang="x-none" sz="2200">
                <a:cs typeface="Times New Roman" panose="02020603050405020304" charset="0"/>
              </a:rPr>
              <a:t> и </a:t>
            </a:r>
            <a:r>
              <a:rPr lang="ru-RU" altLang="x-none" sz="2200" b="1">
                <a:cs typeface="Times New Roman" panose="02020603050405020304" charset="0"/>
              </a:rPr>
              <a:t>j</a:t>
            </a:r>
            <a:r>
              <a:rPr lang="ru-RU" altLang="x-none" sz="2200">
                <a:cs typeface="Times New Roman" panose="02020603050405020304" charset="0"/>
              </a:rPr>
              <a:t>.</a:t>
            </a:r>
            <a:endParaRPr lang="ru-RU" altLang="x-none" sz="2200"/>
          </a:p>
          <a:p>
            <a:pPr marL="457200" indent="-457200" algn="just">
              <a:lnSpc>
                <a:spcPct val="90000"/>
              </a:lnSpc>
              <a:buNone/>
            </a:pPr>
            <a:endParaRPr lang="ru-RU" altLang="x-none" sz="2200">
              <a:latin typeface="Times New Roman" panose="02020603050405020304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ru-RU" altLang="x-none" sz="2200">
                <a:latin typeface="Times New Roman" panose="02020603050405020304" charset="0"/>
              </a:rPr>
              <a:t>П</a:t>
            </a:r>
            <a:r>
              <a:rPr lang="ru-RU" altLang="x-none" sz="2200">
                <a:cs typeface="Times New Roman" panose="02020603050405020304" charset="0"/>
              </a:rPr>
              <a:t>оследовательность шагов, реализующих алгоритм</a:t>
            </a:r>
            <a:r>
              <a:rPr lang="ru-RU" altLang="x-none" sz="2200"/>
              <a:t>:</a:t>
            </a:r>
            <a:r>
              <a:rPr lang="ru-RU" altLang="x-none" sz="2200">
                <a:cs typeface="Times New Roman" panose="02020603050405020304" charset="0"/>
              </a:rPr>
              <a:t> 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Устанавливаем множество узлов </a:t>
            </a:r>
            <a:r>
              <a:rPr lang="ru-RU" altLang="x-none" sz="2200" b="1">
                <a:latin typeface="Times New Roman" panose="02020603050405020304" charset="0"/>
              </a:rPr>
              <a:t>N = {1}.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Для каждого узла </a:t>
            </a:r>
            <a:r>
              <a:rPr lang="ru-RU" altLang="x-none" sz="2200" b="1">
                <a:latin typeface="Times New Roman" panose="02020603050405020304" charset="0"/>
              </a:rPr>
              <a:t>v</a:t>
            </a:r>
            <a:r>
              <a:rPr lang="ru-RU" altLang="x-none" sz="2200">
                <a:latin typeface="Times New Roman" panose="02020603050405020304" charset="0"/>
              </a:rPr>
              <a:t> не из множества </a:t>
            </a:r>
            <a:r>
              <a:rPr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 устанавливаем </a:t>
            </a:r>
            <a:r>
              <a:rPr lang="ru-RU" altLang="x-none" sz="2200" b="1">
                <a:latin typeface="Times New Roman" panose="02020603050405020304" charset="0"/>
              </a:rPr>
              <a:t>D(v)= c(1,v).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Для каждого шага находим узел </a:t>
            </a:r>
            <a:r>
              <a:rPr lang="ru-RU" altLang="x-none" sz="2200" b="1">
                <a:latin typeface="Times New Roman" panose="02020603050405020304" charset="0"/>
              </a:rPr>
              <a:t>w</a:t>
            </a:r>
            <a:r>
              <a:rPr lang="ru-RU" altLang="x-none" sz="2200">
                <a:latin typeface="Times New Roman" panose="02020603050405020304" charset="0"/>
              </a:rPr>
              <a:t> не из множества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, для которого </a:t>
            </a:r>
            <a:r>
              <a:rPr lang="ru-RU" altLang="x-none" sz="2200" b="1">
                <a:latin typeface="Times New Roman" panose="02020603050405020304" charset="0"/>
              </a:rPr>
              <a:t>D(w)</a:t>
            </a:r>
            <a:r>
              <a:rPr lang="ru-RU" altLang="x-none" sz="2200">
                <a:latin typeface="Times New Roman" panose="02020603050405020304" charset="0"/>
              </a:rPr>
              <a:t> минимально, и добавляем узел </a:t>
            </a:r>
            <a:r>
              <a:rPr lang="ru-RU" altLang="x-none" sz="2200" b="1">
                <a:latin typeface="Times New Roman" panose="02020603050405020304" charset="0"/>
              </a:rPr>
              <a:t>w</a:t>
            </a:r>
            <a:r>
              <a:rPr lang="ru-RU" altLang="x-none" sz="2200">
                <a:latin typeface="Times New Roman" panose="02020603050405020304" charset="0"/>
              </a:rPr>
              <a:t> в множество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. 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Актуализируем </a:t>
            </a:r>
            <a:r>
              <a:rPr lang="ru-RU" altLang="x-none" sz="2200" b="1">
                <a:latin typeface="Times New Roman" panose="02020603050405020304" charset="0"/>
              </a:rPr>
              <a:t>D(v)</a:t>
            </a:r>
            <a:r>
              <a:rPr lang="ru-RU" altLang="x-none" sz="2200">
                <a:latin typeface="Times New Roman" panose="02020603050405020304" charset="0"/>
              </a:rPr>
              <a:t> для всех узлов не из множества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  <a:br>
              <a:rPr lang="ru-RU" altLang="x-none" sz="2200">
                <a:latin typeface="Times New Roman" panose="02020603050405020304" charset="0"/>
              </a:rPr>
            </a:br>
            <a:r>
              <a:rPr lang="ru-RU" altLang="x-none" sz="2200" b="1">
                <a:latin typeface="Times New Roman" panose="02020603050405020304" charset="0"/>
              </a:rPr>
              <a:t>D(v)=</a:t>
            </a:r>
            <a:r>
              <a:rPr lang="ru-RU" altLang="x-none" sz="2200" b="1" err="1">
                <a:latin typeface="Times New Roman" panose="02020603050405020304" charset="0"/>
              </a:rPr>
              <a:t>min</a:t>
            </a:r>
            <a:r>
              <a:rPr lang="ru-RU" altLang="x-none" sz="2200" b="1">
                <a:latin typeface="Times New Roman" panose="02020603050405020304" charset="0"/>
              </a:rPr>
              <a:t>{D(v),</a:t>
            </a:r>
            <a:r>
              <a:rPr lang="ru-RU" altLang="x-none" sz="2200">
                <a:latin typeface="Times New Roman" panose="02020603050405020304" charset="0"/>
              </a:rPr>
              <a:t> </a:t>
            </a:r>
            <a:r>
              <a:rPr lang="ru-RU" altLang="x-none" sz="2200" b="1">
                <a:latin typeface="Times New Roman" panose="02020603050405020304" charset="0"/>
              </a:rPr>
              <a:t>D(v)+c(w,v)}</a:t>
            </a:r>
            <a:r>
              <a:rPr lang="ru-RU" altLang="x-none" sz="2200">
                <a:latin typeface="Times New Roman" panose="02020603050405020304" charset="0"/>
              </a:rPr>
              <a:t>. </a:t>
            </a: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ru-RU" altLang="x-none" sz="2200">
                <a:latin typeface="Times New Roman" panose="02020603050405020304" charset="0"/>
              </a:rPr>
              <a:t>Повторяем шаги 2-4, пока все узлы не окажутся в множестве </a:t>
            </a:r>
            <a:r>
              <a:rPr lang="ru-RU" altLang="x-none" sz="2200" b="1">
                <a:latin typeface="Times New Roman" panose="02020603050405020304" charset="0"/>
              </a:rPr>
              <a:t>N</a:t>
            </a:r>
            <a:r>
              <a:rPr lang="ru-RU" altLang="x-none" sz="2200">
                <a:latin typeface="Times New Roman" panose="02020603050405020304" charset="0"/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ru-RU" altLang="x-none" sz="220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Заголовок 108545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lstStyle/>
          <a:p>
            <a:pPr defTabSz="914400">
              <a:buSzTx/>
              <a:buFontTx/>
              <a:buNone/>
            </a:pPr>
            <a:r>
              <a:rPr lang="ru-RU" altLang="x-none" kern="1200" baseline="0" dirty="0">
                <a:latin typeface="Arial" panose="020B0604020202020204" pitchFamily="34" charset="0"/>
              </a:rPr>
              <a:t>Маршрутизация как процесс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Заголовок 88065"/>
          <p:cNvSpPr>
            <a:spLocks noGrp="1"/>
          </p:cNvSpPr>
          <p:nvPr>
            <p:ph type="title"/>
          </p:nvPr>
        </p:nvSpPr>
        <p:spPr>
          <a:xfrm>
            <a:off x="914400" y="6858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 dirty="0"/>
              <a:t>Параметры качества сервиса </a:t>
            </a:r>
          </a:p>
        </p:txBody>
      </p:sp>
      <p:sp>
        <p:nvSpPr>
          <p:cNvPr id="88067" name="Замещающий текст 88066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733800"/>
          </a:xfrm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Качество сервиса (</a:t>
            </a:r>
            <a:r>
              <a:rPr sz="2400" dirty="0">
                <a:solidFill>
                  <a:srgbClr val="000000"/>
                </a:solidFill>
                <a:latin typeface="Times New Roman" panose="02020603050405020304" charset="0"/>
              </a:rPr>
              <a:t>QoS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может характеризоваться следующими параметрами:</a:t>
            </a:r>
          </a:p>
          <a:p>
            <a:pPr algn="just">
              <a:lnSpc>
                <a:spcPct val="90000"/>
              </a:lnSpc>
              <a:buNone/>
            </a:pP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пропускной способностью канала;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задержкой (время распространения пакета);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числом дейтаграмм, стоящих в очереди для передачи;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загрузкой канала;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требованиями к безопасности;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типом трафика;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числом шагов до цели;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возможностями промежуточных связей (например, </a:t>
            </a:r>
            <a:r>
              <a:rPr lang="ru-RU" altLang="x-none" sz="2400" dirty="0" err="1">
                <a:solidFill>
                  <a:srgbClr val="000000"/>
                </a:solidFill>
                <a:latin typeface="Times New Roman" panose="02020603050405020304" charset="0"/>
              </a:rPr>
              <a:t>многовариантность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достижения адресата).</a:t>
            </a: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Заголовок 111617"/>
          <p:cNvSpPr>
            <a:spLocks noGrp="1"/>
          </p:cNvSpPr>
          <p:nvPr>
            <p:ph type="title"/>
          </p:nvPr>
        </p:nvSpPr>
        <p:spPr>
          <a:xfrm>
            <a:off x="914400" y="4572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 dirty="0"/>
              <a:t>Вывод:</a:t>
            </a:r>
          </a:p>
        </p:txBody>
      </p:sp>
      <p:sp>
        <p:nvSpPr>
          <p:cNvPr id="111619" name="Замещающий текст 111618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8001000" cy="3733800"/>
          </a:xfrm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</a:t>
            </a:r>
            <a:r>
              <a:rPr lang="ru-RU" altLang="x-none" sz="2400" dirty="0">
                <a:cs typeface="Times New Roman" panose="02020603050405020304" charset="0"/>
              </a:rPr>
              <a:t>Протоколы маршрутизации (например, RIP или OSPF) следует отличать от собственно сетевых протоколов (например, IP или IPX). </a:t>
            </a:r>
            <a:endParaRPr lang="ru-RU" altLang="x-none" sz="2400" dirty="0"/>
          </a:p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</a:t>
            </a:r>
            <a:r>
              <a:rPr lang="ru-RU" altLang="x-none" sz="2400" dirty="0">
                <a:cs typeface="Times New Roman" panose="02020603050405020304" charset="0"/>
              </a:rPr>
              <a:t>Сетевые протоколы и протоколы маршрутизации реализуются в виде программных модулей на конечных узлах-компьютерах и на промежуточных узлах -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маршрутизаторах</a:t>
            </a:r>
            <a:r>
              <a:rPr lang="ru-RU" altLang="x-none" sz="2400" dirty="0">
                <a:cs typeface="Times New Roman" panose="02020603050405020304" charset="0"/>
              </a:rPr>
              <a:t>.</a:t>
            </a:r>
          </a:p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 </a:t>
            </a:r>
            <a:r>
              <a:rPr lang="ru-RU" altLang="x-none" sz="2400" dirty="0">
                <a:cs typeface="Times New Roman" panose="02020603050405020304" charset="0"/>
              </a:rPr>
              <a:t>Для алгоритмов маршрутизации характерны одношаговый и многошаговый подходы. Одношаговые алгоритмы делятся на алгоритмы фиксированной, простой и адаптивной маршрутизации. Адаптивные протоколы маршрутизации являются наиболее распространенными и в свою очередь могут быть основаны на дистанционно-векторных алгоритмах и алгоритмах состояния связей.</a:t>
            </a: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9113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lstStyle/>
          <a:p>
            <a:pPr defTabSz="914400">
              <a:buSzTx/>
              <a:buFontTx/>
              <a:buNone/>
            </a:pPr>
            <a:r>
              <a:rPr lang="ru-RU" altLang="x-none" kern="1200" baseline="0" dirty="0" err="1">
                <a:latin typeface="Arial" panose="020B0604020202020204" pitchFamily="34" charset="0"/>
              </a:rPr>
              <a:t>Маршрутизатор</a:t>
            </a:r>
            <a:r>
              <a:rPr lang="ru-RU" altLang="x-none" kern="1200" baseline="0" dirty="0">
                <a:latin typeface="Arial" panose="020B0604020202020204" pitchFamily="34" charset="0"/>
              </a:rPr>
              <a:t> как устройство</a:t>
            </a:r>
          </a:p>
        </p:txBody>
      </p:sp>
      <p:graphicFrame>
        <p:nvGraphicFramePr>
          <p:cNvPr id="91139" name="Подзаголовок 91138"/>
          <p:cNvGraphicFramePr>
            <a:graphicFrameLocks/>
          </p:cNvGraphicFramePr>
          <p:nvPr>
            <p:ph type="subTitle" idx="1"/>
          </p:nvPr>
        </p:nvGraphicFramePr>
        <p:xfrm>
          <a:off x="5105400" y="2438400"/>
          <a:ext cx="2667000" cy="2208213"/>
        </p:xfrm>
        <a:graphic>
          <a:graphicData uri="http://schemas.openxmlformats.org/presentationml/2006/ole">
            <p:oleObj spid="_x0000_s33793" r:id="rId4" imgW="1714739" imgH="1419048" progId="PBrush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Заголовок 942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Понятие </a:t>
            </a:r>
            <a:r>
              <a:rPr lang="ru-RU" altLang="x-none" dirty="0" err="1"/>
              <a:t>маршрутизатора</a:t>
            </a:r>
            <a:endParaRPr lang="ru-RU" altLang="x-none" dirty="0"/>
          </a:p>
        </p:txBody>
      </p:sp>
      <p:sp>
        <p:nvSpPr>
          <p:cNvPr id="94211" name="Замещающий текст 94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altLang="x-none" b="1" dirty="0">
                <a:latin typeface="Times New Roman" panose="02020603050405020304" charset="0"/>
              </a:rPr>
              <a:t>  </a:t>
            </a:r>
            <a:r>
              <a:rPr lang="ru-RU" altLang="x-none" b="1" dirty="0" err="1">
                <a:latin typeface="Times New Roman" panose="02020603050405020304" charset="0"/>
              </a:rPr>
              <a:t> </a:t>
            </a:r>
            <a:r>
              <a:rPr lang="ru-RU" altLang="x-none" b="1" u="sng" dirty="0" err="1">
                <a:latin typeface="Times New Roman" panose="02020603050405020304" charset="0"/>
              </a:rPr>
              <a:t>Маршрутиза</a:t>
            </a:r>
            <a:r>
              <a:rPr lang="ru-RU" altLang="x-none" b="1" u="sng" dirty="0">
                <a:latin typeface="Times New Roman" panose="02020603050405020304" charset="0"/>
              </a:rPr>
              <a:t>́тор</a:t>
            </a:r>
            <a:r>
              <a:rPr lang="ru-RU" altLang="x-none" dirty="0">
                <a:latin typeface="Times New Roman" panose="02020603050405020304" charset="0"/>
              </a:rPr>
              <a:t> или </a:t>
            </a:r>
            <a:r>
              <a:rPr lang="ru-RU" altLang="x-none" b="1" u="sng" dirty="0" err="1">
                <a:latin typeface="Times New Roman" panose="02020603050405020304" charset="0"/>
              </a:rPr>
              <a:t>Роутер</a:t>
            </a:r>
            <a:r>
              <a:rPr lang="ru-RU" altLang="x-none" dirty="0">
                <a:latin typeface="Times New Roman" panose="02020603050405020304" charset="0"/>
              </a:rPr>
              <a:t> (от </a:t>
            </a:r>
            <a:r>
              <a:rPr lang="ru-RU" altLang="x-none" dirty="0" err="1">
                <a:latin typeface="Times New Roman" panose="02020603050405020304" charset="0"/>
              </a:rPr>
              <a:t>англ</a:t>
            </a:r>
            <a:r>
              <a:rPr lang="ru-RU" altLang="x-none" dirty="0">
                <a:latin typeface="Times New Roman" panose="02020603050405020304" charset="0"/>
              </a:rPr>
              <a:t>. </a:t>
            </a:r>
            <a:r>
              <a:rPr lang="" altLang="x-none" i="1" dirty="0">
                <a:latin typeface="Times New Roman" panose="02020603050405020304" charset="0"/>
              </a:rPr>
              <a:t>router</a:t>
            </a:r>
            <a:r>
              <a:rPr lang="ru-RU" altLang="x-none" dirty="0">
                <a:latin typeface="Times New Roman" panose="02020603050405020304" charset="0"/>
              </a:rPr>
              <a:t>) — сетевое устройство, используемое в компьютерных сетях передачи данных, которое, на основании информации о топологии сети (таблицы маршрутизации) и определённых правил, принимает решения о пересылке пакетов сетевого уровня модели </a:t>
            </a:r>
            <a:r>
              <a:rPr dirty="0">
                <a:latin typeface="Times New Roman" panose="02020603050405020304" charset="0"/>
              </a:rPr>
              <a:t>OSI </a:t>
            </a:r>
            <a:r>
              <a:rPr lang="ru-RU" altLang="x-none" dirty="0">
                <a:latin typeface="Times New Roman" panose="02020603050405020304" charset="0"/>
              </a:rPr>
              <a:t>их получателю. Обычно применяется для связи нескольких сегментов сети.</a:t>
            </a:r>
          </a:p>
          <a:p>
            <a:pPr>
              <a:lnSpc>
                <a:spcPct val="90000"/>
              </a:lnSpc>
            </a:pPr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Заголовок 1146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Применение</a:t>
            </a:r>
          </a:p>
        </p:txBody>
      </p:sp>
      <p:sp>
        <p:nvSpPr>
          <p:cNvPr id="114691" name="Замещающий текст 114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ru-RU" altLang="x-none" sz="2400" dirty="0" err="1">
                <a:latin typeface="Times New Roman" panose="02020603050405020304" charset="0"/>
              </a:rPr>
              <a:t>    Маршрутизаторы</a:t>
            </a:r>
            <a:r>
              <a:rPr lang="ru-RU" altLang="x-none" sz="2400" dirty="0">
                <a:latin typeface="Times New Roman" panose="02020603050405020304" charset="0"/>
              </a:rPr>
              <a:t> помогают уменьшить загрузку сети, благодаря её разделению на домены коллизий и широковещательные домены, а также фильтрации пакетов. В основном их применяют для объединения сетей разных типов, зачастую несовместимых по архитектуре и протоколам. Нередко </a:t>
            </a:r>
            <a:r>
              <a:rPr lang="ru-RU" altLang="x-none" sz="2400" dirty="0" err="1">
                <a:latin typeface="Times New Roman" panose="02020603050405020304" charset="0"/>
              </a:rPr>
              <a:t>маршрутизатор</a:t>
            </a:r>
            <a:r>
              <a:rPr lang="ru-RU" altLang="x-none" sz="2400" dirty="0">
                <a:latin typeface="Times New Roman" panose="02020603050405020304" charset="0"/>
              </a:rPr>
              <a:t> используется для обеспечения доступа из локальной сети в глобальную сеть </a:t>
            </a:r>
            <a:r>
              <a:rPr lang="ru-RU" altLang="x-none" sz="2400" dirty="0" err="1">
                <a:latin typeface="Times New Roman" panose="02020603050405020304" charset="0"/>
              </a:rPr>
              <a:t>Интернет</a:t>
            </a:r>
            <a:r>
              <a:rPr lang="ru-RU" altLang="x-none" sz="2400" dirty="0">
                <a:latin typeface="Times New Roman" panose="02020603050405020304" charset="0"/>
              </a:rPr>
              <a:t>, осуществляя функции трансляции адресов и межсетевого экрана.</a:t>
            </a:r>
          </a:p>
          <a:p>
            <a:pPr>
              <a:buNone/>
            </a:pP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Заголовок 931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Функции </a:t>
            </a:r>
            <a:r>
              <a:rPr lang="ru-RU" altLang="x-none" dirty="0" err="1"/>
              <a:t>маршрутизаторов</a:t>
            </a:r>
          </a:p>
        </p:txBody>
      </p:sp>
      <p:sp>
        <p:nvSpPr>
          <p:cNvPr id="93187" name="Замещающий текст 931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None/>
            </a:pPr>
            <a:r>
              <a:rPr lang="ru-RU" altLang="x-none" dirty="0">
                <a:latin typeface="Times New Roman" panose="02020603050405020304" charset="0"/>
              </a:rPr>
              <a:t>Д</a:t>
            </a:r>
            <a:r>
              <a:rPr lang="ru-RU" altLang="x-none" dirty="0">
                <a:cs typeface="Times New Roman" panose="02020603050405020304" charset="0"/>
              </a:rPr>
              <a:t>ве основные функции</a:t>
            </a:r>
            <a:r>
              <a:rPr lang="ru-RU" altLang="x-none" dirty="0"/>
              <a:t> </a:t>
            </a:r>
            <a:r>
              <a:rPr lang="ru-RU" altLang="x-none" dirty="0" err="1">
                <a:latin typeface="Times New Roman" panose="02020603050405020304" charset="0"/>
              </a:rPr>
              <a:t>маршрутизатора</a:t>
            </a:r>
            <a:r>
              <a:rPr lang="ru-RU" altLang="x-none" dirty="0">
                <a:cs typeface="Times New Roman" panose="02020603050405020304" charset="0"/>
              </a:rPr>
              <a:t>:</a:t>
            </a:r>
            <a:endParaRPr lang="ru-RU" altLang="x-none" dirty="0"/>
          </a:p>
          <a:p>
            <a:pPr>
              <a:buNone/>
            </a:pPr>
            <a:endParaRPr lang="ru-RU" altLang="x-none" dirty="0"/>
          </a:p>
          <a:p>
            <a:r>
              <a:rPr lang="ru-RU" altLang="x-none" dirty="0">
                <a:cs typeface="Times New Roman" panose="02020603050405020304" charset="0"/>
              </a:rPr>
              <a:t>переключение трафика</a:t>
            </a:r>
            <a:r>
              <a:rPr lang="ru-RU" altLang="x-none" dirty="0"/>
              <a:t>;</a:t>
            </a:r>
          </a:p>
          <a:p>
            <a:r>
              <a:rPr lang="ru-RU" altLang="x-none" dirty="0">
                <a:cs typeface="Times New Roman" panose="02020603050405020304" charset="0"/>
              </a:rPr>
              <a:t>обслуживание среды, в которой он работает. </a:t>
            </a:r>
          </a:p>
          <a:p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921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Функции </a:t>
            </a:r>
            <a:r>
              <a:rPr lang="ru-RU" altLang="x-none" dirty="0" err="1"/>
              <a:t>маршрутизаторов</a:t>
            </a:r>
            <a:endParaRPr lang="ru-RU" altLang="x-none" dirty="0"/>
          </a:p>
        </p:txBody>
      </p:sp>
      <p:sp>
        <p:nvSpPr>
          <p:cNvPr id="92163" name="Замещающий текст 921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x-none" sz="2400" dirty="0">
                <a:cs typeface="Times New Roman" panose="02020603050405020304" charset="0"/>
              </a:rPr>
              <a:t>В сети коммутации сообщений все делается при помощи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</a:t>
            </a:r>
            <a:r>
              <a:rPr lang="ru-RU" altLang="x-none" sz="2400" dirty="0" err="1">
                <a:latin typeface="Times New Roman" panose="02020603050405020304" charset="0"/>
              </a:rPr>
              <a:t>ов</a:t>
            </a:r>
            <a:r>
              <a:rPr lang="ru-RU" altLang="x-none" sz="2400" dirty="0">
                <a:cs typeface="Times New Roman" panose="02020603050405020304" charset="0"/>
              </a:rPr>
              <a:t>, коммутатор</a:t>
            </a:r>
            <a:r>
              <a:rPr lang="ru-RU" altLang="x-none" sz="2400" dirty="0">
                <a:latin typeface="Times New Roman" panose="02020603050405020304" charset="0"/>
              </a:rPr>
              <a:t>ов</a:t>
            </a:r>
            <a:r>
              <a:rPr lang="ru-RU" altLang="x-none" sz="2400" dirty="0">
                <a:cs typeface="Times New Roman" panose="02020603050405020304" charset="0"/>
              </a:rPr>
              <a:t> и мост</a:t>
            </a:r>
            <a:r>
              <a:rPr lang="ru-RU" altLang="x-none" sz="2400" dirty="0">
                <a:latin typeface="Times New Roman" panose="02020603050405020304" charset="0"/>
              </a:rPr>
              <a:t>ов</a:t>
            </a:r>
            <a:r>
              <a:rPr lang="ru-RU" altLang="x-none" sz="2400" dirty="0">
                <a:cs typeface="Times New Roman" panose="02020603050405020304" charset="0"/>
              </a:rPr>
              <a:t>. Они получают сообщения через один интерфейс, определяют получателя по той или иной таблице и передают его на другой интерфейс. </a:t>
            </a:r>
            <a:endParaRPr lang="ru-RU" altLang="x-none" sz="2400" dirty="0"/>
          </a:p>
          <a:p>
            <a:pPr>
              <a:lnSpc>
                <a:spcPct val="90000"/>
              </a:lnSpc>
            </a:pPr>
            <a:r>
              <a:rPr lang="ru-RU" altLang="x-none" sz="2400" dirty="0">
                <a:cs typeface="Times New Roman" panose="02020603050405020304" charset="0"/>
              </a:rPr>
              <a:t>Одно из основных отличий между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маршрутизатором</a:t>
            </a:r>
            <a:r>
              <a:rPr lang="ru-RU" altLang="x-none" sz="2400" dirty="0">
                <a:cs typeface="Times New Roman" panose="02020603050405020304" charset="0"/>
              </a:rPr>
              <a:t> и любым другим коммутатором сообщений состоит в способе построения таблиц.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Маршрутизаторы</a:t>
            </a:r>
            <a:r>
              <a:rPr lang="ru-RU" altLang="x-none" sz="2400" dirty="0">
                <a:cs typeface="Times New Roman" panose="02020603050405020304" charset="0"/>
              </a:rPr>
              <a:t> посылают сообщения сетям, в то время как таблицы мостов и коммутаторов содержат список адресов подуровня MAC. </a:t>
            </a:r>
            <a:endParaRPr lang="ru-RU" altLang="x-none" sz="2400" dirty="0"/>
          </a:p>
          <a:p>
            <a:pPr>
              <a:lnSpc>
                <a:spcPct val="90000"/>
              </a:lnSpc>
              <a:buNone/>
            </a:pPr>
            <a:r>
              <a:rPr lang="ru-RU" altLang="x-none" sz="2400" dirty="0"/>
              <a:t>   </a:t>
            </a:r>
            <a:endParaRPr lang="ru-RU" altLang="x-none" sz="2400" dirty="0"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Заголовок 96257"/>
          <p:cNvSpPr>
            <a:spLocks noGrp="1"/>
          </p:cNvSpPr>
          <p:nvPr>
            <p:ph type="title"/>
          </p:nvPr>
        </p:nvSpPr>
        <p:spPr>
          <a:xfrm>
            <a:off x="685800" y="762000"/>
            <a:ext cx="8915400" cy="1143000"/>
          </a:xfrm>
          <a:ln/>
        </p:spPr>
        <p:txBody>
          <a:bodyPr anchor="b" anchorCtr="0"/>
          <a:lstStyle/>
          <a:p>
            <a:r>
              <a:rPr lang="ru-RU" altLang="x-none" dirty="0"/>
              <a:t>Основная функция </a:t>
            </a:r>
            <a:r>
              <a:rPr lang="ru-RU" altLang="x-none" dirty="0" err="1"/>
              <a:t>маршрутизатора</a:t>
            </a:r>
            <a:endParaRPr lang="ru-RU" altLang="x-none" dirty="0"/>
          </a:p>
        </p:txBody>
      </p:sp>
      <p:sp>
        <p:nvSpPr>
          <p:cNvPr id="96259" name="Замещающий текст 96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buNone/>
            </a:pPr>
            <a:r>
              <a:rPr lang="ru-RU" altLang="x-none" dirty="0"/>
              <a:t>   </a:t>
            </a:r>
            <a:r>
              <a:rPr lang="ru-RU" altLang="x-none" dirty="0">
                <a:cs typeface="Times New Roman" panose="02020603050405020304" charset="0"/>
              </a:rPr>
              <a:t>Чтение заголовков пакетов сетевых протоколов, принимаемых и буферизуемых по каждому порту (например, IPX, IP, </a:t>
            </a:r>
            <a:r>
              <a:rPr lang="ru-RU" altLang="x-none" dirty="0" err="1">
                <a:cs typeface="Times New Roman" panose="02020603050405020304" charset="0"/>
              </a:rPr>
              <a:t>AppleTalk</a:t>
            </a:r>
            <a:r>
              <a:rPr lang="ru-RU" altLang="x-none" dirty="0">
                <a:cs typeface="Times New Roman" panose="02020603050405020304" charset="0"/>
              </a:rPr>
              <a:t> или </a:t>
            </a:r>
            <a:r>
              <a:rPr lang="ru-RU" altLang="x-none" dirty="0" err="1">
                <a:cs typeface="Times New Roman" panose="02020603050405020304" charset="0"/>
              </a:rPr>
              <a:t>DECnet</a:t>
            </a:r>
            <a:r>
              <a:rPr lang="ru-RU" altLang="x-none" dirty="0">
                <a:cs typeface="Times New Roman" panose="02020603050405020304" charset="0"/>
              </a:rPr>
              <a:t>), и принятие решения о дальнейшем маршруте следования пакета по его сетевому адресу, включающему, как правило, номер сети и номер узла.</a:t>
            </a:r>
          </a:p>
          <a:p>
            <a:endParaRPr lang="ru-RU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03425"/>
          <p:cNvSpPr>
            <a:spLocks noGrp="1"/>
          </p:cNvSpPr>
          <p:nvPr>
            <p:ph type="title"/>
          </p:nvPr>
        </p:nvSpPr>
        <p:spPr>
          <a:xfrm>
            <a:off x="228600" y="609600"/>
            <a:ext cx="8915400" cy="1143000"/>
          </a:xfrm>
          <a:ln/>
        </p:spPr>
        <p:txBody>
          <a:bodyPr anchor="b" anchorCtr="0"/>
          <a:lstStyle/>
          <a:p>
            <a:pPr algn="ctr"/>
            <a:r>
              <a:rPr lang="ru-RU" altLang="x-none" dirty="0"/>
              <a:t>Уровень протоколов маршрутизации</a:t>
            </a:r>
          </a:p>
        </p:txBody>
      </p:sp>
      <p:sp>
        <p:nvSpPr>
          <p:cNvPr id="103427" name="Замещающий текст 1034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/>
              <a:t>    </a:t>
            </a:r>
            <a:r>
              <a:rPr lang="ru-RU" altLang="x-none" sz="2400" dirty="0">
                <a:cs typeface="Times New Roman" panose="02020603050405020304" charset="0"/>
              </a:rPr>
              <a:t>Сетевые протоколы активно используют в своей работе таблицу маршрутизации, но ни ее построением, ни поддержанием ее содержимого не занимаются. Эти функции выполняют протоколы маршрутизации. На основании этих протоколов </a:t>
            </a:r>
            <a:r>
              <a:rPr lang="ru-RU" altLang="x-none" sz="2400" dirty="0" err="1">
                <a:cs typeface="Times New Roman" panose="02020603050405020304" charset="0"/>
              </a:rPr>
              <a:t>маршрутизаторы</a:t>
            </a:r>
            <a:r>
              <a:rPr lang="ru-RU" altLang="x-none" sz="2400" dirty="0">
                <a:cs typeface="Times New Roman" panose="02020603050405020304" charset="0"/>
              </a:rPr>
              <a:t> обмениваются информацией о топологии сети, а затем анализируют полученные сведения, определяя наилучшие по тем или иным критериям маршруты. Результаты анализа и составляют содержимое таблиц маршрутизации.</a:t>
            </a: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105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Вывод:</a:t>
            </a:r>
          </a:p>
        </p:txBody>
      </p:sp>
      <p:sp>
        <p:nvSpPr>
          <p:cNvPr id="110595" name="Замещающий текст 110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latin typeface="Symbol" panose="05050102010706020507" pitchFamily="18" charset="2"/>
                <a:cs typeface="Times New Roman" panose="02020603050405020304" charset="0"/>
              </a:rPr>
              <a:t>·</a:t>
            </a:r>
            <a:r>
              <a:rPr lang="ru-RU" altLang="x-none" sz="2400" dirty="0">
                <a:latin typeface="Times New Roman" panose="02020603050405020304" charset="0"/>
              </a:rPr>
              <a:t> </a:t>
            </a:r>
            <a:r>
              <a:rPr lang="ru-RU" altLang="x-none" sz="2400" dirty="0" err="1">
                <a:latin typeface="Times New Roman" panose="02020603050405020304" charset="0"/>
                <a:cs typeface="Times New Roman" panose="02020603050405020304" charset="0"/>
              </a:rPr>
              <a:t>Маршрутизатор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 представляет собой сложное многофункциональное устройство, в задачи которого входит: построение таблицы маршрутизации, определение на ее основе маршрута, буферизация, фрагментация и фильтрация поступающих пакетов, поддержка сетевых интерфейсов. Функции </a:t>
            </a:r>
            <a:r>
              <a:rPr lang="ru-RU" altLang="x-none" sz="2400" dirty="0" err="1">
                <a:latin typeface="Times New Roman" panose="02020603050405020304" charset="0"/>
                <a:cs typeface="Times New Roman" panose="02020603050405020304" charset="0"/>
              </a:rPr>
              <a:t>маршрутизаторов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 могут выполнять как специализированные устройства, так и универсальные компьютеры с соответствующим программным обеспечением.</a:t>
            </a:r>
          </a:p>
          <a:p>
            <a:pPr>
              <a:lnSpc>
                <a:spcPct val="90000"/>
              </a:lnSpc>
              <a:buNone/>
            </a:pPr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5120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 dirty="0">
                <a:cs typeface="Times New Roman" panose="02020603050405020304" charset="0"/>
              </a:rPr>
              <a:t>Сетевой уровень как средство построения больших сетей</a:t>
            </a:r>
            <a:r>
              <a:rPr lang="ru-RU" altLang="x-none" dirty="0"/>
              <a:t> </a:t>
            </a:r>
          </a:p>
        </p:txBody>
      </p:sp>
      <p:sp>
        <p:nvSpPr>
          <p:cNvPr id="51203" name="Замещающий текст 51202"/>
          <p:cNvSpPr>
            <a:spLocks noGrp="1"/>
          </p:cNvSpPr>
          <p:nvPr>
            <p:ph type="body" idx="1"/>
          </p:nvPr>
        </p:nvSpPr>
        <p:spPr>
          <a:xfrm>
            <a:off x="1066800" y="2362200"/>
            <a:ext cx="7848600" cy="3733800"/>
          </a:xfrm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/>
              <a:t>    </a:t>
            </a:r>
            <a:r>
              <a:rPr lang="ru-RU" altLang="x-none" sz="2400" dirty="0">
                <a:cs typeface="Times New Roman" panose="02020603050405020304" charset="0"/>
              </a:rPr>
              <a:t>В стандартной модели взаимодействия открытых систем в функции сетевого уровня входит решение следующих задач: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latin typeface="Times New Roman" panose="02020603050405020304" charset="0"/>
              </a:rPr>
              <a:t>     </a:t>
            </a:r>
            <a:r>
              <a:rPr lang="ru-RU" altLang="x-none" sz="2400" dirty="0">
                <a:cs typeface="Times New Roman" panose="02020603050405020304" charset="0"/>
              </a:rPr>
              <a:t>передача пакетов между конечными узлами в составных сетях;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/>
              <a:t>    </a:t>
            </a:r>
            <a:r>
              <a:rPr lang="ru-RU" altLang="x-none" sz="2400" dirty="0">
                <a:cs typeface="Times New Roman" panose="02020603050405020304" charset="0"/>
              </a:rPr>
              <a:t>выбор маршрута передачи пакетов, наилучшего по некоторому критерию;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latin typeface="Times New Roman" panose="02020603050405020304" charset="0"/>
              </a:rPr>
              <a:t>     </a:t>
            </a:r>
            <a:r>
              <a:rPr lang="ru-RU" altLang="x-none" sz="2400" dirty="0">
                <a:cs typeface="Times New Roman" panose="02020603050405020304" charset="0"/>
              </a:rPr>
              <a:t>согласование разных протоколов канального уровня, использующихся в отдельных подсетях одной составной сети.</a:t>
            </a: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Заголовок 1064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lstStyle/>
          <a:p>
            <a:pPr defTabSz="914400">
              <a:buSzTx/>
              <a:buFontTx/>
              <a:buNone/>
            </a:pPr>
            <a:r>
              <a:rPr lang="ru-RU" altLang="x-none" kern="1200" baseline="0" dirty="0">
                <a:latin typeface="Arial" panose="020B0604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52225"/>
          <p:cNvSpPr>
            <a:spLocks noGrp="1"/>
          </p:cNvSpPr>
          <p:nvPr>
            <p:ph type="title"/>
          </p:nvPr>
        </p:nvSpPr>
        <p:spPr>
          <a:xfrm>
            <a:off x="1143000" y="15240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>
                <a:latin typeface="Times New Roman" panose="02020603050405020304" charset="0"/>
                <a:cs typeface="Times New Roman" panose="02020603050405020304" charset="0"/>
              </a:rPr>
              <a:t>Принципы объединения сетей на </a:t>
            </a:r>
            <a:r>
              <a:rPr lang="ru-RU" altLang="x-none">
                <a:latin typeface="Times New Roman" panose="02020603050405020304" charset="0"/>
              </a:rPr>
              <a:t/>
            </a:r>
            <a:br>
              <a:rPr lang="ru-RU" altLang="x-none">
                <a:latin typeface="Times New Roman" panose="02020603050405020304" charset="0"/>
              </a:rPr>
            </a:br>
            <a:r>
              <a:rPr lang="ru-RU" altLang="x-none">
                <a:latin typeface="Times New Roman" panose="02020603050405020304" charset="0"/>
                <a:cs typeface="Times New Roman" panose="02020603050405020304" charset="0"/>
              </a:rPr>
              <a:t>основе протоколов сетевого уровня</a:t>
            </a:r>
            <a:br>
              <a:rPr lang="ru-RU" altLang="x-none">
                <a:latin typeface="Times New Roman" panose="02020603050405020304" charset="0"/>
                <a:cs typeface="Times New Roman" panose="02020603050405020304" charset="0"/>
              </a:rPr>
            </a:br>
            <a:endParaRPr lang="ru-RU" altLang="x-none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2227" name="Замещающий текст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buNone/>
            </a:pPr>
            <a:r>
              <a:rPr lang="ru-RU" altLang="x-none" sz="2400"/>
              <a:t>    </a:t>
            </a:r>
            <a:r>
              <a:rPr lang="ru-RU" altLang="x-none" sz="2400">
                <a:cs typeface="Times New Roman" panose="02020603050405020304" charset="0"/>
              </a:rPr>
              <a:t>Протоколы сетевого уровня реализуются, как правило, в виде программных модулей и выполняются на конечных узлах-компьютерах, называемых </a:t>
            </a:r>
            <a:r>
              <a:rPr lang="ru-RU" altLang="x-none" sz="2400" b="1" u="sng" err="1">
                <a:cs typeface="Times New Roman" panose="02020603050405020304" charset="0"/>
              </a:rPr>
              <a:t>хостами</a:t>
            </a:r>
            <a:r>
              <a:rPr lang="ru-RU" altLang="x-none" sz="2400">
                <a:cs typeface="Times New Roman" panose="02020603050405020304" charset="0"/>
              </a:rPr>
              <a:t>, а также на промежуточных узлах - </a:t>
            </a:r>
            <a:r>
              <a:rPr lang="ru-RU" altLang="x-none" sz="2400" err="1">
                <a:cs typeface="Times New Roman" panose="02020603050405020304" charset="0"/>
              </a:rPr>
              <a:t>маршрутизаторах</a:t>
            </a:r>
            <a:r>
              <a:rPr lang="ru-RU" altLang="x-none" sz="2400">
                <a:cs typeface="Times New Roman" panose="02020603050405020304" charset="0"/>
              </a:rPr>
              <a:t>, называемых </a:t>
            </a:r>
            <a:r>
              <a:rPr lang="ru-RU" altLang="x-none" sz="2400" b="1" u="sng">
                <a:cs typeface="Times New Roman" panose="02020603050405020304" charset="0"/>
              </a:rPr>
              <a:t>шлюзами</a:t>
            </a:r>
            <a:r>
              <a:rPr lang="ru-RU" altLang="x-none" sz="2400">
                <a:cs typeface="Times New Roman" panose="02020603050405020304" charset="0"/>
              </a:rPr>
              <a:t>. </a:t>
            </a:r>
            <a:endParaRPr lang="ru-RU" altLang="x-none" sz="2400"/>
          </a:p>
          <a:p>
            <a:pPr algn="just">
              <a:buNone/>
            </a:pPr>
            <a:r>
              <a:rPr lang="ru-RU" altLang="x-none" sz="2400"/>
              <a:t>    </a:t>
            </a:r>
            <a:r>
              <a:rPr lang="ru-RU" altLang="x-none" sz="2400" b="1" u="sng">
                <a:cs typeface="Times New Roman" panose="02020603050405020304" charset="0"/>
              </a:rPr>
              <a:t>Мост или коммутатор</a:t>
            </a:r>
            <a:r>
              <a:rPr lang="ru-RU" altLang="x-none" sz="2400">
                <a:cs typeface="Times New Roman" panose="02020603050405020304" charset="0"/>
              </a:rPr>
              <a:t> разделяет сеть на сегменты, локализуя трафик внутри сегмента, что делает линии связи разделяемыми преимущественно между станциями данного сегмента.</a:t>
            </a:r>
            <a:r>
              <a:rPr lang="ru-RU" altLang="x-none" sz="2400"/>
              <a:t> </a:t>
            </a:r>
          </a:p>
          <a:p>
            <a:endParaRPr lang="ru-RU" altLang="x-none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54273"/>
          <p:cNvSpPr>
            <a:spLocks noGrp="1"/>
          </p:cNvSpPr>
          <p:nvPr>
            <p:ph type="title"/>
          </p:nvPr>
        </p:nvSpPr>
        <p:spPr>
          <a:xfrm>
            <a:off x="1676400" y="838200"/>
            <a:ext cx="8001000" cy="1143000"/>
          </a:xfrm>
          <a:ln/>
        </p:spPr>
        <p:txBody>
          <a:bodyPr anchor="b" anchorCtr="0"/>
          <a:lstStyle/>
          <a:p>
            <a:r>
              <a:rPr lang="ru-RU" altLang="x-none" dirty="0">
                <a:cs typeface="Times New Roman" panose="02020603050405020304" charset="0"/>
              </a:rPr>
              <a:t>Принципы маршрутизации</a:t>
            </a:r>
            <a:r>
              <a:rPr lang="ru-RU" altLang="x-none" dirty="0"/>
              <a:t> </a:t>
            </a:r>
          </a:p>
        </p:txBody>
      </p:sp>
      <p:sp>
        <p:nvSpPr>
          <p:cNvPr id="54275" name="Замещающий текст 542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buNone/>
            </a:pPr>
            <a:r>
              <a:rPr lang="ru-RU" altLang="x-none" sz="2400" dirty="0">
                <a:latin typeface="Times New Roman" panose="02020603050405020304" charset="0"/>
              </a:rPr>
              <a:t>    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Важнейшей задачей сетевого уровня является </a:t>
            </a:r>
            <a:endParaRPr lang="ru-RU" altLang="x-none" sz="2400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ru-RU" altLang="x-none" sz="2400" b="1" dirty="0">
                <a:latin typeface="Times New Roman" panose="02020603050405020304" charset="0"/>
              </a:rPr>
              <a:t>    </a:t>
            </a:r>
          </a:p>
          <a:p>
            <a:pPr algn="just">
              <a:buNone/>
            </a:pPr>
            <a:r>
              <a:rPr lang="ru-RU" altLang="x-none" sz="2400" b="1" dirty="0">
                <a:latin typeface="Times New Roman" panose="02020603050405020304" charset="0"/>
              </a:rPr>
              <a:t>    </a:t>
            </a:r>
            <a:r>
              <a:rPr lang="ru-RU" altLang="x-none" sz="2400" b="1" u="sng" dirty="0">
                <a:latin typeface="Times New Roman" panose="02020603050405020304" charset="0"/>
              </a:rPr>
              <a:t>М</a:t>
            </a:r>
            <a:r>
              <a:rPr lang="ru-RU" altLang="x-none" sz="2400" b="1" u="sng" dirty="0">
                <a:latin typeface="Times New Roman" panose="02020603050405020304" charset="0"/>
                <a:cs typeface="Times New Roman" panose="02020603050405020304" charset="0"/>
              </a:rPr>
              <a:t>аршрутизация</a:t>
            </a:r>
            <a:r>
              <a:rPr lang="ru-RU" altLang="x-none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x-none" sz="2400" dirty="0">
                <a:latin typeface="Times New Roman" panose="02020603050405020304" charset="0"/>
                <a:cs typeface="Times New Roman" panose="02020603050405020304" charset="0"/>
              </a:rPr>
              <a:t>- передача пакетов между двумя конечными узлами в составной сети.</a:t>
            </a:r>
          </a:p>
          <a:p>
            <a:endParaRPr lang="ru-RU" altLang="x-none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634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Алгоритмы маршрутизации</a:t>
            </a:r>
          </a:p>
        </p:txBody>
      </p:sp>
      <p:sp>
        <p:nvSpPr>
          <p:cNvPr id="63491" name="Замещающий текст 634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Алгоритмы маршрутизации можно дифференцировать, основываясь на нескольких ключевых характеристиках</a:t>
            </a:r>
            <a:r>
              <a:rPr lang="ru-RU" altLang="x-none" sz="2400" dirty="0">
                <a:solidFill>
                  <a:srgbClr val="000000"/>
                </a:solidFill>
              </a:rPr>
              <a:t> :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на работу результирующего протокола маршрутизации влияют конкретные задачи, которые решает разработчик алгоритма;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существуют различные типы алгоритмов маршрутизации, и каждый из них по-разному влияет на сеть и ресурсы маршрутизации;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  <a:cs typeface="Arial" panose="020B0604020202020204" pitchFamily="34" charset="0"/>
              </a:rPr>
              <a:t> </a:t>
            </a: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алгоритмы маршрутизации используют разнообразные показатели, которые влияют на работу оптимальных маршрутов.</a:t>
            </a:r>
            <a:endParaRPr lang="ru-RU" altLang="x-none" sz="2400" dirty="0">
              <a:solidFill>
                <a:srgbClr val="000000"/>
              </a:solidFill>
              <a:latin typeface="Times New Roman" panose="0202060305040502030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914400" y="1066800"/>
            <a:ext cx="8001000" cy="1143000"/>
          </a:xfrm>
          <a:ln/>
        </p:spPr>
        <p:txBody>
          <a:bodyPr anchor="b" anchorCtr="0"/>
          <a:lstStyle/>
          <a:p>
            <a:pPr algn="ctr"/>
            <a:r>
              <a:rPr lang="ru-RU" altLang="x-none" dirty="0"/>
              <a:t>Цели разработки алгоритмов маршрутизации</a:t>
            </a:r>
            <a:endParaRPr lang="ru-RU" altLang="x-none" dirty="0">
              <a:ea typeface="Times New Roman" panose="02020603050405020304" charset="0"/>
            </a:endParaRP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buNone/>
            </a:pPr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При разработке алгоритмов маршрутизации часто преследуют одну или несколько из перечисленных ниже целей:</a:t>
            </a: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Оптимальность</a:t>
            </a: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Простота и низкие непроизводительные затраты</a:t>
            </a: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Живучесть и стабильность</a:t>
            </a: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Быстрая сходимость</a:t>
            </a:r>
          </a:p>
          <a:p>
            <a:pPr algn="just"/>
            <a:r>
              <a:rPr lang="ru-RU" altLang="x-none" sz="2400" dirty="0">
                <a:solidFill>
                  <a:srgbClr val="000000"/>
                </a:solidFill>
                <a:latin typeface="Times New Roman" panose="02020603050405020304" charset="0"/>
              </a:rPr>
              <a:t>     Гибкость</a:t>
            </a:r>
          </a:p>
          <a:p>
            <a:pPr>
              <a:buNone/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645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ru-RU" altLang="x-none" dirty="0"/>
              <a:t>Оптимальность</a:t>
            </a:r>
          </a:p>
        </p:txBody>
      </p:sp>
      <p:sp>
        <p:nvSpPr>
          <p:cNvPr id="64515" name="Замещающий текст 645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</a:rPr>
              <a:t>    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Оптимальность, вероятно, является самой общей целью разработки. Она характеризует способность алгоритма маршрутизации выбирать "наилучший" маршрут. Наилучший маршрут зависит от показателей и от "веса" этих показателей, используемых при проведении расчета. Например, алгоритм маршрутизации мог бы использовать несколько пересылок с определенной задержкой, но при расчете "вес" задержки может быть им оценен как очень значительный. Естественно, что протоколы маршрутизации </a:t>
            </a:r>
            <a:r>
              <a:rPr lang="ru-RU" altLang="x-none" sz="2400" dirty="0" err="1">
                <a:solidFill>
                  <a:srgbClr val="000000"/>
                </a:solidFill>
                <a:cs typeface="Times New Roman" panose="02020603050405020304" charset="0"/>
              </a:rPr>
              <a:t>дожны строгo</a:t>
            </a:r>
            <a:r>
              <a:rPr lang="ru-RU" altLang="x-none" sz="2400" dirty="0">
                <a:solidFill>
                  <a:srgbClr val="000000"/>
                </a:solidFill>
                <a:cs typeface="Times New Roman" panose="02020603050405020304" charset="0"/>
              </a:rPr>
              <a:t> определять свои алгоритмы расчета показателей. </a:t>
            </a:r>
            <a:endParaRPr lang="ru-RU" altLang="x-none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ru-RU" altLang="x-none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68609"/>
          <p:cNvSpPr>
            <a:spLocks noGrp="1"/>
          </p:cNvSpPr>
          <p:nvPr>
            <p:ph type="title"/>
          </p:nvPr>
        </p:nvSpPr>
        <p:spPr>
          <a:xfrm>
            <a:off x="1143000" y="914400"/>
            <a:ext cx="8001000" cy="1143000"/>
          </a:xfrm>
          <a:ln/>
        </p:spPr>
        <p:txBody>
          <a:bodyPr anchor="b" anchorCtr="0"/>
          <a:lstStyle/>
          <a:p>
            <a:pPr algn="ctr"/>
            <a:r>
              <a:rPr lang="ru-RU" altLang="x-none" dirty="0"/>
              <a:t>Петля маршрутизации</a:t>
            </a:r>
          </a:p>
        </p:txBody>
      </p:sp>
      <p:graphicFrame>
        <p:nvGraphicFramePr>
          <p:cNvPr id="68611" name="Замещающий текст 68610"/>
          <p:cNvGraphicFramePr>
            <a:graphicFrameLocks/>
          </p:cNvGraphicFramePr>
          <p:nvPr>
            <p:ph type="body" idx="1"/>
          </p:nvPr>
        </p:nvGraphicFramePr>
        <p:xfrm>
          <a:off x="1447800" y="2895600"/>
          <a:ext cx="6705600" cy="2667000"/>
        </p:xfrm>
        <a:graphic>
          <a:graphicData uri="http://schemas.openxmlformats.org/presentationml/2006/ole">
            <p:oleObj spid="_x0000_s3079" r:id="rId4" imgW="4342857" imgH="1819529" progId="PBrush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Капсул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7"/>
      </a:accent4>
      <a:accent5>
        <a:srgbClr val="CAE2CA"/>
      </a:accent5>
      <a:accent6>
        <a:srgbClr val="2DB7B7"/>
      </a:accent6>
      <a:hlink>
        <a:srgbClr val="666699"/>
      </a:hlink>
      <a:folHlink>
        <a:srgbClr val="CC99FF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EB"/>
        </a:dk1>
        <a:lt1>
          <a:srgbClr val="336699"/>
        </a:lt1>
        <a:dk2>
          <a:srgbClr val="FFFFEB"/>
        </a:dk2>
        <a:lt2>
          <a:srgbClr val="000066"/>
        </a:lt2>
        <a:accent1>
          <a:srgbClr val="666699"/>
        </a:accent1>
        <a:accent2>
          <a:srgbClr val="99CCFF"/>
        </a:accent2>
        <a:accent3>
          <a:srgbClr val="ADB9CA"/>
        </a:accent3>
        <a:accent4>
          <a:srgbClr val="DCDCCA"/>
        </a:accent4>
        <a:accent5>
          <a:srgbClr val="B9B9CA"/>
        </a:accent5>
        <a:accent6>
          <a:srgbClr val="89B7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7"/>
        </a:accent4>
        <a:accent5>
          <a:srgbClr val="CAE2CA"/>
        </a:accent5>
        <a:accent6>
          <a:srgbClr val="2DB7B7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2727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2DB7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Designs\Капсулы.pot</Template>
  <TotalTime>0</TotalTime>
  <Words>1464</Words>
  <Application>WPS Presentation</Application>
  <PresentationFormat>Экран (4:3)</PresentationFormat>
  <Paragraphs>139</Paragraphs>
  <Slides>30</Slides>
  <Notes>30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Капсулы</vt:lpstr>
      <vt:lpstr>Маршрутизация как процесс  Маршрутизатор как устройство</vt:lpstr>
      <vt:lpstr>Маршрутизация как процесс</vt:lpstr>
      <vt:lpstr>Сетевой уровень как средство построения больших сетей </vt:lpstr>
      <vt:lpstr>Принципы объединения сетей на  основе протоколов сетевого уровня </vt:lpstr>
      <vt:lpstr>Принципы маршрутизации </vt:lpstr>
      <vt:lpstr>Алгоритмы маршрутизации</vt:lpstr>
      <vt:lpstr>Цели разработки алгоритмов маршрутизации</vt:lpstr>
      <vt:lpstr>Оптимальность</vt:lpstr>
      <vt:lpstr>Петля маршрутизации</vt:lpstr>
      <vt:lpstr>Типы алгоритмов</vt:lpstr>
      <vt:lpstr>Статические или динамические алгоритмы</vt:lpstr>
      <vt:lpstr>Одномаршрутные или многомаршрутные алгоритмы</vt:lpstr>
      <vt:lpstr>Одноуровневые или иерархические алгоритмы</vt:lpstr>
      <vt:lpstr>Показатели алгоритмов (метрики)</vt:lpstr>
      <vt:lpstr>Длина маршрута</vt:lpstr>
      <vt:lpstr>Надежность</vt:lpstr>
      <vt:lpstr>Задержка</vt:lpstr>
      <vt:lpstr>Полоса пропускания</vt:lpstr>
      <vt:lpstr>Формальное описание алгоритма</vt:lpstr>
      <vt:lpstr>Параметры качества сервиса </vt:lpstr>
      <vt:lpstr>Вывод:</vt:lpstr>
      <vt:lpstr>Маршрутизатор как устройство</vt:lpstr>
      <vt:lpstr>Понятие маршрутизатора</vt:lpstr>
      <vt:lpstr>Применение</vt:lpstr>
      <vt:lpstr>Функции маршрутизаторов</vt:lpstr>
      <vt:lpstr>Функции маршрутизаторов</vt:lpstr>
      <vt:lpstr>Основная функция маршрутизатора</vt:lpstr>
      <vt:lpstr>Уровень протоколов маршрутизации</vt:lpstr>
      <vt:lpstr>Вывод:</vt:lpstr>
      <vt:lpstr>Спасибо за внимание!</vt:lpstr>
    </vt:vector>
  </TitlesOfParts>
  <Company>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Маршрутизация как процесс</dc:title>
  <dc:creator>root</dc:creator>
  <cp:lastModifiedBy>student23</cp:lastModifiedBy>
  <cp:revision>21</cp:revision>
  <dcterms:created xsi:type="dcterms:W3CDTF">2005-10-23T15:39:38Z</dcterms:created>
  <dcterms:modified xsi:type="dcterms:W3CDTF">2024-10-23T07:45:54Z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22A8B55CAADC4F7F9907C40E90F1DA79_12</vt:lpwstr>
  </property>
  <property fmtid="{D5CDD505-2E9C-101B-9397-08002B2CF9AE}" pid="3" name="KSOProductBuildVer">
    <vt:lpwstr>1049-12.2.0.18586</vt:lpwstr>
  </property>
</Properties>
</file>