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313" r:id="rId3"/>
    <p:sldId id="314" r:id="rId4"/>
    <p:sldId id="269" r:id="rId5"/>
    <p:sldId id="270" r:id="rId6"/>
    <p:sldId id="260" r:id="rId7"/>
    <p:sldId id="316" r:id="rId8"/>
    <p:sldId id="317" r:id="rId9"/>
    <p:sldId id="261" r:id="rId10"/>
    <p:sldId id="262" r:id="rId11"/>
    <p:sldId id="320" r:id="rId12"/>
    <p:sldId id="315" r:id="rId1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3" autoAdjust="0"/>
    <p:restoredTop sz="82657" autoAdjust="0"/>
  </p:normalViewPr>
  <p:slideViewPr>
    <p:cSldViewPr>
      <p:cViewPr varScale="1">
        <p:scale>
          <a:sx n="103" d="100"/>
          <a:sy n="103" d="100"/>
        </p:scale>
        <p:origin x="-840" y="-90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F556E-6099-4D72-980F-6DE4B7BA9F27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DFE2F-88B3-4C9B-8A08-37FF138E6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04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EE36B-8CAC-4619-B79C-15FE8D88303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4886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Discuss about the requirements of assessment 1/problem</a:t>
            </a:r>
            <a:r>
              <a:rPr lang="en-GB" baseline="0" dirty="0"/>
              <a:t> description through module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Discuss about the report structure and contents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Discuss about code submission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Discuss about plagiarism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Discuss about the mode of submission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Discuss about user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Discuss about the marking criteria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9A950-D844-4A6A-9710-75DACB0FA71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1921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031" r="12041"/>
          <a:stretch>
            <a:fillRect/>
          </a:stretch>
        </p:blipFill>
        <p:spPr bwMode="auto">
          <a:xfrm>
            <a:off x="0" y="1314979"/>
            <a:ext cx="9144000" cy="314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984626" y="1314979"/>
            <a:ext cx="5159375" cy="3144573"/>
          </a:xfrm>
          <a:prstGeom prst="rect">
            <a:avLst/>
          </a:prstGeom>
          <a:solidFill>
            <a:srgbClr val="EB6F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1" y="1895741"/>
            <a:ext cx="2120032" cy="171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67944" y="1993403"/>
            <a:ext cx="4390256" cy="1178433"/>
          </a:xfrm>
        </p:spPr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67944" y="3238501"/>
            <a:ext cx="4392488" cy="555104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Week-X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BA0AAC13-71AB-4E96-ABA9-82187FB5F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5712" y="1344613"/>
            <a:ext cx="4392488" cy="64879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GB" dirty="0"/>
              <a:t>CT-XXXX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5D961229-7AB3-4AD2-8D53-D1AEF785DC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5712" y="3865563"/>
            <a:ext cx="4390256" cy="55137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="" xmlns:p14="http://schemas.microsoft.com/office/powerpoint/2010/main" val="32977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8388886-2F03-4FB1-92D1-D3D34DF470F2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0E53358A-CCAE-4DF0-9766-F5F5154769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>
              <a:extLst>
                <a:ext uri="{FF2B5EF4-FFF2-40B4-BE49-F238E27FC236}">
                  <a16:creationId xmlns="" xmlns:a16="http://schemas.microsoft.com/office/drawing/2014/main" id="{D8BEBA80-208E-4E39-915A-CD51DA0CC4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2797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3BB7794-7C02-4E78-B808-D77CCE0AEEA3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7541BE98-E0FD-44AC-B53E-DF4202393B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>
              <a:extLst>
                <a:ext uri="{FF2B5EF4-FFF2-40B4-BE49-F238E27FC236}">
                  <a16:creationId xmlns="" xmlns:a16="http://schemas.microsoft.com/office/drawing/2014/main" id="{FB2D1C76-238B-4BF1-9C54-D6681827E1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67199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8865"/>
            <a:ext cx="6230182" cy="952500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89" r="80035"/>
          <a:stretch>
            <a:fillRect/>
          </a:stretch>
        </p:blipFill>
        <p:spPr bwMode="auto">
          <a:xfrm>
            <a:off x="1" y="-15875"/>
            <a:ext cx="52155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456139"/>
            <a:ext cx="521549" cy="78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61651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68D385A-0B38-4B99-A1F1-3EB754BA1FB4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9975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8865"/>
            <a:ext cx="6192688" cy="9525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333501"/>
            <a:ext cx="3816424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333501"/>
            <a:ext cx="375476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0875AC1-A6E4-4B38-B4F5-95BE43E06104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5B194C76-D8D7-416B-8F9C-F0259F77E9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033AFA32-9306-4B63-8378-F04BD7C667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657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8865"/>
            <a:ext cx="6192688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1279261"/>
            <a:ext cx="3816424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592" y="1812396"/>
            <a:ext cx="3816424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033" y="1279261"/>
            <a:ext cx="382676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033" y="1812396"/>
            <a:ext cx="382676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892DB6BD-B753-4E8D-AECD-C0D785DE908E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6664F2E-98E0-414E-8D28-02078612E1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3">
              <a:extLst>
                <a:ext uri="{FF2B5EF4-FFF2-40B4-BE49-F238E27FC236}">
                  <a16:creationId xmlns="" xmlns:a16="http://schemas.microsoft.com/office/drawing/2014/main" id="{DC3544CC-3D84-4A2C-AFE2-FE862453A3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215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0EED9B0-7E20-4C9E-9FAF-E008BF7AB359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7F9DB8D-ABB3-4F35-B14A-5259918DEA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>
              <a:extLst>
                <a:ext uri="{FF2B5EF4-FFF2-40B4-BE49-F238E27FC236}">
                  <a16:creationId xmlns="" xmlns:a16="http://schemas.microsoft.com/office/drawing/2014/main" id="{0D839721-BCB4-4BD9-9903-3A8C4E2A92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7097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DA78D2C-00C1-4B50-B361-498E78513A05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879FE55-E1E1-455A-9EFE-AD080E280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>
              <a:extLst>
                <a:ext uri="{FF2B5EF4-FFF2-40B4-BE49-F238E27FC236}">
                  <a16:creationId xmlns="" xmlns:a16="http://schemas.microsoft.com/office/drawing/2014/main" id="{1E5A3380-8BE5-4BA4-AA43-CD7D28BE8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6500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87" y="227542"/>
            <a:ext cx="2834427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087" y="1195918"/>
            <a:ext cx="2834427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FBDB431-6CBF-4DF5-9479-F1ADC56BC73D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79FE20F2-8BB0-4F96-ABC4-A80808FF98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>
              <a:extLst>
                <a:ext uri="{FF2B5EF4-FFF2-40B4-BE49-F238E27FC236}">
                  <a16:creationId xmlns="" xmlns:a16="http://schemas.microsoft.com/office/drawing/2014/main" id="{C38FA4F8-2C8C-452D-8A27-07B7FD01C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61824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E6B6648B-381E-4E3D-BEA3-35A97537BF4C}"/>
              </a:ext>
            </a:extLst>
          </p:cNvPr>
          <p:cNvGrpSpPr/>
          <p:nvPr userDrawn="1"/>
        </p:nvGrpSpPr>
        <p:grpSpPr>
          <a:xfrm>
            <a:off x="1" y="-15875"/>
            <a:ext cx="521550" cy="5730875"/>
            <a:chOff x="1" y="-15875"/>
            <a:chExt cx="521550" cy="5730875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EBA14E29-8FA0-4A53-A46C-CA91412D1B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989" r="80035"/>
            <a:stretch>
              <a:fillRect/>
            </a:stretch>
          </p:blipFill>
          <p:spPr bwMode="auto">
            <a:xfrm>
              <a:off x="1" y="-15875"/>
              <a:ext cx="521550" cy="573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3">
              <a:extLst>
                <a:ext uri="{FF2B5EF4-FFF2-40B4-BE49-F238E27FC236}">
                  <a16:creationId xmlns="" xmlns:a16="http://schemas.microsoft.com/office/drawing/2014/main" id="{6B46BF74-BBAA-4CA6-8DD9-6046038766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2456139"/>
              <a:ext cx="521549" cy="785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24972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28865"/>
            <a:ext cx="7787208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1333501"/>
            <a:ext cx="7787208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3EE2-A68C-478E-AF06-C5E4D2222533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080C-E004-4143-AD4C-B17D0C1AA2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63ACC71-3052-4EE9-840C-21CCCE87346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52320" y="43326"/>
            <a:ext cx="1619250" cy="381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76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gorine@glos.ac.uk" TargetMode="External"/><Relationship Id="rId2" Type="http://schemas.openxmlformats.org/officeDocument/2006/relationships/hyperlink" Target="mailto:qalimirza@glos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ol.software.informer.com/2.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FF7039D-E7D0-4031-AD10-1C6FA0AC3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Cryptography and Security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9B2A699-356F-4C5C-A206-9C1DA63BA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 – Session 1 (Face-to-Face)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8F4D866-5924-49F7-9042-98EA7D016F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5FFEF3-7C4B-C349-B594-50F8C06D0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CT5046</a:t>
            </a:r>
          </a:p>
        </p:txBody>
      </p:sp>
    </p:spTree>
    <p:extLst>
      <p:ext uri="{BB962C8B-B14F-4D97-AF65-F5344CB8AC3E}">
        <p14:creationId xmlns="" xmlns:p14="http://schemas.microsoft.com/office/powerpoint/2010/main" val="222274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8865"/>
            <a:ext cx="6230182" cy="612411"/>
          </a:xfrm>
        </p:spPr>
        <p:txBody>
          <a:bodyPr/>
          <a:lstStyle/>
          <a:p>
            <a:r>
              <a:rPr lang="en-GB" dirty="0"/>
              <a:t>Assessment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057300"/>
            <a:ext cx="7704856" cy="4464496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Report Submission on </a:t>
            </a:r>
            <a:r>
              <a:rPr lang="en-GB" b="1" dirty="0"/>
              <a:t>Monday 14</a:t>
            </a:r>
            <a:r>
              <a:rPr lang="en-GB" b="1" baseline="30000" dirty="0"/>
              <a:t>th</a:t>
            </a:r>
            <a:r>
              <a:rPr lang="en-GB" b="1" dirty="0"/>
              <a:t> December 2020</a:t>
            </a:r>
            <a:endParaRPr lang="en-GB" dirty="0"/>
          </a:p>
          <a:p>
            <a:pPr algn="just"/>
            <a:r>
              <a:rPr lang="en-GB" dirty="0"/>
              <a:t>The assessment contributes to all learning outcomes as indicated and will comprise of the following components.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9009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71756-BDE1-9642-AABA-F10FA0BF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8145"/>
            <a:ext cx="6840760" cy="468395"/>
          </a:xfrm>
        </p:spPr>
        <p:txBody>
          <a:bodyPr/>
          <a:lstStyle/>
          <a:p>
            <a:r>
              <a:rPr lang="en-US" sz="3000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78F29B-074F-BF4D-A5C1-85E65703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913284"/>
            <a:ext cx="8075240" cy="460851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Case Study is in the </a:t>
            </a:r>
            <a:r>
              <a:rPr lang="en-GB"/>
              <a:t>Module Guide</a:t>
            </a:r>
          </a:p>
          <a:p>
            <a:r>
              <a:rPr lang="en-GB" dirty="0"/>
              <a:t>As a cybersecurity consultant, you are asked to provide the recommendation and design for protecting data within the organisation. This includes encrypting:</a:t>
            </a:r>
          </a:p>
          <a:p>
            <a:pPr lvl="1"/>
            <a:r>
              <a:rPr lang="en-GB" dirty="0"/>
              <a:t>Network, email and Internet traffic;</a:t>
            </a:r>
          </a:p>
          <a:p>
            <a:pPr lvl="1"/>
            <a:r>
              <a:rPr lang="en-GB" dirty="0"/>
              <a:t>Files   on   the   file   servers   of   both   San   Diego   and   Cheltenham offices;</a:t>
            </a:r>
          </a:p>
          <a:p>
            <a:pPr lvl="1"/>
            <a:r>
              <a:rPr lang="en-GB" dirty="0"/>
              <a:t>Traffic which is used to access the files through remote access.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You need to provide a report which contains the following:</a:t>
            </a:r>
          </a:p>
          <a:p>
            <a:pPr lvl="1"/>
            <a:r>
              <a:rPr lang="en-GB" dirty="0"/>
              <a:t>What the data-at-rest and data-in-transit are in this case study;</a:t>
            </a:r>
          </a:p>
          <a:p>
            <a:pPr lvl="1"/>
            <a:r>
              <a:rPr lang="en-GB" dirty="0"/>
              <a:t>Identification/Justification   of   appropriate   encryption   techniques and how they work;</a:t>
            </a:r>
          </a:p>
          <a:p>
            <a:pPr lvl="1"/>
            <a:r>
              <a:rPr lang="en-GB" dirty="0"/>
              <a:t>Advantages/Disadvantages of the techniques selected;</a:t>
            </a:r>
          </a:p>
          <a:p>
            <a:pPr lvl="1"/>
            <a:r>
              <a:rPr lang="en-GB" dirty="0"/>
              <a:t>How they  will  be  applied  to  encrypt  the  data  categories  identified.</a:t>
            </a:r>
          </a:p>
          <a:p>
            <a:pPr lvl="1"/>
            <a:r>
              <a:rPr lang="en-GB" dirty="0"/>
              <a:t>You are allowed to make any assumptions with the case study, but you need to detail them in your report.</a:t>
            </a:r>
          </a:p>
          <a:p>
            <a:pPr marL="400050" lvl="1" indent="0" algn="just">
              <a:buNone/>
            </a:pPr>
            <a:r>
              <a:rPr lang="en-GB" sz="44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251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0CE3F-412D-3548-A792-12DB4F9E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4" name="Content Placeholder 4" descr="untitled">
            <a:extLst>
              <a:ext uri="{FF2B5EF4-FFF2-40B4-BE49-F238E27FC236}">
                <a16:creationId xmlns="" xmlns:a16="http://schemas.microsoft.com/office/drawing/2014/main" id="{EF0314FF-3B7A-B545-8C38-C4B657592F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752" y="1236189"/>
            <a:ext cx="4248472" cy="44788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250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Dr.</a:t>
            </a:r>
            <a:r>
              <a:rPr lang="en-GB" dirty="0"/>
              <a:t> Qublai Ali Mirza (Module Leader)</a:t>
            </a:r>
          </a:p>
          <a:p>
            <a:pPr lvl="1"/>
            <a:r>
              <a:rPr lang="en-GB" dirty="0">
                <a:hlinkClick r:id="rId2"/>
              </a:rPr>
              <a:t>qalimirza@glos.ac.uk</a:t>
            </a:r>
            <a:r>
              <a:rPr lang="en-GB" dirty="0"/>
              <a:t> </a:t>
            </a:r>
          </a:p>
          <a:p>
            <a:r>
              <a:rPr lang="en-GB" dirty="0" err="1"/>
              <a:t>Dr.</a:t>
            </a:r>
            <a:r>
              <a:rPr lang="en-GB" dirty="0"/>
              <a:t> Adam Gorine</a:t>
            </a:r>
          </a:p>
          <a:p>
            <a:pPr lvl="1"/>
            <a:r>
              <a:rPr lang="en-GB" dirty="0">
                <a:hlinkClick r:id="rId3"/>
              </a:rPr>
              <a:t>agorine@glos.ac.uk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45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20E1AC-C240-2049-84B2-14482CED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Outcomes –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31EB04-59D5-7041-8DD2-9D42ACD4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of Module</a:t>
            </a:r>
          </a:p>
          <a:p>
            <a:r>
              <a:rPr lang="en-US" sz="2800" dirty="0"/>
              <a:t>Module Delivery</a:t>
            </a:r>
          </a:p>
          <a:p>
            <a:r>
              <a:rPr lang="en-US" sz="2800" dirty="0"/>
              <a:t>Assessments and Deadlines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7005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928" y="121196"/>
            <a:ext cx="6230182" cy="684419"/>
          </a:xfrm>
        </p:spPr>
        <p:txBody>
          <a:bodyPr/>
          <a:lstStyle/>
          <a:p>
            <a:r>
              <a:rPr lang="en-GB" dirty="0"/>
              <a:t>Module Overview 1/2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9592" y="841277"/>
            <a:ext cx="7632848" cy="4752528"/>
          </a:xfrm>
        </p:spPr>
        <p:txBody>
          <a:bodyPr>
            <a:noAutofit/>
          </a:bodyPr>
          <a:lstStyle/>
          <a:p>
            <a:pPr fontAlgn="t"/>
            <a:r>
              <a:rPr lang="en-GB" sz="2100" dirty="0"/>
              <a:t>Introduction to Cryptography</a:t>
            </a:r>
          </a:p>
          <a:p>
            <a:pPr lvl="1" fontAlgn="t"/>
            <a:r>
              <a:rPr lang="en-GB" sz="1800" dirty="0"/>
              <a:t>Principles</a:t>
            </a:r>
          </a:p>
          <a:p>
            <a:pPr lvl="1" fontAlgn="t"/>
            <a:r>
              <a:rPr lang="en-GB" sz="1800" dirty="0"/>
              <a:t>CIA</a:t>
            </a:r>
          </a:p>
          <a:p>
            <a:pPr lvl="1" fontAlgn="t"/>
            <a:r>
              <a:rPr lang="en-GB" sz="1800" dirty="0"/>
              <a:t>History of Cryptography</a:t>
            </a:r>
            <a:endParaRPr lang="en-US" sz="1800" dirty="0"/>
          </a:p>
          <a:p>
            <a:pPr fontAlgn="t"/>
            <a:r>
              <a:rPr lang="en-GB" sz="2100" dirty="0"/>
              <a:t>Introduction to Cryptography I</a:t>
            </a:r>
            <a:endParaRPr lang="en-US" sz="2100" dirty="0"/>
          </a:p>
          <a:p>
            <a:pPr lvl="1" fontAlgn="t"/>
            <a:r>
              <a:rPr lang="en-US" sz="1700" dirty="0"/>
              <a:t>Information Theory</a:t>
            </a:r>
          </a:p>
          <a:p>
            <a:pPr lvl="1" fontAlgn="t"/>
            <a:r>
              <a:rPr lang="en-US" sz="1700" dirty="0"/>
              <a:t>Number Theory</a:t>
            </a:r>
          </a:p>
          <a:p>
            <a:pPr lvl="1" fontAlgn="t"/>
            <a:r>
              <a:rPr lang="en-US" sz="1700" dirty="0"/>
              <a:t>Algebra and Discrete Mathematics</a:t>
            </a:r>
          </a:p>
          <a:p>
            <a:pPr fontAlgn="t"/>
            <a:r>
              <a:rPr lang="en-US" sz="2100" dirty="0"/>
              <a:t>Introduction to Cryptography II</a:t>
            </a:r>
          </a:p>
          <a:p>
            <a:pPr lvl="1" fontAlgn="t"/>
            <a:r>
              <a:rPr lang="en-US" sz="1700" dirty="0"/>
              <a:t>Classical</a:t>
            </a:r>
          </a:p>
          <a:p>
            <a:pPr lvl="1" fontAlgn="t"/>
            <a:r>
              <a:rPr lang="en-US" sz="1700" dirty="0"/>
              <a:t>Symmetric</a:t>
            </a:r>
          </a:p>
          <a:p>
            <a:pPr lvl="1" fontAlgn="t"/>
            <a:r>
              <a:rPr lang="en-US" sz="1700" dirty="0"/>
              <a:t>Asymmetric</a:t>
            </a:r>
          </a:p>
          <a:p>
            <a:pPr lvl="1" fontAlgn="t"/>
            <a:r>
              <a:rPr lang="en-US" sz="1700" dirty="0"/>
              <a:t>Steganography</a:t>
            </a:r>
          </a:p>
          <a:p>
            <a:pPr lvl="1" fontAlgn="t"/>
            <a:r>
              <a:rPr lang="en-US" sz="1700" dirty="0"/>
              <a:t>Cryptanalysis</a:t>
            </a:r>
          </a:p>
          <a:p>
            <a:pPr marL="457200" lvl="1" indent="0" fontAlgn="t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="" xmlns:p14="http://schemas.microsoft.com/office/powerpoint/2010/main" val="172551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655095" y="486967"/>
            <a:ext cx="5345906" cy="386953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defRPr/>
            </a:pPr>
            <a:endParaRPr lang="en-GB" sz="2400" b="1" dirty="0">
              <a:solidFill>
                <a:srgbClr val="005598"/>
              </a:solidFill>
              <a:latin typeface="+mn-lt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06613"/>
            <a:ext cx="5786400" cy="573668"/>
          </a:xfrm>
        </p:spPr>
        <p:txBody>
          <a:bodyPr/>
          <a:lstStyle/>
          <a:p>
            <a:r>
              <a:rPr lang="en-GB" dirty="0"/>
              <a:t>Module Overview 2/2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868388"/>
            <a:ext cx="7200800" cy="4653408"/>
          </a:xfrm>
        </p:spPr>
        <p:txBody>
          <a:bodyPr>
            <a:normAutofit/>
          </a:bodyPr>
          <a:lstStyle/>
          <a:p>
            <a:r>
              <a:rPr lang="en-GB" sz="2100" dirty="0"/>
              <a:t>Symmetric Encryption</a:t>
            </a:r>
          </a:p>
          <a:p>
            <a:pPr lvl="1"/>
            <a:r>
              <a:rPr lang="en-GB" sz="1400" dirty="0"/>
              <a:t>Purpose &amp; Operation</a:t>
            </a:r>
          </a:p>
          <a:p>
            <a:pPr lvl="1"/>
            <a:r>
              <a:rPr lang="en-GB" sz="1400" dirty="0"/>
              <a:t>Block &amp; Stream Ciphers</a:t>
            </a:r>
          </a:p>
          <a:p>
            <a:pPr lvl="1"/>
            <a:r>
              <a:rPr lang="en-GB" sz="1400" dirty="0" err="1"/>
              <a:t>Feistel</a:t>
            </a:r>
            <a:r>
              <a:rPr lang="en-GB" sz="1400" dirty="0"/>
              <a:t> Networks, S-Boxes</a:t>
            </a:r>
          </a:p>
          <a:p>
            <a:pPr lvl="1"/>
            <a:r>
              <a:rPr lang="en-GB" sz="1400" dirty="0"/>
              <a:t>Substitution &amp; Permutation</a:t>
            </a:r>
          </a:p>
          <a:p>
            <a:pPr lvl="1"/>
            <a:r>
              <a:rPr lang="en-GB" sz="1400" dirty="0"/>
              <a:t>DES, 3DES, AES</a:t>
            </a:r>
          </a:p>
          <a:p>
            <a:r>
              <a:rPr lang="en-GB" sz="1800" dirty="0"/>
              <a:t>Hashing</a:t>
            </a:r>
          </a:p>
          <a:p>
            <a:pPr lvl="1"/>
            <a:r>
              <a:rPr lang="en-GB" sz="1400" dirty="0"/>
              <a:t>Purpose &amp; Operation</a:t>
            </a:r>
          </a:p>
          <a:p>
            <a:pPr lvl="1"/>
            <a:r>
              <a:rPr lang="en-GB" sz="1400" dirty="0"/>
              <a:t>MAC</a:t>
            </a:r>
            <a:r>
              <a:rPr lang="en-US" sz="1400" dirty="0"/>
              <a:t> &amp; HMAC</a:t>
            </a:r>
          </a:p>
          <a:p>
            <a:r>
              <a:rPr lang="en-US" sz="1800" dirty="0"/>
              <a:t>Asymmetric Encryption</a:t>
            </a:r>
          </a:p>
          <a:p>
            <a:pPr lvl="1"/>
            <a:r>
              <a:rPr lang="en-US" sz="1400" dirty="0"/>
              <a:t>RSA</a:t>
            </a:r>
          </a:p>
          <a:p>
            <a:pPr lvl="1"/>
            <a:r>
              <a:rPr lang="en-US" sz="1400" dirty="0"/>
              <a:t>Key Negotiation &amp; Distribution</a:t>
            </a:r>
          </a:p>
          <a:p>
            <a:pPr lvl="1"/>
            <a:r>
              <a:rPr lang="en-US" sz="1400" dirty="0"/>
              <a:t>Message Exchanges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GB" sz="1400" dirty="0"/>
          </a:p>
        </p:txBody>
      </p:sp>
    </p:spTree>
    <p:extLst>
      <p:ext uri="{BB962C8B-B14F-4D97-AF65-F5344CB8AC3E}">
        <p14:creationId xmlns="" xmlns:p14="http://schemas.microsoft.com/office/powerpoint/2010/main" val="177531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93205"/>
            <a:ext cx="6230182" cy="504056"/>
          </a:xfrm>
        </p:spPr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5" y="913284"/>
            <a:ext cx="8208912" cy="4680520"/>
          </a:xfrm>
        </p:spPr>
        <p:txBody>
          <a:bodyPr>
            <a:normAutofit fontScale="62500" lnSpcReduction="20000"/>
          </a:bodyPr>
          <a:lstStyle/>
          <a:p>
            <a:pPr eaLnBrk="0" hangingPunct="0"/>
            <a:r>
              <a:rPr lang="en-GB" dirty="0"/>
              <a:t>A student passing this module should be able to:</a:t>
            </a:r>
          </a:p>
          <a:p>
            <a:pPr lvl="1"/>
            <a:r>
              <a:rPr lang="en-GB" dirty="0"/>
              <a:t>Understand and synthesize the essential components and principles of cryptography;</a:t>
            </a:r>
          </a:p>
          <a:p>
            <a:pPr lvl="1"/>
            <a:r>
              <a:rPr lang="en-GB" dirty="0"/>
              <a:t>Understand the fundamental principles and application of symmetric encryption and cryptographic hashing to provide an improved cyber security posture;</a:t>
            </a:r>
          </a:p>
          <a:p>
            <a:pPr lvl="1"/>
            <a:r>
              <a:rPr lang="en-GB" dirty="0"/>
              <a:t>Understand the fundamental principles and application of asymmetric and public-key encryption to provide an improved cyber security posture;</a:t>
            </a:r>
          </a:p>
          <a:p>
            <a:pPr lvl="1"/>
            <a:r>
              <a:rPr lang="en-GB" dirty="0"/>
              <a:t>Understand the application of cryptographic techniques and protocols to protect the transmission and storage of information, provide confidentiality, integrity, protected message exchanges, data origin authentication, entity authentication and non-repudiation;</a:t>
            </a:r>
          </a:p>
          <a:p>
            <a:pPr lvl="1"/>
            <a:r>
              <a:rPr lang="en-GB" dirty="0"/>
              <a:t>Identify and explain key management, digital signatures, digital certificates and a Public-Key Infrastructure (PKI);</a:t>
            </a:r>
          </a:p>
          <a:p>
            <a:pPr lvl="1"/>
            <a:r>
              <a:rPr lang="en-GB" dirty="0"/>
              <a:t>Identify and understand the requirements to implement cryptographic applications. Recognise the importance of cryptanalysis and cryptographic backdoors;</a:t>
            </a:r>
          </a:p>
        </p:txBody>
      </p:sp>
    </p:spTree>
    <p:extLst>
      <p:ext uri="{BB962C8B-B14F-4D97-AF65-F5344CB8AC3E}">
        <p14:creationId xmlns="" xmlns:p14="http://schemas.microsoft.com/office/powerpoint/2010/main" val="397710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39ED6-5F72-BE49-9103-6FD372E7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EE9BE5-09E8-7F49-9AB7-692C6BED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will follow a blended approach </a:t>
            </a:r>
          </a:p>
          <a:p>
            <a:pPr lvl="1"/>
            <a:r>
              <a:rPr lang="en-US" sz="2400" dirty="0"/>
              <a:t>3 hours of online lecture every week on MS Teams</a:t>
            </a:r>
          </a:p>
          <a:p>
            <a:pPr lvl="1"/>
            <a:r>
              <a:rPr lang="en-US" sz="2400" dirty="0"/>
              <a:t>1 hour of face-to-face lecture/lab every alternate </a:t>
            </a:r>
            <a:r>
              <a:rPr lang="en-US" sz="2400" dirty="0" smtClean="0"/>
              <a:t>week</a:t>
            </a:r>
          </a:p>
          <a:p>
            <a:pPr lvl="1"/>
            <a:r>
              <a:rPr lang="en-GB" sz="2400" dirty="0" smtClean="0"/>
              <a:t> </a:t>
            </a:r>
            <a:r>
              <a:rPr lang="en-GB" sz="2400" smtClean="0"/>
              <a:t>Download </a:t>
            </a:r>
            <a:r>
              <a:rPr lang="en-GB" sz="2400" b="1" smtClean="0">
                <a:solidFill>
                  <a:srgbClr val="FF0000"/>
                </a:solidFill>
              </a:rPr>
              <a:t>CrypTool2</a:t>
            </a:r>
            <a:r>
              <a:rPr lang="en-GB" sz="2400" smtClean="0"/>
              <a:t> </a:t>
            </a:r>
            <a:r>
              <a:rPr lang="en-GB" sz="2400" dirty="0" smtClean="0">
                <a:hlinkClick r:id="rId2"/>
              </a:rPr>
              <a:t>https</a:t>
            </a:r>
            <a:r>
              <a:rPr lang="en-GB" sz="2400" dirty="0" smtClean="0">
                <a:hlinkClick r:id="rId2"/>
              </a:rPr>
              <a:t>://cryptool.software.informer.com/2.0</a:t>
            </a:r>
            <a:r>
              <a:rPr lang="en-GB" sz="2400" dirty="0" smtClean="0">
                <a:hlinkClick r:id="rId2"/>
              </a:rPr>
              <a:t>/</a:t>
            </a:r>
            <a:endParaRPr lang="en-GB" sz="2400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029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B5518A-7B23-9945-83C2-4BB1E1E1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193204"/>
            <a:ext cx="6230182" cy="756427"/>
          </a:xfrm>
        </p:spPr>
        <p:txBody>
          <a:bodyPr/>
          <a:lstStyle/>
          <a:p>
            <a:r>
              <a:rPr lang="en-US" dirty="0"/>
              <a:t>Module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B2F13-9469-FD43-9B2E-18048616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057300"/>
            <a:ext cx="7787208" cy="4320480"/>
          </a:xfrm>
        </p:spPr>
        <p:txBody>
          <a:bodyPr/>
          <a:lstStyle/>
          <a:p>
            <a:r>
              <a:rPr lang="en-US" dirty="0"/>
              <a:t>Online Sessions</a:t>
            </a:r>
          </a:p>
          <a:p>
            <a:pPr lvl="1"/>
            <a:r>
              <a:rPr lang="en-US" dirty="0"/>
              <a:t>Lecture Delivery </a:t>
            </a:r>
          </a:p>
          <a:p>
            <a:pPr lvl="1"/>
            <a:r>
              <a:rPr lang="en-US" dirty="0"/>
              <a:t>Lab Exercise</a:t>
            </a:r>
          </a:p>
          <a:p>
            <a:pPr lvl="1"/>
            <a:r>
              <a:rPr lang="en-US" dirty="0"/>
              <a:t>Post-Sessional Work</a:t>
            </a:r>
          </a:p>
          <a:p>
            <a:pPr lvl="1"/>
            <a:r>
              <a:rPr lang="en-US" dirty="0"/>
              <a:t>Q/A</a:t>
            </a:r>
          </a:p>
          <a:p>
            <a:r>
              <a:rPr lang="en-US" dirty="0"/>
              <a:t>Face-to-Face Sessions</a:t>
            </a:r>
          </a:p>
          <a:p>
            <a:pPr lvl="1"/>
            <a:r>
              <a:rPr lang="en-US" dirty="0"/>
              <a:t>Lab Exercise </a:t>
            </a:r>
          </a:p>
          <a:p>
            <a:pPr lvl="1"/>
            <a:r>
              <a:rPr lang="en-US" dirty="0"/>
              <a:t>Q/A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0805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One Assessment: 100%</a:t>
            </a:r>
          </a:p>
          <a:p>
            <a:r>
              <a:rPr lang="en-GB" b="1" dirty="0"/>
              <a:t>Type: </a:t>
            </a:r>
            <a:r>
              <a:rPr lang="en-GB" dirty="0"/>
              <a:t>Coursework: Individual, standard written</a:t>
            </a:r>
          </a:p>
          <a:p>
            <a:r>
              <a:rPr lang="en-GB" b="1" dirty="0"/>
              <a:t>Requirement: </a:t>
            </a:r>
            <a:r>
              <a:rPr lang="en-GB" dirty="0"/>
              <a:t>2500 words or equivalent</a:t>
            </a:r>
          </a:p>
          <a:p>
            <a:r>
              <a:rPr lang="en-GB" dirty="0"/>
              <a:t>Marked on the basis of written report, which includes proposal and critical 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94395861"/>
      </p:ext>
    </p:extLst>
  </p:cSld>
  <p:clrMapOvr>
    <a:masterClrMapping/>
  </p:clrMapOvr>
</p:sld>
</file>

<file path=ppt/theme/theme1.xml><?xml version="1.0" encoding="utf-8"?>
<a:theme xmlns:a="http://schemas.openxmlformats.org/drawingml/2006/main" name="Uo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uog-wide.potx" id="{FD4C36AD-8DA1-42FD-B6D4-6EDEF46FB61E}" vid="{C51F3D55-7A1E-4E56-A915-A4E9E085FC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uog-wide</Template>
  <TotalTime>194</TotalTime>
  <Words>539</Words>
  <Application>Microsoft Office PowerPoint</Application>
  <PresentationFormat>On-screen Show (16:10)</PresentationFormat>
  <Paragraphs>96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UoG</vt:lpstr>
      <vt:lpstr>Cryptography and Security</vt:lpstr>
      <vt:lpstr>The Team</vt:lpstr>
      <vt:lpstr>Learning Outcomes – This Session</vt:lpstr>
      <vt:lpstr>Module Overview 1/2</vt:lpstr>
      <vt:lpstr>Module Overview 2/2</vt:lpstr>
      <vt:lpstr>Learning Outcomes</vt:lpstr>
      <vt:lpstr>Module Delivery</vt:lpstr>
      <vt:lpstr>Module Delivery</vt:lpstr>
      <vt:lpstr>Assessment</vt:lpstr>
      <vt:lpstr>Assessment 1</vt:lpstr>
      <vt:lpstr>Assessment</vt:lpstr>
      <vt:lpstr>Questions</vt:lpstr>
    </vt:vector>
  </TitlesOfParts>
  <Company>University of Gloucestershire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IKRAM, Ahsan (Dr)</dc:creator>
  <cp:lastModifiedBy>pc</cp:lastModifiedBy>
  <cp:revision>58</cp:revision>
  <dcterms:created xsi:type="dcterms:W3CDTF">2019-01-29T12:58:49Z</dcterms:created>
  <dcterms:modified xsi:type="dcterms:W3CDTF">2020-09-21T21:02:05Z</dcterms:modified>
</cp:coreProperties>
</file>