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808" r:id="rId3"/>
    <p:sldId id="810" r:id="rId4"/>
    <p:sldId id="293" r:id="rId5"/>
    <p:sldId id="294" r:id="rId6"/>
    <p:sldId id="507" r:id="rId7"/>
    <p:sldId id="295" r:id="rId8"/>
    <p:sldId id="296" r:id="rId9"/>
    <p:sldId id="333" r:id="rId10"/>
    <p:sldId id="297" r:id="rId11"/>
    <p:sldId id="257" r:id="rId12"/>
    <p:sldId id="284" r:id="rId13"/>
    <p:sldId id="299" r:id="rId14"/>
    <p:sldId id="300" r:id="rId15"/>
    <p:sldId id="303" r:id="rId16"/>
    <p:sldId id="278" r:id="rId17"/>
    <p:sldId id="301" r:id="rId18"/>
    <p:sldId id="307" r:id="rId19"/>
    <p:sldId id="306" r:id="rId20"/>
    <p:sldId id="271" r:id="rId21"/>
    <p:sldId id="289" r:id="rId22"/>
    <p:sldId id="540" r:id="rId23"/>
    <p:sldId id="542" r:id="rId24"/>
    <p:sldId id="290" r:id="rId25"/>
    <p:sldId id="298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69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CFA21-1171-4235-9A38-FDE61D5E8BD6}" v="1" dt="2023-08-21T22:27:43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80519" autoAdjust="0"/>
  </p:normalViewPr>
  <p:slideViewPr>
    <p:cSldViewPr>
      <p:cViewPr varScale="1">
        <p:scale>
          <a:sx n="97" d="100"/>
          <a:sy n="97" d="100"/>
        </p:scale>
        <p:origin x="845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8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3T05:14:07.593"/>
    </inkml:context>
    <inkml:brush xml:id="br0">
      <inkml:brushProperty name="width" value="0.025" units="cm"/>
      <inkml:brushProperty name="height" value="0.02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5T04:11:34.54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3T05:14:59.363"/>
    </inkml:context>
    <inkml:brush xml:id="br0">
      <inkml:brushProperty name="width" value="0.025" units="cm"/>
      <inkml:brushProperty name="height" value="0.025" units="cm"/>
      <inkml:brushProperty name="color" value="#33CCFF"/>
      <inkml:brushProperty name="ignorePressure" value="1"/>
    </inkml:brush>
  </inkml:definitions>
  <inkml:trace contextRef="#ctx0" brushRef="#br0">1326 971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0T18:40:2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3529 48 9215 0 0,'-105'-3'2426'0'0,"-108"-18"-1"0"0,-18-1-2182 0 0,182 20-210 0 0,-1 3-1 0 0,-84 11 1 0 0,-70 12-33 0 0,-62 11 0 0 0,134-8 56 0 0,-89 20 178 0 0,4 16-52 0 0,72-9-70 0 0,4 6 0 0 0,-152 88 0 0 0,93-44-112 0 0,-20 12 0 0 0,168-84 0 0 0,-52 42 0 0 0,32-17 3 0 0,1-2 22 0 0,-66 67 1 0 0,106-89-22 0 0,1 1 0 0 0,2 1 0 0 0,-47 78 0 0 0,58-82-14 0 0,1 1 0 0 0,2 0 0 0 0,1 2 1 0 0,2-1-1 0 0,-11 57 0 0 0,17-62-9 0 0,1 0 0 0 0,1 1 0 0 0,1-1 0 0 0,2 1 0 0 0,1-1 1 0 0,1 1-1 0 0,1-1 0 0 0,2 1 0 0 0,1-1 0 0 0,1-1 0 0 0,12 31 0 0 0,15 23-99 0 0,3-2-1 0 0,4-1 1 0 0,4-2 0 0 0,81 107-1 0 0,-17-31-244 0 0,51 63-356 0 0,-133-184 568 0 0,0-2-1 0 0,2-1 0 0 0,2-1 1 0 0,54 38-1 0 0,-27-30-60 0 0,1-2 0 0 0,107 41 0 0 0,-124-59 190 0 0,1-2-1 0 0,1-2 0 0 0,0-1 1 0 0,0-3-1 0 0,82 4 0 0 0,-18-11-90 0 0,-1-4 0 0 0,164-28-1 0 0,118-56-251 0 0,-234 49 135 0 0,38-11-372 0 0,-39 2-2725 0 0,-100 32 331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0T18:40:2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3152 565 4607 0 0,'-30'-11'148'0'0,"0"-1"0"0"0,1-1 0 0 0,1-1 0 0 0,-30-19 0 0 0,15 4 3075 0 0,-55-34 2349 0 0,-2 1-3559 0 0,75 48-1827 0 0,-1 1 0 0 0,-42-15 1 0 0,-59-10-27 0 0,101 30-136 0 0,-54-12-40 0 0,0 3-1 0 0,-94-7 1 0 0,-165 10-391 0 0,-45 42 414 0 0,289-12 269 0 0,0 4 0 0 0,-141 48 1 0 0,187-50-188 0 0,0 1 1 0 0,-54 30-1 0 0,70-30-72 0 0,0 1 1 0 0,2 2-1 0 0,-51 45 0 0 0,-121 135-16 0 0,168-161-57 0 0,1 0 0 0 0,2 3-1 0 0,-35 63 1 0 0,27-30-113 0 0,3 1 0 0 0,-40 129 0 0 0,57-140-5 0 0,4 0 1 0 0,2 2 0 0 0,-7 115 0 0 0,17-112-131 0 0,4 0 0 0 0,3-1 0 0 0,18 113 0 0 0,-11-132 131 0 0,3 0 0 0 0,1-2 0 0 0,42 94 1 0 0,-43-117 137 0 0,1-1 1 0 0,1-1 0 0 0,2 0 0 0 0,0-1-1 0 0,2-1 1 0 0,0 0 0 0 0,2-2 0 0 0,35 30-1 0 0,152 91-101 0 0,-188-128 116 0 0,31 16 19 0 0,1-2 0 0 0,2-3 0 0 0,0-1 0 0 0,2-3 0 0 0,76 18 0 0 0,-23-15-42 0 0,211 19-1 0 0,-250-39-49 0 0,1-3 0 0 0,-1-3 1 0 0,0-3-1 0 0,0-4 0 0 0,-1-2 1 0 0,0-4-1 0 0,-1-2 0 0 0,113-45 0 0 0,3-31 34 0 0,-9-14-34 0 0,-139 84 84 0 0,51-33-71 0 0,-3-5 0 0 0,114-106 0 0 0,-135 108 35 0 0,137-134-78 0 0,-15-16 20 0 0,154-267 27 0 0,-313 435 162 0 0,-2 0 0 0 0,-1-2 1 0 0,-3-1-1 0 0,-1 0 0 0 0,-2-1 0 0 0,-3-1 0 0 0,-1-1 0 0 0,12-93 0 0 0,-21 96 18 0 0,-1 1 1 0 0,-3-1-1 0 0,-1 1 1 0 0,-9-47-1 0 0,6 66-84 0 0,-1 0-1 0 0,-1 0 0 0 0,-1 0 1 0 0,-1 0-1 0 0,-2 1 1 0 0,0 1-1 0 0,-1 0 1 0 0,-23-33-1 0 0,-4 6-8 0 0,-1 2 1 0 0,-3 2-1 0 0,-2 2 0 0 0,-81-62 0 0 0,100 86-72 0 0,-1 2-1 0 0,-1 0 0 0 0,-1 2 0 0 0,0 1 1 0 0,-1 1-1 0 0,0 1 0 0 0,-1 2 0 0 0,0 1 1 0 0,-42-7-1 0 0,8 5-469 0 0,0 4-1 0 0,-1 2 1 0 0,1 3 0 0 0,-1 2-1 0 0,-65 11 1 0 0,79-4-3096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0T00:31:4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52 100 8751 0 0,'-20'-20'718'0'0,"8"7"715"0"0,5 5 2488 0 0,8 6-3660 0 0,0 0-1 0 0,0 0 1 0 0,-1 0-1 0 0,1 0 1 0 0,0-1-1 0 0,-1 1 1 0 0,1 0 0 0 0,-1-1-1 0 0,0-2 1 0 0,-6-15 417 0 0,2 13-654 0 0,-1 1 11 0 0,4 5-88 0 0,1 3-81 0 0,-2 4 112 0 0,2-5-53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0T00:31:4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76 129 7423 0 0,'-3'-3'114'0'0,"0"0"-33"0"0,-5-19 582 0 0,7 15-73 0 0,-3-6 1235 0 0,-2 7 3069 0 0,5 6-4765 0 0,-28-12 1653 0 0,26 12-1727 0 0,2 0-21 0 0,-1 0 0 0 0,1-1 0 0 0,0 1 1 0 0,0 0-1 0 0,0 0 0 0 0,0 0 0 0 0,0-1 1 0 0,0 1-1 0 0,0-1 0 0 0,0 1 0 0 0,0-1 1 0 0,0 1-1 0 0,-2-2 0 0 0,3 0 14 0 0,8-2-36 0 0,2 1-12 0 0,0 1 0 0 0,3-1-2 0 0,-10 3 6 0 0,12 2-72 0 0,-6-1 44 0 0,47 8-235 0 0,-37-6 147 0 0,-1-1 0 0 0,0-1-1 0 0,25-1 1 0 0,-26-1-43 0 0,23 3-1 0 0,63 3-272 0 0,-9-1-13 0 0,-32 1 95 0 0,1-3 0 0 0,66-5 0 0 0,35-27-123 0 0,-109 18 252 0 0,60-5-1 0 0,226 2-1703 0 0,53 47-173 0 0,-348-27 1749 0 0,11 0-232 0 0,60-2-1 0 0,58-11-298 0 0,-75 3 491 0 0,219 2-2457 0 0,-291 4 2252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438E-E08A-49F0-8328-064EFCDDFEF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DD5B8-5C5E-4EF1-8275-FACFABC5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D5B8-5C5E-4EF1-8275-FACFABC536E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D5B8-5C5E-4EF1-8275-FACFABC536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7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313A142D-F697-4FBD-B13A-AD4587E264BB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3A142D-F697-4FBD-B13A-AD4587E264BB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828800"/>
            <a:ext cx="7086600" cy="3962400"/>
          </a:xfrm>
        </p:spPr>
        <p:txBody>
          <a:bodyPr/>
          <a:lstStyle/>
          <a:p>
            <a:pPr algn="ctr"/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Beginning Programming 1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Python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12064"/>
            <a:ext cx="7696200" cy="707136"/>
          </a:xfrm>
        </p:spPr>
        <p:txBody>
          <a:bodyPr/>
          <a:lstStyle/>
          <a:p>
            <a:pPr algn="ctr"/>
            <a:r>
              <a:rPr lang="en-US" sz="2800" dirty="0"/>
              <a:t>About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7848600" cy="4838700"/>
          </a:xfrm>
        </p:spPr>
        <p:txBody>
          <a:bodyPr>
            <a:normAutofit fontScale="47500" lnSpcReduction="20000"/>
          </a:bodyPr>
          <a:lstStyle/>
          <a:p>
            <a:pPr marL="68580" indent="0" algn="just">
              <a:buNone/>
            </a:pP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Guido Van </a:t>
            </a:r>
            <a:r>
              <a:rPr lang="en-US" sz="5100" dirty="0" err="1">
                <a:latin typeface="Calibri" panose="020F0502020204030204" pitchFamily="34" charset="0"/>
                <a:cs typeface="Calibri" panose="020F0502020204030204" pitchFamily="34" charset="0"/>
              </a:rPr>
              <a:t>Rossum</a:t>
            </a: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 created Python in late 1980</a:t>
            </a:r>
          </a:p>
          <a:p>
            <a:pPr marL="68580" indent="0" algn="just">
              <a:buNone/>
            </a:pP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Python 3.0 released in 2008</a:t>
            </a:r>
          </a:p>
          <a:p>
            <a:pPr marL="68580" indent="0" algn="just">
              <a:buNone/>
            </a:pP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Python is </a:t>
            </a:r>
            <a:r>
              <a:rPr lang="en-US" sz="51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beginning programmer's language</a:t>
            </a: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 and provides a powerful syntax compared to C,C++,C#  etc.</a:t>
            </a:r>
          </a:p>
          <a:p>
            <a:pPr marL="68580" indent="0" algn="just">
              <a:buNone/>
            </a:pPr>
            <a:endParaRPr lang="en-US" sz="5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 algn="just">
              <a:buNone/>
            </a:pP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51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interpreter based</a:t>
            </a: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 hence called scripting language like     </a:t>
            </a:r>
            <a:r>
              <a:rPr lang="en-US" sz="5100" dirty="0" err="1">
                <a:latin typeface="Calibri" panose="020F0502020204030204" pitchFamily="34" charset="0"/>
                <a:cs typeface="Calibri" panose="020F0502020204030204" pitchFamily="34" charset="0"/>
              </a:rPr>
              <a:t>Ruby,Pearl,Javascript</a:t>
            </a: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8580" indent="0" algn="just">
              <a:buNone/>
            </a:pPr>
            <a:endParaRPr lang="en-US" sz="5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 algn="just">
              <a:buNone/>
            </a:pP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 On the other hand C,C++,</a:t>
            </a:r>
            <a:r>
              <a:rPr lang="en-US" sz="5100" dirty="0" err="1">
                <a:latin typeface="Calibri" panose="020F0502020204030204" pitchFamily="34" charset="0"/>
                <a:cs typeface="Calibri" panose="020F0502020204030204" pitchFamily="34" charset="0"/>
              </a:rPr>
              <a:t>C#,Java</a:t>
            </a: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51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compiler-based languages. </a:t>
            </a:r>
          </a:p>
          <a:p>
            <a:pPr marL="68580" indent="0" algn="just">
              <a:buNone/>
            </a:pP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Python is used in most video games, web apps and search engines.</a:t>
            </a:r>
          </a:p>
          <a:p>
            <a:pPr algn="just">
              <a:buNone/>
            </a:pP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53340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Our goal for these 12 sessions……….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54586"/>
            <a:ext cx="7696200" cy="4283494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pPr algn="just"/>
            <a:r>
              <a:rPr lang="en-US" sz="2400" dirty="0"/>
              <a:t>To learn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basic skills </a:t>
            </a:r>
            <a:r>
              <a:rPr lang="en-US" sz="2400" dirty="0"/>
              <a:t>and the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syntax</a:t>
            </a:r>
            <a:r>
              <a:rPr lang="en-US" sz="2400" dirty="0"/>
              <a:t> of this higher-level language.</a:t>
            </a:r>
          </a:p>
          <a:p>
            <a:pPr algn="just"/>
            <a:r>
              <a:rPr lang="en-US" sz="2400" dirty="0"/>
              <a:t> Programming skills will be able to foster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creativity,    reasoning and problem-solving abilities among the learner.</a:t>
            </a:r>
          </a:p>
          <a:p>
            <a:pPr algn="just"/>
            <a:r>
              <a:rPr lang="en-US" sz="2400" dirty="0"/>
              <a:t> Programming will be fun and can be challenging</a:t>
            </a:r>
          </a:p>
          <a:p>
            <a:pPr algn="just"/>
            <a:r>
              <a:rPr lang="en-US" sz="2400" dirty="0"/>
              <a:t> We will be using Python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3.11.6</a:t>
            </a:r>
            <a:r>
              <a:rPr lang="en-US" sz="2400" dirty="0"/>
              <a:t> version with </a:t>
            </a:r>
            <a:r>
              <a:rPr lang="en-US" sz="2400" b="1" dirty="0"/>
              <a:t>IDLE </a:t>
            </a:r>
            <a:r>
              <a:rPr lang="en-US" sz="24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2FB8FE-8423-4D42-9CFF-09CC60C1AF17}"/>
                  </a:ext>
                </a:extLst>
              </p14:cNvPr>
              <p14:cNvContentPartPr/>
              <p14:nvPr/>
            </p14:nvContentPartPr>
            <p14:xfrm>
              <a:off x="8163183" y="82118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2FB8FE-8423-4D42-9CFF-09CC60C1A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8863" y="816866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83336"/>
          </a:xfrm>
        </p:spPr>
        <p:txBody>
          <a:bodyPr/>
          <a:lstStyle/>
          <a:p>
            <a:pPr algn="ctr"/>
            <a:r>
              <a:rPr lang="en-US" sz="2800" dirty="0"/>
              <a:t>What Is 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/>
              <a:t>A program is a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sequence of instructions </a:t>
            </a:r>
            <a:r>
              <a:rPr lang="en-US" sz="2400" dirty="0"/>
              <a:t>that specifies how to perform a computation.</a:t>
            </a:r>
          </a:p>
          <a:p>
            <a:pPr marL="68580" indent="0">
              <a:buNone/>
            </a:pPr>
            <a:r>
              <a:rPr lang="en-US" sz="2400" dirty="0"/>
              <a:t>Computation may be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mathematical calculation</a:t>
            </a:r>
            <a:r>
              <a:rPr lang="en-US" sz="2400" dirty="0"/>
              <a:t> or a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symbolic computation</a:t>
            </a:r>
            <a:r>
              <a:rPr lang="en-US" sz="2400" dirty="0"/>
              <a:t> such as searching or processing an image.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696200" cy="478536"/>
          </a:xfrm>
        </p:spPr>
        <p:txBody>
          <a:bodyPr/>
          <a:lstStyle/>
          <a:p>
            <a:pPr algn="ctr"/>
            <a:r>
              <a:rPr lang="en-US" sz="2800" dirty="0"/>
              <a:t>Basic building blocks of python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696200" cy="3048000"/>
          </a:xfrm>
        </p:spPr>
        <p:txBody>
          <a:bodyPr>
            <a:normAutofit/>
          </a:bodyPr>
          <a:lstStyle/>
          <a:p>
            <a:r>
              <a:rPr lang="en-US" sz="2400" dirty="0"/>
              <a:t>Numeric values</a:t>
            </a:r>
          </a:p>
          <a:p>
            <a:r>
              <a:rPr lang="en-US" sz="2400" dirty="0"/>
              <a:t>Strings (nonnumeric)</a:t>
            </a:r>
          </a:p>
          <a:p>
            <a:r>
              <a:rPr lang="en-US" sz="2400" dirty="0"/>
              <a:t>Assignment </a:t>
            </a:r>
          </a:p>
          <a:p>
            <a:r>
              <a:rPr lang="en-US" sz="2400" dirty="0"/>
              <a:t>Variables</a:t>
            </a:r>
          </a:p>
          <a:p>
            <a:r>
              <a:rPr lang="en-US" sz="2400" dirty="0"/>
              <a:t>Identifiers</a:t>
            </a:r>
          </a:p>
          <a:p>
            <a:r>
              <a:rPr lang="en-US" sz="2400" dirty="0"/>
              <a:t>Reserved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Something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772400" cy="33528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Numeric values </a:t>
            </a:r>
            <a:r>
              <a:rPr lang="en-US" sz="2400" dirty="0"/>
              <a:t>are numbers, integers and floating point 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Strings</a:t>
            </a:r>
            <a:r>
              <a:rPr lang="en-US" sz="2400" dirty="0"/>
              <a:t> are nonnumeric, list of characters, numbers…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</a:t>
            </a:r>
            <a:r>
              <a:rPr lang="en-US" sz="2400" dirty="0"/>
              <a:t> is a value stored in computer's memory.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Identifiers</a:t>
            </a:r>
            <a:r>
              <a:rPr lang="en-US" sz="2400" dirty="0"/>
              <a:t> can be variable name, function name, class or method name…it is a word used to name things.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Reserved words or Keywords </a:t>
            </a:r>
            <a:r>
              <a:rPr lang="en-US" sz="2400" dirty="0"/>
              <a:t>are special words reserved for special use like …if,  else, </a:t>
            </a:r>
            <a:r>
              <a:rPr lang="en-US" sz="2400" dirty="0" err="1"/>
              <a:t>elif</a:t>
            </a:r>
            <a:r>
              <a:rPr lang="en-US" sz="2400" dirty="0"/>
              <a:t>, for, class,….return, def, while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Comment, expression, statement…..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4745736"/>
          </a:xfrm>
        </p:spPr>
        <p:txBody>
          <a:bodyPr>
            <a:normAutofit lnSpcReduction="10000"/>
          </a:bodyPr>
          <a:lstStyle/>
          <a:p>
            <a:pPr marL="68580" indent="0" algn="just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Comments </a:t>
            </a:r>
            <a:r>
              <a:rPr lang="en-US" sz="2400" dirty="0"/>
              <a:t>start with # symbol and explain in natural language what the program is doing.</a:t>
            </a:r>
          </a:p>
          <a:p>
            <a:pPr marL="68580" indent="0" algn="just">
              <a:buNone/>
            </a:pPr>
            <a:r>
              <a:rPr lang="en-US" sz="2400" dirty="0"/>
              <a:t>Ex:# This program calculates sum of two numbers and its product  </a:t>
            </a:r>
          </a:p>
          <a:p>
            <a:pPr marL="68580" indent="0" algn="just">
              <a:buNone/>
            </a:pPr>
            <a:r>
              <a:rPr lang="en-US" sz="2400" dirty="0"/>
              <a:t>An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expression</a:t>
            </a:r>
            <a:r>
              <a:rPr lang="en-US" sz="2400" dirty="0"/>
              <a:t> is combination of variables ,operators and values. An interpreter evaluates the expression and finds its value.</a:t>
            </a:r>
          </a:p>
          <a:p>
            <a:pPr marL="68580" indent="0" algn="just">
              <a:buNone/>
            </a:pPr>
            <a:r>
              <a:rPr lang="en-US" sz="2400" dirty="0"/>
              <a:t>Ex: n+25</a:t>
            </a:r>
          </a:p>
          <a:p>
            <a:pPr marL="68580" indent="0" algn="just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Statement </a:t>
            </a:r>
            <a:r>
              <a:rPr lang="en-US" sz="2400" dirty="0"/>
              <a:t>on the other hand produces an action or effect </a:t>
            </a:r>
          </a:p>
          <a:p>
            <a:pPr marL="68580" indent="0" algn="just">
              <a:buNone/>
            </a:pPr>
            <a:r>
              <a:rPr lang="en-US" sz="2400" dirty="0"/>
              <a:t>Ex:                     n=17</a:t>
            </a:r>
          </a:p>
          <a:p>
            <a:pPr marL="68580" indent="0" algn="just">
              <a:buNone/>
            </a:pPr>
            <a:r>
              <a:rPr lang="en-US" sz="2400" dirty="0"/>
              <a:t>                            print(n)</a:t>
            </a:r>
          </a:p>
          <a:p>
            <a:pPr marL="68580" indent="0">
              <a:buNone/>
            </a:pPr>
            <a:r>
              <a:rPr lang="en-US" sz="2000" dirty="0"/>
              <a:t> 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62906"/>
            <a:ext cx="7772400" cy="488302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assignment statement creates a new variable  and gives it a value.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vinita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             (value is a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salary= 5500                       (value is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 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bill= 34.59                            (value is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441960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441960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vinita</a:t>
            </a:r>
            <a:endParaRPr lang="en-US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505200" y="4876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How Assigning value changes during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rmAutofit/>
          </a:bodyPr>
          <a:lstStyle/>
          <a:p>
            <a:r>
              <a:rPr lang="en-US" dirty="0"/>
              <a:t>a=2</a:t>
            </a:r>
          </a:p>
          <a:p>
            <a:endParaRPr lang="en-US" dirty="0"/>
          </a:p>
          <a:p>
            <a:r>
              <a:rPr lang="en-US" dirty="0"/>
              <a:t>b=5</a:t>
            </a:r>
          </a:p>
          <a:p>
            <a:endParaRPr lang="en-US" dirty="0"/>
          </a:p>
          <a:p>
            <a:r>
              <a:rPr lang="en-US" dirty="0"/>
              <a:t>a=3</a:t>
            </a:r>
          </a:p>
          <a:p>
            <a:endParaRPr lang="en-US" dirty="0"/>
          </a:p>
          <a:p>
            <a:r>
              <a:rPr lang="en-US" dirty="0"/>
              <a:t>a =b</a:t>
            </a:r>
          </a:p>
          <a:p>
            <a:endParaRPr lang="en-US" dirty="0"/>
          </a:p>
          <a:p>
            <a:r>
              <a:rPr lang="en-US" sz="2200" dirty="0"/>
              <a:t>Graphical representation of a set of variables and values they refer to is called 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 Diagram.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0" y="1219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1219198"/>
            <a:ext cx="990600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2286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22860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33528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33528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5600" y="44958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0" y="44958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3785460" y="1415757"/>
            <a:ext cx="533400" cy="122718"/>
          </a:xfrm>
          <a:prstGeom prst="rightArrow">
            <a:avLst>
              <a:gd name="adj1" fmla="val 559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3831452" y="2467230"/>
            <a:ext cx="566696" cy="100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3897649" y="3563977"/>
            <a:ext cx="495300" cy="10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H="1" flipV="1">
            <a:off x="3906207" y="4754617"/>
            <a:ext cx="516696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C06033-A730-4F9A-8BBE-0E9BA93DB5EB}"/>
              </a:ext>
            </a:extLst>
          </p:cNvPr>
          <p:cNvGrpSpPr/>
          <p:nvPr/>
        </p:nvGrpSpPr>
        <p:grpSpPr>
          <a:xfrm>
            <a:off x="894393" y="981447"/>
            <a:ext cx="1561680" cy="1194120"/>
            <a:chOff x="894393" y="981447"/>
            <a:chExt cx="1561680" cy="11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9C6608-19DC-4E05-8571-9A093F6578D1}"/>
                    </a:ext>
                  </a:extLst>
                </p14:cNvPr>
                <p14:cNvContentPartPr/>
                <p14:nvPr/>
              </p14:nvContentPartPr>
              <p14:xfrm>
                <a:off x="894393" y="1052007"/>
                <a:ext cx="1270440" cy="1123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9C6608-19DC-4E05-8571-9A093F6578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5753" y="1043007"/>
                  <a:ext cx="1288080" cy="11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E75716A-095F-4835-8D2A-1B5EB7084563}"/>
                    </a:ext>
                  </a:extLst>
                </p14:cNvPr>
                <p14:cNvContentPartPr/>
                <p14:nvPr/>
              </p14:nvContentPartPr>
              <p14:xfrm>
                <a:off x="1072953" y="981447"/>
                <a:ext cx="1383120" cy="108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E75716A-095F-4835-8D2A-1B5EB708456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4313" y="972807"/>
                  <a:ext cx="1400760" cy="1104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48600" cy="1371600"/>
          </a:xfrm>
        </p:spPr>
        <p:txBody>
          <a:bodyPr/>
          <a:lstStyle/>
          <a:p>
            <a:pPr algn="ctr"/>
            <a:br>
              <a:rPr lang="en-US" sz="2800" dirty="0"/>
            </a:br>
            <a:r>
              <a:rPr lang="en-US" sz="2800" dirty="0"/>
              <a:t>Sample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8001000" cy="3124200"/>
          </a:xfrm>
        </p:spPr>
        <p:txBody>
          <a:bodyPr/>
          <a:lstStyle/>
          <a:p>
            <a:pPr marL="68580" indent="0">
              <a:buNone/>
            </a:pPr>
            <a:r>
              <a:rPr lang="en-US" sz="2400" b="1"/>
              <a:t>#This </a:t>
            </a:r>
            <a:r>
              <a:rPr lang="en-US" sz="2400" b="1" dirty="0"/>
              <a:t>program tells  </a:t>
            </a:r>
            <a:r>
              <a:rPr lang="en-US" sz="2400" b="1" dirty="0" err="1"/>
              <a:t>myname</a:t>
            </a:r>
            <a:r>
              <a:rPr lang="en-US" sz="2400" b="1" dirty="0"/>
              <a:t> and it asks </a:t>
            </a:r>
            <a:r>
              <a:rPr lang="en-US" sz="2400" b="1" dirty="0" err="1"/>
              <a:t>yourname</a:t>
            </a:r>
            <a:r>
              <a:rPr lang="en-US" sz="2400" b="1" dirty="0"/>
              <a:t>?</a:t>
            </a:r>
          </a:p>
          <a:p>
            <a:pPr marL="68580" indent="0">
              <a:buNone/>
            </a:pPr>
            <a:r>
              <a:rPr lang="en-US" sz="2400" b="1" dirty="0" err="1"/>
              <a:t>myname</a:t>
            </a:r>
            <a:r>
              <a:rPr lang="en-US" sz="2400" b="1" dirty="0"/>
              <a:t>= "Vinita"</a:t>
            </a:r>
            <a:endParaRPr lang="en-US" sz="2400" dirty="0"/>
          </a:p>
          <a:p>
            <a:pPr marL="68580" indent="0">
              <a:buNone/>
            </a:pPr>
            <a:r>
              <a:rPr lang="en-US" sz="2400" b="1" dirty="0" err="1"/>
              <a:t>yourname</a:t>
            </a:r>
            <a:r>
              <a:rPr lang="en-US" sz="2400" b="1" dirty="0"/>
              <a:t>=input("What is  your name?\n")</a:t>
            </a:r>
            <a:endParaRPr lang="en-US" sz="2400" dirty="0"/>
          </a:p>
          <a:p>
            <a:pPr marL="68580" indent="0">
              <a:buNone/>
            </a:pPr>
            <a:r>
              <a:rPr lang="en-US" sz="2400" b="1" dirty="0"/>
              <a:t>print("my name </a:t>
            </a:r>
            <a:r>
              <a:rPr lang="en-US" sz="2400" b="1" dirty="0" err="1"/>
              <a:t>is",myname,"your</a:t>
            </a:r>
            <a:r>
              <a:rPr lang="en-US" sz="2400" b="1" dirty="0"/>
              <a:t> name </a:t>
            </a:r>
            <a:r>
              <a:rPr lang="en-US" sz="2400" b="1" dirty="0" err="1"/>
              <a:t>is",yourname</a:t>
            </a:r>
            <a:r>
              <a:rPr lang="en-US" sz="2400" b="1" dirty="0"/>
              <a:t>)</a:t>
            </a:r>
            <a:endParaRPr lang="en-US" sz="2400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FC534F-E016-4AC3-A707-B6A0386B73E9}"/>
              </a:ext>
            </a:extLst>
          </p:cNvPr>
          <p:cNvGrpSpPr/>
          <p:nvPr/>
        </p:nvGrpSpPr>
        <p:grpSpPr>
          <a:xfrm>
            <a:off x="827073" y="2835087"/>
            <a:ext cx="951120" cy="48960"/>
            <a:chOff x="827073" y="2835087"/>
            <a:chExt cx="951120" cy="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7B12629-44F2-4AC1-965C-3A9101723ABF}"/>
                    </a:ext>
                  </a:extLst>
                </p14:cNvPr>
                <p14:cNvContentPartPr/>
                <p14:nvPr/>
              </p14:nvContentPartPr>
              <p14:xfrm>
                <a:off x="893673" y="2835087"/>
                <a:ext cx="18720" cy="36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7B12629-44F2-4AC1-965C-3A9101723A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5033" y="2826087"/>
                  <a:ext cx="36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711F15-223F-4978-8FF0-B7E514439DD2}"/>
                    </a:ext>
                  </a:extLst>
                </p14:cNvPr>
                <p14:cNvContentPartPr/>
                <p14:nvPr/>
              </p14:nvContentPartPr>
              <p14:xfrm>
                <a:off x="827073" y="2837607"/>
                <a:ext cx="951120" cy="46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711F15-223F-4978-8FF0-B7E514439D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8433" y="2828967"/>
                  <a:ext cx="968760" cy="64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914400"/>
          </a:xfrm>
        </p:spPr>
        <p:txBody>
          <a:bodyPr/>
          <a:lstStyle/>
          <a:p>
            <a:pPr algn="ctr"/>
            <a:r>
              <a:rPr lang="en-US" sz="2800" dirty="0"/>
              <a:t>Here it goes…..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848600" cy="5060160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sample program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yourname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are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values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that can change.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Value is stored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computer’s memory.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Variables can be numeric and strings ( letters, numbers, words, sentences) </a:t>
            </a:r>
          </a:p>
          <a:p>
            <a:pPr lvl="0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Variable name begins with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letter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or underscore and you cannot have a space or any other character inside a variable name except underscore.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input ( ) function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tells  Python that the user should  enter some information through the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keyboard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 the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is running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B86EDD-E823-4499-A7AE-3C96C946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627" y="971551"/>
            <a:ext cx="3654471" cy="980353"/>
          </a:xfrm>
        </p:spPr>
        <p:txBody>
          <a:bodyPr vert="horz" lIns="51435" tIns="25718" rIns="51435" bIns="25718" rtlCol="0" anchor="ctr">
            <a:normAutofit/>
          </a:bodyPr>
          <a:lstStyle/>
          <a:p>
            <a:pPr algn="ctr"/>
            <a:r>
              <a:rPr lang="en-US" sz="2400" b="1" dirty="0"/>
              <a:t>About 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29199-A6C5-4B29-AB42-B9E7AE485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2801" y="1752600"/>
            <a:ext cx="5638800" cy="3048000"/>
          </a:xfrm>
        </p:spPr>
        <p:txBody>
          <a:bodyPr vert="horz" lIns="51435" tIns="25718" rIns="51435" bIns="25718" rtlCol="0">
            <a:normAutofit lnSpcReduction="10000"/>
          </a:bodyPr>
          <a:lstStyle/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Ph.D., Management</a:t>
            </a:r>
          </a:p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Area of Research: Quality Assurance in Higher Education</a:t>
            </a:r>
          </a:p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M.S., Physics</a:t>
            </a:r>
          </a:p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Area of Research: Material Science </a:t>
            </a:r>
          </a:p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Chair, Dept. of Physics (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Retd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.), 14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yrs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Chair, Dept. of Information Technology (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Retd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.), 10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yrs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Over 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35 </a:t>
            </a:r>
            <a:r>
              <a:rPr lang="en-US" sz="1500" b="1" dirty="0" err="1">
                <a:latin typeface="Calibri" panose="020F0502020204030204" pitchFamily="34" charset="0"/>
                <a:cs typeface="Calibri" panose="020F0502020204030204" pitchFamily="34" charset="0"/>
              </a:rPr>
              <a:t>yrs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of teaching experience as 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Associate Professor Of Physics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at the undergraduate  level, including 12 years at the graduate  level. </a:t>
            </a:r>
          </a:p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Teach Computer Programming (C, C++, Python, SQL, Web programming)</a:t>
            </a:r>
          </a:p>
          <a:p>
            <a:endParaRPr lang="en-US" sz="788" dirty="0"/>
          </a:p>
        </p:txBody>
      </p:sp>
      <p:pic>
        <p:nvPicPr>
          <p:cNvPr id="3" name="Picture 2" descr="A picture containing sky, flower, outdoor, plant&#10;&#10;Description automatically generated">
            <a:extLst>
              <a:ext uri="{FF2B5EF4-FFF2-40B4-BE49-F238E27FC236}">
                <a16:creationId xmlns:a16="http://schemas.microsoft.com/office/drawing/2014/main" id="{77C37C29-35CE-47DB-EFD6-2018DEB45F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3400" y="661799"/>
            <a:ext cx="2386202" cy="2386202"/>
          </a:xfrm>
          <a:prstGeom prst="rect">
            <a:avLst/>
          </a:prstGeom>
        </p:spPr>
      </p:pic>
      <p:pic>
        <p:nvPicPr>
          <p:cNvPr id="17" name="Picture 16" descr="A picture containing text, tree, outdoor, seat&#10;&#10;Description automatically generated">
            <a:extLst>
              <a:ext uri="{FF2B5EF4-FFF2-40B4-BE49-F238E27FC236}">
                <a16:creationId xmlns:a16="http://schemas.microsoft.com/office/drawing/2014/main" id="{C09845D7-90DB-3438-FFF1-1DD0973D0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1512" y="3432163"/>
            <a:ext cx="2496257" cy="2556719"/>
          </a:xfrm>
          <a:prstGeom prst="rect">
            <a:avLst/>
          </a:prstGeom>
        </p:spPr>
      </p:pic>
      <p:pic>
        <p:nvPicPr>
          <p:cNvPr id="5" name="Picture 4" descr="A person and person standing in front of a statue of a bird&#10;&#10;Description automatically generated">
            <a:extLst>
              <a:ext uri="{FF2B5EF4-FFF2-40B4-BE49-F238E27FC236}">
                <a16:creationId xmlns:a16="http://schemas.microsoft.com/office/drawing/2014/main" id="{C565AEC7-1AEF-CEC4-F05C-6E87B4C42A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1" y="3429000"/>
            <a:ext cx="2632920" cy="35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13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16433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How to run the Python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Python can run in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interactive mode </a:t>
            </a:r>
            <a:r>
              <a:rPr lang="en-US" sz="2400" dirty="0"/>
              <a:t>which means  user interacts directly with the </a:t>
            </a:r>
            <a:r>
              <a:rPr lang="en-US" sz="2400" dirty="0">
                <a:solidFill>
                  <a:srgbClr val="FFFF00"/>
                </a:solidFill>
              </a:rPr>
              <a:t>interpreter using  COMMAND LINE….</a:t>
            </a:r>
          </a:p>
          <a:p>
            <a:r>
              <a:rPr lang="en-US" sz="2400" dirty="0"/>
              <a:t>But  for more than few lines of code this mode can be clumsy…..</a:t>
            </a:r>
          </a:p>
          <a:p>
            <a:r>
              <a:rPr lang="en-US" sz="2400" dirty="0"/>
              <a:t>User then writes the code, saves in script file and runs the interpreter in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script mode </a:t>
            </a:r>
            <a:r>
              <a:rPr lang="en-US" sz="2400" dirty="0"/>
              <a:t>to execute the script.</a:t>
            </a:r>
          </a:p>
          <a:p>
            <a:r>
              <a:rPr lang="en-US" sz="2400" dirty="0"/>
              <a:t>Python scripts have name that ends with .</a:t>
            </a:r>
            <a:r>
              <a:rPr lang="en-US" sz="2400" dirty="0" err="1"/>
              <a:t>py</a:t>
            </a:r>
            <a:endParaRPr lang="en-US" sz="2400" dirty="0"/>
          </a:p>
          <a:p>
            <a:r>
              <a:rPr lang="en-US" sz="2400" dirty="0"/>
              <a:t>To display the result user has to write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print statement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/>
          </a:bodyPr>
          <a:lstStyle/>
          <a:p>
            <a:r>
              <a:rPr lang="en-US" sz="2000" dirty="0"/>
              <a:t>The basic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Arithmetic  operators </a:t>
            </a:r>
            <a:r>
              <a:rPr lang="en-US" sz="2000" dirty="0"/>
              <a:t>are :</a:t>
            </a:r>
          </a:p>
          <a:p>
            <a:r>
              <a:rPr lang="en-US" sz="2000" dirty="0"/>
              <a:t>+(addition)</a:t>
            </a:r>
          </a:p>
          <a:p>
            <a:r>
              <a:rPr lang="en-US" sz="2000" dirty="0"/>
              <a:t>-(subtraction).</a:t>
            </a:r>
          </a:p>
          <a:p>
            <a:r>
              <a:rPr lang="en-US" sz="2000" dirty="0"/>
              <a:t>*(multiplication)</a:t>
            </a:r>
          </a:p>
          <a:p>
            <a:r>
              <a:rPr lang="en-US" sz="2000" dirty="0"/>
              <a:t>/ (division)</a:t>
            </a:r>
          </a:p>
          <a:p>
            <a:r>
              <a:rPr lang="en-US" sz="2000" dirty="0"/>
              <a:t>**(Exponentiation)</a:t>
            </a:r>
          </a:p>
          <a:p>
            <a:r>
              <a:rPr lang="en-US" sz="2000" dirty="0"/>
              <a:t>//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Floor division </a:t>
            </a:r>
            <a:r>
              <a:rPr lang="en-US" sz="2000" dirty="0"/>
              <a:t>yields an integer division</a:t>
            </a:r>
          </a:p>
          <a:p>
            <a:r>
              <a:rPr lang="en-US" sz="2000" dirty="0"/>
              <a:t>%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modulus operator </a:t>
            </a:r>
            <a:r>
              <a:rPr lang="en-US" sz="2000" dirty="0"/>
              <a:t>which gives remainder after the division</a:t>
            </a:r>
          </a:p>
          <a:p>
            <a:pPr algn="just"/>
            <a:r>
              <a:rPr lang="en-US" sz="2000" dirty="0"/>
              <a:t>When an expression contains more than one operator, order of evaluation depends on order of operation as given by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PEMDAS </a:t>
            </a:r>
            <a:r>
              <a:rPr lang="en-US" sz="2000" dirty="0"/>
              <a:t>where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Parentheses</a:t>
            </a:r>
            <a:r>
              <a:rPr lang="en-US" sz="2000" dirty="0"/>
              <a:t> has highest preference.</a:t>
            </a:r>
          </a:p>
          <a:p>
            <a:pPr algn="just"/>
            <a:r>
              <a:rPr lang="en-US" sz="2000" dirty="0"/>
              <a:t>Operators with same preference are evaluated from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left to right </a:t>
            </a:r>
            <a:r>
              <a:rPr lang="en-US" sz="2000" dirty="0"/>
              <a:t>except exponentiation.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2B12-F0CE-4C6D-8E55-2A96D3F4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Math Operation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948D-0AF5-432D-B080-836DC5CC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#math operations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num1= float(input("enter first number\n"))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num2= float(input("enter second number\n"))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sum=num1+num2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diff=num1-num2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product=num1*num2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div=num1/num2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print("sum of two numbers is\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n",sum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print("difference of two numbers is\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n",diff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print("product of two numbers is\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n",product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print("quotient of two numbers is\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n",div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8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784D-1EE6-4428-9F8B-4F21ADB9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Math Operation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8E20-C005-43D0-82ED-5E151BF8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num1= float(input("enter first number\n"))</a:t>
            </a:r>
          </a:p>
          <a:p>
            <a:pPr>
              <a:buNone/>
            </a:pPr>
            <a:r>
              <a:rPr lang="en-US" sz="2400" dirty="0"/>
              <a:t>num2= float(input("enter second number\n"))</a:t>
            </a:r>
          </a:p>
          <a:p>
            <a:pPr>
              <a:buNone/>
            </a:pPr>
            <a:r>
              <a:rPr lang="en-US" sz="2400" dirty="0" err="1"/>
              <a:t>intdiv</a:t>
            </a:r>
            <a:r>
              <a:rPr lang="en-US" sz="2400" dirty="0"/>
              <a:t>=num1//num2</a:t>
            </a:r>
          </a:p>
          <a:p>
            <a:pPr>
              <a:buNone/>
            </a:pPr>
            <a:r>
              <a:rPr lang="en-US" sz="2400" dirty="0"/>
              <a:t>mod=num1 % num2</a:t>
            </a:r>
          </a:p>
          <a:p>
            <a:pPr>
              <a:buNone/>
            </a:pPr>
            <a:r>
              <a:rPr lang="en-US" sz="2400" dirty="0"/>
              <a:t>exp=num1** num2</a:t>
            </a:r>
          </a:p>
          <a:p>
            <a:pPr>
              <a:buNone/>
            </a:pPr>
            <a:r>
              <a:rPr lang="en-US" sz="2400" dirty="0"/>
              <a:t>print("integer quotient of two numbers is\n",</a:t>
            </a:r>
            <a:r>
              <a:rPr lang="en-US" sz="2400" dirty="0" err="1"/>
              <a:t>intdiv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/>
              <a:t>print("remainder of two numbers is\</a:t>
            </a:r>
            <a:r>
              <a:rPr lang="en-US" sz="2400" dirty="0" err="1"/>
              <a:t>n",mod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/>
              <a:t>print("exponential of two numbers is\</a:t>
            </a:r>
            <a:r>
              <a:rPr lang="en-US" sz="2400" dirty="0" err="1"/>
              <a:t>n",exp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1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064"/>
            <a:ext cx="7848600" cy="630936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848600" cy="5212560"/>
          </a:xfrm>
        </p:spPr>
        <p:txBody>
          <a:bodyPr>
            <a:normAutofit/>
          </a:bodyPr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Relational operators have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precedence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than Arithmetic operators.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==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mathemetical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equality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 less than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&lt;= less than equal to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&gt; greater than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&gt;=  greater than equal to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!= Not equal to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17" y="489188"/>
            <a:ext cx="8001000" cy="1402560"/>
          </a:xfrm>
        </p:spPr>
        <p:txBody>
          <a:bodyPr/>
          <a:lstStyle/>
          <a:p>
            <a:pPr algn="ctr"/>
            <a:br>
              <a:rPr lang="en-US" sz="2400" dirty="0"/>
            </a:br>
            <a:r>
              <a:rPr lang="en-US" sz="2800" dirty="0"/>
              <a:t>PEMDAS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679160"/>
          </a:xfrm>
        </p:spPr>
        <p:txBody>
          <a:bodyPr>
            <a:normAutofit/>
          </a:bodyPr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2*(3-1)=4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(1+1)**(5-2)=8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1+2**3= 9          not 27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2*3-1=7              not 4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6+4/2=8             not  5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Relational operators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precedence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arithmetic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pPr algn="ctr"/>
            <a:r>
              <a:rPr lang="en-US" sz="2400" dirty="0"/>
              <a:t>Floating 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400" dirty="0"/>
              <a:t>Python supports non integers called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floating point numbers.</a:t>
            </a:r>
          </a:p>
          <a:p>
            <a:pPr marL="68580" indent="0">
              <a:buNone/>
            </a:pPr>
            <a:r>
              <a:rPr lang="en-US" sz="2400" dirty="0"/>
              <a:t>Floating point numbers have definite bound unlike integers.</a:t>
            </a:r>
          </a:p>
          <a:p>
            <a:pPr marL="68580" indent="0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Round function </a:t>
            </a:r>
            <a:r>
              <a:rPr lang="en-US" sz="2400" dirty="0"/>
              <a:t>can add or subtract fractional amount as necessary to produce integer closest to the original floating-point number.</a:t>
            </a:r>
          </a:p>
          <a:p>
            <a:endParaRPr lang="en-US" sz="2400" dirty="0"/>
          </a:p>
          <a:p>
            <a:pPr marL="68580" indent="0">
              <a:buNone/>
            </a:pPr>
            <a:r>
              <a:rPr lang="en-US" sz="2400" dirty="0"/>
              <a:t>Ex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                    x=34.5678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a=round(x)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print(a)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b=round(x,1)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print(b)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c=round(x,3)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print(c)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d=round(x,-1)</a:t>
            </a: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print(d)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C193-8E0D-44FE-BF27-7581AFA9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Certified Entry Level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Programmer </a:t>
            </a:r>
            <a:b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PCEP 30-02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153F-8F6B-4C71-A279-241A4BAA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3560"/>
            <a:ext cx="7467600" cy="47696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</a:t>
            </a:r>
            <a:r>
              <a:rPr 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Python Fundamentals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Flow(conditional statements and loops): 29%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Collections(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Lists,Tuple,Dictionaries,Strings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):25%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and Exceptions: 28%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Verdana" panose="020B0604030504040204" pitchFamily="34" charset="0"/>
              </a:rPr>
              <a:t>Duration: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40 minutes (exam) + 5  minutes (Non-Disclosure Agreement/Tutorial)</a:t>
            </a:r>
            <a:endParaRPr lang="en-US" sz="1400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Verdana" panose="020B0604030504040204" pitchFamily="34" charset="0"/>
              </a:rPr>
              <a:t>Number of Questions: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30</a:t>
            </a:r>
            <a:endParaRPr lang="en-US" sz="1400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Verdana" panose="020B0604030504040204" pitchFamily="34" charset="0"/>
              </a:rPr>
              <a:t>Format: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Single-choice and multiple-choice questions | Python 3.x</a:t>
            </a:r>
            <a:br>
              <a:rPr lang="en-US" sz="1800" b="0" i="0" dirty="0">
                <a:effectLst/>
                <a:latin typeface="Verdana" panose="020B0604030504040204" pitchFamily="34" charset="0"/>
              </a:rPr>
            </a:br>
            <a:endParaRPr lang="en-US" sz="1400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Verdana" panose="020B0604030504040204" pitchFamily="34" charset="0"/>
              </a:rPr>
              <a:t>Passing Score: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70% (PCEP -30-02 live and active)</a:t>
            </a:r>
            <a:endParaRPr lang="en-US" sz="14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8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83336"/>
          </a:xfrm>
        </p:spPr>
        <p:txBody>
          <a:bodyPr/>
          <a:lstStyle/>
          <a:p>
            <a:pPr algn="ctr"/>
            <a:r>
              <a:rPr lang="en-US" sz="2800" dirty="0"/>
              <a:t>Programming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506016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concept of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logical and mathematical in nature.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Program is a set of instructions. The high level description of instructions becomes a program.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written in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level language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is closer to natural language like English.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 of the high level languages are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Fortron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Cobol,C,C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++,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C#,Java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now python.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064"/>
            <a:ext cx="7848600" cy="707136"/>
          </a:xfrm>
        </p:spPr>
        <p:txBody>
          <a:bodyPr/>
          <a:lstStyle/>
          <a:p>
            <a:pPr algn="ctr"/>
            <a:r>
              <a:rPr lang="en-US" sz="2800" dirty="0"/>
              <a:t>Something more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848600" cy="4800600"/>
          </a:xfrm>
        </p:spPr>
        <p:txBody>
          <a:bodyPr>
            <a:normAutofit fontScale="92500" lnSpcReduction="10000"/>
          </a:bodyPr>
          <a:lstStyle/>
          <a:p>
            <a:pPr marL="68580" indent="0" algn="just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simple HIGH LEVEL  code is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.A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program called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translates the source code to machine code when user runs the program.</a:t>
            </a:r>
          </a:p>
          <a:p>
            <a:pPr marL="68580" indent="0" algn="just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 algn="just">
              <a:buNone/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code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a binary sequence of zeros and ones and the computer system only understands machine code. </a:t>
            </a:r>
          </a:p>
          <a:p>
            <a:pPr marL="68580" indent="0" algn="just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 algn="just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 interpreter will translate source code to machine code each time user runs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program.Interpreter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based languages are useful for explorative development ,hence for beginner programmers.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16B4-4228-4FA8-8A8F-61634A79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Interpreter and Compiler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2D95-2C63-4BF1-BE64-FFC337EF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86405"/>
            <a:ext cx="7239000" cy="232839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translated  program  runs many times with no additional translation and is faster. It creates an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executable file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once ,which can run many times with no additional time needed</a:t>
            </a:r>
          </a:p>
        </p:txBody>
      </p:sp>
    </p:spTree>
    <p:extLst>
      <p:ext uri="{BB962C8B-B14F-4D97-AF65-F5344CB8AC3E}">
        <p14:creationId xmlns:p14="http://schemas.microsoft.com/office/powerpoint/2010/main" val="313455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924800" cy="935736"/>
          </a:xfrm>
        </p:spPr>
        <p:txBody>
          <a:bodyPr/>
          <a:lstStyle/>
          <a:p>
            <a:pPr algn="ctr"/>
            <a:r>
              <a:rPr lang="en-US" sz="2800" dirty="0"/>
              <a:t>Editors….Debuggers….Profilers…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Editor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program which allows the programmer to enter the source code and save it to a file.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Programmer has to follow strict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rules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create a well formed program.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Else the editor points out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errors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during editing. Colors and annotations are used to alert the programmer.</a:t>
            </a:r>
          </a:p>
          <a:p>
            <a:pPr algn="just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Debuggers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allow the programmer to see which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the source code is responsible for generating errors.</a:t>
            </a:r>
          </a:p>
          <a:p>
            <a:pPr algn="just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used to find the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program that can be improved to make the program run faster.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AE5DAB-1046-4314-8EA2-D3A02851DB42}"/>
                  </a:ext>
                </a:extLst>
              </p14:cNvPr>
              <p14:cNvContentPartPr/>
              <p14:nvPr/>
            </p14:nvContentPartPr>
            <p14:xfrm>
              <a:off x="-3658137" y="105986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AE5DAB-1046-4314-8EA2-D3A02851DB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62457" y="1055546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12064"/>
            <a:ext cx="7696200" cy="630936"/>
          </a:xfrm>
        </p:spPr>
        <p:txBody>
          <a:bodyPr/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Intergrated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77200" cy="51363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Many developers use the Integrated Development environment (IDE).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 includes Editors, debuggers and other aids in one comprehensive program.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Python IDEs are ,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IDLE 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Wing IDE -101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En thought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We will be using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8BB612-A9AC-47D6-823A-F9AB949EBA4C}"/>
                  </a:ext>
                </a:extLst>
              </p14:cNvPr>
              <p14:cNvContentPartPr/>
              <p14:nvPr/>
            </p14:nvContentPartPr>
            <p14:xfrm>
              <a:off x="7659183" y="323318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8BB612-A9AC-47D6-823A-F9AB949EBA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0543" y="322418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12064"/>
            <a:ext cx="7696200" cy="630936"/>
          </a:xfrm>
        </p:spPr>
        <p:txBody>
          <a:bodyPr/>
          <a:lstStyle/>
          <a:p>
            <a:pPr algn="ctr"/>
            <a:r>
              <a:rPr lang="en-US" sz="2800" dirty="0"/>
              <a:t>Installation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/>
              <a:t>To install : </a:t>
            </a:r>
          </a:p>
          <a:p>
            <a:pPr marL="68580" indent="0">
              <a:buNone/>
            </a:pPr>
            <a:r>
              <a:rPr lang="en-US" sz="2400" dirty="0">
                <a:hlinkClick r:id="rId2"/>
              </a:rPr>
              <a:t>1] www.python.org</a:t>
            </a:r>
            <a:endParaRPr lang="en-US" sz="2400" dirty="0"/>
          </a:p>
          <a:p>
            <a:pPr marL="68580" indent="0">
              <a:buNone/>
            </a:pPr>
            <a:r>
              <a:rPr lang="en-US" sz="2400" dirty="0"/>
              <a:t>2] Anaconda platform, which is more than just Python. It can be installed on Windows, Mac OS and Linux machine.</a:t>
            </a:r>
          </a:p>
          <a:p>
            <a:pPr marL="68580" indent="0">
              <a:buNone/>
            </a:pPr>
            <a:r>
              <a:rPr lang="en-US" sz="2400" dirty="0"/>
              <a:t> Use the latest Anaconda version, Python3.6 and 64-bit. https://www.anaconda.com/download/ Windows installation instructions: </a:t>
            </a:r>
            <a:r>
              <a:rPr lang="en-US" sz="2400" u="sng" dirty="0">
                <a:hlinkClick r:id="rId2"/>
              </a:rPr>
              <a:t>https://docs.continuum.io/anaconda/install/windows</a:t>
            </a:r>
            <a:r>
              <a:rPr lang="en-US" sz="2600" u="sng" dirty="0">
                <a:hlinkClick r:id="rId2"/>
              </a:rPr>
              <a:t>/</a:t>
            </a:r>
            <a:r>
              <a:rPr lang="en-US" sz="2600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56942</TotalTime>
  <Words>1686</Words>
  <Application>Microsoft Office PowerPoint</Application>
  <PresentationFormat>On-screen Show (4:3)</PresentationFormat>
  <Paragraphs>203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Corbel</vt:lpstr>
      <vt:lpstr>Times New Roman</vt:lpstr>
      <vt:lpstr>Verdana</vt:lpstr>
      <vt:lpstr>Wingdings</vt:lpstr>
      <vt:lpstr>Wingdings 2</vt:lpstr>
      <vt:lpstr>Wingdings 3</vt:lpstr>
      <vt:lpstr>Metro</vt:lpstr>
      <vt:lpstr>    Beginning Programming 1   With Python  session 1</vt:lpstr>
      <vt:lpstr>About Me</vt:lpstr>
      <vt:lpstr>Certified Entry Level Python Programmer  PCEP 30-02</vt:lpstr>
      <vt:lpstr>Programming Languages </vt:lpstr>
      <vt:lpstr>Something more …</vt:lpstr>
      <vt:lpstr>Interpreter and Compiler </vt:lpstr>
      <vt:lpstr>Editors….Debuggers….Profilers…</vt:lpstr>
      <vt:lpstr>Intergrated Development Environment</vt:lpstr>
      <vt:lpstr>Installation of Python</vt:lpstr>
      <vt:lpstr>About Python </vt:lpstr>
      <vt:lpstr>Our goal for these 12 sessions……….</vt:lpstr>
      <vt:lpstr>What Is A Program?</vt:lpstr>
      <vt:lpstr>Basic building blocks of python program</vt:lpstr>
      <vt:lpstr>Something more</vt:lpstr>
      <vt:lpstr>Comment, expression, statement…..</vt:lpstr>
      <vt:lpstr>Assignment Statement</vt:lpstr>
      <vt:lpstr>How Assigning value changes during the program</vt:lpstr>
      <vt:lpstr> Sample Program</vt:lpstr>
      <vt:lpstr>Here it goes…..</vt:lpstr>
      <vt:lpstr> How to run the Python Program?</vt:lpstr>
      <vt:lpstr>Basic operators</vt:lpstr>
      <vt:lpstr>Math Operation 1</vt:lpstr>
      <vt:lpstr>Math Operation 2 </vt:lpstr>
      <vt:lpstr>Relational Operators</vt:lpstr>
      <vt:lpstr> PEMDAS CONVENTION</vt:lpstr>
      <vt:lpstr>Floating Point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Programming I</dc:title>
  <dc:creator>HP</dc:creator>
  <cp:lastModifiedBy>mohamed khalil</cp:lastModifiedBy>
  <cp:revision>1062</cp:revision>
  <dcterms:created xsi:type="dcterms:W3CDTF">2019-08-03T20:22:49Z</dcterms:created>
  <dcterms:modified xsi:type="dcterms:W3CDTF">2024-11-05T16:00:07Z</dcterms:modified>
</cp:coreProperties>
</file>