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674" r:id="rId3"/>
    <p:sldId id="304" r:id="rId4"/>
    <p:sldId id="618" r:id="rId5"/>
    <p:sldId id="600" r:id="rId6"/>
    <p:sldId id="281" r:id="rId7"/>
    <p:sldId id="308" r:id="rId8"/>
    <p:sldId id="544" r:id="rId9"/>
    <p:sldId id="403" r:id="rId10"/>
    <p:sldId id="508" r:id="rId11"/>
    <p:sldId id="344" r:id="rId12"/>
    <p:sldId id="378" r:id="rId13"/>
    <p:sldId id="678" r:id="rId14"/>
    <p:sldId id="679" r:id="rId15"/>
    <p:sldId id="680" r:id="rId16"/>
    <p:sldId id="673" r:id="rId17"/>
    <p:sldId id="681" r:id="rId18"/>
    <p:sldId id="364" r:id="rId19"/>
    <p:sldId id="345" r:id="rId20"/>
    <p:sldId id="608" r:id="rId21"/>
    <p:sldId id="676" r:id="rId22"/>
    <p:sldId id="262" r:id="rId23"/>
    <p:sldId id="264" r:id="rId24"/>
    <p:sldId id="675" r:id="rId25"/>
    <p:sldId id="28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Rg st="1" end="69"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80519" autoAdjust="0"/>
  </p:normalViewPr>
  <p:slideViewPr>
    <p:cSldViewPr>
      <p:cViewPr varScale="1">
        <p:scale>
          <a:sx n="93" d="100"/>
          <a:sy n="93" d="100"/>
        </p:scale>
        <p:origin x="555" y="5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38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5T13:41:46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0 3679 0 0,'0'0'284'0'0,"-2"1"-186"0"0,-4 1-22 0 0,5-2 261 0 0,-25-3 2444 0 0,24 3-2339 0 0,-32 0 1580 0 0,32 0-1927 0 0,5 1-560 0 0,11 4 163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5T13:42:02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154 170 1839 0 0,'-18'-22'1231'0'0,"-29"-27"-1"0"0,33 35 3407 0 0,-14-12-776 0 0,7 8-3165 0 0,7 7-271 0 0,13 10-259 0 0,-5-5 244 0 0,3 1-402 0 0,3 5-14 0 0,-1 0 0 0 0,1 0 0 0 0,0-1-1 0 0,0 1 1 0 0,0 0 0 0 0,0 0 0 0 0,0-1-1 0 0,0 1 1 0 0,0 0 0 0 0,0 0 0 0 0,0 0 0 0 0,0-1-1 0 0,0 1 1 0 0,0 0 0 0 0,0 0 0 0 0,0 0-1 0 0,0-1 1 0 0,0 1 0 0 0,0 0 0 0 0,0 0 0 0 0,0 0-1 0 0,0-1 1 0 0,1 1 0 0 0,-1 0 0 0 0,0 0-1 0 0,0 0 1 0 0,0-1 0 0 0,0 1 0 0 0,0 0-1 0 0,1 0 1 0 0,-1 0 0 0 0,0 0 0 0 0,0 0 0 0 0,0-1-1 0 0,10-4-296 0 0,9 1-149 0 0,-11 3 183 0 0,0 1-1 0 0,0 0 1 0 0,0 0 0 0 0,15 3-1 0 0,-10-1-250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8T14:35:11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4175 0 0,'0'0'307'0'0,"-17"6"177"0"0,-25-2 2621 0 0,43-3-3051 0 0,8 4-44 0 0,3 1-10 0 0,-5-3 0 0 0,11-3 0 0 0,61 4 0 0 0,-50-4 0 0 0,37 6 0 0 0,60 18 0 0 0,-65-12 0 0 0,98 9 0 0 0,-78-23 0 0 0,-21-1 0 0 0,-20 3 0 0 0,79 2 0 0 0,-97-1 0 0 0,27 10 271 0 0,-48-10-6 0 0,0-1-78 0 0,4 0-347 0 0,-4 0 215 0 0,-1 0 0 0 0,0 0-1 0 0,0-1 1 0 0,1 1 0 0 0,-1 0 0 0 0,0-1 0 0 0,0 1-1 0 0,0 0 1 0 0,0-1 0 0 0,1 1 0 0 0,-1-1-1 0 0,0 1 1 0 0,0 0 0 0 0,0-1 0 0 0,0 1-1 0 0,0 0 1 0 0,0-1 0 0 0,0 1 0 0 0,0-1 0 0 0,0 1-1 0 0,0 0 1 0 0,0-1 0 0 0,0 1 0 0 0,-1-1-1 0 0,1 0-46 0 0,0 0-1 0 0,0 0 1 0 0,-1 0-1 0 0,1-1 0 0 0,-1 1 1 0 0,1 0-1 0 0,-1 0 0 0 0,1 0 1 0 0,-1 0-1 0 0,0 0 1 0 0,0 0-1 0 0,1 1 0 0 0,-1-1 1 0 0,0 0-1 0 0,0 0 1 0 0,0 0-1 0 0,0 1 0 0 0,0-1 1 0 0,0 0-1 0 0,0 1 1 0 0,0-1-1 0 0,0 1 0 0 0,-2-1 1 0 0,1-1-7 0 0,-1 0-1 0 0,0 1 1 0 0,1 0 0 0 0,-1-1 0 0 0,0 1 0 0 0,0 0 0 0 0,0 0 0 0 0,1 1 0 0 0,-1-1-1 0 0,0 1 1 0 0,0-1 0 0 0,0 1 0 0 0,-5 0 0 0 0,-16 0-3 0 0,-147-6 205 0 0,55 9-157 0 0,6 2 79 0 0,-4-10 112 0 0,77-1-148 0 0,25 3-47 0 0,0 1 0 0 0,0 1 0 0 0,0 0 0 0 0,-1 0 0 0 0,-20 3 0 0 0,13 1-42 0 0,6-2 0 0 0,0 2 0 0 0,-23 6 0 0 0,29-7 0 0 0,-2 1 0 0 0,0-1 0 0 0,1-1 0 0 0,-29-1 390 0 0,36 0-300 0 0,-16-3 209 0 0,15 3-256 0 0,-5 1-33 0 0,-1-1-10 0 0,0 2 0 0 0,0-1 0 0 0,1 1-17 0 0,6-1-63 0 0,11 6-547 0 0,-4-2 562 0 0,5 2-95 0 0,23 6 53 0 0,-20-9 85 0 0,-1-2-1 0 0,1 1 0 0 0,0-2 1 0 0,0 0-1 0 0,14 0 0 0 0,-4-1 7 0 0,47-1-11 0 0,113-15-1 0 0,-106 7 19 0 0,-63 7 9 0 0,-6 0 0 0 0,0 1 0 0 0,0 1 0 0 0,0-1 0 0 0,8 2 0 0 0,-5-1 0 0 0,-1-2 11 0 0,-1 1 42 0 0,-7 1 11 0 0,-1 0-10 0 0,7 0-32 0 0,-5 0 26 0 0,6 0-36 0 0,1 0-12 0 0,1 1 0 0 0,1 1 0 0 0,0 1 0 0 0,-1-1 12 0 0,1-3 48 0 0,-2 2-14 0 0,-6-1-93 0 0,3 1 16 0 0,-5-1-43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8T22:19:16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61 455 0 0,'-3'0'3'0'0,"-14"-2"254"0"0,13 2 479 0 0,0-1-1 0 0,1 0 0 0 0,-1-1 1 0 0,0 1-1 0 0,1-1 0 0 0,-1 1 1 0 0,1-1-1 0 0,-1 0 0 0 0,1 0 1 0 0,-6-5-1 0 0,6 4-545 0 0,1 1 1 0 0,0-1 0 0 0,-1 0-1 0 0,1 1 1 0 0,0-1-1 0 0,1 0 1 0 0,-4-6 0 0 0,4 7-67 0 0,-2-3 116 0 0,0 3 526 0 0,4 6-843 0 0,-1-1 0 0 0,1 1 0 0 0,0 0 0 0 0,0-1 0 0 0,1 1 0 0 0,-1-1-1 0 0,1 0 1 0 0,0 1 0 0 0,0-1 0 0 0,0 0 0 0 0,0 0 0 0 0,5 5 0 0 0,2-1-317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8T23:05:52.2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77 5039 0 0,'-53'-42'1202'0'0,"33"23"624"0"0,19 17-1495 0 0,3 4-474 0 0,17 14-17 0 0,-17-14 80 0 0,11 7-66 0 0,-7-6 127 0 0,0 1 1 0 0,0-1 0 0 0,0 0-1 0 0,0-1 1 0 0,1 1-1 0 0,-1-1 1 0 0,1-1 0 0 0,-1 1-1 0 0,13 0 1 0 0,-10-1 8 0 0,0-1 0 0 0,-1 0 0 0 0,1 0 0 0 0,17-4 0 0 0,-10 1 6 0 0,4-1 15 0 0,1-1-1 0 0,20-8 0 0 0,3-1 35 0 0,-26 10-7 0 0,-2-2-18 0 0,0 2 0 0 0,0 0 0 0 0,1 1 0 0 0,-1 1 0 0 0,1 1 0 0 0,19 0 0 0 0,307 50-10 0 0,-309-42-10 0 0,207 32 0 0 0,-157-34-14 0 0,0-4 0 0 0,0-4-1 0 0,0-3 1 0 0,131-26-1 0 0,-166 24 15 0 0,0 1 0 0 0,53 1 0 0 0,100 9 0 0 0,-54 0 0 0 0,-11 5 0 0 0,-16 2 0 0 0,-81-4 0 0 0,0-3 0 0 0,49-2 0 0 0,122-30 0 0 0,-167 21 0 0 0,-3 4 0 0 0,0 1 0 0 0,0 2 0 0 0,51 5 0 0 0,-13 0 0 0 0,114 0 0 0 0,-106 2 7 0 0,-15 0-80 0 0,55 3-248 0 0,-72-4 323 0 0,109-3-1 0 0,-29-10 63 0 0,38-6 64 0 0,20 8-128 0 0,-143 6 0 0 0,21 3 0 0 0,25-1 0 0 0,5-3-45 0 0,15-1-167 0 0,-92 2 179 0 0,0 1 1 0 0,0 1-1 0 0,35 8 0 0 0,-41-7 5 0 0,57 11 20 0 0,157 21 458 0 0,-200-34-197 0 0,0 0-1 0 0,32-5 1 0 0,-58 4-185 0 0,1-1 59 0 0,0 0 1 0 0,0 0-1 0 0,0 0 0 0 0,12-5 2703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D438E-E08A-49F0-8328-064EFCDDFEF8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3DD5B8-5C5E-4EF1-8275-FACFABC536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DD5B8-5C5E-4EF1-8275-FACFABC536E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22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142D-F697-4FBD-B13A-AD4587E264BB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4EA8A-DC35-4608-9B5A-2E3FBDFB2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142D-F697-4FBD-B13A-AD4587E264BB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4EA8A-DC35-4608-9B5A-2E3FBDFB2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142D-F697-4FBD-B13A-AD4587E264BB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4EA8A-DC35-4608-9B5A-2E3FBDFB2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142D-F697-4FBD-B13A-AD4587E264BB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4EA8A-DC35-4608-9B5A-2E3FBDFB2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142D-F697-4FBD-B13A-AD4587E264BB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4EA8A-DC35-4608-9B5A-2E3FBDFB2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142D-F697-4FBD-B13A-AD4587E264BB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4EA8A-DC35-4608-9B5A-2E3FBDFB2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142D-F697-4FBD-B13A-AD4587E264BB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4EA8A-DC35-4608-9B5A-2E3FBDFB2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142D-F697-4FBD-B13A-AD4587E264BB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4EA8A-DC35-4608-9B5A-2E3FBDFB2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142D-F697-4FBD-B13A-AD4587E264BB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4EA8A-DC35-4608-9B5A-2E3FBDFB2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142D-F697-4FBD-B13A-AD4587E264BB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4EA8A-DC35-4608-9B5A-2E3FBDFB2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/>
          <a:p>
            <a:fld id="{313A142D-F697-4FBD-B13A-AD4587E264BB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/>
          <a:p>
            <a:fld id="{24C4EA8A-DC35-4608-9B5A-2E3FBDFB2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313A142D-F697-4FBD-B13A-AD4587E264BB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24C4EA8A-DC35-4608-9B5A-2E3FBDFB2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7" Type="http://schemas.openxmlformats.org/officeDocument/2006/relationships/image" Target="../media/image250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image" Target="../media/image240.png"/><Relationship Id="rId4" Type="http://schemas.openxmlformats.org/officeDocument/2006/relationships/customXml" Target="../ink/ink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1219200"/>
            <a:ext cx="7212496" cy="1828800"/>
          </a:xfrm>
        </p:spPr>
        <p:txBody>
          <a:bodyPr/>
          <a:lstStyle/>
          <a:p>
            <a:pPr algn="ctr"/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Beginning Programming 1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With Python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Session2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B70BE-E815-4119-9CC5-C20D2A353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/>
              <a:t>Type As Boolean ……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A20FE-51DC-41FD-8B24-BC5502092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If we type following command at command prompt,</a:t>
            </a:r>
          </a:p>
          <a:p>
            <a:pPr marL="6858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&gt;&gt;&gt; type(True)</a:t>
            </a:r>
          </a:p>
          <a:p>
            <a:pPr marL="6858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&lt;class 'bool'&gt;</a:t>
            </a:r>
          </a:p>
          <a:p>
            <a:pPr marL="6858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&gt;&gt;&gt; type(False)</a:t>
            </a:r>
          </a:p>
          <a:p>
            <a:pPr marL="6858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&lt;class 'bool'&gt;</a:t>
            </a:r>
          </a:p>
          <a:p>
            <a:pPr marL="6858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We see that bool is the name of the class representing Python’s Boolean expressions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2327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56D3B-C532-4060-A561-11B846F94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630936"/>
          </a:xfrm>
        </p:spPr>
        <p:txBody>
          <a:bodyPr/>
          <a:lstStyle/>
          <a:p>
            <a:pPr algn="ctr"/>
            <a:r>
              <a:rPr lang="en-US" sz="2800" dirty="0"/>
              <a:t>Boolean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8D0A3-213B-4979-9DD3-59AA295E4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7848600" cy="5867400"/>
          </a:xfrm>
        </p:spPr>
        <p:txBody>
          <a:bodyPr>
            <a:normAutofit fontScale="25000" lnSpcReduction="20000"/>
          </a:bodyPr>
          <a:lstStyle/>
          <a:p>
            <a:pPr marL="68580" indent="0">
              <a:buNone/>
            </a:pPr>
            <a:r>
              <a:rPr lang="en-US" sz="9600" b="1" dirty="0">
                <a:latin typeface="Calibri" panose="020F0502020204030204" pitchFamily="34" charset="0"/>
                <a:cs typeface="Calibri" panose="020F0502020204030204" pitchFamily="34" charset="0"/>
              </a:rPr>
              <a:t>An </a:t>
            </a:r>
            <a:r>
              <a:rPr lang="en-US" sz="96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Boolean expression</a:t>
            </a:r>
            <a:r>
              <a:rPr lang="en-US" sz="9600" b="1" dirty="0">
                <a:latin typeface="Calibri" panose="020F0502020204030204" pitchFamily="34" charset="0"/>
                <a:cs typeface="Calibri" panose="020F0502020204030204" pitchFamily="34" charset="0"/>
              </a:rPr>
              <a:t> is one that is either true or false </a:t>
            </a:r>
          </a:p>
          <a:p>
            <a:pPr marL="68580" indent="0">
              <a:buNone/>
            </a:pPr>
            <a:r>
              <a:rPr lang="en-US" sz="9600" dirty="0"/>
              <a:t>The simplest kinds of Boolean expressions use relational</a:t>
            </a:r>
          </a:p>
          <a:p>
            <a:pPr marL="68580" indent="0">
              <a:buNone/>
            </a:pPr>
            <a:r>
              <a:rPr lang="en-US" sz="9600" dirty="0"/>
              <a:t>operators to compare two expressions.</a:t>
            </a:r>
            <a:endParaRPr lang="en-US" sz="9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" indent="0">
              <a:buNone/>
            </a:pPr>
            <a:r>
              <a:rPr lang="en-US" sz="9600" b="1" dirty="0">
                <a:latin typeface="Calibri" panose="020F0502020204030204" pitchFamily="34" charset="0"/>
                <a:cs typeface="Calibri" panose="020F0502020204030204" pitchFamily="34" charset="0"/>
              </a:rPr>
              <a:t>&gt;&gt;&gt; 5=5</a:t>
            </a:r>
          </a:p>
          <a:p>
            <a:pPr marL="68580" indent="0">
              <a:buNone/>
            </a:pPr>
            <a:r>
              <a:rPr lang="en-US" sz="9600" b="1" dirty="0">
                <a:latin typeface="Calibri" panose="020F0502020204030204" pitchFamily="34" charset="0"/>
                <a:cs typeface="Calibri" panose="020F0502020204030204" pitchFamily="34" charset="0"/>
              </a:rPr>
              <a:t>&gt;&gt;&gt; true</a:t>
            </a:r>
          </a:p>
          <a:p>
            <a:pPr marL="68580" indent="0">
              <a:buNone/>
            </a:pPr>
            <a:r>
              <a:rPr lang="en-US" sz="9600" b="1" dirty="0">
                <a:latin typeface="Calibri" panose="020F0502020204030204" pitchFamily="34" charset="0"/>
                <a:cs typeface="Calibri" panose="020F0502020204030204" pitchFamily="34" charset="0"/>
              </a:rPr>
              <a:t>&gt;&gt;&gt; 5=6</a:t>
            </a:r>
          </a:p>
          <a:p>
            <a:pPr marL="68580" indent="0">
              <a:buNone/>
            </a:pPr>
            <a:r>
              <a:rPr lang="en-US" sz="9600" b="1" dirty="0">
                <a:latin typeface="Calibri" panose="020F0502020204030204" pitchFamily="34" charset="0"/>
                <a:cs typeface="Calibri" panose="020F0502020204030204" pitchFamily="34" charset="0"/>
              </a:rPr>
              <a:t>&gt;&gt;&gt; false</a:t>
            </a:r>
          </a:p>
          <a:p>
            <a:pPr marL="68580" indent="0">
              <a:buNone/>
            </a:pPr>
            <a:endParaRPr lang="en-US" sz="6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" indent="0">
              <a:buNone/>
            </a:pP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9600" dirty="0">
                <a:latin typeface="Calibri" panose="020F0502020204030204" pitchFamily="34" charset="0"/>
                <a:cs typeface="Calibri" panose="020F0502020204030204" pitchFamily="34" charset="0"/>
              </a:rPr>
              <a:t>x=10 </a:t>
            </a:r>
          </a:p>
          <a:p>
            <a:pPr marL="68580" indent="0">
              <a:buNone/>
            </a:pPr>
            <a:r>
              <a:rPr lang="en-US" sz="9600" dirty="0">
                <a:latin typeface="Calibri" panose="020F0502020204030204" pitchFamily="34" charset="0"/>
                <a:cs typeface="Calibri" panose="020F0502020204030204" pitchFamily="34" charset="0"/>
              </a:rPr>
              <a:t>     x&lt;10    (result is False)                        x&gt;=10    (result is True)</a:t>
            </a:r>
          </a:p>
          <a:p>
            <a:pPr marL="68580" indent="0">
              <a:buNone/>
            </a:pPr>
            <a:endParaRPr lang="en-US" sz="9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" indent="0">
              <a:buNone/>
            </a:pPr>
            <a:r>
              <a:rPr lang="en-US" sz="9600" dirty="0">
                <a:latin typeface="Calibri" panose="020F0502020204030204" pitchFamily="34" charset="0"/>
                <a:cs typeface="Calibri" panose="020F0502020204030204" pitchFamily="34" charset="0"/>
              </a:rPr>
              <a:t>     x&lt;100  (result is True)                           x==10  (result is True)</a:t>
            </a:r>
          </a:p>
          <a:p>
            <a:pPr marL="68580" indent="0">
              <a:buNone/>
            </a:pPr>
            <a:endParaRPr lang="en-US" sz="9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" indent="0">
              <a:buNone/>
            </a:pPr>
            <a:r>
              <a:rPr lang="en-US" sz="9600" dirty="0">
                <a:latin typeface="Calibri" panose="020F0502020204030204" pitchFamily="34" charset="0"/>
                <a:cs typeface="Calibri" panose="020F0502020204030204" pitchFamily="34" charset="0"/>
              </a:rPr>
              <a:t>      x&lt;5      (result is False)                         x==7 (result is false)   </a:t>
            </a:r>
          </a:p>
          <a:p>
            <a:pPr marL="68580" indent="0">
              <a:buNone/>
            </a:pPr>
            <a:endParaRPr lang="en-US" sz="9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8000" dirty="0">
                <a:latin typeface="Calibri" panose="020F0502020204030204" pitchFamily="34" charset="0"/>
                <a:cs typeface="Calibri" panose="020F0502020204030204" pitchFamily="34" charset="0"/>
              </a:rPr>
              <a:t>Write more on </a:t>
            </a:r>
            <a:r>
              <a:rPr lang="en-US" sz="8000" dirty="0" err="1">
                <a:latin typeface="Calibri" panose="020F0502020204030204" pitchFamily="34" charset="0"/>
                <a:cs typeface="Calibri" panose="020F0502020204030204" pitchFamily="34" charset="0"/>
              </a:rPr>
              <a:t>boolean</a:t>
            </a:r>
            <a:endParaRPr lang="en-US" sz="8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" indent="0">
              <a:buNone/>
            </a:pP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</a:p>
          <a:p>
            <a:pPr marL="68580" indent="0">
              <a:buNone/>
            </a:pPr>
            <a:endParaRPr lang="en-US" sz="6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" indent="0">
              <a:buNone/>
            </a:pPr>
            <a:endParaRPr lang="en-US" sz="5100" dirty="0"/>
          </a:p>
          <a:p>
            <a:pPr marL="68580" indent="0">
              <a:buNone/>
            </a:pPr>
            <a:endParaRPr lang="en-US" sz="5100" dirty="0"/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567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7A506-D4B1-4718-9D02-6094A1FD7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/>
              <a:t>Logical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5C6C8-C925-4546-AB6E-3BC782A71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There are 3 logical operators </a:t>
            </a:r>
            <a:r>
              <a:rPr lang="en-US" sz="26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 AND ,OR ,NOT</a:t>
            </a:r>
          </a:p>
          <a:p>
            <a:pPr marL="68580" indent="0">
              <a:buNone/>
            </a:pP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The semantics of these operators is similar to their meaning in English</a:t>
            </a:r>
          </a:p>
          <a:p>
            <a:pPr marL="68580" indent="0">
              <a:buNone/>
            </a:pP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X =7</a:t>
            </a:r>
          </a:p>
          <a:p>
            <a:pPr marL="68580" indent="0">
              <a:buNone/>
            </a:pP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X&gt;0  AND   X&gt;10   (is this true?)</a:t>
            </a:r>
          </a:p>
          <a:p>
            <a:pPr marL="68580" indent="0">
              <a:buNone/>
            </a:pP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X&gt;5 OR X&lt;10          (is this true)</a:t>
            </a:r>
          </a:p>
          <a:p>
            <a:pPr marL="68580" indent="0">
              <a:buNone/>
            </a:pP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NOT negates a Boolean expression. A  </a:t>
            </a:r>
            <a:r>
              <a:rPr lang="en-US" sz="26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Boolean expression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 is one that is either true or false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087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C1AAE-7B7D-4636-BDA0-6519EE19E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707136"/>
          </a:xfrm>
        </p:spPr>
        <p:txBody>
          <a:bodyPr/>
          <a:lstStyle/>
          <a:p>
            <a:pPr algn="ctr"/>
            <a:r>
              <a:rPr lang="en-US" sz="2800" dirty="0"/>
              <a:t>Compound Boolean Expression Truth Table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FB7A671-A4B1-40C7-AE61-96EEA02CB32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4400" y="1600200"/>
          <a:ext cx="7772400" cy="2956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54480">
                  <a:extLst>
                    <a:ext uri="{9D8B030D-6E8A-4147-A177-3AD203B41FA5}">
                      <a16:colId xmlns:a16="http://schemas.microsoft.com/office/drawing/2014/main" val="3690492195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1863574352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009498650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712635190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4049171346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r>
                        <a:rPr lang="en-US" dirty="0"/>
                        <a:t>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e1 and 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e1 or 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e1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437353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705894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406605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608303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92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3485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69A9F-1489-467D-BCF4-E525FD3C5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707136"/>
          </a:xfrm>
        </p:spPr>
        <p:txBody>
          <a:bodyPr/>
          <a:lstStyle/>
          <a:p>
            <a:pPr algn="ctr"/>
            <a:r>
              <a:rPr lang="en-US" sz="2800" dirty="0"/>
              <a:t>Consider this….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7C477-57DB-47DE-A73E-CC725FF2F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219200"/>
            <a:ext cx="7696200" cy="3962400"/>
          </a:xfrm>
        </p:spPr>
        <p:txBody>
          <a:bodyPr>
            <a:normAutofit fontScale="77500" lnSpcReduction="20000"/>
          </a:bodyPr>
          <a:lstStyle/>
          <a:p>
            <a:pPr marL="68580" indent="0">
              <a:buNone/>
            </a:pPr>
            <a:r>
              <a:rPr lang="en-US" dirty="0"/>
              <a:t>x= 10            </a:t>
            </a:r>
          </a:p>
          <a:p>
            <a:pPr marL="68580" indent="0">
              <a:buNone/>
            </a:pPr>
            <a:r>
              <a:rPr lang="en-US" dirty="0"/>
              <a:t>y=20</a:t>
            </a:r>
          </a:p>
          <a:p>
            <a:pPr marL="68580" indent="0">
              <a:buNone/>
            </a:pPr>
            <a:r>
              <a:rPr lang="en-US" dirty="0"/>
              <a:t>b=(x==10) and (x!=10)</a:t>
            </a:r>
          </a:p>
          <a:p>
            <a:pPr marL="68580" indent="0">
              <a:buNone/>
            </a:pPr>
            <a:r>
              <a:rPr lang="en-US" dirty="0"/>
              <a:t>print(b)</a:t>
            </a:r>
          </a:p>
          <a:p>
            <a:pPr marL="68580" indent="0">
              <a:buNone/>
            </a:pPr>
            <a:r>
              <a:rPr lang="en-US" dirty="0"/>
              <a:t>b=(x==10 and y==20)</a:t>
            </a:r>
          </a:p>
          <a:p>
            <a:pPr marL="68580" indent="0">
              <a:buNone/>
            </a:pPr>
            <a:r>
              <a:rPr lang="en-US" dirty="0"/>
              <a:t>print(b)</a:t>
            </a:r>
          </a:p>
          <a:p>
            <a:pPr marL="68580" indent="0">
              <a:buNone/>
            </a:pPr>
            <a:r>
              <a:rPr lang="en-US" dirty="0"/>
              <a:t>b=(x==10 or y!=20)</a:t>
            </a:r>
          </a:p>
          <a:p>
            <a:pPr marL="68580" indent="0">
              <a:buNone/>
            </a:pPr>
            <a:r>
              <a:rPr lang="en-US" dirty="0"/>
              <a:t>print(b)</a:t>
            </a:r>
          </a:p>
          <a:p>
            <a:pPr marL="68580" indent="0">
              <a:buNone/>
            </a:pPr>
            <a:r>
              <a:rPr lang="en-US" dirty="0"/>
              <a:t>b=(x!=10 or y!=20)</a:t>
            </a:r>
          </a:p>
          <a:p>
            <a:pPr marL="68580" indent="0">
              <a:buNone/>
            </a:pPr>
            <a:r>
              <a:rPr lang="en-US" dirty="0"/>
              <a:t>print(b)</a:t>
            </a:r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579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3CA18-0364-4737-A305-38368B961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/>
              <a:t>Consider this example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44F8B-8088-46B6-9BC1-EA8974E5F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83560"/>
            <a:ext cx="7924800" cy="2940840"/>
          </a:xfrm>
        </p:spPr>
        <p:txBody>
          <a:bodyPr/>
          <a:lstStyle/>
          <a:p>
            <a:pPr marL="68580" indent="0">
              <a:buNone/>
            </a:pPr>
            <a:r>
              <a:rPr lang="en-US" sz="2400" dirty="0"/>
              <a:t>What is the output of the following snippet?</a:t>
            </a:r>
          </a:p>
          <a:p>
            <a:pPr marL="68580" indent="0">
              <a:buNone/>
            </a:pPr>
            <a:r>
              <a:rPr lang="en-US" sz="2400" dirty="0"/>
              <a:t>x = 1</a:t>
            </a:r>
          </a:p>
          <a:p>
            <a:pPr marL="68580" indent="0">
              <a:buNone/>
            </a:pPr>
            <a:r>
              <a:rPr lang="en-US" sz="2400" dirty="0"/>
              <a:t>y = 0</a:t>
            </a:r>
          </a:p>
          <a:p>
            <a:pPr marL="68580" indent="0">
              <a:buNone/>
            </a:pPr>
            <a:r>
              <a:rPr lang="en-US" sz="2400" dirty="0"/>
              <a:t>z = ((x == y) and (x == y)) or not(x == y) </a:t>
            </a:r>
          </a:p>
          <a:p>
            <a:pPr marL="68580" indent="0">
              <a:buNone/>
            </a:pPr>
            <a:r>
              <a:rPr lang="en-US" sz="2400" dirty="0"/>
              <a:t>print(not(z))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870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017D4-8E17-48D0-9371-AB490D3EE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/>
              <a:t>Logical Operator Examples,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271B-716B-431B-ABA6-9AC704F27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1191">
              <a:spcBef>
                <a:spcPts val="0"/>
              </a:spcBef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# AND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OR operators with parentheses  to clarify sequence of  operations</a:t>
            </a:r>
          </a:p>
          <a:p>
            <a:pPr marL="342900" indent="1191">
              <a:spcBef>
                <a:spcPts val="0"/>
              </a:spcBef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(age &gt;= 65 and status == "retired") or age &lt; 18</a:t>
            </a:r>
          </a:p>
          <a:p>
            <a:pPr marL="342900" indent="1191">
              <a:spcBef>
                <a:spcPts val="0"/>
              </a:spcBef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marL="0" indent="1191">
              <a:spcBef>
                <a:spcPts val="0"/>
              </a:spcBef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# AND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OR operators with parentheses  to change sequence of operations</a:t>
            </a:r>
          </a:p>
          <a:p>
            <a:pPr marL="342900" indent="1191">
              <a:spcBef>
                <a:spcPts val="0"/>
              </a:spcBef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age &gt;= 65 and (status == "retired" or state == "SC")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E4AF1-20DD-4A9D-B6EB-4B7EE8628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959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763000" cy="714331"/>
          </a:xfrm>
        </p:spPr>
        <p:txBody>
          <a:bodyPr/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Using AND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OR Logical Operator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95331"/>
            <a:ext cx="7772400" cy="5534068"/>
          </a:xfrm>
        </p:spPr>
        <p:txBody>
          <a:bodyPr>
            <a:noAutofit/>
          </a:bodyPr>
          <a:lstStyle/>
          <a:p>
            <a:pPr marL="342900" indent="1191">
              <a:spcBef>
                <a:spcPts val="0"/>
              </a:spcBef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# The AND operator</a:t>
            </a:r>
          </a:p>
          <a:p>
            <a:pPr marL="342900" indent="1191">
              <a:spcBef>
                <a:spcPts val="0"/>
              </a:spcBef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age &gt;= 65 and city == "Chicago"</a:t>
            </a:r>
          </a:p>
          <a:p>
            <a:pPr marL="342900" indent="1191">
              <a:spcBef>
                <a:spcPts val="0"/>
              </a:spcBef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marL="342900" indent="1191">
              <a:spcBef>
                <a:spcPts val="0"/>
              </a:spcBef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# The OR operator</a:t>
            </a:r>
          </a:p>
          <a:p>
            <a:pPr marL="342900" indent="1191">
              <a:spcBef>
                <a:spcPts val="0"/>
              </a:spcBef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city == "Greenville" or age &gt;= 65</a:t>
            </a:r>
          </a:p>
          <a:p>
            <a:pPr marL="342900" indent="1191">
              <a:spcBef>
                <a:spcPts val="0"/>
              </a:spcBef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marL="342900" indent="1191">
              <a:spcBef>
                <a:spcPts val="0"/>
              </a:spcBef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marL="342900" indent="1191">
              <a:spcBef>
                <a:spcPts val="0"/>
              </a:spcBef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# Two AND operators</a:t>
            </a:r>
          </a:p>
          <a:p>
            <a:pPr marL="342900" indent="1191">
              <a:spcBef>
                <a:spcPts val="0"/>
              </a:spcBef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age &gt;= 65 and city == "Greenville" and state == "SC"</a:t>
            </a:r>
          </a:p>
          <a:p>
            <a:pPr marL="342900" indent="1191">
              <a:spcBef>
                <a:spcPts val="0"/>
              </a:spcBef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marL="342900" indent="1191">
              <a:spcBef>
                <a:spcPts val="0"/>
              </a:spcBef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# Two OR operators</a:t>
            </a:r>
          </a:p>
          <a:p>
            <a:pPr marL="342900" indent="1191">
              <a:spcBef>
                <a:spcPts val="0"/>
              </a:spcBef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age &gt;= 65 or age &lt;= 18 or status == "retired"</a:t>
            </a:r>
          </a:p>
          <a:p>
            <a:pPr marL="342900" indent="1191">
              <a:spcBef>
                <a:spcPts val="0"/>
              </a:spcBef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9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C1AAE-7B7D-4636-BDA0-6519EE19E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707136"/>
          </a:xfrm>
        </p:spPr>
        <p:txBody>
          <a:bodyPr/>
          <a:lstStyle/>
          <a:p>
            <a:pPr algn="ctr"/>
            <a:r>
              <a:rPr lang="en-US" sz="2800" dirty="0"/>
              <a:t>Compound Boolean Expression Truth Table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FB7A671-A4B1-40C7-AE61-96EEA02CB32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4400" y="1600200"/>
          <a:ext cx="7772400" cy="2956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54480">
                  <a:extLst>
                    <a:ext uri="{9D8B030D-6E8A-4147-A177-3AD203B41FA5}">
                      <a16:colId xmlns:a16="http://schemas.microsoft.com/office/drawing/2014/main" val="3690492195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1863574352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009498650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712635190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4049171346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r>
                        <a:rPr lang="en-US" dirty="0"/>
                        <a:t>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e1 and 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e1 or 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e1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437353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705894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406605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608303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92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4608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69A9F-1489-467D-BCF4-E525FD3C5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707136"/>
          </a:xfrm>
        </p:spPr>
        <p:txBody>
          <a:bodyPr/>
          <a:lstStyle/>
          <a:p>
            <a:pPr algn="ctr"/>
            <a:r>
              <a:rPr lang="en-US" sz="2800" dirty="0"/>
              <a:t>Consider this….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7C477-57DB-47DE-A73E-CC725FF2F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219200"/>
            <a:ext cx="7924800" cy="5136360"/>
          </a:xfrm>
        </p:spPr>
        <p:txBody>
          <a:bodyPr>
            <a:normAutofit fontScale="92500" lnSpcReduction="10000"/>
          </a:bodyPr>
          <a:lstStyle/>
          <a:p>
            <a:pPr marL="68580" indent="0">
              <a:buNone/>
            </a:pPr>
            <a:r>
              <a:rPr lang="en-US" dirty="0"/>
              <a:t>x= 10            </a:t>
            </a:r>
          </a:p>
          <a:p>
            <a:pPr marL="68580" indent="0">
              <a:buNone/>
            </a:pPr>
            <a:r>
              <a:rPr lang="en-US" dirty="0"/>
              <a:t>y=20</a:t>
            </a:r>
          </a:p>
          <a:p>
            <a:pPr marL="68580" indent="0">
              <a:buNone/>
            </a:pPr>
            <a:r>
              <a:rPr lang="en-US" dirty="0"/>
              <a:t>b=(x==10)                            (assigns T to b)</a:t>
            </a:r>
          </a:p>
          <a:p>
            <a:pPr marL="68580" indent="0">
              <a:buNone/>
            </a:pPr>
            <a:r>
              <a:rPr lang="en-US" dirty="0"/>
              <a:t>b=(x!=10)                             (assigns F to b)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b=(x==10 and y==20)      (assigns T to b)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b=(x==10 or y!=20)           (assigns F to b)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b=(x!=10 or y!=20)               (assigns F to b)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666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A1238-87AB-4B82-9BF8-25E1375B3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512064"/>
            <a:ext cx="7696200" cy="914400"/>
          </a:xfrm>
        </p:spPr>
        <p:txBody>
          <a:bodyPr/>
          <a:lstStyle/>
          <a:p>
            <a:pPr algn="ctr"/>
            <a:r>
              <a:rPr lang="en-US" sz="2800">
                <a:latin typeface="Calibri" panose="020F0502020204030204" pitchFamily="34" charset="0"/>
                <a:cs typeface="Calibri" panose="020F0502020204030204" pitchFamily="34" charset="0"/>
              </a:rPr>
              <a:t>Exercise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9FCB0-B600-4912-AAD6-46827E04E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6858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" indent="0">
              <a:buNone/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1]</a:t>
            </a:r>
          </a:p>
          <a:p>
            <a:pPr marL="68580" indent="0">
              <a:buNone/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dis=10/1.6</a:t>
            </a:r>
          </a:p>
          <a:p>
            <a:pPr marL="68580" indent="0">
              <a:buNone/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time= 42*60+42</a:t>
            </a:r>
          </a:p>
          <a:p>
            <a:pPr marL="68580" indent="0">
              <a:buNone/>
            </a:pPr>
            <a:r>
              <a:rPr lang="en-US" sz="3600">
                <a:latin typeface="Calibri" panose="020F0502020204030204" pitchFamily="34" charset="0"/>
                <a:cs typeface="Calibri" panose="020F0502020204030204" pitchFamily="34" charset="0"/>
              </a:rPr>
              <a:t>speed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=dis/time</a:t>
            </a:r>
          </a:p>
          <a:p>
            <a:pPr marL="68580" indent="0">
              <a:buNone/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print(“speed in miles per second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is”,speed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68580" indent="0">
              <a:buNone/>
            </a:pP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" indent="0">
              <a:buNone/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2]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r=0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pi=3.14159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c=2*pi*r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r=float(input("enter the radius\n"))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print("the circumference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is",c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80B6DED-137D-4F57-959E-A3DECB553D38}"/>
                  </a:ext>
                </a:extLst>
              </p14:cNvPr>
              <p14:cNvContentPartPr/>
              <p14:nvPr/>
            </p14:nvContentPartPr>
            <p14:xfrm>
              <a:off x="1900719" y="958636"/>
              <a:ext cx="26280" cy="2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80B6DED-137D-4F57-959E-A3DECB553D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91719" y="949636"/>
                <a:ext cx="4392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F99C2AB-2C56-4DC8-99F7-9DFF5A827C19}"/>
                  </a:ext>
                </a:extLst>
              </p14:cNvPr>
              <p14:cNvContentPartPr/>
              <p14:nvPr/>
            </p14:nvContentPartPr>
            <p14:xfrm>
              <a:off x="4329279" y="841276"/>
              <a:ext cx="55440" cy="615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F99C2AB-2C56-4DC8-99F7-9DFF5A827C1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20639" y="832636"/>
                <a:ext cx="73080" cy="7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14419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499C7-0AE5-4F71-85A9-0819B4EB7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630936"/>
          </a:xfrm>
        </p:spPr>
        <p:txBody>
          <a:bodyPr/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Using Conditional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F38E4-B2A3-4775-A4EE-64A624112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783560"/>
            <a:ext cx="7620000" cy="3855240"/>
          </a:xfrm>
        </p:spPr>
        <p:txBody>
          <a:bodyPr>
            <a:normAutofit/>
          </a:bodyPr>
          <a:lstStyle/>
          <a:p>
            <a:pPr marL="347663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Write a program which uses an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statement that asks the user to input a number and ,</a:t>
            </a:r>
          </a:p>
          <a:p>
            <a:pPr marL="862013" indent="-514350">
              <a:buAutoNum type="arabicParenR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Displays a message at the console if the number is positive?</a:t>
            </a:r>
          </a:p>
          <a:p>
            <a:pPr marL="862013" indent="-514350">
              <a:buAutoNum type="arabicParenR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if the number is positive or negative?</a:t>
            </a:r>
          </a:p>
          <a:p>
            <a:pPr marL="862013" indent="-514350">
              <a:buAutoNum type="arabicParenR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If the number is positive or negative or zero?</a:t>
            </a:r>
          </a:p>
        </p:txBody>
      </p:sp>
    </p:spTree>
    <p:extLst>
      <p:ext uri="{BB962C8B-B14F-4D97-AF65-F5344CB8AC3E}">
        <p14:creationId xmlns:p14="http://schemas.microsoft.com/office/powerpoint/2010/main" val="21772709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17053-7074-D051-B070-178C41C6A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Using simple if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55CF3-0BE3-F078-D34E-3586AEF8E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783560"/>
            <a:ext cx="7772400" cy="2102640"/>
          </a:xfrm>
        </p:spPr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num=float(input("enter a number :"))</a:t>
            </a:r>
          </a:p>
          <a:p>
            <a:pPr marL="6858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if num&gt;0:</a:t>
            </a:r>
          </a:p>
          <a:p>
            <a:pPr marL="6858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     print("The number is a positive number")</a:t>
            </a:r>
          </a:p>
          <a:p>
            <a:pPr marL="6858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514826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583" y="228600"/>
            <a:ext cx="7772400" cy="1600200"/>
          </a:xfrm>
        </p:spPr>
        <p:txBody>
          <a:bodyPr/>
          <a:lstStyle/>
          <a:p>
            <a:pPr algn="ctr"/>
            <a:br>
              <a:rPr lang="en-US" sz="2800" dirty="0"/>
            </a:br>
            <a:r>
              <a:rPr lang="en-US" sz="2800" dirty="0"/>
              <a:t>Here is another way…..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742583" cy="4876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</a:p>
          <a:p>
            <a:pPr>
              <a:buNone/>
            </a:pP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num=float(input("enter a   number :"))</a:t>
            </a:r>
          </a:p>
          <a:p>
            <a:pPr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if num&gt;0:</a:t>
            </a:r>
          </a:p>
          <a:p>
            <a:pPr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print(" number is a positive number")</a:t>
            </a:r>
          </a:p>
          <a:p>
            <a:pPr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else:</a:t>
            </a:r>
          </a:p>
          <a:p>
            <a:pPr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print(" number is a negative number")</a:t>
            </a:r>
          </a:p>
          <a:p>
            <a:pPr marL="68580" indent="0" algn="just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</a:p>
          <a:p>
            <a:pPr marL="68580" indent="0" algn="just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condition in the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if-else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statement must be a </a:t>
            </a:r>
          </a:p>
          <a:p>
            <a:pPr marL="68580" indent="0" algn="just">
              <a:buNone/>
            </a:pP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Boolean expression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—that is, an expression that</a:t>
            </a:r>
          </a:p>
          <a:p>
            <a:pPr marL="68580" indent="0" algn="just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evaluates     to either 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true or false.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2440"/>
            <a:ext cx="7772400" cy="640560"/>
          </a:xfrm>
        </p:spPr>
        <p:txBody>
          <a:bodyPr/>
          <a:lstStyle/>
          <a:p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To string together </a:t>
            </a:r>
            <a:r>
              <a:rPr lang="en-US" sz="28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if-else</a:t>
            </a: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statements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7772400" cy="521256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sz="2400" dirty="0"/>
              <a:t>Is there  need to check for </a:t>
            </a:r>
            <a:r>
              <a:rPr lang="en-US" sz="2400" b="1" dirty="0"/>
              <a:t>more than two</a:t>
            </a:r>
          </a:p>
          <a:p>
            <a:pPr marL="68580" indent="0">
              <a:buNone/>
            </a:pPr>
            <a:r>
              <a:rPr lang="en-US" sz="2400" b="1" dirty="0"/>
              <a:t>     possible outcomes ?</a:t>
            </a:r>
          </a:p>
          <a:p>
            <a:pPr marL="68580" indent="0">
              <a:buNone/>
            </a:pPr>
            <a:r>
              <a:rPr lang="en-US" sz="2400" b="1" dirty="0"/>
              <a:t>    It becomes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 multiway decision statement</a:t>
            </a:r>
            <a:r>
              <a:rPr lang="en-US" sz="2400" b="1" dirty="0"/>
              <a:t>,</a:t>
            </a:r>
          </a:p>
          <a:p>
            <a:pPr marL="68580" indent="0">
              <a:buNone/>
            </a:pPr>
            <a:endParaRPr lang="en-US" sz="2400" b="1" dirty="0"/>
          </a:p>
          <a:p>
            <a:pPr marL="68580" indent="0">
              <a:buNone/>
            </a:pPr>
            <a:r>
              <a:rPr lang="en-US" sz="2400" b="1" dirty="0"/>
              <a:t>     </a:t>
            </a:r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num=float(input("enter a number:"))</a:t>
            </a:r>
            <a:endParaRPr lang="en-US" sz="2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68580" indent="0">
              <a:buNone/>
            </a:pPr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if num&gt;0:</a:t>
            </a:r>
            <a:endParaRPr lang="en-US" sz="2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68580" indent="0">
              <a:buNone/>
            </a:pPr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       print(" number is a positive number")</a:t>
            </a:r>
            <a:endParaRPr lang="en-US" sz="2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68580" indent="0">
              <a:buNone/>
            </a:pPr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</a:t>
            </a:r>
            <a:r>
              <a:rPr lang="en-US" sz="2400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elif</a:t>
            </a:r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num==0:</a:t>
            </a:r>
          </a:p>
          <a:p>
            <a:pPr marL="68580" indent="0">
              <a:buNone/>
            </a:pPr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      print(" number is zero")</a:t>
            </a:r>
            <a:endParaRPr lang="en-US" sz="2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68580" indent="0">
              <a:buNone/>
            </a:pPr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else:</a:t>
            </a:r>
            <a:endParaRPr lang="en-US" sz="2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68580" indent="0">
              <a:buNone/>
            </a:pPr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      print(" number is negative")</a:t>
            </a:r>
            <a:endParaRPr lang="en-US" sz="2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F1317-77CE-426C-B40B-9D6C597A9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/>
              <a:t>General form of if-</a:t>
            </a:r>
            <a:r>
              <a:rPr lang="en-US" sz="2800" dirty="0" err="1"/>
              <a:t>elif</a:t>
            </a:r>
            <a:r>
              <a:rPr lang="en-US" sz="2800" dirty="0"/>
              <a:t>-else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1B1E1-77A5-4E65-8B7D-3D609C361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76400"/>
            <a:ext cx="7391400" cy="449580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if condition 1:</a:t>
            </a:r>
          </a:p>
          <a:p>
            <a:pPr marL="6858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   block 1</a:t>
            </a:r>
          </a:p>
          <a:p>
            <a:pPr marL="68580" indent="0">
              <a:buNone/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elif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condition2:</a:t>
            </a:r>
          </a:p>
          <a:p>
            <a:pPr marL="6858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     block2</a:t>
            </a:r>
          </a:p>
          <a:p>
            <a:pPr marL="68580" indent="0">
              <a:buNone/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elif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condition 3:</a:t>
            </a:r>
          </a:p>
          <a:p>
            <a:pPr marL="6858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    block3</a:t>
            </a:r>
          </a:p>
          <a:p>
            <a:pPr marL="6858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else:</a:t>
            </a:r>
          </a:p>
          <a:p>
            <a:pPr marL="6858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default block</a:t>
            </a:r>
          </a:p>
        </p:txBody>
      </p:sp>
    </p:spTree>
    <p:extLst>
      <p:ext uri="{BB962C8B-B14F-4D97-AF65-F5344CB8AC3E}">
        <p14:creationId xmlns:p14="http://schemas.microsoft.com/office/powerpoint/2010/main" val="9574172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707136"/>
          </a:xfrm>
        </p:spPr>
        <p:txBody>
          <a:bodyPr/>
          <a:lstStyle/>
          <a:p>
            <a:pPr algn="ctr"/>
            <a:r>
              <a:rPr lang="en-US" sz="2800" dirty="0"/>
              <a:t>Another Nested if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5400"/>
            <a:ext cx="7772400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x=int(input("enter a number\n"))</a:t>
            </a:r>
          </a:p>
          <a:p>
            <a:pPr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y=int(input("enter a number\n"))</a:t>
            </a:r>
          </a:p>
          <a:p>
            <a:pPr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if x==y:</a:t>
            </a:r>
          </a:p>
          <a:p>
            <a:pPr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 print(" x is equal to y")</a:t>
            </a:r>
          </a:p>
          <a:p>
            <a:pPr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else: </a:t>
            </a:r>
          </a:p>
          <a:p>
            <a:pPr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 if x&lt;y:</a:t>
            </a:r>
          </a:p>
          <a:p>
            <a:pPr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print("x is less than y")</a:t>
            </a:r>
          </a:p>
          <a:p>
            <a:pPr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 else:</a:t>
            </a:r>
          </a:p>
          <a:p>
            <a:pPr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print("x is greater than y")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59081"/>
            <a:ext cx="7924800" cy="1188719"/>
          </a:xfrm>
        </p:spPr>
        <p:txBody>
          <a:bodyPr/>
          <a:lstStyle/>
          <a:p>
            <a:pPr algn="ctr"/>
            <a:br>
              <a:rPr lang="en-US" sz="2800" dirty="0"/>
            </a:br>
            <a:r>
              <a:rPr lang="en-US" sz="2800" dirty="0"/>
              <a:t>Errors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05000"/>
            <a:ext cx="7924800" cy="429816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Syntax error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:</a:t>
            </a:r>
          </a:p>
          <a:p>
            <a:pPr marL="68580" indent="0">
              <a:buNone/>
            </a:pPr>
            <a:r>
              <a:rPr lang="en-US" sz="2400" dirty="0"/>
              <a:t>The error in program that is  impossible to parse …</a:t>
            </a:r>
          </a:p>
          <a:p>
            <a:pPr marL="68580" indent="0">
              <a:buNone/>
            </a:pP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Symantec Error</a:t>
            </a:r>
            <a:r>
              <a:rPr lang="en-US" sz="2400" dirty="0"/>
              <a:t>:</a:t>
            </a:r>
          </a:p>
          <a:p>
            <a:pPr marL="68580" indent="0">
              <a:buNone/>
            </a:pPr>
            <a:r>
              <a:rPr lang="en-US" sz="2400" dirty="0"/>
              <a:t>It makes the program do something other than what programmer intended.</a:t>
            </a:r>
          </a:p>
          <a:p>
            <a:pPr marL="68580" indent="0">
              <a:buNone/>
            </a:pP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Exception:</a:t>
            </a:r>
          </a:p>
          <a:p>
            <a:pPr marL="68580" indent="0">
              <a:buNone/>
            </a:pPr>
            <a:r>
              <a:rPr lang="en-US" sz="2400" dirty="0"/>
              <a:t>It is an error detected while program is running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915943" y="914400"/>
            <a:ext cx="7923257" cy="517661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Syntax errors prevent code from building</a:t>
            </a:r>
          </a:p>
          <a:p>
            <a:pPr marL="342900" lvl="1"/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spelling errors, incorrect punctuation, missing parentheses are examples of causes</a:t>
            </a:r>
          </a:p>
          <a:p>
            <a:endParaRPr lang="en-US" sz="1350" dirty="0">
              <a:solidFill>
                <a:schemeClr val="tx1"/>
              </a:solidFill>
            </a:endParaRPr>
          </a:p>
          <a:p>
            <a:endParaRPr lang="en-US" sz="1350" dirty="0">
              <a:solidFill>
                <a:schemeClr val="tx1"/>
              </a:solidFill>
            </a:endParaRPr>
          </a:p>
          <a:p>
            <a:endParaRPr lang="en-US" sz="1350" dirty="0">
              <a:solidFill>
                <a:schemeClr val="tx1"/>
              </a:solidFill>
            </a:endParaRPr>
          </a:p>
          <a:p>
            <a:endParaRPr lang="en-US" sz="1350" dirty="0">
              <a:solidFill>
                <a:schemeClr val="tx1"/>
              </a:solidFill>
            </a:endParaRPr>
          </a:p>
          <a:p>
            <a:endParaRPr lang="en-US" sz="1350" dirty="0">
              <a:solidFill>
                <a:schemeClr val="tx1"/>
              </a:solidFill>
            </a:endParaRPr>
          </a:p>
          <a:p>
            <a:endParaRPr lang="en-US" sz="1350" dirty="0">
              <a:solidFill>
                <a:schemeClr val="tx1"/>
              </a:solidFill>
            </a:endParaRPr>
          </a:p>
          <a:p>
            <a:endParaRPr lang="en-US" sz="1350" dirty="0">
              <a:solidFill>
                <a:schemeClr val="tx1"/>
              </a:solidFill>
            </a:endParaRPr>
          </a:p>
          <a:p>
            <a:endParaRPr lang="en-US" sz="1350" dirty="0">
              <a:solidFill>
                <a:schemeClr val="tx1"/>
              </a:solidFill>
            </a:endParaRPr>
          </a:p>
          <a:p>
            <a:endParaRPr lang="en-US" sz="1350" dirty="0">
              <a:solidFill>
                <a:schemeClr val="tx1"/>
              </a:solidFill>
            </a:endParaRPr>
          </a:p>
          <a:p>
            <a:endParaRPr lang="en-US" sz="1350" dirty="0">
              <a:solidFill>
                <a:schemeClr val="tx1"/>
              </a:solidFill>
            </a:endParaRPr>
          </a:p>
          <a:p>
            <a:endParaRPr lang="en-US" sz="1350" dirty="0">
              <a:solidFill>
                <a:schemeClr val="tx1"/>
              </a:solidFill>
            </a:endParaRPr>
          </a:p>
          <a:p>
            <a:endParaRPr lang="en-US" sz="1350" dirty="0">
              <a:solidFill>
                <a:schemeClr val="tx1"/>
              </a:solidFill>
            </a:endParaRPr>
          </a:p>
          <a:p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1"/>
            <a:ext cx="8077200" cy="825830"/>
          </a:xfrm>
          <a:noFill/>
        </p:spPr>
        <p:txBody>
          <a:bodyPr/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Syntax Errors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4</a:t>
            </a:fld>
            <a:endParaRPr lang="en-US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D1F6908-116E-4BC2-ADD3-1A109E9184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738964"/>
            <a:ext cx="5554703" cy="320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635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09600" y="914400"/>
            <a:ext cx="8291246" cy="4968919"/>
          </a:xfrm>
        </p:spPr>
        <p:txBody>
          <a:bodyPr/>
          <a:lstStyle/>
          <a:p>
            <a:pPr marL="68580" indent="0">
              <a:buClr>
                <a:schemeClr val="tx1"/>
              </a:buClr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IDLE will highlight where it thinks a syntax error has occurred</a:t>
            </a:r>
          </a:p>
          <a:p>
            <a:pPr marL="68580" indent="0">
              <a:buClr>
                <a:schemeClr val="tx1"/>
              </a:buClr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Sometimes the highlighted location will be correct, but sometimes it will be elsewhere (e.g. in the previous statement)</a:t>
            </a:r>
          </a:p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5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743200" y="3048000"/>
            <a:ext cx="4373523" cy="2331720"/>
            <a:chOff x="3546375" y="2968398"/>
            <a:chExt cx="5831364" cy="310896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6375" y="2968398"/>
              <a:ext cx="5831364" cy="310896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" name="Rectangle: Rounded Corners 4"/>
            <p:cNvSpPr/>
            <p:nvPr/>
          </p:nvSpPr>
          <p:spPr>
            <a:xfrm>
              <a:off x="3757811" y="3769325"/>
              <a:ext cx="4960306" cy="16384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87874" y="181313"/>
            <a:ext cx="8675377" cy="1043160"/>
          </a:xfrm>
          <a:noFill/>
        </p:spPr>
        <p:txBody>
          <a:bodyPr/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Handling Syntax Errors</a:t>
            </a:r>
          </a:p>
        </p:txBody>
      </p:sp>
    </p:spTree>
    <p:extLst>
      <p:ext uri="{BB962C8B-B14F-4D97-AF65-F5344CB8AC3E}">
        <p14:creationId xmlns:p14="http://schemas.microsoft.com/office/powerpoint/2010/main" val="476194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646" y="304800"/>
            <a:ext cx="8652354" cy="712757"/>
          </a:xfrm>
          <a:noFill/>
        </p:spPr>
        <p:txBody>
          <a:bodyPr/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Runtime Errors</a:t>
            </a:r>
          </a:p>
        </p:txBody>
      </p:sp>
      <p:sp>
        <p:nvSpPr>
          <p:cNvPr id="9" name="Rectangle 8"/>
          <p:cNvSpPr/>
          <p:nvPr/>
        </p:nvSpPr>
        <p:spPr>
          <a:xfrm>
            <a:off x="820454" y="1219200"/>
            <a:ext cx="7994737" cy="41054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Runtime  errors can crash your program</a:t>
            </a:r>
          </a:p>
          <a:p>
            <a:pPr marL="342900" lvl="1"/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 are ways to handle these errors (exceptions) to prevent the crash, but for now we will have to find and fix the code that is causing the crash.</a:t>
            </a:r>
          </a:p>
          <a:p>
            <a:endParaRPr lang="en-US" sz="1350" dirty="0">
              <a:solidFill>
                <a:schemeClr val="tx1"/>
              </a:solidFill>
            </a:endParaRPr>
          </a:p>
          <a:p>
            <a:endParaRPr lang="en-US" sz="1350" dirty="0">
              <a:solidFill>
                <a:schemeClr val="tx1"/>
              </a:solidFill>
            </a:endParaRPr>
          </a:p>
          <a:p>
            <a:endParaRPr lang="en-US" sz="1350" dirty="0">
              <a:solidFill>
                <a:schemeClr val="tx1"/>
              </a:solidFill>
            </a:endParaRPr>
          </a:p>
          <a:p>
            <a:endParaRPr lang="en-US" sz="1350" dirty="0">
              <a:solidFill>
                <a:schemeClr val="tx1"/>
              </a:solidFill>
            </a:endParaRPr>
          </a:p>
          <a:p>
            <a:endParaRPr lang="en-US" sz="1350" dirty="0">
              <a:solidFill>
                <a:schemeClr val="tx1"/>
              </a:solidFill>
            </a:endParaRPr>
          </a:p>
          <a:p>
            <a:endParaRPr lang="en-US" sz="1350" dirty="0">
              <a:solidFill>
                <a:schemeClr val="tx1"/>
              </a:solidFill>
            </a:endParaRPr>
          </a:p>
          <a:p>
            <a:endParaRPr lang="en-US" sz="1350" dirty="0">
              <a:solidFill>
                <a:schemeClr val="tx1"/>
              </a:solidFill>
            </a:endParaRPr>
          </a:p>
          <a:p>
            <a:endParaRPr lang="en-US" sz="1350" dirty="0">
              <a:solidFill>
                <a:schemeClr val="tx1"/>
              </a:solidFill>
            </a:endParaRPr>
          </a:p>
          <a:p>
            <a:endParaRPr lang="en-US" sz="1350" dirty="0">
              <a:solidFill>
                <a:schemeClr val="tx1"/>
              </a:solidFill>
            </a:endParaRPr>
          </a:p>
          <a:p>
            <a:endParaRPr lang="en-US" sz="1350" dirty="0">
              <a:solidFill>
                <a:schemeClr val="tx1"/>
              </a:solidFill>
            </a:endParaRPr>
          </a:p>
          <a:p>
            <a:endParaRPr lang="en-US" sz="1350" dirty="0">
              <a:solidFill>
                <a:schemeClr val="tx1"/>
              </a:solidFill>
            </a:endParaRPr>
          </a:p>
          <a:p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6096CFA-99A7-4B77-B2B8-0A1BC7EE9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488" y="2971800"/>
            <a:ext cx="5705511" cy="230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184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554736"/>
          </a:xfrm>
        </p:spPr>
        <p:txBody>
          <a:bodyPr/>
          <a:lstStyle/>
          <a:p>
            <a:pPr algn="ctr"/>
            <a:r>
              <a:rPr lang="en-US" sz="2400" dirty="0"/>
              <a:t>Keyboard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143000"/>
            <a:ext cx="7620000" cy="4419600"/>
          </a:xfrm>
        </p:spPr>
        <p:txBody>
          <a:bodyPr>
            <a:noAutofit/>
          </a:bodyPr>
          <a:lstStyle/>
          <a:p>
            <a:pPr marL="6858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Python provides a 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built-in function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called 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that stops the program and waits for the user to type something.</a:t>
            </a:r>
          </a:p>
          <a:p>
            <a:pPr marL="6858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When the user types and presses return or enter ,the program resumes and input returns what the user types as a string or numeric.</a:t>
            </a:r>
          </a:p>
          <a:p>
            <a:pPr marL="6858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#1</a:t>
            </a:r>
          </a:p>
          <a:p>
            <a:pPr marL="6858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name=input( )</a:t>
            </a:r>
          </a:p>
          <a:p>
            <a:pPr marL="6858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print(name)</a:t>
            </a:r>
          </a:p>
          <a:p>
            <a:pPr marL="6858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name=input ("enter your name\n")</a:t>
            </a:r>
          </a:p>
          <a:p>
            <a:pPr marL="6858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print(name)</a:t>
            </a:r>
          </a:p>
          <a:p>
            <a:pPr marL="6858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512B9A2-7067-4415-80F2-E98BB56C75B5}"/>
                  </a:ext>
                </a:extLst>
              </p14:cNvPr>
              <p14:cNvContentPartPr/>
              <p14:nvPr/>
            </p14:nvContentPartPr>
            <p14:xfrm>
              <a:off x="2286153" y="5365887"/>
              <a:ext cx="345240" cy="42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512B9A2-7067-4415-80F2-E98BB56C75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77153" y="5356887"/>
                <a:ext cx="36288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46EFA57-C1C8-40C3-9B4A-69BE9F677825}"/>
                  </a:ext>
                </a:extLst>
              </p14:cNvPr>
              <p14:cNvContentPartPr/>
              <p14:nvPr/>
            </p14:nvContentPartPr>
            <p14:xfrm>
              <a:off x="1664433" y="6094167"/>
              <a:ext cx="33480" cy="219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46EFA57-C1C8-40C3-9B4A-69BE9F67782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55433" y="6085527"/>
                <a:ext cx="5112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CF9A24D-F61F-4D9D-B542-B1B147E288B9}"/>
                  </a:ext>
                </a:extLst>
              </p14:cNvPr>
              <p14:cNvContentPartPr/>
              <p14:nvPr/>
            </p14:nvContentPartPr>
            <p14:xfrm>
              <a:off x="1145799" y="3024676"/>
              <a:ext cx="1955520" cy="396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CF9A24D-F61F-4D9D-B542-B1B147E288B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37159" y="3016036"/>
                <a:ext cx="1973160" cy="57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BB5FD-E0E5-364E-CB22-C63DEB01C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To continue…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E9B85-A51A-6671-738E-161457727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8580" indent="0"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#2</a:t>
            </a:r>
          </a:p>
          <a:p>
            <a:pPr marL="68580" indent="0"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number= int (input("enter a number\n"))</a:t>
            </a:r>
          </a:p>
          <a:p>
            <a:pPr marL="68580" indent="0"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print(number)</a:t>
            </a:r>
          </a:p>
          <a:p>
            <a:pPr marL="68580" indent="0"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print(type(number))</a:t>
            </a:r>
          </a:p>
          <a:p>
            <a:pPr marL="68580" indent="0"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#3</a:t>
            </a:r>
          </a:p>
          <a:p>
            <a:pPr marL="68580" indent="0"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number= input("enter a number\n")</a:t>
            </a:r>
          </a:p>
          <a:p>
            <a:pPr marL="68580" indent="0"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print(number)</a:t>
            </a:r>
          </a:p>
          <a:p>
            <a:pPr marL="68580" indent="0"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print(type(number))</a:t>
            </a:r>
          </a:p>
          <a:p>
            <a:pPr marL="68580" indent="0"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"\n"  is a </a:t>
            </a:r>
            <a:r>
              <a:rPr lang="en-US" sz="32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special character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which takes the user to next line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19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1A182-E19B-4870-98CC-CA7495672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/>
              <a:t>Boolean Data Type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6C406-28D8-480D-BF02-EEF9A22AD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143000"/>
            <a:ext cx="7772400" cy="5486400"/>
          </a:xfrm>
        </p:spPr>
        <p:txBody>
          <a:bodyPr>
            <a:noAutofit/>
          </a:bodyPr>
          <a:lstStyle/>
          <a:p>
            <a:pPr marL="68580" indent="0">
              <a:buNone/>
            </a:pPr>
            <a:r>
              <a:rPr lang="en-US" sz="2400" b="1" dirty="0"/>
              <a:t>Boolean data type</a:t>
            </a:r>
            <a:r>
              <a:rPr lang="en-US" sz="2400" dirty="0"/>
              <a:t>, which is named for the nineteenth century 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British mathematician George Boole</a:t>
            </a:r>
            <a:r>
              <a:rPr lang="en-US" sz="2400" dirty="0"/>
              <a:t>. </a:t>
            </a:r>
          </a:p>
          <a:p>
            <a:pPr marL="68580" indent="0">
              <a:buNone/>
            </a:pPr>
            <a:endParaRPr lang="en-US" sz="2400" dirty="0"/>
          </a:p>
          <a:p>
            <a:pPr marL="68580" indent="0">
              <a:buNone/>
            </a:pPr>
            <a:r>
              <a:rPr lang="en-US" sz="2400" dirty="0"/>
              <a:t>The 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Boolean data type </a:t>
            </a:r>
            <a:r>
              <a:rPr lang="en-US" sz="2400" dirty="0"/>
              <a:t>consists of only two data values—</a:t>
            </a:r>
          </a:p>
          <a:p>
            <a:pPr marL="68580" indent="0">
              <a:buNone/>
            </a:pPr>
            <a:r>
              <a:rPr lang="en-US" sz="2400" dirty="0"/>
              <a:t>True and False. </a:t>
            </a:r>
          </a:p>
          <a:p>
            <a:pPr marL="68580" indent="0">
              <a:buNone/>
            </a:pPr>
            <a:r>
              <a:rPr lang="en-US" sz="2400" dirty="0"/>
              <a:t>Simple 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Boolean expressions </a:t>
            </a:r>
            <a:r>
              <a:rPr lang="en-US" sz="2400" dirty="0"/>
              <a:t>consist of the Boolean values </a:t>
            </a:r>
            <a:r>
              <a:rPr lang="en-US" sz="2400" b="1" dirty="0"/>
              <a:t>True </a:t>
            </a:r>
            <a:r>
              <a:rPr lang="en-US" sz="2400" dirty="0"/>
              <a:t>or </a:t>
            </a:r>
            <a:r>
              <a:rPr lang="en-US" sz="2400" b="1" dirty="0"/>
              <a:t>False</a:t>
            </a:r>
            <a:r>
              <a:rPr lang="en-US" sz="2400" dirty="0"/>
              <a:t>, variables bound to those values, function calls that return Boolean values, or comparisons. </a:t>
            </a:r>
          </a:p>
          <a:p>
            <a:pPr marL="68580" indent="0">
              <a:buNone/>
            </a:pPr>
            <a:r>
              <a:rPr lang="en-US" sz="2400" dirty="0"/>
              <a:t>For example, you might compare value A to value B to see which one is greater. The result of the comparison is a Boolean value.</a:t>
            </a:r>
          </a:p>
        </p:txBody>
      </p:sp>
    </p:spTree>
    <p:extLst>
      <p:ext uri="{BB962C8B-B14F-4D97-AF65-F5344CB8AC3E}">
        <p14:creationId xmlns:p14="http://schemas.microsoft.com/office/powerpoint/2010/main" val="25116823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56661</TotalTime>
  <Words>1380</Words>
  <Application>Microsoft Office PowerPoint</Application>
  <PresentationFormat>On-screen Show (4:3)</PresentationFormat>
  <Paragraphs>274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Calibri</vt:lpstr>
      <vt:lpstr>Consolas</vt:lpstr>
      <vt:lpstr>Corbel</vt:lpstr>
      <vt:lpstr>Wingdings</vt:lpstr>
      <vt:lpstr>Wingdings 2</vt:lpstr>
      <vt:lpstr>Wingdings 3</vt:lpstr>
      <vt:lpstr>Metro</vt:lpstr>
      <vt:lpstr> Beginning Programming 1  With Python Session2</vt:lpstr>
      <vt:lpstr>Exercise</vt:lpstr>
      <vt:lpstr> Errors In Python</vt:lpstr>
      <vt:lpstr>Syntax Errors</vt:lpstr>
      <vt:lpstr>Handling Syntax Errors</vt:lpstr>
      <vt:lpstr>Runtime Errors</vt:lpstr>
      <vt:lpstr>Keyboard input</vt:lpstr>
      <vt:lpstr>To continue…</vt:lpstr>
      <vt:lpstr>Boolean Data Type </vt:lpstr>
      <vt:lpstr>Type As Boolean ……</vt:lpstr>
      <vt:lpstr>Boolean expression</vt:lpstr>
      <vt:lpstr>Logical Operators</vt:lpstr>
      <vt:lpstr>Compound Boolean Expression Truth Table </vt:lpstr>
      <vt:lpstr>Consider this….</vt:lpstr>
      <vt:lpstr>Consider this example …</vt:lpstr>
      <vt:lpstr>Logical Operator Examples, cont.</vt:lpstr>
      <vt:lpstr>Using AND and OR Logical Operator Examples</vt:lpstr>
      <vt:lpstr>Compound Boolean Expression Truth Table </vt:lpstr>
      <vt:lpstr>Consider this….</vt:lpstr>
      <vt:lpstr>Using Conditional Statement</vt:lpstr>
      <vt:lpstr>Using simple if </vt:lpstr>
      <vt:lpstr> Here is another way…..</vt:lpstr>
      <vt:lpstr>To string together if-else statements </vt:lpstr>
      <vt:lpstr>General form of if-elif-else</vt:lpstr>
      <vt:lpstr>Another Nested if example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Beginning Programming I</dc:title>
  <dc:creator>HP</dc:creator>
  <cp:lastModifiedBy>Vinita Godbole</cp:lastModifiedBy>
  <cp:revision>1073</cp:revision>
  <dcterms:created xsi:type="dcterms:W3CDTF">2019-08-03T20:22:49Z</dcterms:created>
  <dcterms:modified xsi:type="dcterms:W3CDTF">2023-01-30T04:23:28Z</dcterms:modified>
</cp:coreProperties>
</file>