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514" r:id="rId3"/>
    <p:sldId id="515" r:id="rId4"/>
    <p:sldId id="339" r:id="rId5"/>
    <p:sldId id="381" r:id="rId6"/>
    <p:sldId id="382" r:id="rId7"/>
    <p:sldId id="383" r:id="rId8"/>
    <p:sldId id="394" r:id="rId9"/>
    <p:sldId id="395" r:id="rId10"/>
    <p:sldId id="396" r:id="rId11"/>
    <p:sldId id="397" r:id="rId12"/>
    <p:sldId id="399" r:id="rId13"/>
    <p:sldId id="40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69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0519" autoAdjust="0"/>
  </p:normalViewPr>
  <p:slideViewPr>
    <p:cSldViewPr>
      <p:cViewPr varScale="1">
        <p:scale>
          <a:sx n="93" d="100"/>
          <a:sy n="93" d="100"/>
        </p:scale>
        <p:origin x="720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8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ta Godbole" userId="b2cb51f8fbf2a24a" providerId="LiveId" clId="{196F3A6E-9913-4F5D-B123-B237F2BCCB7E}"/>
    <pc:docChg chg="addSld delSld">
      <pc:chgData name="Vinita Godbole" userId="b2cb51f8fbf2a24a" providerId="LiveId" clId="{196F3A6E-9913-4F5D-B123-B237F2BCCB7E}" dt="2023-09-25T12:55:55.104" v="2" actId="2696"/>
      <pc:docMkLst>
        <pc:docMk/>
      </pc:docMkLst>
      <pc:sldChg chg="del">
        <pc:chgData name="Vinita Godbole" userId="b2cb51f8fbf2a24a" providerId="LiveId" clId="{196F3A6E-9913-4F5D-B123-B237F2BCCB7E}" dt="2023-09-25T12:55:55.104" v="2" actId="2696"/>
        <pc:sldMkLst>
          <pc:docMk/>
          <pc:sldMk cId="3451911023" sldId="516"/>
        </pc:sldMkLst>
      </pc:sldChg>
      <pc:sldChg chg="new del">
        <pc:chgData name="Vinita Godbole" userId="b2cb51f8fbf2a24a" providerId="LiveId" clId="{196F3A6E-9913-4F5D-B123-B237F2BCCB7E}" dt="2023-02-21T00:30:59.688" v="1" actId="47"/>
        <pc:sldMkLst>
          <pc:docMk/>
          <pc:sldMk cId="1417547793" sldId="652"/>
        </pc:sldMkLst>
      </pc:sldChg>
    </pc:docChg>
  </pc:docChgLst>
  <pc:docChgLst>
    <pc:chgData name="Vinita Godbole" userId="b2cb51f8fbf2a24a" providerId="LiveId" clId="{4EE14B27-3B15-4225-B2B2-B7BAFAE3A3B1}"/>
    <pc:docChg chg="delSld modSld">
      <pc:chgData name="Vinita Godbole" userId="b2cb51f8fbf2a24a" providerId="LiveId" clId="{4EE14B27-3B15-4225-B2B2-B7BAFAE3A3B1}" dt="2023-09-26T12:33:41.424" v="2" actId="47"/>
      <pc:docMkLst>
        <pc:docMk/>
      </pc:docMkLst>
      <pc:sldChg chg="modSp mod">
        <pc:chgData name="Vinita Godbole" userId="b2cb51f8fbf2a24a" providerId="LiveId" clId="{4EE14B27-3B15-4225-B2B2-B7BAFAE3A3B1}" dt="2023-09-26T12:33:21.640" v="1" actId="1036"/>
        <pc:sldMkLst>
          <pc:docMk/>
          <pc:sldMk cId="3818173210" sldId="399"/>
        </pc:sldMkLst>
        <pc:cxnChg chg="mod">
          <ac:chgData name="Vinita Godbole" userId="b2cb51f8fbf2a24a" providerId="LiveId" clId="{4EE14B27-3B15-4225-B2B2-B7BAFAE3A3B1}" dt="2023-09-26T12:33:21.640" v="1" actId="1036"/>
          <ac:cxnSpMkLst>
            <pc:docMk/>
            <pc:sldMk cId="3818173210" sldId="399"/>
            <ac:cxnSpMk id="5" creationId="{7BADE3BF-405E-45D0-89C5-4FD6C6743F6F}"/>
          </ac:cxnSpMkLst>
        </pc:cxnChg>
      </pc:sldChg>
      <pc:sldChg chg="del">
        <pc:chgData name="Vinita Godbole" userId="b2cb51f8fbf2a24a" providerId="LiveId" clId="{4EE14B27-3B15-4225-B2B2-B7BAFAE3A3B1}" dt="2023-09-26T12:33:41.424" v="2" actId="47"/>
        <pc:sldMkLst>
          <pc:docMk/>
          <pc:sldMk cId="2559597126" sldId="626"/>
        </pc:sldMkLst>
      </pc:sldChg>
      <pc:sldChg chg="del">
        <pc:chgData name="Vinita Godbole" userId="b2cb51f8fbf2a24a" providerId="LiveId" clId="{4EE14B27-3B15-4225-B2B2-B7BAFAE3A3B1}" dt="2023-09-26T12:33:41.424" v="2" actId="47"/>
        <pc:sldMkLst>
          <pc:docMk/>
          <pc:sldMk cId="1852233337" sldId="631"/>
        </pc:sldMkLst>
      </pc:sldChg>
      <pc:sldChg chg="del">
        <pc:chgData name="Vinita Godbole" userId="b2cb51f8fbf2a24a" providerId="LiveId" clId="{4EE14B27-3B15-4225-B2B2-B7BAFAE3A3B1}" dt="2023-09-26T12:33:41.424" v="2" actId="47"/>
        <pc:sldMkLst>
          <pc:docMk/>
          <pc:sldMk cId="3132356416" sldId="636"/>
        </pc:sldMkLst>
      </pc:sldChg>
      <pc:sldChg chg="del">
        <pc:chgData name="Vinita Godbole" userId="b2cb51f8fbf2a24a" providerId="LiveId" clId="{4EE14B27-3B15-4225-B2B2-B7BAFAE3A3B1}" dt="2023-09-26T12:33:41.424" v="2" actId="47"/>
        <pc:sldMkLst>
          <pc:docMk/>
          <pc:sldMk cId="3781451576" sldId="637"/>
        </pc:sldMkLst>
      </pc:sldChg>
      <pc:sldChg chg="del">
        <pc:chgData name="Vinita Godbole" userId="b2cb51f8fbf2a24a" providerId="LiveId" clId="{4EE14B27-3B15-4225-B2B2-B7BAFAE3A3B1}" dt="2023-09-26T12:33:41.424" v="2" actId="47"/>
        <pc:sldMkLst>
          <pc:docMk/>
          <pc:sldMk cId="353028016" sldId="638"/>
        </pc:sldMkLst>
      </pc:sldChg>
      <pc:sldChg chg="del">
        <pc:chgData name="Vinita Godbole" userId="b2cb51f8fbf2a24a" providerId="LiveId" clId="{4EE14B27-3B15-4225-B2B2-B7BAFAE3A3B1}" dt="2023-09-26T12:33:41.424" v="2" actId="47"/>
        <pc:sldMkLst>
          <pc:docMk/>
          <pc:sldMk cId="3548401231" sldId="640"/>
        </pc:sldMkLst>
      </pc:sldChg>
      <pc:sldChg chg="del">
        <pc:chgData name="Vinita Godbole" userId="b2cb51f8fbf2a24a" providerId="LiveId" clId="{4EE14B27-3B15-4225-B2B2-B7BAFAE3A3B1}" dt="2023-09-26T12:33:41.424" v="2" actId="47"/>
        <pc:sldMkLst>
          <pc:docMk/>
          <pc:sldMk cId="848923841" sldId="641"/>
        </pc:sldMkLst>
      </pc:sldChg>
      <pc:sldChg chg="del">
        <pc:chgData name="Vinita Godbole" userId="b2cb51f8fbf2a24a" providerId="LiveId" clId="{4EE14B27-3B15-4225-B2B2-B7BAFAE3A3B1}" dt="2023-09-26T12:33:41.424" v="2" actId="47"/>
        <pc:sldMkLst>
          <pc:docMk/>
          <pc:sldMk cId="2620894820" sldId="642"/>
        </pc:sldMkLst>
      </pc:sldChg>
      <pc:sldChg chg="del">
        <pc:chgData name="Vinita Godbole" userId="b2cb51f8fbf2a24a" providerId="LiveId" clId="{4EE14B27-3B15-4225-B2B2-B7BAFAE3A3B1}" dt="2023-09-26T12:33:41.424" v="2" actId="47"/>
        <pc:sldMkLst>
          <pc:docMk/>
          <pc:sldMk cId="2886185746" sldId="6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D438E-E08A-49F0-8328-064EFCDDFEF8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DD5B8-5C5E-4EF1-8275-FACFABC536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A142D-F697-4FBD-B13A-AD4587E264B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313A142D-F697-4FBD-B13A-AD4587E264B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13A142D-F697-4FBD-B13A-AD4587E264BB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4C4EA8A-DC35-4608-9B5A-2E3FBDFB2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219200"/>
            <a:ext cx="7212496" cy="1828800"/>
          </a:xfrm>
        </p:spPr>
        <p:txBody>
          <a:bodyPr/>
          <a:lstStyle/>
          <a:p>
            <a:pPr algn="ctr"/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Beginning Programming 1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With Python</a:t>
            </a:r>
            <a:b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A908F-8B8F-4D9A-A527-F80BC524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Using Break and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D7ADE-E113-4AC3-A099-B0AFA094E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a program’s execution encounters a break statement inside a loop,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skips the rest of the body of the loop and exits the loop. 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continue statement is similar to the break statement, except the continue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statement does not necessarily exit the loop. 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continue statement skips the rest of the body of the loop and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immediately checks the loop’s condition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If the loop’s condition remains true, the loop’s execution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resumes at the top of the loop. </a:t>
            </a:r>
          </a:p>
        </p:txBody>
      </p:sp>
    </p:spTree>
    <p:extLst>
      <p:ext uri="{BB962C8B-B14F-4D97-AF65-F5344CB8AC3E}">
        <p14:creationId xmlns:p14="http://schemas.microsoft.com/office/powerpoint/2010/main" val="32582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9CEC4-AD73-4379-86F7-A8D4964C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Using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621A-8090-4DB2-A5EA-5AEBA87B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426464"/>
            <a:ext cx="7772400" cy="4929096"/>
          </a:xfrm>
        </p:spPr>
        <p:txBody>
          <a:bodyPr>
            <a:normAutofit fontScale="77500" lnSpcReduction="20000"/>
          </a:bodyPr>
          <a:lstStyle/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sum = 0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done = False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while not done: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int(input("Enter positive integer (999 quits):"))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if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 0: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print("Negative value",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"ignored")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continue 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if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!= 999: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print("Tallying",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sum +=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else: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done = 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== 999)</a:t>
            </a:r>
          </a:p>
          <a:p>
            <a:pPr marL="6858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print("sum =", sum)</a:t>
            </a:r>
          </a:p>
        </p:txBody>
      </p:sp>
    </p:spTree>
    <p:extLst>
      <p:ext uri="{BB962C8B-B14F-4D97-AF65-F5344CB8AC3E}">
        <p14:creationId xmlns:p14="http://schemas.microsoft.com/office/powerpoint/2010/main" val="358039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5E719-298D-41B0-85D1-C6556E92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7812156" cy="762000"/>
          </a:xfrm>
        </p:spPr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While / else…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429AE-C757-43F3-8422-D8CCE1867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276" y="1066800"/>
            <a:ext cx="7812157" cy="5486400"/>
          </a:xfrm>
        </p:spPr>
        <p:txBody>
          <a:bodyPr>
            <a:normAutofit fontScale="62500" lnSpcReduction="20000"/>
          </a:bodyPr>
          <a:lstStyle/>
          <a:p>
            <a:pPr marL="68580" indent="0">
              <a:buNone/>
            </a:pPr>
            <a:r>
              <a:rPr lang="en-US" sz="3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When a while loop exits due to its condition being false during its normal check, its associated else block executes. </a:t>
            </a:r>
          </a:p>
          <a:p>
            <a:pPr marL="68580" indent="0">
              <a:buNone/>
            </a:pPr>
            <a:r>
              <a:rPr lang="en-US" sz="3800" dirty="0"/>
              <a:t>count = sum = 0</a:t>
            </a:r>
          </a:p>
          <a:p>
            <a:pPr marL="68580" indent="0">
              <a:buNone/>
            </a:pPr>
            <a:r>
              <a:rPr lang="en-US" sz="3800" dirty="0"/>
              <a:t>print('Please provide five nonnegative numbers when prompted')</a:t>
            </a:r>
          </a:p>
          <a:p>
            <a:pPr marL="68580" indent="0">
              <a:buNone/>
            </a:pPr>
            <a:r>
              <a:rPr lang="en-US" sz="3800" dirty="0"/>
              <a:t>while count &lt; 5:</a:t>
            </a:r>
          </a:p>
          <a:p>
            <a:pPr marL="68580" indent="0">
              <a:buNone/>
            </a:pPr>
            <a:r>
              <a:rPr lang="en-US" sz="3800" dirty="0"/>
              <a:t>             </a:t>
            </a:r>
            <a:r>
              <a:rPr lang="en-US" sz="3800" dirty="0" err="1"/>
              <a:t>val</a:t>
            </a:r>
            <a:r>
              <a:rPr lang="en-US" sz="3800" dirty="0"/>
              <a:t> = float(input('Enter number: '))</a:t>
            </a:r>
          </a:p>
          <a:p>
            <a:pPr marL="68580" indent="0">
              <a:buNone/>
            </a:pPr>
            <a:r>
              <a:rPr lang="en-US" sz="3800" dirty="0"/>
              <a:t>             if </a:t>
            </a:r>
            <a:r>
              <a:rPr lang="en-US" sz="3800" dirty="0" err="1"/>
              <a:t>val</a:t>
            </a:r>
            <a:r>
              <a:rPr lang="en-US" sz="3800" dirty="0"/>
              <a:t> &lt; 0:</a:t>
            </a:r>
          </a:p>
          <a:p>
            <a:pPr marL="68580" indent="0">
              <a:buNone/>
            </a:pPr>
            <a:r>
              <a:rPr lang="en-US" sz="3800" dirty="0"/>
              <a:t>                      print('Negative numbers not acceptable!      Terminating')</a:t>
            </a:r>
          </a:p>
          <a:p>
            <a:pPr marL="68580" indent="0">
              <a:buNone/>
            </a:pPr>
            <a:r>
              <a:rPr lang="en-US" sz="3800" dirty="0"/>
              <a:t>                      break</a:t>
            </a:r>
          </a:p>
          <a:p>
            <a:pPr marL="68580" indent="0">
              <a:buNone/>
            </a:pPr>
            <a:r>
              <a:rPr lang="en-US" sz="3800" dirty="0"/>
              <a:t>             count += 1</a:t>
            </a:r>
          </a:p>
          <a:p>
            <a:pPr marL="68580" indent="0">
              <a:buNone/>
            </a:pPr>
            <a:r>
              <a:rPr lang="en-US" sz="3800" dirty="0"/>
              <a:t>             sum += </a:t>
            </a:r>
            <a:r>
              <a:rPr lang="en-US" sz="3800" dirty="0" err="1"/>
              <a:t>val</a:t>
            </a:r>
            <a:endParaRPr lang="en-US" sz="3800" dirty="0"/>
          </a:p>
          <a:p>
            <a:pPr marL="68580" indent="0">
              <a:buNone/>
            </a:pPr>
            <a:r>
              <a:rPr lang="en-US" sz="3800" dirty="0"/>
              <a:t>else:</a:t>
            </a:r>
          </a:p>
          <a:p>
            <a:pPr marL="68580" indent="0">
              <a:buNone/>
            </a:pPr>
            <a:r>
              <a:rPr lang="en-US" sz="3800" dirty="0"/>
              <a:t>        print('Average =', sum/count)</a:t>
            </a:r>
          </a:p>
          <a:p>
            <a:pPr marL="68580" indent="0"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ADE3BF-405E-45D0-89C5-4FD6C6743F6F}"/>
              </a:ext>
            </a:extLst>
          </p:cNvPr>
          <p:cNvCxnSpPr/>
          <p:nvPr/>
        </p:nvCxnSpPr>
        <p:spPr>
          <a:xfrm>
            <a:off x="838200" y="4724400"/>
            <a:ext cx="53340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173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D9E8-23B4-4015-9FF8-F5C117D3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630936"/>
          </a:xfrm>
        </p:spPr>
        <p:txBody>
          <a:bodyPr/>
          <a:lstStyle/>
          <a:p>
            <a:pPr algn="ctr"/>
            <a:r>
              <a:rPr lang="en-US" sz="2800" dirty="0"/>
              <a:t>Using  For /else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624EF-F1A6-4F52-86D9-E6B7E4A4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7848600" cy="521256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word = input('Enter text?\n')</a:t>
            </a:r>
          </a:p>
          <a:p>
            <a:pPr marL="68580" indent="0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vowel_count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0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c in word: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if c == 'A' or c == 'a' or c == 'E' or c == 'e' \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or c == 'I' or c == '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' or c == 'O' or c == 'o':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print(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c,',',end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='')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   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vowel_count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+= 1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else: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print(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vowel_count,'vowels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')</a:t>
            </a:r>
          </a:p>
          <a:p>
            <a:pPr marL="68580" indent="0">
              <a:buNone/>
            </a:pPr>
            <a:endParaRPr lang="en-US" sz="24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38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40F9-5099-F0D4-77EC-A245B112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Assignment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6B736-262D-12C0-429C-DD4BC4F40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7772400" cy="5060160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Inconsolata-zi4r"/>
                <a:ea typeface="Calibri" panose="020F0502020204030204" pitchFamily="34" charset="0"/>
                <a:cs typeface="Inconsolata-zi4r"/>
              </a:rPr>
              <a:t>1]</a:t>
            </a:r>
            <a:r>
              <a:rPr lang="en-US" sz="1800" dirty="0">
                <a:effectLst/>
                <a:latin typeface="NimbusRomNo9L-Regu"/>
                <a:ea typeface="Calibri" panose="020F0502020204030204" pitchFamily="34" charset="0"/>
                <a:cs typeface="NimbusRomNo9L-Regu"/>
              </a:rPr>
              <a:t> How many asterisks does the following code fragment print?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= 0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a &lt; 10: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if a % 5 == 0: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print('*', end=' ')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a += 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print()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2]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What is the output of the following code?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 = 3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while n &gt; 0: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print(n + 1)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n -= 1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else: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print(n)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24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712E-0E13-A5FC-D777-ACDDDC241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Assignment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B77D3-3175-C482-3EB2-C7C6D4599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783560"/>
            <a:ext cx="7696200" cy="3855240"/>
          </a:xfrm>
        </p:spPr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var=0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var&lt;6: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var+=1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var%2==0: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continue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print("#")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58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F0E90-FF60-4064-AE4B-DE90BC6D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2440"/>
            <a:ext cx="7772400" cy="914400"/>
          </a:xfrm>
        </p:spPr>
        <p:txBody>
          <a:bodyPr/>
          <a:lstStyle/>
          <a:p>
            <a:pPr algn="ctr"/>
            <a:r>
              <a:rPr lang="en-US" sz="2800" dirty="0"/>
              <a:t>Using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06A22-15D2-4647-9C57-B20C71191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200" b="1" dirty="0">
                <a:solidFill>
                  <a:schemeClr val="tx2"/>
                </a:solidFill>
              </a:rPr>
              <a:t>for x in range(4):             </a:t>
            </a:r>
            <a:endParaRPr lang="en-US" sz="32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200" b="1" dirty="0">
                <a:solidFill>
                  <a:schemeClr val="tx2"/>
                </a:solidFill>
              </a:rPr>
              <a:t>   name=input("enter name of a student \n")</a:t>
            </a:r>
          </a:p>
          <a:p>
            <a:pPr>
              <a:buNone/>
            </a:pPr>
            <a:r>
              <a:rPr lang="en-US" sz="3200" b="1" dirty="0">
                <a:solidFill>
                  <a:schemeClr val="tx2"/>
                </a:solidFill>
              </a:rPr>
              <a:t>   print ("name of  student enrolled </a:t>
            </a:r>
            <a:r>
              <a:rPr lang="en-US" sz="3200" b="1" dirty="0" err="1">
                <a:solidFill>
                  <a:schemeClr val="tx2"/>
                </a:solidFill>
              </a:rPr>
              <a:t>is",name</a:t>
            </a:r>
            <a:r>
              <a:rPr lang="en-US" sz="3200" b="1" dirty="0">
                <a:solidFill>
                  <a:schemeClr val="tx2"/>
                </a:solidFill>
              </a:rPr>
              <a:t>)</a:t>
            </a:r>
          </a:p>
          <a:p>
            <a:pPr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sz="3200" b="1" dirty="0">
                <a:solidFill>
                  <a:schemeClr val="tx2"/>
                </a:solidFill>
              </a:rPr>
              <a:t>The for statement has a header ending with colon and an indented body. In this case the program runs through the body 4 times. </a:t>
            </a:r>
          </a:p>
          <a:p>
            <a:pPr>
              <a:buNone/>
            </a:pPr>
            <a:endParaRPr lang="en-US" sz="3200" b="1" dirty="0">
              <a:solidFill>
                <a:schemeClr val="tx2"/>
              </a:solidFill>
            </a:endParaRPr>
          </a:p>
          <a:p>
            <a:pPr algn="just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The built in function range ( ) allows us to create list of numbers. The command range (n) creates list of n numbers from 0 to n-1.</a:t>
            </a:r>
          </a:p>
          <a:p>
            <a:pPr algn="just">
              <a:buNone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n takes values 0,1,2,3</a:t>
            </a:r>
          </a:p>
          <a:p>
            <a:pPr>
              <a:buNone/>
            </a:pPr>
            <a:endParaRPr lang="en-US" sz="1000" dirty="0">
              <a:solidFill>
                <a:schemeClr val="tx2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9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8A5F-23CE-438F-B84F-44DEECBA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to use Range in For loop?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5C8EF-9FD3-45EB-9C94-1CE450CF7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n-US" dirty="0"/>
              <a:t>The general form of the range expression is</a:t>
            </a:r>
          </a:p>
          <a:p>
            <a:pPr marL="68580" indent="0">
              <a:buNone/>
            </a:pPr>
            <a:r>
              <a:rPr lang="en-US" dirty="0"/>
              <a:t>range( </a:t>
            </a:r>
            <a:r>
              <a:rPr lang="en-US" dirty="0" err="1"/>
              <a:t>begin,end,step</a:t>
            </a:r>
            <a:r>
              <a:rPr lang="en-US" dirty="0"/>
              <a:t> )</a:t>
            </a:r>
          </a:p>
          <a:p>
            <a:pPr marL="68580" indent="0">
              <a:buNone/>
            </a:pPr>
            <a:r>
              <a:rPr lang="en-US" dirty="0"/>
              <a:t>where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begin is the first value</a:t>
            </a:r>
            <a:r>
              <a:rPr lang="en-US" dirty="0"/>
              <a:t> in the range; if omitted, the default value is 0</a:t>
            </a:r>
          </a:p>
          <a:p>
            <a:pPr marL="6858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• end </a:t>
            </a:r>
            <a:r>
              <a:rPr lang="en-US" dirty="0"/>
              <a:t>is one less than the  last value in the range; the end value is always required and may not be omitted</a:t>
            </a:r>
          </a:p>
          <a:p>
            <a:pPr marL="68580" indent="0"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• step </a:t>
            </a:r>
            <a:r>
              <a:rPr lang="en-US" dirty="0"/>
              <a:t>is the amount to increment or decrement; if the step parameter is omitted, it defaults to 1 (counts</a:t>
            </a:r>
          </a:p>
          <a:p>
            <a:pPr marL="68580" indent="0">
              <a:buNone/>
            </a:pPr>
            <a:r>
              <a:rPr lang="en-US" dirty="0"/>
              <a:t>up by ones)</a:t>
            </a:r>
          </a:p>
          <a:p>
            <a:pPr marL="68580" indent="0">
              <a:buNone/>
            </a:pPr>
            <a:r>
              <a:rPr lang="en-US" dirty="0"/>
              <a:t>begin, end, and step must all be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integer expressions</a:t>
            </a:r>
          </a:p>
        </p:txBody>
      </p:sp>
    </p:spTree>
    <p:extLst>
      <p:ext uri="{BB962C8B-B14F-4D97-AF65-F5344CB8AC3E}">
        <p14:creationId xmlns:p14="http://schemas.microsoft.com/office/powerpoint/2010/main" val="246655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5C31A-8862-4F8C-8197-544B7779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For loop……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FF4C-123E-4DE3-BFC2-89F5DC4F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following examples show how to use range to produce a variety of sequences: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• range(10)                0, 1,2,3,4,5,6,7,8,9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• range(1, 10)             1,2,3,4,5,6,7,8,9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• range(1, 10, 2)         1,3,5,7,9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• range(10, 0, -1)        10,9,8,7,6,5,4,3,2,1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• range(10, 0, -2)       10,8,6,4,2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• range(2, 11, 2 )         2,4,6,8,10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 means one can use range(x),range(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),range(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x,y,z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as required.</a:t>
            </a:r>
          </a:p>
        </p:txBody>
      </p:sp>
    </p:spTree>
    <p:extLst>
      <p:ext uri="{BB962C8B-B14F-4D97-AF65-F5344CB8AC3E}">
        <p14:creationId xmlns:p14="http://schemas.microsoft.com/office/powerpoint/2010/main" val="3784373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CDB7-6FF1-4CCF-9DE3-5397CC00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02440"/>
            <a:ext cx="7772400" cy="914400"/>
          </a:xfrm>
        </p:spPr>
        <p:txBody>
          <a:bodyPr/>
          <a:lstStyle/>
          <a:p>
            <a:pPr algn="ctr"/>
            <a:r>
              <a:rPr lang="en-US" sz="2800" dirty="0"/>
              <a:t>For loop……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02983-2EA4-485C-AABE-03A739986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initially emphasize the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loop’s ability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iterate over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integer sequences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because this is a useful. 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for loop, however, can iterate over any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iterable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object.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string also is an</a:t>
            </a:r>
          </a:p>
          <a:p>
            <a:pPr marL="68580" indent="0"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Iterable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object. </a:t>
            </a:r>
            <a:r>
              <a:rPr 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 use  for loop to iterate over the characters that comprise a string. 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word = input('Enter a word: ')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letter in word: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        print(letter)</a:t>
            </a:r>
          </a:p>
          <a:p>
            <a:pPr marL="68580" indent="0">
              <a:buNone/>
            </a:pPr>
            <a:r>
              <a:rPr lang="en-US" sz="24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outcome?</a:t>
            </a:r>
          </a:p>
        </p:txBody>
      </p:sp>
    </p:spTree>
    <p:extLst>
      <p:ext uri="{BB962C8B-B14F-4D97-AF65-F5344CB8AC3E}">
        <p14:creationId xmlns:p14="http://schemas.microsoft.com/office/powerpoint/2010/main" val="4169458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5866E-88BF-4927-82DE-95C772FA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707136"/>
          </a:xfrm>
        </p:spPr>
        <p:txBody>
          <a:bodyPr/>
          <a:lstStyle/>
          <a:p>
            <a:pPr algn="ctr"/>
            <a:r>
              <a:rPr lang="en-US" sz="2800" dirty="0"/>
              <a:t>Using Break and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2382-22FC-4966-989D-6B455CFE4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The break statement causes the 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program’s execution to immediately exit from the body of the loop.</a:t>
            </a: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entry = 0</a:t>
            </a: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sum = 0</a:t>
            </a: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print("Enter numbers to sum, negative number ends list:")</a:t>
            </a: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while True:</a:t>
            </a: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entry = int(input("enter the number?\n"))</a:t>
            </a: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if entry &lt; 0: # Is number negative number?</a:t>
            </a: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break</a:t>
            </a: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          sum += entry</a:t>
            </a:r>
          </a:p>
          <a:p>
            <a:pPr marL="6858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print("Sum =", sum)</a:t>
            </a:r>
          </a:p>
        </p:txBody>
      </p:sp>
    </p:spTree>
    <p:extLst>
      <p:ext uri="{BB962C8B-B14F-4D97-AF65-F5344CB8AC3E}">
        <p14:creationId xmlns:p14="http://schemas.microsoft.com/office/powerpoint/2010/main" val="133207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DEB3-E57A-4F02-A4CE-7D304F27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dirty="0"/>
              <a:t>Using Break and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8B66-888C-4080-9285-10DA3331B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Since the condition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the while can never be false, the break statement is the only way to get out of the loop.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placement of the</a:t>
            </a:r>
          </a:p>
          <a:p>
            <a:pPr marL="6858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break statement  makes it impossible to add a negative number to the sum.</a:t>
            </a:r>
          </a:p>
        </p:txBody>
      </p:sp>
    </p:spTree>
    <p:extLst>
      <p:ext uri="{BB962C8B-B14F-4D97-AF65-F5344CB8AC3E}">
        <p14:creationId xmlns:p14="http://schemas.microsoft.com/office/powerpoint/2010/main" val="3985017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54857</TotalTime>
  <Words>981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Consolas</vt:lpstr>
      <vt:lpstr>Corbel</vt:lpstr>
      <vt:lpstr>Inconsolata-zi4r</vt:lpstr>
      <vt:lpstr>NimbusRomNo9L-Regu</vt:lpstr>
      <vt:lpstr>Wingdings</vt:lpstr>
      <vt:lpstr>Wingdings 2</vt:lpstr>
      <vt:lpstr>Wingdings 3</vt:lpstr>
      <vt:lpstr>Metro</vt:lpstr>
      <vt:lpstr> Beginning Programming 1  With Python Session 5</vt:lpstr>
      <vt:lpstr>Assignment 4</vt:lpstr>
      <vt:lpstr>Assignment 4</vt:lpstr>
      <vt:lpstr>Using For Loop</vt:lpstr>
      <vt:lpstr> How to use Range in For loop?</vt:lpstr>
      <vt:lpstr>For loop……</vt:lpstr>
      <vt:lpstr>For loop……</vt:lpstr>
      <vt:lpstr>Using Break and Continue</vt:lpstr>
      <vt:lpstr>Using Break and Continue</vt:lpstr>
      <vt:lpstr>Using Break and Continue</vt:lpstr>
      <vt:lpstr>Using continue</vt:lpstr>
      <vt:lpstr>While / else…</vt:lpstr>
      <vt:lpstr>Using  For /else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Programming I</dc:title>
  <dc:creator>HP</dc:creator>
  <cp:lastModifiedBy>Vinita Godbole</cp:lastModifiedBy>
  <cp:revision>1071</cp:revision>
  <dcterms:created xsi:type="dcterms:W3CDTF">2019-08-03T20:22:49Z</dcterms:created>
  <dcterms:modified xsi:type="dcterms:W3CDTF">2023-09-26T12:33:46Z</dcterms:modified>
</cp:coreProperties>
</file>