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661" r:id="rId3"/>
    <p:sldId id="398" r:id="rId4"/>
    <p:sldId id="662" r:id="rId5"/>
    <p:sldId id="464" r:id="rId6"/>
    <p:sldId id="465" r:id="rId7"/>
    <p:sldId id="466" r:id="rId8"/>
    <p:sldId id="519" r:id="rId9"/>
    <p:sldId id="471" r:id="rId10"/>
    <p:sldId id="473" r:id="rId11"/>
    <p:sldId id="485" r:id="rId12"/>
    <p:sldId id="486" r:id="rId13"/>
    <p:sldId id="478" r:id="rId14"/>
    <p:sldId id="526" r:id="rId15"/>
    <p:sldId id="489" r:id="rId16"/>
    <p:sldId id="520" r:id="rId17"/>
    <p:sldId id="490" r:id="rId18"/>
    <p:sldId id="495" r:id="rId19"/>
    <p:sldId id="6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69"/>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C0F04-6F90-4E1A-8385-B42D756AE8B2}" v="1" dt="2023-09-27T15:14:04.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0519" autoAdjust="0"/>
  </p:normalViewPr>
  <p:slideViewPr>
    <p:cSldViewPr>
      <p:cViewPr varScale="1">
        <p:scale>
          <a:sx n="93" d="100"/>
          <a:sy n="93" d="100"/>
        </p:scale>
        <p:origin x="555" y="57"/>
      </p:cViewPr>
      <p:guideLst>
        <p:guide orient="horz" pos="2160"/>
        <p:guide pos="2880"/>
      </p:guideLst>
    </p:cSldViewPr>
  </p:slideViewPr>
  <p:outlineViewPr>
    <p:cViewPr>
      <p:scale>
        <a:sx n="33" d="100"/>
        <a:sy n="33" d="100"/>
      </p:scale>
      <p:origin x="42" y="3822"/>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ta Godbole" userId="b2cb51f8fbf2a24a" providerId="LiveId" clId="{5D5C0F04-6F90-4E1A-8385-B42D756AE8B2}"/>
    <pc:docChg chg="custSel addSld delSld modSld">
      <pc:chgData name="Vinita Godbole" userId="b2cb51f8fbf2a24a" providerId="LiveId" clId="{5D5C0F04-6F90-4E1A-8385-B42D756AE8B2}" dt="2023-09-28T15:10:52.447" v="117" actId="2696"/>
      <pc:docMkLst>
        <pc:docMk/>
      </pc:docMkLst>
      <pc:sldChg chg="modSp mod">
        <pc:chgData name="Vinita Godbole" userId="b2cb51f8fbf2a24a" providerId="LiveId" clId="{5D5C0F04-6F90-4E1A-8385-B42D756AE8B2}" dt="2023-09-27T15:31:17.673" v="57" actId="6549"/>
        <pc:sldMkLst>
          <pc:docMk/>
          <pc:sldMk cId="429496492" sldId="398"/>
        </pc:sldMkLst>
        <pc:spChg chg="mod">
          <ac:chgData name="Vinita Godbole" userId="b2cb51f8fbf2a24a" providerId="LiveId" clId="{5D5C0F04-6F90-4E1A-8385-B42D756AE8B2}" dt="2023-09-27T15:31:17.673" v="57" actId="6549"/>
          <ac:spMkLst>
            <pc:docMk/>
            <pc:sldMk cId="429496492" sldId="398"/>
            <ac:spMk id="3" creationId="{7338DC93-31E0-42F5-85EC-E59E8BD1D41E}"/>
          </ac:spMkLst>
        </pc:spChg>
      </pc:sldChg>
      <pc:sldChg chg="del">
        <pc:chgData name="Vinita Godbole" userId="b2cb51f8fbf2a24a" providerId="LiveId" clId="{5D5C0F04-6F90-4E1A-8385-B42D756AE8B2}" dt="2023-09-27T15:18:34.453" v="38" actId="2696"/>
        <pc:sldMkLst>
          <pc:docMk/>
          <pc:sldMk cId="4152556147" sldId="467"/>
        </pc:sldMkLst>
      </pc:sldChg>
      <pc:sldChg chg="del">
        <pc:chgData name="Vinita Godbole" userId="b2cb51f8fbf2a24a" providerId="LiveId" clId="{5D5C0F04-6F90-4E1A-8385-B42D756AE8B2}" dt="2023-09-27T15:19:18.228" v="40" actId="2696"/>
        <pc:sldMkLst>
          <pc:docMk/>
          <pc:sldMk cId="1494407800" sldId="475"/>
        </pc:sldMkLst>
      </pc:sldChg>
      <pc:sldChg chg="modSp mod">
        <pc:chgData name="Vinita Godbole" userId="b2cb51f8fbf2a24a" providerId="LiveId" clId="{5D5C0F04-6F90-4E1A-8385-B42D756AE8B2}" dt="2023-09-27T15:21:15.258" v="41" actId="207"/>
        <pc:sldMkLst>
          <pc:docMk/>
          <pc:sldMk cId="2111722938" sldId="478"/>
        </pc:sldMkLst>
        <pc:spChg chg="mod">
          <ac:chgData name="Vinita Godbole" userId="b2cb51f8fbf2a24a" providerId="LiveId" clId="{5D5C0F04-6F90-4E1A-8385-B42D756AE8B2}" dt="2023-09-27T15:21:15.258" v="41" actId="207"/>
          <ac:spMkLst>
            <pc:docMk/>
            <pc:sldMk cId="2111722938" sldId="478"/>
            <ac:spMk id="3" creationId="{00000000-0000-0000-0000-000000000000}"/>
          </ac:spMkLst>
        </pc:spChg>
      </pc:sldChg>
      <pc:sldChg chg="new del">
        <pc:chgData name="Vinita Godbole" userId="b2cb51f8fbf2a24a" providerId="LiveId" clId="{5D5C0F04-6F90-4E1A-8385-B42D756AE8B2}" dt="2023-09-27T15:14:07.110" v="2" actId="2696"/>
        <pc:sldMkLst>
          <pc:docMk/>
          <pc:sldMk cId="2733464460" sldId="660"/>
        </pc:sldMkLst>
      </pc:sldChg>
      <pc:sldChg chg="modSp add mod">
        <pc:chgData name="Vinita Godbole" userId="b2cb51f8fbf2a24a" providerId="LiveId" clId="{5D5C0F04-6F90-4E1A-8385-B42D756AE8B2}" dt="2023-09-28T15:10:36.124" v="116" actId="20577"/>
        <pc:sldMkLst>
          <pc:docMk/>
          <pc:sldMk cId="4053186172" sldId="661"/>
        </pc:sldMkLst>
        <pc:spChg chg="mod">
          <ac:chgData name="Vinita Godbole" userId="b2cb51f8fbf2a24a" providerId="LiveId" clId="{5D5C0F04-6F90-4E1A-8385-B42D756AE8B2}" dt="2023-09-28T15:10:36.124" v="116" actId="20577"/>
          <ac:spMkLst>
            <pc:docMk/>
            <pc:sldMk cId="4053186172" sldId="661"/>
            <ac:spMk id="2" creationId="{00000000-0000-0000-0000-000000000000}"/>
          </ac:spMkLst>
        </pc:spChg>
        <pc:spChg chg="mod">
          <ac:chgData name="Vinita Godbole" userId="b2cb51f8fbf2a24a" providerId="LiveId" clId="{5D5C0F04-6F90-4E1A-8385-B42D756AE8B2}" dt="2023-09-27T15:31:36.704" v="67" actId="6549"/>
          <ac:spMkLst>
            <pc:docMk/>
            <pc:sldMk cId="4053186172" sldId="661"/>
            <ac:spMk id="3" creationId="{00000000-0000-0000-0000-000000000000}"/>
          </ac:spMkLst>
        </pc:spChg>
      </pc:sldChg>
      <pc:sldChg chg="modSp add mod">
        <pc:chgData name="Vinita Godbole" userId="b2cb51f8fbf2a24a" providerId="LiveId" clId="{5D5C0F04-6F90-4E1A-8385-B42D756AE8B2}" dt="2023-09-27T15:32:43.249" v="95" actId="6549"/>
        <pc:sldMkLst>
          <pc:docMk/>
          <pc:sldMk cId="2116710873" sldId="662"/>
        </pc:sldMkLst>
        <pc:spChg chg="mod">
          <ac:chgData name="Vinita Godbole" userId="b2cb51f8fbf2a24a" providerId="LiveId" clId="{5D5C0F04-6F90-4E1A-8385-B42D756AE8B2}" dt="2023-09-27T15:18:23.093" v="37" actId="6549"/>
          <ac:spMkLst>
            <pc:docMk/>
            <pc:sldMk cId="2116710873" sldId="662"/>
            <ac:spMk id="2" creationId="{91079138-22D6-40FE-9A03-C4A6B37B03AC}"/>
          </ac:spMkLst>
        </pc:spChg>
        <pc:spChg chg="mod">
          <ac:chgData name="Vinita Godbole" userId="b2cb51f8fbf2a24a" providerId="LiveId" clId="{5D5C0F04-6F90-4E1A-8385-B42D756AE8B2}" dt="2023-09-27T15:32:43.249" v="95" actId="6549"/>
          <ac:spMkLst>
            <pc:docMk/>
            <pc:sldMk cId="2116710873" sldId="662"/>
            <ac:spMk id="3" creationId="{3AFF5BA9-95A4-49BC-9CCF-D2A9FE2866B6}"/>
          </ac:spMkLst>
        </pc:spChg>
      </pc:sldChg>
      <pc:sldChg chg="add del">
        <pc:chgData name="Vinita Godbole" userId="b2cb51f8fbf2a24a" providerId="LiveId" clId="{5D5C0F04-6F90-4E1A-8385-B42D756AE8B2}" dt="2023-09-28T15:10:52.447" v="117" actId="2696"/>
        <pc:sldMkLst>
          <pc:docMk/>
          <pc:sldMk cId="2697603496" sldId="6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D438E-E08A-49F0-8328-064EFCDDFEF8}" type="datetimeFigureOut">
              <a:rPr lang="en-US" smtClean="0"/>
              <a:pPr/>
              <a:t>9/28/2023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3DD5B8-5C5E-4EF1-8275-FACFABC536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3DD5B8-5C5E-4EF1-8275-FACFABC536ED}" type="slidenum">
              <a:rPr lang="en-US" smtClean="0"/>
              <a:pPr/>
              <a:t>5</a:t>
            </a:fld>
            <a:endParaRPr lang="en-US"/>
          </a:p>
        </p:txBody>
      </p:sp>
    </p:spTree>
    <p:extLst>
      <p:ext uri="{BB962C8B-B14F-4D97-AF65-F5344CB8AC3E}">
        <p14:creationId xmlns:p14="http://schemas.microsoft.com/office/powerpoint/2010/main" val="308930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13A142D-F697-4FBD-B13A-AD4587E264BB}" type="datetimeFigureOut">
              <a:rPr lang="en-US" smtClean="0"/>
              <a:pPr/>
              <a:t>9/28/2023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4C4EA8A-DC35-4608-9B5A-2E3FBDFB22BC}"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3A142D-F697-4FBD-B13A-AD4587E264B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3A142D-F697-4FBD-B13A-AD4587E264B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3A142D-F697-4FBD-B13A-AD4587E264B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13A142D-F697-4FBD-B13A-AD4587E264B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4EA8A-DC35-4608-9B5A-2E3FBDFB22BC}"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3A142D-F697-4FBD-B13A-AD4587E264B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13A142D-F697-4FBD-B13A-AD4587E264BB}"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4EA8A-DC35-4608-9B5A-2E3FBDFB22BC}"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313A142D-F697-4FBD-B13A-AD4587E264BB}"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A142D-F697-4FBD-B13A-AD4587E264BB}"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3A142D-F697-4FBD-B13A-AD4587E264B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4EA8A-DC35-4608-9B5A-2E3FBDFB22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313A142D-F697-4FBD-B13A-AD4587E264BB}" type="datetimeFigureOut">
              <a:rPr lang="en-US" smtClean="0"/>
              <a:pPr/>
              <a:t>9/28/2023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24C4EA8A-DC35-4608-9B5A-2E3FBDFB22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13A142D-F697-4FBD-B13A-AD4587E264BB}" type="datetimeFigureOut">
              <a:rPr lang="en-US" smtClean="0"/>
              <a:pPr/>
              <a:t>9/28/2023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4C4EA8A-DC35-4608-9B5A-2E3FBDFB22B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219200"/>
            <a:ext cx="7212496" cy="1828800"/>
          </a:xfrm>
        </p:spPr>
        <p:txBody>
          <a:bodyPr/>
          <a:lstStyle/>
          <a:p>
            <a:pPr algn="ctr"/>
            <a:r>
              <a:rPr lang="en-US" sz="2800" dirty="0">
                <a:latin typeface="Calibri" panose="020F0502020204030204" pitchFamily="34" charset="0"/>
                <a:cs typeface="Calibri" panose="020F0502020204030204" pitchFamily="34" charset="0"/>
              </a:rPr>
              <a:t>Beginning Programming 1</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 With Python </a:t>
            </a:r>
            <a:br>
              <a:rPr lang="en-US" sz="2800">
                <a:latin typeface="Calibri" panose="020F0502020204030204" pitchFamily="34" charset="0"/>
                <a:cs typeface="Calibri" panose="020F0502020204030204" pitchFamily="34" charset="0"/>
              </a:rPr>
            </a:br>
            <a:r>
              <a:rPr lang="en-US" sz="2000">
                <a:latin typeface="Calibri" panose="020F0502020204030204" pitchFamily="34" charset="0"/>
                <a:cs typeface="Calibri" panose="020F0502020204030204" pitchFamily="34" charset="0"/>
              </a:rPr>
              <a:t>Session 6</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BEFD-2F7D-41B8-8966-731186005F71}"/>
              </a:ext>
            </a:extLst>
          </p:cNvPr>
          <p:cNvSpPr>
            <a:spLocks noGrp="1"/>
          </p:cNvSpPr>
          <p:nvPr>
            <p:ph type="title"/>
          </p:nvPr>
        </p:nvSpPr>
        <p:spPr>
          <a:xfrm>
            <a:off x="914400" y="512064"/>
            <a:ext cx="7772400" cy="554736"/>
          </a:xfrm>
        </p:spPr>
        <p:txBody>
          <a:bodyPr/>
          <a:lstStyle/>
          <a:p>
            <a:pPr algn="ctr"/>
            <a:r>
              <a:rPr lang="en-US" sz="2800" dirty="0"/>
              <a:t>USER DEFINED FUNCTIONS </a:t>
            </a:r>
          </a:p>
        </p:txBody>
      </p:sp>
      <p:sp>
        <p:nvSpPr>
          <p:cNvPr id="3" name="Content Placeholder 2">
            <a:extLst>
              <a:ext uri="{FF2B5EF4-FFF2-40B4-BE49-F238E27FC236}">
                <a16:creationId xmlns:a16="http://schemas.microsoft.com/office/drawing/2014/main" id="{5C3D9284-E828-4610-A6C8-51BB88DDC684}"/>
              </a:ext>
            </a:extLst>
          </p:cNvPr>
          <p:cNvSpPr>
            <a:spLocks noGrp="1"/>
          </p:cNvSpPr>
          <p:nvPr>
            <p:ph idx="1"/>
          </p:nvPr>
        </p:nvSpPr>
        <p:spPr/>
        <p:txBody>
          <a:bodyPr>
            <a:normAutofit/>
          </a:bodyPr>
          <a:lstStyle/>
          <a:p>
            <a:pPr marL="68580" indent="0">
              <a:buNone/>
            </a:pPr>
            <a:r>
              <a:rPr lang="en-US" sz="2400" b="1" dirty="0"/>
              <a:t>Function Basics</a:t>
            </a:r>
          </a:p>
          <a:p>
            <a:pPr marL="68580" indent="0">
              <a:buNone/>
            </a:pPr>
            <a:r>
              <a:rPr lang="en-US" sz="2400" dirty="0"/>
              <a:t>There are two aspects to every Python function:</a:t>
            </a:r>
          </a:p>
          <a:p>
            <a:pPr marL="68580" indent="0">
              <a:buNone/>
            </a:pPr>
            <a:r>
              <a:rPr lang="en-US" sz="2400" dirty="0"/>
              <a:t>• </a:t>
            </a:r>
            <a:r>
              <a:rPr lang="en-US" sz="2400" dirty="0">
                <a:solidFill>
                  <a:schemeClr val="accent2">
                    <a:lumMod val="60000"/>
                    <a:lumOff val="40000"/>
                  </a:schemeClr>
                </a:solidFill>
              </a:rPr>
              <a:t>Function definition</a:t>
            </a:r>
            <a:r>
              <a:rPr lang="en-US" sz="2400" dirty="0"/>
              <a:t>. The definition of a function contains the code that determines the function’s</a:t>
            </a:r>
          </a:p>
          <a:p>
            <a:pPr marL="68580" indent="0">
              <a:buNone/>
            </a:pPr>
            <a:r>
              <a:rPr lang="en-US" sz="2400" dirty="0"/>
              <a:t>behavior.</a:t>
            </a:r>
          </a:p>
          <a:p>
            <a:pPr marL="68580" indent="0">
              <a:buNone/>
            </a:pPr>
            <a:r>
              <a:rPr lang="en-US" sz="2400" dirty="0">
                <a:solidFill>
                  <a:schemeClr val="accent2">
                    <a:lumMod val="60000"/>
                    <a:lumOff val="40000"/>
                  </a:schemeClr>
                </a:solidFill>
              </a:rPr>
              <a:t>• Function invocation</a:t>
            </a:r>
            <a:r>
              <a:rPr lang="en-US" sz="2400" dirty="0"/>
              <a:t>. A function is used within a program via a function invocation. </a:t>
            </a:r>
          </a:p>
        </p:txBody>
      </p:sp>
    </p:spTree>
    <p:extLst>
      <p:ext uri="{BB962C8B-B14F-4D97-AF65-F5344CB8AC3E}">
        <p14:creationId xmlns:p14="http://schemas.microsoft.com/office/powerpoint/2010/main" val="123912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5EA-473A-4FF3-ADF5-1D67E08F25FD}"/>
              </a:ext>
            </a:extLst>
          </p:cNvPr>
          <p:cNvSpPr>
            <a:spLocks noGrp="1"/>
          </p:cNvSpPr>
          <p:nvPr>
            <p:ph type="title"/>
          </p:nvPr>
        </p:nvSpPr>
        <p:spPr>
          <a:xfrm>
            <a:off x="914400" y="838200"/>
            <a:ext cx="7924800" cy="609600"/>
          </a:xfrm>
        </p:spPr>
        <p:txBody>
          <a:bodyPr/>
          <a:lstStyle/>
          <a:p>
            <a:pPr algn="ctr"/>
            <a:r>
              <a:rPr lang="en-US" sz="2800" dirty="0"/>
              <a:t>Here it goes…..</a:t>
            </a:r>
          </a:p>
        </p:txBody>
      </p:sp>
      <p:sp>
        <p:nvSpPr>
          <p:cNvPr id="3" name="Content Placeholder 2">
            <a:extLst>
              <a:ext uri="{FF2B5EF4-FFF2-40B4-BE49-F238E27FC236}">
                <a16:creationId xmlns:a16="http://schemas.microsoft.com/office/drawing/2014/main" id="{0FC2A4CF-F897-4B07-B7BE-25ACA5145A17}"/>
              </a:ext>
            </a:extLst>
          </p:cNvPr>
          <p:cNvSpPr>
            <a:spLocks noGrp="1"/>
          </p:cNvSpPr>
          <p:nvPr>
            <p:ph idx="1"/>
          </p:nvPr>
        </p:nvSpPr>
        <p:spPr/>
        <p:txBody>
          <a:bodyPr>
            <a:normAutofit/>
          </a:bodyPr>
          <a:lstStyle/>
          <a:p>
            <a:pPr marL="68580" indent="0">
              <a:buNone/>
            </a:pPr>
            <a:r>
              <a:rPr lang="en-US" sz="2400" dirty="0">
                <a:latin typeface="Calibri" panose="020F0502020204030204" pitchFamily="34" charset="0"/>
                <a:cs typeface="Calibri" panose="020F0502020204030204" pitchFamily="34" charset="0"/>
              </a:rPr>
              <a:t>def double(n):</a:t>
            </a:r>
          </a:p>
          <a:p>
            <a:pPr marL="68580" indent="0">
              <a:buNone/>
            </a:pPr>
            <a:r>
              <a:rPr lang="en-US" sz="2400" dirty="0">
                <a:latin typeface="Calibri" panose="020F0502020204030204" pitchFamily="34" charset="0"/>
                <a:cs typeface="Calibri" panose="020F0502020204030204" pitchFamily="34" charset="0"/>
              </a:rPr>
              <a:t>          return 2 * n            # Return twice the given number</a:t>
            </a:r>
          </a:p>
          <a:p>
            <a:pPr marL="68580" indent="0">
              <a:buNone/>
            </a:pPr>
            <a:r>
              <a:rPr lang="en-US" sz="2400" dirty="0">
                <a:latin typeface="Calibri" panose="020F0502020204030204" pitchFamily="34" charset="0"/>
                <a:cs typeface="Calibri" panose="020F0502020204030204" pitchFamily="34" charset="0"/>
              </a:rPr>
              <a:t>x = double(3)</a:t>
            </a:r>
          </a:p>
          <a:p>
            <a:pPr marL="68580" indent="0">
              <a:buNone/>
            </a:pPr>
            <a:r>
              <a:rPr lang="en-US" sz="2400" dirty="0">
                <a:latin typeface="Calibri" panose="020F0502020204030204" pitchFamily="34" charset="0"/>
                <a:cs typeface="Calibri" panose="020F0502020204030204" pitchFamily="34" charset="0"/>
              </a:rPr>
              <a:t>print(x)</a:t>
            </a:r>
          </a:p>
          <a:p>
            <a:pPr marL="68580" indent="0">
              <a:buNone/>
            </a:pPr>
            <a:r>
              <a:rPr lang="en-US" sz="2400" dirty="0">
                <a:latin typeface="Calibri" panose="020F0502020204030204" pitchFamily="34" charset="0"/>
                <a:cs typeface="Calibri" panose="020F0502020204030204" pitchFamily="34" charset="0"/>
              </a:rPr>
              <a:t>The two lines</a:t>
            </a:r>
          </a:p>
          <a:p>
            <a:pPr marL="68580" indent="0">
              <a:buNone/>
            </a:pPr>
            <a:r>
              <a:rPr lang="en-US" sz="2400" dirty="0">
                <a:latin typeface="Calibri" panose="020F0502020204030204" pitchFamily="34" charset="0"/>
                <a:cs typeface="Calibri" panose="020F0502020204030204" pitchFamily="34" charset="0"/>
              </a:rPr>
              <a:t>def double(n):</a:t>
            </a:r>
          </a:p>
          <a:p>
            <a:pPr marL="68580" indent="0">
              <a:buNone/>
            </a:pPr>
            <a:r>
              <a:rPr lang="en-US" sz="2400" dirty="0">
                <a:latin typeface="Calibri" panose="020F0502020204030204" pitchFamily="34" charset="0"/>
                <a:cs typeface="Calibri" panose="020F0502020204030204" pitchFamily="34" charset="0"/>
              </a:rPr>
              <a:t>       return 2 * n</a:t>
            </a:r>
          </a:p>
          <a:p>
            <a:pPr marL="68580" indent="0">
              <a:buNone/>
            </a:pPr>
            <a:r>
              <a:rPr lang="en-US" sz="2400" dirty="0">
                <a:latin typeface="Calibri" panose="020F0502020204030204" pitchFamily="34" charset="0"/>
                <a:cs typeface="Calibri" panose="020F0502020204030204" pitchFamily="34" charset="0"/>
              </a:rPr>
              <a:t>constitute the definition of the double function</a:t>
            </a:r>
          </a:p>
        </p:txBody>
      </p:sp>
    </p:spTree>
    <p:extLst>
      <p:ext uri="{BB962C8B-B14F-4D97-AF65-F5344CB8AC3E}">
        <p14:creationId xmlns:p14="http://schemas.microsoft.com/office/powerpoint/2010/main" val="194717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C841-BC47-4077-959C-F3D3F65371C1}"/>
              </a:ext>
            </a:extLst>
          </p:cNvPr>
          <p:cNvSpPr>
            <a:spLocks noGrp="1"/>
          </p:cNvSpPr>
          <p:nvPr>
            <p:ph type="title"/>
          </p:nvPr>
        </p:nvSpPr>
        <p:spPr>
          <a:xfrm>
            <a:off x="1066800" y="228600"/>
            <a:ext cx="7620000" cy="152400"/>
          </a:xfrm>
        </p:spPr>
        <p:txBody>
          <a:bodyPr/>
          <a:lstStyle/>
          <a:p>
            <a:pPr algn="ctr"/>
            <a:r>
              <a:rPr lang="en-US" sz="2800" dirty="0"/>
              <a:t>Here it goes…</a:t>
            </a:r>
          </a:p>
        </p:txBody>
      </p:sp>
      <p:sp>
        <p:nvSpPr>
          <p:cNvPr id="3" name="Content Placeholder 2">
            <a:extLst>
              <a:ext uri="{FF2B5EF4-FFF2-40B4-BE49-F238E27FC236}">
                <a16:creationId xmlns:a16="http://schemas.microsoft.com/office/drawing/2014/main" id="{F10BF2ED-0AC5-4757-B53E-73FCC982A317}"/>
              </a:ext>
            </a:extLst>
          </p:cNvPr>
          <p:cNvSpPr>
            <a:spLocks noGrp="1"/>
          </p:cNvSpPr>
          <p:nvPr>
            <p:ph idx="1"/>
          </p:nvPr>
        </p:nvSpPr>
        <p:spPr>
          <a:xfrm>
            <a:off x="1066800" y="685800"/>
            <a:ext cx="7620000" cy="6705600"/>
          </a:xfrm>
        </p:spPr>
        <p:txBody>
          <a:bodyPr>
            <a:noAutofit/>
          </a:bodyPr>
          <a:lstStyle/>
          <a:p>
            <a:pPr marL="68580" indent="0">
              <a:buNone/>
            </a:pPr>
            <a:r>
              <a:rPr lang="en-US" sz="2000" dirty="0">
                <a:latin typeface="Calibri" panose="020F0502020204030204" pitchFamily="34" charset="0"/>
                <a:cs typeface="Calibri" panose="020F0502020204030204" pitchFamily="34" charset="0"/>
              </a:rPr>
              <a:t>The def keyword marks the beginning of the function’s definition.</a:t>
            </a:r>
          </a:p>
          <a:p>
            <a:pPr marL="68580" indent="0">
              <a:buNone/>
            </a:pPr>
            <a:r>
              <a:rPr lang="en-US" sz="2000" dirty="0">
                <a:latin typeface="Calibri" panose="020F0502020204030204" pitchFamily="34" charset="0"/>
                <a:cs typeface="Calibri" panose="020F0502020204030204" pitchFamily="34" charset="0"/>
              </a:rPr>
              <a:t>• The function definition establishes that  the function’s name is double.</a:t>
            </a:r>
          </a:p>
          <a:p>
            <a:pPr marL="68580" indent="0">
              <a:buNone/>
            </a:pPr>
            <a:r>
              <a:rPr lang="en-US" sz="2000" dirty="0">
                <a:latin typeface="Calibri" panose="020F0502020204030204" pitchFamily="34" charset="0"/>
                <a:cs typeface="Calibri" panose="020F0502020204030204" pitchFamily="34" charset="0"/>
              </a:rPr>
              <a:t>• The function definition specifies that the function accepts one value from the user. This value will go</a:t>
            </a:r>
          </a:p>
          <a:p>
            <a:pPr marL="68580" indent="0">
              <a:buNone/>
            </a:pPr>
            <a:r>
              <a:rPr lang="en-US" sz="2000" dirty="0">
                <a:latin typeface="Calibri" panose="020F0502020204030204" pitchFamily="34" charset="0"/>
                <a:cs typeface="Calibri" panose="020F0502020204030204" pitchFamily="34" charset="0"/>
              </a:rPr>
              <a:t>by the name n within the function’s body. </a:t>
            </a:r>
            <a:r>
              <a:rPr lang="en-US" sz="2000" dirty="0">
                <a:solidFill>
                  <a:schemeClr val="accent2">
                    <a:lumMod val="40000"/>
                    <a:lumOff val="60000"/>
                  </a:schemeClr>
                </a:solidFill>
                <a:latin typeface="Calibri" panose="020F0502020204030204" pitchFamily="34" charset="0"/>
                <a:cs typeface="Calibri" panose="020F0502020204030204" pitchFamily="34" charset="0"/>
              </a:rPr>
              <a:t>This variable n is the function’s only parameter.it is called a formal parameter.</a:t>
            </a:r>
          </a:p>
          <a:p>
            <a:pPr marL="68580" indent="0">
              <a:buNone/>
            </a:pPr>
            <a:r>
              <a:rPr lang="en-US" sz="2000" dirty="0">
                <a:latin typeface="Calibri" panose="020F0502020204030204" pitchFamily="34" charset="0"/>
                <a:cs typeface="Calibri" panose="020F0502020204030204" pitchFamily="34" charset="0"/>
              </a:rPr>
              <a:t>• The statement(s) that constitute the working part of the function definition (in this case just one</a:t>
            </a:r>
          </a:p>
          <a:p>
            <a:pPr marL="68580" indent="0">
              <a:buNone/>
            </a:pPr>
            <a:r>
              <a:rPr lang="en-US" sz="2000" dirty="0">
                <a:latin typeface="Calibri" panose="020F0502020204030204" pitchFamily="34" charset="0"/>
                <a:cs typeface="Calibri" panose="020F0502020204030204" pitchFamily="34" charset="0"/>
              </a:rPr>
              <a:t>statement) </a:t>
            </a:r>
            <a:r>
              <a:rPr lang="en-US" sz="2000" dirty="0">
                <a:solidFill>
                  <a:schemeClr val="accent2">
                    <a:lumMod val="40000"/>
                    <a:lumOff val="60000"/>
                  </a:schemeClr>
                </a:solidFill>
                <a:latin typeface="Calibri" panose="020F0502020204030204" pitchFamily="34" charset="0"/>
                <a:cs typeface="Calibri" panose="020F0502020204030204" pitchFamily="34" charset="0"/>
              </a:rPr>
              <a:t>are indented </a:t>
            </a:r>
            <a:r>
              <a:rPr lang="en-US" sz="2000" dirty="0">
                <a:latin typeface="Calibri" panose="020F0502020204030204" pitchFamily="34" charset="0"/>
                <a:cs typeface="Calibri" panose="020F0502020204030204" pitchFamily="34" charset="0"/>
              </a:rPr>
              <a:t>relative to the line containing def.</a:t>
            </a:r>
          </a:p>
          <a:p>
            <a:pPr marL="68580" indent="0">
              <a:buNone/>
            </a:pPr>
            <a:r>
              <a:rPr lang="en-US" sz="2000" dirty="0">
                <a:latin typeface="Calibri" panose="020F0502020204030204" pitchFamily="34" charset="0"/>
                <a:cs typeface="Calibri" panose="020F0502020204030204" pitchFamily="34" charset="0"/>
              </a:rPr>
              <a:t>• The return keyword indicates the value the function is to communicate  to its caller.</a:t>
            </a:r>
          </a:p>
          <a:p>
            <a:pPr marL="68580" indent="0">
              <a:buNone/>
            </a:pPr>
            <a:r>
              <a:rPr lang="en-US" sz="2000" dirty="0">
                <a:latin typeface="Calibri" panose="020F0502020204030204" pitchFamily="34" charset="0"/>
                <a:cs typeface="Calibri" panose="020F0502020204030204" pitchFamily="34" charset="0"/>
              </a:rPr>
              <a:t> In this case,</a:t>
            </a:r>
          </a:p>
          <a:p>
            <a:pPr marL="68580" indent="0">
              <a:buNone/>
            </a:pPr>
            <a:r>
              <a:rPr lang="en-US" sz="2000" dirty="0">
                <a:latin typeface="Calibri" panose="020F0502020204030204" pitchFamily="34" charset="0"/>
                <a:cs typeface="Calibri" panose="020F0502020204030204" pitchFamily="34" charset="0"/>
              </a:rPr>
              <a:t>the function simply returns the product of its parameter n and 2.</a:t>
            </a:r>
          </a:p>
        </p:txBody>
      </p:sp>
    </p:spTree>
    <p:extLst>
      <p:ext uri="{BB962C8B-B14F-4D97-AF65-F5344CB8AC3E}">
        <p14:creationId xmlns:p14="http://schemas.microsoft.com/office/powerpoint/2010/main" val="64336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83336"/>
          </a:xfrm>
        </p:spPr>
        <p:txBody>
          <a:bodyPr/>
          <a:lstStyle/>
          <a:p>
            <a:pPr algn="ctr"/>
            <a:r>
              <a:rPr lang="en-US" sz="2800" dirty="0"/>
              <a:t>Parameter and an Argument </a:t>
            </a:r>
          </a:p>
        </p:txBody>
      </p:sp>
      <p:sp>
        <p:nvSpPr>
          <p:cNvPr id="3" name="Content Placeholder 2"/>
          <p:cNvSpPr>
            <a:spLocks noGrp="1"/>
          </p:cNvSpPr>
          <p:nvPr>
            <p:ph idx="1"/>
          </p:nvPr>
        </p:nvSpPr>
        <p:spPr>
          <a:xfrm>
            <a:off x="914400" y="1066800"/>
            <a:ext cx="7772400" cy="5288760"/>
          </a:xfrm>
        </p:spPr>
        <p:txBody>
          <a:bodyPr>
            <a:normAutofit fontScale="92500" lnSpcReduction="10000"/>
          </a:bodyPr>
          <a:lstStyle/>
          <a:p>
            <a:pPr marL="68580" indent="0">
              <a:buNone/>
            </a:pPr>
            <a:r>
              <a:rPr lang="en-US" sz="2400" dirty="0">
                <a:solidFill>
                  <a:schemeClr val="accent2">
                    <a:lumMod val="60000"/>
                    <a:lumOff val="40000"/>
                  </a:schemeClr>
                </a:solidFill>
                <a:latin typeface="Calibri" panose="020F0502020204030204" pitchFamily="34" charset="0"/>
                <a:cs typeface="Calibri" panose="020F0502020204030204" pitchFamily="34" charset="0"/>
              </a:rPr>
              <a:t>Parameter </a:t>
            </a:r>
            <a:r>
              <a:rPr lang="en-US" sz="2400" dirty="0">
                <a:latin typeface="Calibri" panose="020F0502020204030204" pitchFamily="34" charset="0"/>
                <a:cs typeface="Calibri" panose="020F0502020204030204" pitchFamily="34" charset="0"/>
              </a:rPr>
              <a:t>is a name inside a function. parameter is a variable.</a:t>
            </a:r>
          </a:p>
          <a:p>
            <a:pPr marL="68580" indent="0">
              <a:buNone/>
            </a:pPr>
            <a:r>
              <a:rPr lang="en-US" sz="2400" dirty="0">
                <a:solidFill>
                  <a:schemeClr val="accent2">
                    <a:lumMod val="60000"/>
                    <a:lumOff val="40000"/>
                  </a:schemeClr>
                </a:solidFill>
                <a:latin typeface="Calibri" panose="020F0502020204030204" pitchFamily="34" charset="0"/>
                <a:cs typeface="Calibri" panose="020F0502020204030204" pitchFamily="34" charset="0"/>
              </a:rPr>
              <a:t>Argument</a:t>
            </a:r>
            <a:r>
              <a:rPr lang="en-US" sz="2400" dirty="0">
                <a:latin typeface="Calibri" panose="020F0502020204030204" pitchFamily="34" charset="0"/>
                <a:cs typeface="Calibri" panose="020F0502020204030204" pitchFamily="34" charset="0"/>
              </a:rPr>
              <a:t> is  a </a:t>
            </a:r>
            <a:r>
              <a:rPr lang="en-US" sz="2400" dirty="0">
                <a:solidFill>
                  <a:schemeClr val="accent2">
                    <a:lumMod val="60000"/>
                    <a:lumOff val="40000"/>
                  </a:schemeClr>
                </a:solidFill>
                <a:latin typeface="Calibri" panose="020F0502020204030204" pitchFamily="34" charset="0"/>
                <a:cs typeface="Calibri" panose="020F0502020204030204" pitchFamily="34" charset="0"/>
              </a:rPr>
              <a:t>value</a:t>
            </a:r>
            <a:r>
              <a:rPr lang="en-US" sz="2400" dirty="0">
                <a:latin typeface="Calibri" panose="020F0502020204030204" pitchFamily="34" charset="0"/>
                <a:cs typeface="Calibri" panose="020F0502020204030204" pitchFamily="34" charset="0"/>
              </a:rPr>
              <a:t> provided to a function when the function is called. This value is assigned to the corresponding parameter in the function.</a:t>
            </a:r>
          </a:p>
          <a:p>
            <a:pPr marL="68580" indent="0">
              <a:buNone/>
            </a:pPr>
            <a:r>
              <a:rPr lang="en-US" sz="2400" dirty="0">
                <a:latin typeface="Calibri" panose="020F0502020204030204" pitchFamily="34" charset="0"/>
                <a:cs typeface="Calibri" panose="020F0502020204030204" pitchFamily="34" charset="0"/>
              </a:rPr>
              <a:t>The sequence of statements inside a function definition is the body.</a:t>
            </a:r>
          </a:p>
          <a:p>
            <a:pPr marL="68580" indent="0">
              <a:buNone/>
            </a:pPr>
            <a:r>
              <a:rPr lang="en-US" sz="2400" dirty="0">
                <a:latin typeface="Calibri" panose="020F0502020204030204" pitchFamily="34" charset="0"/>
                <a:cs typeface="Calibri" panose="020F0502020204030204" pitchFamily="34" charset="0"/>
              </a:rPr>
              <a:t>A statement that runs a function ,consisting of function name followed by list of arguments if any  is a </a:t>
            </a:r>
            <a:r>
              <a:rPr lang="en-US" sz="2400" dirty="0">
                <a:solidFill>
                  <a:schemeClr val="accent2">
                    <a:lumMod val="60000"/>
                    <a:lumOff val="40000"/>
                  </a:schemeClr>
                </a:solidFill>
                <a:latin typeface="Calibri" panose="020F0502020204030204" pitchFamily="34" charset="0"/>
                <a:cs typeface="Calibri" panose="020F0502020204030204" pitchFamily="34" charset="0"/>
              </a:rPr>
              <a:t>Function Call ……    double(3)</a:t>
            </a:r>
          </a:p>
          <a:p>
            <a:pPr marL="68580" indent="0">
              <a:buNone/>
            </a:pPr>
            <a:r>
              <a:rPr lang="en-US" sz="2400" dirty="0">
                <a:solidFill>
                  <a:schemeClr val="accent2">
                    <a:lumMod val="60000"/>
                    <a:lumOff val="40000"/>
                  </a:schemeClr>
                </a:solidFill>
                <a:latin typeface="Calibri" panose="020F0502020204030204" pitchFamily="34" charset="0"/>
                <a:cs typeface="Calibri" panose="020F0502020204030204" pitchFamily="34" charset="0"/>
              </a:rPr>
              <a:t>In the function call  double(3), 3 is the actual parameter or argument.</a:t>
            </a:r>
            <a:r>
              <a:rPr lang="en-US" dirty="0"/>
              <a:t> </a:t>
            </a:r>
            <a:r>
              <a:rPr lang="en-US" sz="2600" dirty="0">
                <a:latin typeface="Calibri" panose="020F0502020204030204" pitchFamily="34" charset="0"/>
                <a:cs typeface="Calibri" panose="020F0502020204030204" pitchFamily="34" charset="0"/>
              </a:rPr>
              <a:t>A function invocation, therefore, binds</a:t>
            </a:r>
          </a:p>
          <a:p>
            <a:pPr marL="68580" indent="0">
              <a:buNone/>
            </a:pPr>
            <a:r>
              <a:rPr lang="en-US" sz="2600" dirty="0">
                <a:latin typeface="Calibri" panose="020F0502020204030204" pitchFamily="34" charset="0"/>
                <a:cs typeface="Calibri" panose="020F0502020204030204" pitchFamily="34" charset="0"/>
              </a:rPr>
              <a:t>the actual parameters sent by the caller to their corresponding formal parameters</a:t>
            </a:r>
            <a:r>
              <a:rPr lang="en-US" sz="2600" dirty="0">
                <a:solidFill>
                  <a:schemeClr val="accent2">
                    <a:lumMod val="40000"/>
                    <a:lumOff val="60000"/>
                  </a:schemeClr>
                </a:solidFill>
                <a:latin typeface="Calibri" panose="020F0502020204030204" pitchFamily="34" charset="0"/>
                <a:cs typeface="Calibri" panose="020F0502020204030204" pitchFamily="34" charset="0"/>
              </a:rPr>
              <a:t>. We can pass variables, expressions, and literals as actual parameters</a:t>
            </a:r>
            <a:r>
              <a:rPr lang="en-US" sz="2800" dirty="0"/>
              <a:t>.</a:t>
            </a:r>
            <a:endParaRPr lang="en-US" sz="2800" dirty="0">
              <a:solidFill>
                <a:schemeClr val="accent2">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172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848600" cy="609600"/>
          </a:xfrm>
        </p:spPr>
        <p:txBody>
          <a:bodyPr/>
          <a:lstStyle/>
          <a:p>
            <a:pPr algn="ctr"/>
            <a:r>
              <a:rPr lang="en-US" sz="2400" dirty="0"/>
              <a:t>Sample Program  </a:t>
            </a:r>
          </a:p>
        </p:txBody>
      </p:sp>
      <p:sp>
        <p:nvSpPr>
          <p:cNvPr id="3" name="Content Placeholder 2"/>
          <p:cNvSpPr>
            <a:spLocks noGrp="1"/>
          </p:cNvSpPr>
          <p:nvPr>
            <p:ph idx="1"/>
          </p:nvPr>
        </p:nvSpPr>
        <p:spPr>
          <a:xfrm>
            <a:off x="838200" y="1371600"/>
            <a:ext cx="7848600" cy="4983960"/>
          </a:xfrm>
        </p:spPr>
        <p:txBody>
          <a:bodyPr>
            <a:normAutofit/>
          </a:bodyPr>
          <a:lstStyle/>
          <a:p>
            <a:pPr>
              <a:buNone/>
            </a:pPr>
            <a:r>
              <a:rPr lang="en-US" sz="2400" b="1" dirty="0"/>
              <a:t>Import random</a:t>
            </a:r>
          </a:p>
          <a:p>
            <a:pPr>
              <a:buNone/>
            </a:pPr>
            <a:r>
              <a:rPr lang="en-US" sz="2400" b="1" dirty="0"/>
              <a:t>def </a:t>
            </a:r>
            <a:r>
              <a:rPr lang="en-US" sz="2400" b="1" dirty="0" err="1"/>
              <a:t>cointoss</a:t>
            </a:r>
            <a:r>
              <a:rPr lang="en-US" sz="2400" b="1" dirty="0"/>
              <a:t>():</a:t>
            </a:r>
          </a:p>
          <a:p>
            <a:pPr>
              <a:buNone/>
            </a:pPr>
            <a:r>
              <a:rPr lang="en-US" sz="2400" b="1" dirty="0"/>
              <a:t>       options=["</a:t>
            </a:r>
            <a:r>
              <a:rPr lang="en-US" sz="2400" b="1" dirty="0" err="1"/>
              <a:t>head","tail</a:t>
            </a:r>
            <a:r>
              <a:rPr lang="en-US" sz="2400" b="1" dirty="0"/>
              <a:t>"]  </a:t>
            </a:r>
            <a:endParaRPr lang="en-US" sz="2400" dirty="0"/>
          </a:p>
          <a:p>
            <a:pPr>
              <a:buNone/>
            </a:pPr>
            <a:r>
              <a:rPr lang="en-US" sz="2400" b="1" dirty="0"/>
              <a:t>       result =</a:t>
            </a:r>
            <a:r>
              <a:rPr lang="en-US" sz="2400" b="1" dirty="0" err="1"/>
              <a:t>random.choice</a:t>
            </a:r>
            <a:r>
              <a:rPr lang="en-US" sz="2400" b="1" dirty="0"/>
              <a:t>(options)</a:t>
            </a:r>
            <a:endParaRPr lang="en-US" sz="2400" dirty="0"/>
          </a:p>
          <a:p>
            <a:pPr>
              <a:buNone/>
            </a:pPr>
            <a:r>
              <a:rPr lang="en-US" sz="2400" b="1" dirty="0"/>
              <a:t>       print (result)</a:t>
            </a:r>
            <a:endParaRPr lang="en-US" sz="2400" dirty="0"/>
          </a:p>
          <a:p>
            <a:pPr>
              <a:buNone/>
            </a:pPr>
            <a:r>
              <a:rPr lang="en-US" sz="2400" b="1" dirty="0" err="1"/>
              <a:t>cointoss</a:t>
            </a:r>
            <a:r>
              <a:rPr lang="en-US" sz="2400" b="1" dirty="0"/>
              <a:t>()</a:t>
            </a:r>
            <a:endParaRPr lang="en-US" sz="2400" dirty="0"/>
          </a:p>
          <a:p>
            <a:pPr>
              <a:buNone/>
            </a:pPr>
            <a:r>
              <a:rPr lang="en-US" sz="2400" b="1" dirty="0" err="1"/>
              <a:t>cointoss</a:t>
            </a:r>
            <a:r>
              <a:rPr lang="en-US" sz="2400" b="1" dirty="0"/>
              <a:t>()</a:t>
            </a:r>
            <a:endParaRPr lang="en-US" sz="2400" dirty="0"/>
          </a:p>
          <a:p>
            <a:pPr>
              <a:buNone/>
            </a:pPr>
            <a:r>
              <a:rPr lang="en-US" sz="2400" b="1" dirty="0" err="1"/>
              <a:t>cointoss</a:t>
            </a:r>
            <a:r>
              <a:rPr lang="en-US" sz="2400" b="1" dirty="0"/>
              <a:t>()</a:t>
            </a:r>
            <a:endParaRPr lang="en-US" sz="2400" dirty="0"/>
          </a:p>
          <a:p>
            <a:pPr>
              <a:buNone/>
            </a:pPr>
            <a:r>
              <a:rPr lang="en-US" sz="2400" b="1" dirty="0" err="1"/>
              <a:t>cointoss</a:t>
            </a:r>
            <a:r>
              <a:rPr lang="en-US" sz="2400" b="1" dirty="0"/>
              <a:t>()</a:t>
            </a:r>
          </a:p>
          <a:p>
            <a:pPr algn="just">
              <a:lnSpc>
                <a:spcPct val="110000"/>
              </a:lnSpc>
              <a:buNone/>
            </a:pPr>
            <a:r>
              <a:rPr lang="en-US" sz="2400" dirty="0"/>
              <a:t>No parameter is defined  and no argument is passed.</a:t>
            </a:r>
          </a:p>
          <a:p>
            <a:endParaRPr lang="en-US" sz="2000" dirty="0"/>
          </a:p>
        </p:txBody>
      </p:sp>
    </p:spTree>
    <p:extLst>
      <p:ext uri="{BB962C8B-B14F-4D97-AF65-F5344CB8AC3E}">
        <p14:creationId xmlns:p14="http://schemas.microsoft.com/office/powerpoint/2010/main" val="332410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597A-D225-48C0-B4AF-F9190887C313}"/>
              </a:ext>
            </a:extLst>
          </p:cNvPr>
          <p:cNvSpPr>
            <a:spLocks noGrp="1"/>
          </p:cNvSpPr>
          <p:nvPr>
            <p:ph type="title"/>
          </p:nvPr>
        </p:nvSpPr>
        <p:spPr>
          <a:xfrm>
            <a:off x="762000" y="228600"/>
            <a:ext cx="7772400" cy="630936"/>
          </a:xfrm>
        </p:spPr>
        <p:txBody>
          <a:bodyPr/>
          <a:lstStyle/>
          <a:p>
            <a:pPr algn="ctr"/>
            <a:r>
              <a:rPr lang="en-US" sz="2800" dirty="0"/>
              <a:t>Protection Of local Variable </a:t>
            </a:r>
          </a:p>
        </p:txBody>
      </p:sp>
      <p:sp>
        <p:nvSpPr>
          <p:cNvPr id="3" name="Content Placeholder 2">
            <a:extLst>
              <a:ext uri="{FF2B5EF4-FFF2-40B4-BE49-F238E27FC236}">
                <a16:creationId xmlns:a16="http://schemas.microsoft.com/office/drawing/2014/main" id="{67A46F63-A47A-4C28-A67A-536827432EA8}"/>
              </a:ext>
            </a:extLst>
          </p:cNvPr>
          <p:cNvSpPr>
            <a:spLocks noGrp="1"/>
          </p:cNvSpPr>
          <p:nvPr>
            <p:ph idx="1"/>
          </p:nvPr>
        </p:nvSpPr>
        <p:spPr>
          <a:xfrm>
            <a:off x="609600" y="762000"/>
            <a:ext cx="8305800" cy="5867400"/>
          </a:xfrm>
        </p:spPr>
        <p:txBody>
          <a:bodyPr>
            <a:noAutofit/>
          </a:bodyPr>
          <a:lstStyle/>
          <a:p>
            <a:pPr marL="68580" indent="0">
              <a:buNone/>
            </a:pPr>
            <a:r>
              <a:rPr lang="en-US" sz="2400" dirty="0"/>
              <a:t>x = 2</a:t>
            </a:r>
          </a:p>
          <a:p>
            <a:pPr marL="68580" indent="0">
              <a:buNone/>
            </a:pPr>
            <a:r>
              <a:rPr lang="en-US" sz="2400" dirty="0"/>
              <a:t>print("1. x =",1*x)</a:t>
            </a:r>
          </a:p>
          <a:p>
            <a:pPr marL="68580" indent="0">
              <a:buNone/>
            </a:pPr>
            <a:r>
              <a:rPr lang="en-US" sz="2400" dirty="0"/>
              <a:t>def fun1():</a:t>
            </a:r>
          </a:p>
          <a:p>
            <a:pPr marL="68580" indent="0">
              <a:buNone/>
            </a:pPr>
            <a:r>
              <a:rPr lang="en-US" sz="2400" dirty="0"/>
              <a:t>           x = 10</a:t>
            </a:r>
          </a:p>
          <a:p>
            <a:pPr marL="68580" indent="0">
              <a:buNone/>
            </a:pPr>
            <a:r>
              <a:rPr lang="en-US" sz="2400" dirty="0"/>
              <a:t>           p=3*x</a:t>
            </a:r>
          </a:p>
          <a:p>
            <a:pPr marL="68580" indent="0">
              <a:buNone/>
            </a:pPr>
            <a:r>
              <a:rPr lang="en-US" sz="2400" dirty="0"/>
              <a:t>          print("3. x =", p)</a:t>
            </a:r>
          </a:p>
          <a:p>
            <a:pPr marL="68580" indent="0">
              <a:buNone/>
            </a:pPr>
            <a:r>
              <a:rPr lang="en-US" sz="2400" dirty="0"/>
              <a:t>          x = 20</a:t>
            </a:r>
          </a:p>
          <a:p>
            <a:pPr marL="68580" indent="0">
              <a:buNone/>
            </a:pPr>
            <a:r>
              <a:rPr lang="en-US" sz="2400" dirty="0"/>
              <a:t>          print("4. x =",4*x)</a:t>
            </a:r>
          </a:p>
          <a:p>
            <a:pPr marL="68580" indent="0">
              <a:buNone/>
            </a:pPr>
            <a:r>
              <a:rPr lang="en-US" sz="2400"/>
              <a:t>fun1</a:t>
            </a:r>
            <a:r>
              <a:rPr lang="en-US" sz="2400" dirty="0"/>
              <a:t>()</a:t>
            </a:r>
          </a:p>
          <a:p>
            <a:pPr marL="68580" indent="0">
              <a:buNone/>
            </a:pPr>
            <a:r>
              <a:rPr lang="en-US" sz="2400" dirty="0"/>
              <a:t>  def fun2():</a:t>
            </a:r>
          </a:p>
          <a:p>
            <a:pPr marL="68580" indent="0">
              <a:buNone/>
            </a:pPr>
            <a:r>
              <a:rPr lang="en-US" sz="2400" dirty="0"/>
              <a:t>         x=30</a:t>
            </a:r>
          </a:p>
          <a:p>
            <a:pPr marL="68580" indent="0">
              <a:buNone/>
            </a:pPr>
            <a:r>
              <a:rPr lang="en-US" sz="2400" dirty="0"/>
              <a:t>        print("6. x =",6*x)</a:t>
            </a:r>
          </a:p>
          <a:p>
            <a:pPr marL="68580" indent="0">
              <a:buNone/>
            </a:pPr>
            <a:r>
              <a:rPr lang="en-US" sz="2400" dirty="0"/>
              <a:t>fun2()</a:t>
            </a:r>
          </a:p>
          <a:p>
            <a:pPr marL="68580" indent="0">
              <a:buNone/>
            </a:pPr>
            <a:endParaRPr lang="en-US" sz="2400" dirty="0"/>
          </a:p>
          <a:p>
            <a:pPr marL="68580" indent="0">
              <a:buNone/>
            </a:pPr>
            <a:endParaRPr lang="en-US" sz="2400" dirty="0"/>
          </a:p>
        </p:txBody>
      </p:sp>
    </p:spTree>
    <p:extLst>
      <p:ext uri="{BB962C8B-B14F-4D97-AF65-F5344CB8AC3E}">
        <p14:creationId xmlns:p14="http://schemas.microsoft.com/office/powerpoint/2010/main" val="3492065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3386-2C75-44F7-BC3E-D4711A352939}"/>
              </a:ext>
            </a:extLst>
          </p:cNvPr>
          <p:cNvSpPr>
            <a:spLocks noGrp="1"/>
          </p:cNvSpPr>
          <p:nvPr>
            <p:ph type="title"/>
          </p:nvPr>
        </p:nvSpPr>
        <p:spPr/>
        <p:txBody>
          <a:bodyPr/>
          <a:lstStyle/>
          <a:p>
            <a:pPr algn="ctr"/>
            <a:r>
              <a:rPr lang="en-US" sz="2800" dirty="0"/>
              <a:t>Scope of Local Variable </a:t>
            </a:r>
          </a:p>
        </p:txBody>
      </p:sp>
      <p:sp>
        <p:nvSpPr>
          <p:cNvPr id="3" name="Content Placeholder 2">
            <a:extLst>
              <a:ext uri="{FF2B5EF4-FFF2-40B4-BE49-F238E27FC236}">
                <a16:creationId xmlns:a16="http://schemas.microsoft.com/office/drawing/2014/main" id="{7E9062AA-0DEC-4509-8B39-EDCA3A1600E1}"/>
              </a:ext>
            </a:extLst>
          </p:cNvPr>
          <p:cNvSpPr>
            <a:spLocks noGrp="1"/>
          </p:cNvSpPr>
          <p:nvPr>
            <p:ph idx="1"/>
          </p:nvPr>
        </p:nvSpPr>
        <p:spPr>
          <a:xfrm>
            <a:off x="914400" y="1426464"/>
            <a:ext cx="7772400" cy="4929096"/>
          </a:xfrm>
        </p:spPr>
        <p:txBody>
          <a:bodyPr>
            <a:normAutofit/>
          </a:bodyPr>
          <a:lstStyle/>
          <a:p>
            <a:pPr marL="68580" indent="0" algn="just">
              <a:buNone/>
            </a:pPr>
            <a:r>
              <a:rPr lang="en-US" sz="2400" dirty="0"/>
              <a:t>Two different functions can use local variables named x, and these are two different variables that have no influence on each other. Anything local to a function definition is hidden to all code outside that function definition. Since a formal parameter also is local to its function, you can reuse the names of formal parameters in different functions without a problem.</a:t>
            </a:r>
          </a:p>
          <a:p>
            <a:pPr marL="68580" indent="0">
              <a:buNone/>
            </a:pPr>
            <a:r>
              <a:rPr lang="en-US" sz="2800" dirty="0">
                <a:solidFill>
                  <a:schemeClr val="accent2">
                    <a:lumMod val="40000"/>
                    <a:lumOff val="60000"/>
                  </a:schemeClr>
                </a:solidFill>
              </a:rPr>
              <a:t>This is clear in previous example where both fun1() and fun2() are using variable x without any conflict.</a:t>
            </a:r>
          </a:p>
        </p:txBody>
      </p:sp>
    </p:spTree>
    <p:extLst>
      <p:ext uri="{BB962C8B-B14F-4D97-AF65-F5344CB8AC3E}">
        <p14:creationId xmlns:p14="http://schemas.microsoft.com/office/powerpoint/2010/main" val="3520152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E884-E1A2-4DB6-A8C4-219232BEF2E6}"/>
              </a:ext>
            </a:extLst>
          </p:cNvPr>
          <p:cNvSpPr>
            <a:spLocks noGrp="1"/>
          </p:cNvSpPr>
          <p:nvPr>
            <p:ph type="title"/>
          </p:nvPr>
        </p:nvSpPr>
        <p:spPr>
          <a:xfrm>
            <a:off x="1066800" y="512064"/>
            <a:ext cx="7620000" cy="554736"/>
          </a:xfrm>
        </p:spPr>
        <p:txBody>
          <a:bodyPr/>
          <a:lstStyle/>
          <a:p>
            <a:pPr algn="ctr"/>
            <a:r>
              <a:rPr lang="en-US" sz="2800" dirty="0"/>
              <a:t>Advantage of Local Variable</a:t>
            </a:r>
          </a:p>
        </p:txBody>
      </p:sp>
      <p:sp>
        <p:nvSpPr>
          <p:cNvPr id="3" name="Content Placeholder 2">
            <a:extLst>
              <a:ext uri="{FF2B5EF4-FFF2-40B4-BE49-F238E27FC236}">
                <a16:creationId xmlns:a16="http://schemas.microsoft.com/office/drawing/2014/main" id="{24EDB740-209D-4951-8A14-612B35FAF406}"/>
              </a:ext>
            </a:extLst>
          </p:cNvPr>
          <p:cNvSpPr>
            <a:spLocks noGrp="1"/>
          </p:cNvSpPr>
          <p:nvPr>
            <p:ph idx="1"/>
          </p:nvPr>
        </p:nvSpPr>
        <p:spPr>
          <a:xfrm>
            <a:off x="914400" y="1295400"/>
            <a:ext cx="7620000" cy="5060160"/>
          </a:xfrm>
        </p:spPr>
        <p:txBody>
          <a:bodyPr>
            <a:normAutofit/>
          </a:bodyPr>
          <a:lstStyle/>
          <a:p>
            <a:pPr marL="68580" indent="0" algn="just">
              <a:buNone/>
            </a:pPr>
            <a:r>
              <a:rPr lang="en-US" sz="2400" dirty="0">
                <a:latin typeface="Calibri" panose="020F0502020204030204" pitchFamily="34" charset="0"/>
                <a:cs typeface="Calibri" panose="020F0502020204030204" pitchFamily="34" charset="0"/>
              </a:rPr>
              <a:t>Advantage of local variables is that they occupy space in the computer’s memory only when the function is executing. The run-time environment allocates space in the computer’s memory for local</a:t>
            </a:r>
          </a:p>
          <a:p>
            <a:pPr marL="68580" indent="0" algn="just">
              <a:buNone/>
            </a:pPr>
            <a:r>
              <a:rPr lang="en-US" sz="2400" dirty="0">
                <a:latin typeface="Calibri" panose="020F0502020204030204" pitchFamily="34" charset="0"/>
                <a:cs typeface="Calibri" panose="020F0502020204030204" pitchFamily="34" charset="0"/>
              </a:rPr>
              <a:t>variables and parameters when the function begins executing. When a function invocation is complete</a:t>
            </a:r>
          </a:p>
          <a:p>
            <a:pPr marL="68580" indent="0" algn="just">
              <a:buNone/>
            </a:pPr>
            <a:r>
              <a:rPr lang="en-US" sz="2400" dirty="0">
                <a:latin typeface="Calibri" panose="020F0502020204030204" pitchFamily="34" charset="0"/>
                <a:cs typeface="Calibri" panose="020F0502020204030204" pitchFamily="34" charset="0"/>
              </a:rPr>
              <a:t>and control returns to the caller, the function’s variables and parameters go out of scope, and the run-time environment ensures that the memory used by the local variables is freed up for other purposes within the running program. This process of local variable allocation and deallocation happens each time a caller invokes the function.</a:t>
            </a:r>
          </a:p>
        </p:txBody>
      </p:sp>
    </p:spTree>
    <p:extLst>
      <p:ext uri="{BB962C8B-B14F-4D97-AF65-F5344CB8AC3E}">
        <p14:creationId xmlns:p14="http://schemas.microsoft.com/office/powerpoint/2010/main" val="244894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3C72-0372-4690-A314-D399601EF84C}"/>
              </a:ext>
            </a:extLst>
          </p:cNvPr>
          <p:cNvSpPr>
            <a:spLocks noGrp="1"/>
          </p:cNvSpPr>
          <p:nvPr>
            <p:ph type="title"/>
          </p:nvPr>
        </p:nvSpPr>
        <p:spPr>
          <a:xfrm>
            <a:off x="914400" y="-152400"/>
            <a:ext cx="7772400" cy="914400"/>
          </a:xfrm>
        </p:spPr>
        <p:txBody>
          <a:bodyPr/>
          <a:lstStyle/>
          <a:p>
            <a:pPr algn="ctr"/>
            <a:r>
              <a:rPr lang="en-US" sz="2800" dirty="0"/>
              <a:t>To continue…..</a:t>
            </a:r>
          </a:p>
        </p:txBody>
      </p:sp>
      <p:sp>
        <p:nvSpPr>
          <p:cNvPr id="3" name="Content Placeholder 2">
            <a:extLst>
              <a:ext uri="{FF2B5EF4-FFF2-40B4-BE49-F238E27FC236}">
                <a16:creationId xmlns:a16="http://schemas.microsoft.com/office/drawing/2014/main" id="{2739166E-9B33-4D55-9BEA-7CFB6E4997CE}"/>
              </a:ext>
            </a:extLst>
          </p:cNvPr>
          <p:cNvSpPr>
            <a:spLocks noGrp="1"/>
          </p:cNvSpPr>
          <p:nvPr>
            <p:ph idx="1"/>
          </p:nvPr>
        </p:nvSpPr>
        <p:spPr>
          <a:xfrm>
            <a:off x="914400" y="762000"/>
            <a:ext cx="7772400" cy="6096000"/>
          </a:xfrm>
        </p:spPr>
        <p:txBody>
          <a:bodyPr>
            <a:noAutofit/>
          </a:bodyPr>
          <a:lstStyle/>
          <a:p>
            <a:pPr marL="68580" indent="0" algn="just">
              <a:buNone/>
            </a:pPr>
            <a:r>
              <a:rPr lang="en-US" sz="2400" dirty="0"/>
              <a:t>• The same variable name can be used in different functions without any conflict. The interpreter derives all of its information about a local variable from that variable’s definition within the function.</a:t>
            </a:r>
          </a:p>
          <a:p>
            <a:pPr marL="68580" indent="0" algn="just">
              <a:buNone/>
            </a:pPr>
            <a:r>
              <a:rPr lang="en-US" sz="2400" dirty="0"/>
              <a:t>If the interpreter attempts to execute a statement that uses a variable that has not been defined, the interpreter issues a run-time error. When executing code in one function the interpreter will not look for a variable definition in another function. Thus, there is no way a local variable in one function can interfere with a local variable defined in another function.</a:t>
            </a:r>
          </a:p>
          <a:p>
            <a:pPr marL="68580" indent="0" algn="just">
              <a:buNone/>
            </a:pPr>
            <a:r>
              <a:rPr lang="en-US" sz="2400" dirty="0">
                <a:solidFill>
                  <a:schemeClr val="accent2">
                    <a:lumMod val="40000"/>
                    <a:lumOff val="60000"/>
                  </a:schemeClr>
                </a:solidFill>
              </a:rPr>
              <a:t>A local variable is transitory, so it disappears in between function invocations.</a:t>
            </a:r>
          </a:p>
        </p:txBody>
      </p:sp>
    </p:spTree>
    <p:extLst>
      <p:ext uri="{BB962C8B-B14F-4D97-AF65-F5344CB8AC3E}">
        <p14:creationId xmlns:p14="http://schemas.microsoft.com/office/powerpoint/2010/main" val="405224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53F3-BF60-4C9C-B013-F12ED6E7B02D}"/>
              </a:ext>
            </a:extLst>
          </p:cNvPr>
          <p:cNvSpPr>
            <a:spLocks noGrp="1"/>
          </p:cNvSpPr>
          <p:nvPr>
            <p:ph type="title"/>
          </p:nvPr>
        </p:nvSpPr>
        <p:spPr/>
        <p:txBody>
          <a:bodyPr/>
          <a:lstStyle/>
          <a:p>
            <a:pPr algn="ctr"/>
            <a:r>
              <a:rPr lang="en-US" sz="2800" dirty="0"/>
              <a:t>Argument name same as formal parameter</a:t>
            </a:r>
          </a:p>
        </p:txBody>
      </p:sp>
      <p:sp>
        <p:nvSpPr>
          <p:cNvPr id="3" name="Content Placeholder 2">
            <a:extLst>
              <a:ext uri="{FF2B5EF4-FFF2-40B4-BE49-F238E27FC236}">
                <a16:creationId xmlns:a16="http://schemas.microsoft.com/office/drawing/2014/main" id="{381FAF18-9D16-482F-8892-ABDCA50E61AF}"/>
              </a:ext>
            </a:extLst>
          </p:cNvPr>
          <p:cNvSpPr>
            <a:spLocks noGrp="1"/>
          </p:cNvSpPr>
          <p:nvPr>
            <p:ph idx="1"/>
          </p:nvPr>
        </p:nvSpPr>
        <p:spPr>
          <a:xfrm>
            <a:off x="914400" y="990600"/>
            <a:ext cx="7772400" cy="5715000"/>
          </a:xfrm>
        </p:spPr>
        <p:txBody>
          <a:bodyPr>
            <a:noAutofit/>
          </a:bodyPr>
          <a:lstStyle/>
          <a:p>
            <a:pPr marL="68580" indent="0">
              <a:buNone/>
            </a:pPr>
            <a:r>
              <a:rPr lang="en-US" sz="2400" dirty="0">
                <a:latin typeface="Calibri" panose="020F0502020204030204" pitchFamily="34" charset="0"/>
                <a:cs typeface="Calibri" panose="020F0502020204030204" pitchFamily="34" charset="0"/>
              </a:rPr>
              <a:t>def increment(x):</a:t>
            </a:r>
          </a:p>
          <a:p>
            <a:pPr marL="68580" indent="0">
              <a:buNone/>
            </a:pPr>
            <a:r>
              <a:rPr lang="en-US" sz="2400" dirty="0">
                <a:latin typeface="Calibri" panose="020F0502020204030204" pitchFamily="34" charset="0"/>
                <a:cs typeface="Calibri" panose="020F0502020204030204" pitchFamily="34" charset="0"/>
              </a:rPr>
              <a:t>       print("Beginning execution of increment, x =", x)</a:t>
            </a:r>
          </a:p>
          <a:p>
            <a:pPr marL="68580" indent="0">
              <a:buNone/>
            </a:pPr>
            <a:r>
              <a:rPr lang="en-US" sz="2400" dirty="0">
                <a:latin typeface="Calibri" panose="020F0502020204030204" pitchFamily="34" charset="0"/>
                <a:cs typeface="Calibri" panose="020F0502020204030204" pitchFamily="34" charset="0"/>
              </a:rPr>
              <a:t>        x += 1 # Increment x</a:t>
            </a:r>
          </a:p>
          <a:p>
            <a:pPr marL="68580" indent="0">
              <a:buNone/>
            </a:pPr>
            <a:r>
              <a:rPr lang="en-US" sz="2400" dirty="0">
                <a:latin typeface="Calibri" panose="020F0502020204030204" pitchFamily="34" charset="0"/>
                <a:cs typeface="Calibri" panose="020F0502020204030204" pitchFamily="34" charset="0"/>
              </a:rPr>
              <a:t>        print("Ending execution of increment, x =", x)</a:t>
            </a:r>
          </a:p>
          <a:p>
            <a:pPr marL="68580" indent="0">
              <a:buNone/>
            </a:pPr>
            <a:r>
              <a:rPr lang="en-US" sz="2400" dirty="0">
                <a:latin typeface="Calibri" panose="020F0502020204030204" pitchFamily="34" charset="0"/>
                <a:cs typeface="Calibri" panose="020F0502020204030204" pitchFamily="34" charset="0"/>
              </a:rPr>
              <a:t> x = 5</a:t>
            </a:r>
          </a:p>
          <a:p>
            <a:pPr marL="68580" indent="0">
              <a:buNone/>
            </a:pPr>
            <a:r>
              <a:rPr lang="en-US" sz="2400" dirty="0">
                <a:latin typeface="Calibri" panose="020F0502020204030204" pitchFamily="34" charset="0"/>
                <a:cs typeface="Calibri" panose="020F0502020204030204" pitchFamily="34" charset="0"/>
              </a:rPr>
              <a:t> print("Before increment, x =", x)</a:t>
            </a:r>
          </a:p>
          <a:p>
            <a:pPr marL="68580" indent="0">
              <a:buNone/>
            </a:pPr>
            <a:r>
              <a:rPr lang="en-US" sz="2400" dirty="0">
                <a:latin typeface="Calibri" panose="020F0502020204030204" pitchFamily="34" charset="0"/>
                <a:cs typeface="Calibri" panose="020F0502020204030204" pitchFamily="34" charset="0"/>
              </a:rPr>
              <a:t> increment(x)</a:t>
            </a:r>
          </a:p>
          <a:p>
            <a:pPr marL="68580" indent="0">
              <a:buNone/>
            </a:pPr>
            <a:r>
              <a:rPr lang="en-US" sz="2400" dirty="0">
                <a:latin typeface="Calibri" panose="020F0502020204030204" pitchFamily="34" charset="0"/>
                <a:cs typeface="Calibri" panose="020F0502020204030204" pitchFamily="34" charset="0"/>
              </a:rPr>
              <a:t> print("After increment, x =", x)</a:t>
            </a:r>
          </a:p>
          <a:p>
            <a:pPr marL="68580" indent="0">
              <a:buNone/>
            </a:pPr>
            <a:r>
              <a:rPr lang="en-US" sz="2400" dirty="0"/>
              <a:t>we chose to name the actual parameter the same as the formal parameter, but, of course, the names do not matter; </a:t>
            </a:r>
            <a:r>
              <a:rPr lang="en-US" sz="2400" dirty="0">
                <a:solidFill>
                  <a:schemeClr val="accent2">
                    <a:lumMod val="60000"/>
                    <a:lumOff val="40000"/>
                  </a:schemeClr>
                </a:solidFill>
              </a:rPr>
              <a:t>the variables live in two completely different contexts.</a:t>
            </a:r>
          </a:p>
        </p:txBody>
      </p:sp>
    </p:spTree>
    <p:extLst>
      <p:ext uri="{BB962C8B-B14F-4D97-AF65-F5344CB8AC3E}">
        <p14:creationId xmlns:p14="http://schemas.microsoft.com/office/powerpoint/2010/main" val="281967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707136"/>
          </a:xfrm>
        </p:spPr>
        <p:txBody>
          <a:bodyPr/>
          <a:lstStyle/>
          <a:p>
            <a:pPr algn="ctr"/>
            <a:r>
              <a:rPr lang="en-US" sz="2400" dirty="0"/>
              <a:t>What is a function?</a:t>
            </a:r>
          </a:p>
        </p:txBody>
      </p:sp>
      <p:sp>
        <p:nvSpPr>
          <p:cNvPr id="3" name="Content Placeholder 2"/>
          <p:cNvSpPr>
            <a:spLocks noGrp="1"/>
          </p:cNvSpPr>
          <p:nvPr>
            <p:ph idx="1"/>
          </p:nvPr>
        </p:nvSpPr>
        <p:spPr>
          <a:xfrm>
            <a:off x="914400" y="1783560"/>
            <a:ext cx="7772400" cy="3169440"/>
          </a:xfrm>
        </p:spPr>
        <p:txBody>
          <a:bodyPr>
            <a:normAutofit lnSpcReduction="10000"/>
          </a:bodyPr>
          <a:lstStyle/>
          <a:p>
            <a:pPr marL="68580" indent="0">
              <a:buNone/>
            </a:pPr>
            <a:r>
              <a:rPr lang="en-US" sz="2400" dirty="0"/>
              <a:t>A </a:t>
            </a:r>
            <a:r>
              <a:rPr lang="en-US" sz="2400" b="1" dirty="0">
                <a:solidFill>
                  <a:schemeClr val="accent2">
                    <a:lumMod val="60000"/>
                    <a:lumOff val="40000"/>
                  </a:schemeClr>
                </a:solidFill>
              </a:rPr>
              <a:t>function</a:t>
            </a:r>
            <a:r>
              <a:rPr lang="en-US" sz="2400" dirty="0"/>
              <a:t> is a sub program which is placed at the start of the main  program and can be run later calling its name.</a:t>
            </a:r>
          </a:p>
          <a:p>
            <a:pPr marL="68580" indent="0">
              <a:buNone/>
            </a:pPr>
            <a:r>
              <a:rPr lang="en-US" sz="2400" dirty="0"/>
              <a:t>Functions are chunk of code that perform a specific task and tell Python to do something. </a:t>
            </a:r>
          </a:p>
          <a:p>
            <a:pPr marL="68580" indent="0">
              <a:buNone/>
            </a:pPr>
            <a:r>
              <a:rPr lang="en-US" sz="2400" dirty="0"/>
              <a:t>They   are one way to </a:t>
            </a:r>
            <a:r>
              <a:rPr lang="en-US" sz="2400" b="1" dirty="0">
                <a:solidFill>
                  <a:schemeClr val="accent2">
                    <a:lumMod val="60000"/>
                    <a:lumOff val="40000"/>
                  </a:schemeClr>
                </a:solidFill>
              </a:rPr>
              <a:t>reuse the code</a:t>
            </a:r>
            <a:r>
              <a:rPr lang="en-US" sz="2400" dirty="0"/>
              <a:t>. When writing a simple program, they are handy</a:t>
            </a:r>
            <a:r>
              <a:rPr lang="en-US" sz="2800" dirty="0"/>
              <a:t>.</a:t>
            </a:r>
          </a:p>
          <a:p>
            <a:pPr marL="68580" indent="0">
              <a:buNone/>
            </a:pPr>
            <a:r>
              <a:rPr lang="en-US" sz="2600" dirty="0">
                <a:latin typeface="Calibri" panose="020F0502020204030204" pitchFamily="34" charset="0"/>
                <a:cs typeface="Calibri" panose="020F0502020204030204" pitchFamily="34" charset="0"/>
              </a:rPr>
              <a:t>Within a program, a function’s definition must appear before its use.</a:t>
            </a:r>
          </a:p>
          <a:p>
            <a:endParaRPr lang="en-US" sz="2800" dirty="0">
              <a:solidFill>
                <a:schemeClr val="accent2">
                  <a:lumMod val="40000"/>
                  <a:lumOff val="60000"/>
                </a:schemeClr>
              </a:solidFill>
            </a:endParaRPr>
          </a:p>
        </p:txBody>
      </p:sp>
    </p:spTree>
    <p:extLst>
      <p:ext uri="{BB962C8B-B14F-4D97-AF65-F5344CB8AC3E}">
        <p14:creationId xmlns:p14="http://schemas.microsoft.com/office/powerpoint/2010/main" val="405318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8DE1-67C9-4524-9A55-02719E633108}"/>
              </a:ext>
            </a:extLst>
          </p:cNvPr>
          <p:cNvSpPr>
            <a:spLocks noGrp="1"/>
          </p:cNvSpPr>
          <p:nvPr>
            <p:ph type="title"/>
          </p:nvPr>
        </p:nvSpPr>
        <p:spPr>
          <a:xfrm>
            <a:off x="914400" y="512064"/>
            <a:ext cx="7772400" cy="707136"/>
          </a:xfrm>
        </p:spPr>
        <p:txBody>
          <a:bodyPr/>
          <a:lstStyle/>
          <a:p>
            <a:pPr algn="ctr"/>
            <a:r>
              <a:rPr lang="en-US" sz="2800" dirty="0"/>
              <a:t>Using Function</a:t>
            </a:r>
          </a:p>
        </p:txBody>
      </p:sp>
      <p:sp>
        <p:nvSpPr>
          <p:cNvPr id="3" name="Content Placeholder 2">
            <a:extLst>
              <a:ext uri="{FF2B5EF4-FFF2-40B4-BE49-F238E27FC236}">
                <a16:creationId xmlns:a16="http://schemas.microsoft.com/office/drawing/2014/main" id="{7338DC93-31E0-42F5-85EC-E59E8BD1D41E}"/>
              </a:ext>
            </a:extLst>
          </p:cNvPr>
          <p:cNvSpPr>
            <a:spLocks noGrp="1"/>
          </p:cNvSpPr>
          <p:nvPr>
            <p:ph idx="1"/>
          </p:nvPr>
        </p:nvSpPr>
        <p:spPr>
          <a:xfrm>
            <a:off x="914400" y="1371600"/>
            <a:ext cx="7772400" cy="5181600"/>
          </a:xfrm>
        </p:spPr>
        <p:txBody>
          <a:bodyPr>
            <a:normAutofit/>
          </a:bodyPr>
          <a:lstStyle/>
          <a:p>
            <a:pPr marL="68580" indent="0" algn="just">
              <a:buNone/>
            </a:pPr>
            <a:r>
              <a:rPr lang="en-US" sz="2400" dirty="0"/>
              <a:t>If an executing program needs to perform such a task, it calls upon the function to do the work.</a:t>
            </a:r>
          </a:p>
          <a:p>
            <a:pPr marL="68580" indent="0" algn="just">
              <a:buNone/>
            </a:pPr>
            <a:r>
              <a:rPr lang="en-US" sz="2400" dirty="0"/>
              <a:t>One example of a function is the</a:t>
            </a:r>
          </a:p>
          <a:p>
            <a:pPr marL="68580" indent="0" algn="just">
              <a:buNone/>
            </a:pPr>
            <a:r>
              <a:rPr lang="en-US" sz="2400" dirty="0"/>
              <a:t>mathematical </a:t>
            </a:r>
            <a:r>
              <a:rPr lang="en-US" sz="2400" dirty="0">
                <a:solidFill>
                  <a:schemeClr val="accent2">
                    <a:lumMod val="40000"/>
                    <a:lumOff val="60000"/>
                  </a:schemeClr>
                </a:solidFill>
              </a:rPr>
              <a:t>square root function</a:t>
            </a:r>
            <a:r>
              <a:rPr lang="en-US" sz="2400" dirty="0"/>
              <a:t>. Python has a function in its standard library named sqrt.</a:t>
            </a:r>
          </a:p>
          <a:p>
            <a:pPr marL="68580" indent="0" algn="just">
              <a:buNone/>
            </a:pPr>
            <a:r>
              <a:rPr lang="en-US" sz="2400" dirty="0"/>
              <a:t> The square root function accepts one numeric (integer or floating-point) value and produces a</a:t>
            </a:r>
          </a:p>
          <a:p>
            <a:pPr marL="68580" indent="0" algn="just">
              <a:buNone/>
            </a:pPr>
            <a:r>
              <a:rPr lang="en-US" sz="2400" dirty="0"/>
              <a:t>floating-point result.</a:t>
            </a:r>
          </a:p>
        </p:txBody>
      </p:sp>
    </p:spTree>
    <p:extLst>
      <p:ext uri="{BB962C8B-B14F-4D97-AF65-F5344CB8AC3E}">
        <p14:creationId xmlns:p14="http://schemas.microsoft.com/office/powerpoint/2010/main" val="42949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9138-22D6-40FE-9A03-C4A6B37B03AC}"/>
              </a:ext>
            </a:extLst>
          </p:cNvPr>
          <p:cNvSpPr>
            <a:spLocks noGrp="1"/>
          </p:cNvSpPr>
          <p:nvPr>
            <p:ph type="title"/>
          </p:nvPr>
        </p:nvSpPr>
        <p:spPr>
          <a:xfrm>
            <a:off x="914400" y="609600"/>
            <a:ext cx="7772400" cy="914400"/>
          </a:xfrm>
        </p:spPr>
        <p:txBody>
          <a:bodyPr/>
          <a:lstStyle/>
          <a:p>
            <a:pPr algn="ctr"/>
            <a:r>
              <a:rPr lang="en-US" sz="2800" dirty="0"/>
              <a:t>About built in …</a:t>
            </a:r>
          </a:p>
        </p:txBody>
      </p:sp>
      <p:sp>
        <p:nvSpPr>
          <p:cNvPr id="3" name="Content Placeholder 2">
            <a:extLst>
              <a:ext uri="{FF2B5EF4-FFF2-40B4-BE49-F238E27FC236}">
                <a16:creationId xmlns:a16="http://schemas.microsoft.com/office/drawing/2014/main" id="{3AFF5BA9-95A4-49BC-9CCF-D2A9FE2866B6}"/>
              </a:ext>
            </a:extLst>
          </p:cNvPr>
          <p:cNvSpPr>
            <a:spLocks noGrp="1"/>
          </p:cNvSpPr>
          <p:nvPr>
            <p:ph idx="1"/>
          </p:nvPr>
        </p:nvSpPr>
        <p:spPr>
          <a:xfrm>
            <a:off x="914400" y="1426464"/>
            <a:ext cx="7772400" cy="4929096"/>
          </a:xfrm>
        </p:spPr>
        <p:txBody>
          <a:bodyPr>
            <a:normAutofit/>
          </a:bodyPr>
          <a:lstStyle/>
          <a:p>
            <a:pPr marL="68580" indent="0">
              <a:buNone/>
            </a:pPr>
            <a:r>
              <a:rPr lang="en-US" sz="2400" dirty="0">
                <a:latin typeface="Calibri" panose="020F0502020204030204" pitchFamily="34" charset="0"/>
                <a:cs typeface="Calibri" panose="020F0502020204030204" pitchFamily="34" charset="0"/>
              </a:rPr>
              <a:t>We have been using functions in Python such as  print, input, int, float, str, and type. These functions and many others reside in a module</a:t>
            </a:r>
          </a:p>
          <a:p>
            <a:pPr marL="68580" indent="0">
              <a:buNone/>
            </a:pPr>
            <a:r>
              <a:rPr lang="en-US" sz="2400" dirty="0">
                <a:latin typeface="Calibri" panose="020F0502020204030204" pitchFamily="34" charset="0"/>
                <a:cs typeface="Calibri" panose="020F0502020204030204" pitchFamily="34" charset="0"/>
              </a:rPr>
              <a:t>Named __</a:t>
            </a:r>
            <a:r>
              <a:rPr lang="en-US" sz="2400" dirty="0" err="1">
                <a:latin typeface="Calibri" panose="020F0502020204030204" pitchFamily="34" charset="0"/>
                <a:cs typeface="Calibri" panose="020F0502020204030204" pitchFamily="34" charset="0"/>
              </a:rPr>
              <a:t>builtins</a:t>
            </a:r>
            <a:r>
              <a:rPr lang="en-US" sz="2400" dirty="0">
                <a:latin typeface="Calibri" panose="020F0502020204030204" pitchFamily="34" charset="0"/>
                <a:cs typeface="Calibri" panose="020F0502020204030204" pitchFamily="34" charset="0"/>
              </a:rPr>
              <a:t>__. </a:t>
            </a:r>
            <a:r>
              <a:rPr lang="en-US" sz="240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module is special because its components are automatically</a:t>
            </a:r>
          </a:p>
          <a:p>
            <a:pPr marL="68580" indent="0">
              <a:buNone/>
            </a:pPr>
            <a:r>
              <a:rPr lang="en-US" sz="2400" dirty="0">
                <a:latin typeface="Calibri" panose="020F0502020204030204" pitchFamily="34" charset="0"/>
                <a:cs typeface="Calibri" panose="020F0502020204030204" pitchFamily="34" charset="0"/>
              </a:rPr>
              <a:t>available to any Python program with no import statement.</a:t>
            </a:r>
          </a:p>
          <a:p>
            <a:pPr marL="68580" indent="0">
              <a:buNone/>
            </a:pPr>
            <a:r>
              <a:rPr lang="en-US" sz="2400" dirty="0">
                <a:latin typeface="Calibri" panose="020F0502020204030204" pitchFamily="34" charset="0"/>
                <a:cs typeface="Calibri" panose="020F0502020204030204" pitchFamily="34" charset="0"/>
              </a:rPr>
              <a:t>The __</a:t>
            </a:r>
            <a:r>
              <a:rPr lang="en-US" sz="2400" dirty="0" err="1">
                <a:latin typeface="Calibri" panose="020F0502020204030204" pitchFamily="34" charset="0"/>
                <a:cs typeface="Calibri" panose="020F0502020204030204" pitchFamily="34" charset="0"/>
              </a:rPr>
              <a:t>builtins</a:t>
            </a:r>
            <a:r>
              <a:rPr lang="en-US" sz="2400" dirty="0">
                <a:latin typeface="Calibri" panose="020F0502020204030204" pitchFamily="34" charset="0"/>
                <a:cs typeface="Calibri" panose="020F0502020204030204" pitchFamily="34" charset="0"/>
              </a:rPr>
              <a:t>__ module provides a common core of general functions useful to any Python program</a:t>
            </a:r>
          </a:p>
          <a:p>
            <a:pPr marL="68580" indent="0">
              <a:buNone/>
            </a:pPr>
            <a:r>
              <a:rPr lang="en-US" sz="2400" dirty="0">
                <a:latin typeface="Calibri" panose="020F0502020204030204" pitchFamily="34" charset="0"/>
                <a:cs typeface="Calibri" panose="020F0502020204030204" pitchFamily="34" charset="0"/>
              </a:rPr>
              <a:t>regardless of its application.</a:t>
            </a:r>
          </a:p>
        </p:txBody>
      </p:sp>
    </p:spTree>
    <p:extLst>
      <p:ext uri="{BB962C8B-B14F-4D97-AF65-F5344CB8AC3E}">
        <p14:creationId xmlns:p14="http://schemas.microsoft.com/office/powerpoint/2010/main" val="211671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8979-540F-48ED-A3E6-3DCDA9B7A8C6}"/>
              </a:ext>
            </a:extLst>
          </p:cNvPr>
          <p:cNvSpPr>
            <a:spLocks noGrp="1"/>
          </p:cNvSpPr>
          <p:nvPr>
            <p:ph type="title"/>
          </p:nvPr>
        </p:nvSpPr>
        <p:spPr>
          <a:xfrm>
            <a:off x="914400" y="381000"/>
            <a:ext cx="7772400" cy="685800"/>
          </a:xfrm>
        </p:spPr>
        <p:txBody>
          <a:bodyPr/>
          <a:lstStyle/>
          <a:p>
            <a:pPr algn="ctr"/>
            <a:r>
              <a:rPr lang="en-US" sz="2800" dirty="0"/>
              <a:t>Example of a function call</a:t>
            </a:r>
          </a:p>
        </p:txBody>
      </p:sp>
      <p:sp>
        <p:nvSpPr>
          <p:cNvPr id="3" name="Content Placeholder 2">
            <a:extLst>
              <a:ext uri="{FF2B5EF4-FFF2-40B4-BE49-F238E27FC236}">
                <a16:creationId xmlns:a16="http://schemas.microsoft.com/office/drawing/2014/main" id="{2E5E5442-EA38-433A-9DFE-2F28361DFEA6}"/>
              </a:ext>
            </a:extLst>
          </p:cNvPr>
          <p:cNvSpPr>
            <a:spLocks noGrp="1"/>
          </p:cNvSpPr>
          <p:nvPr>
            <p:ph idx="1"/>
          </p:nvPr>
        </p:nvSpPr>
        <p:spPr>
          <a:xfrm>
            <a:off x="914400" y="914400"/>
            <a:ext cx="7772400" cy="5791200"/>
          </a:xfrm>
        </p:spPr>
        <p:txBody>
          <a:bodyPr>
            <a:noAutofit/>
          </a:bodyPr>
          <a:lstStyle/>
          <a:p>
            <a:pPr marL="68580" indent="0">
              <a:buNone/>
            </a:pPr>
            <a:r>
              <a:rPr lang="en-US" sz="2400" dirty="0">
                <a:latin typeface="Calibri" panose="020F0502020204030204" pitchFamily="34" charset="0"/>
                <a:cs typeface="Calibri" panose="020F0502020204030204" pitchFamily="34" charset="0"/>
              </a:rPr>
              <a:t>from math import sqrt</a:t>
            </a:r>
          </a:p>
          <a:p>
            <a:pPr marL="68580" indent="0">
              <a:buNone/>
            </a:pPr>
            <a:r>
              <a:rPr lang="en-US" sz="2400" dirty="0">
                <a:latin typeface="Calibri" panose="020F0502020204030204" pitchFamily="34" charset="0"/>
                <a:cs typeface="Calibri" panose="020F0502020204030204" pitchFamily="34" charset="0"/>
              </a:rPr>
              <a:t>num = float(input("Enter number: "))</a:t>
            </a:r>
          </a:p>
          <a:p>
            <a:pPr marL="68580" indent="0">
              <a:buNone/>
            </a:pPr>
            <a:r>
              <a:rPr lang="en-US" sz="2400" dirty="0">
                <a:latin typeface="Calibri" panose="020F0502020204030204" pitchFamily="34" charset="0"/>
                <a:cs typeface="Calibri" panose="020F0502020204030204" pitchFamily="34" charset="0"/>
              </a:rPr>
              <a:t>root = sqrt(num)</a:t>
            </a:r>
          </a:p>
          <a:p>
            <a:pPr marL="68580" indent="0">
              <a:buNone/>
            </a:pPr>
            <a:r>
              <a:rPr lang="en-US" sz="2400" dirty="0">
                <a:latin typeface="Calibri" panose="020F0502020204030204" pitchFamily="34" charset="0"/>
                <a:cs typeface="Calibri" panose="020F0502020204030204" pitchFamily="34" charset="0"/>
              </a:rPr>
              <a:t>print("Square root of", num, "=", root)</a:t>
            </a:r>
          </a:p>
          <a:p>
            <a:pPr marL="68580" indent="0">
              <a:buNone/>
            </a:pPr>
            <a:r>
              <a:rPr lang="en-US" sz="2400" dirty="0">
                <a:latin typeface="Calibri" panose="020F0502020204030204" pitchFamily="34" charset="0"/>
                <a:cs typeface="Calibri" panose="020F0502020204030204" pitchFamily="34" charset="0"/>
              </a:rPr>
              <a:t>The expression</a:t>
            </a:r>
          </a:p>
          <a:p>
            <a:pPr marL="68580" indent="0">
              <a:buNone/>
            </a:pPr>
            <a:r>
              <a:rPr lang="en-US" sz="2400" dirty="0">
                <a:latin typeface="Calibri" panose="020F0502020204030204" pitchFamily="34" charset="0"/>
                <a:cs typeface="Calibri" panose="020F0502020204030204" pitchFamily="34" charset="0"/>
              </a:rPr>
              <a:t>sqrt(num) is called invoking a function 'sqrt'</a:t>
            </a:r>
          </a:p>
          <a:p>
            <a:pPr marL="68580" indent="0">
              <a:buNone/>
            </a:pPr>
            <a:r>
              <a:rPr lang="en-US" sz="2400" dirty="0">
                <a:latin typeface="Calibri" panose="020F0502020204030204" pitchFamily="34" charset="0"/>
                <a:cs typeface="Calibri" panose="020F0502020204030204" pitchFamily="34" charset="0"/>
              </a:rPr>
              <a:t>The sqrt function is part of separate </a:t>
            </a:r>
            <a:r>
              <a:rPr lang="en-US" sz="2400" dirty="0">
                <a:solidFill>
                  <a:schemeClr val="accent2">
                    <a:lumMod val="40000"/>
                    <a:lumOff val="60000"/>
                  </a:schemeClr>
                </a:solidFill>
                <a:latin typeface="Calibri" panose="020F0502020204030204" pitchFamily="34" charset="0"/>
                <a:cs typeface="Calibri" panose="020F0502020204030204" pitchFamily="34" charset="0"/>
              </a:rPr>
              <a:t>'math module</a:t>
            </a:r>
            <a:r>
              <a:rPr lang="en-US" sz="2400" dirty="0">
                <a:latin typeface="Calibri" panose="020F0502020204030204" pitchFamily="34" charset="0"/>
                <a:cs typeface="Calibri" panose="020F0502020204030204" pitchFamily="34" charset="0"/>
              </a:rPr>
              <a:t>' within the standard library. A </a:t>
            </a:r>
            <a:r>
              <a:rPr lang="en-US" sz="2400" dirty="0">
                <a:solidFill>
                  <a:schemeClr val="accent2">
                    <a:lumMod val="40000"/>
                    <a:lumOff val="60000"/>
                  </a:schemeClr>
                </a:solidFill>
                <a:latin typeface="Calibri" panose="020F0502020204030204" pitchFamily="34" charset="0"/>
                <a:cs typeface="Calibri" panose="020F0502020204030204" pitchFamily="34" charset="0"/>
              </a:rPr>
              <a:t>module</a:t>
            </a:r>
            <a:r>
              <a:rPr lang="en-US" sz="2400" dirty="0">
                <a:latin typeface="Calibri" panose="020F0502020204030204" pitchFamily="34" charset="0"/>
                <a:cs typeface="Calibri" panose="020F0502020204030204" pitchFamily="34" charset="0"/>
              </a:rPr>
              <a:t> is a collection of Python code that can used in other programs. The import keyword makes a module available to the interpreter.</a:t>
            </a:r>
          </a:p>
          <a:p>
            <a:pPr marL="68580" indent="0">
              <a:buNone/>
            </a:pPr>
            <a:r>
              <a:rPr lang="en-US" sz="2400" dirty="0">
                <a:latin typeface="Calibri" panose="020F0502020204030204" pitchFamily="34" charset="0"/>
                <a:cs typeface="Calibri" panose="020F0502020204030204" pitchFamily="34" charset="0"/>
              </a:rPr>
              <a:t>num is a parameter.</a:t>
            </a:r>
          </a:p>
        </p:txBody>
      </p:sp>
    </p:spTree>
    <p:extLst>
      <p:ext uri="{BB962C8B-B14F-4D97-AF65-F5344CB8AC3E}">
        <p14:creationId xmlns:p14="http://schemas.microsoft.com/office/powerpoint/2010/main" val="274690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C08D-CEE3-4FE0-8A51-B27191D46DA4}"/>
              </a:ext>
            </a:extLst>
          </p:cNvPr>
          <p:cNvSpPr>
            <a:spLocks noGrp="1"/>
          </p:cNvSpPr>
          <p:nvPr>
            <p:ph type="title"/>
          </p:nvPr>
        </p:nvSpPr>
        <p:spPr>
          <a:xfrm>
            <a:off x="944880" y="304800"/>
            <a:ext cx="7772400" cy="609600"/>
          </a:xfrm>
        </p:spPr>
        <p:txBody>
          <a:bodyPr/>
          <a:lstStyle/>
          <a:p>
            <a:pPr algn="ctr"/>
            <a:r>
              <a:rPr lang="en-US" sz="2800" dirty="0"/>
              <a:t>Using Built In Function</a:t>
            </a:r>
          </a:p>
        </p:txBody>
      </p:sp>
      <p:sp>
        <p:nvSpPr>
          <p:cNvPr id="3" name="Content Placeholder 2">
            <a:extLst>
              <a:ext uri="{FF2B5EF4-FFF2-40B4-BE49-F238E27FC236}">
                <a16:creationId xmlns:a16="http://schemas.microsoft.com/office/drawing/2014/main" id="{F8901587-1499-43F5-898D-1C1ADE9CB846}"/>
              </a:ext>
            </a:extLst>
          </p:cNvPr>
          <p:cNvSpPr>
            <a:spLocks noGrp="1"/>
          </p:cNvSpPr>
          <p:nvPr>
            <p:ph idx="1"/>
          </p:nvPr>
        </p:nvSpPr>
        <p:spPr>
          <a:xfrm>
            <a:off x="1066800" y="838200"/>
            <a:ext cx="7772400" cy="6019800"/>
          </a:xfrm>
        </p:spPr>
        <p:txBody>
          <a:bodyPr>
            <a:noAutofit/>
          </a:bodyPr>
          <a:lstStyle/>
          <a:p>
            <a:pPr marL="68580" indent="0">
              <a:buNone/>
            </a:pPr>
            <a:r>
              <a:rPr lang="en-US" sz="2400" dirty="0">
                <a:latin typeface="Calibri" panose="020F0502020204030204" pitchFamily="34" charset="0"/>
                <a:cs typeface="Calibri" panose="020F0502020204030204" pitchFamily="34" charset="0"/>
              </a:rPr>
              <a:t># various ways the sqrt function can be used </a:t>
            </a:r>
          </a:p>
          <a:p>
            <a:pPr marL="68580" indent="0">
              <a:buNone/>
            </a:pPr>
            <a:r>
              <a:rPr lang="en-US" sz="2400" dirty="0">
                <a:latin typeface="Calibri" panose="020F0502020204030204" pitchFamily="34" charset="0"/>
                <a:cs typeface="Calibri" panose="020F0502020204030204" pitchFamily="34" charset="0"/>
              </a:rPr>
              <a:t>from math import sqrt</a:t>
            </a:r>
          </a:p>
          <a:p>
            <a:pPr marL="68580" indent="0">
              <a:buNone/>
            </a:pPr>
            <a:r>
              <a:rPr lang="en-US" sz="2400" dirty="0">
                <a:latin typeface="Calibri" panose="020F0502020204030204" pitchFamily="34" charset="0"/>
                <a:cs typeface="Calibri" panose="020F0502020204030204" pitchFamily="34" charset="0"/>
              </a:rPr>
              <a:t>x = 16</a:t>
            </a:r>
          </a:p>
          <a:p>
            <a:pPr marL="68580" indent="0">
              <a:buNone/>
            </a:pPr>
            <a:r>
              <a:rPr lang="en-US" sz="2400" dirty="0">
                <a:latin typeface="Calibri" panose="020F0502020204030204" pitchFamily="34" charset="0"/>
                <a:cs typeface="Calibri" panose="020F0502020204030204" pitchFamily="34" charset="0"/>
              </a:rPr>
              <a:t>print(sqrt(16.0))</a:t>
            </a:r>
          </a:p>
          <a:p>
            <a:pPr marL="68580" indent="0">
              <a:buNone/>
            </a:pPr>
            <a:r>
              <a:rPr lang="en-US" sz="2400" dirty="0">
                <a:latin typeface="Calibri" panose="020F0502020204030204" pitchFamily="34" charset="0"/>
                <a:cs typeface="Calibri" panose="020F0502020204030204" pitchFamily="34" charset="0"/>
              </a:rPr>
              <a:t>print(sqrt(x))</a:t>
            </a:r>
          </a:p>
          <a:p>
            <a:pPr marL="68580" indent="0">
              <a:buNone/>
            </a:pPr>
            <a:r>
              <a:rPr lang="fr-FR" sz="2400" dirty="0" err="1">
                <a:latin typeface="Calibri" panose="020F0502020204030204" pitchFamily="34" charset="0"/>
                <a:cs typeface="Calibri" panose="020F0502020204030204" pitchFamily="34" charset="0"/>
              </a:rPr>
              <a:t>print</a:t>
            </a:r>
            <a:r>
              <a:rPr lang="fr-FR" sz="2400" dirty="0">
                <a:latin typeface="Calibri" panose="020F0502020204030204" pitchFamily="34" charset="0"/>
                <a:cs typeface="Calibri" panose="020F0502020204030204" pitchFamily="34" charset="0"/>
              </a:rPr>
              <a:t>(</a:t>
            </a:r>
            <a:r>
              <a:rPr lang="fr-FR" sz="2400" dirty="0" err="1">
                <a:latin typeface="Calibri" panose="020F0502020204030204" pitchFamily="34" charset="0"/>
                <a:cs typeface="Calibri" panose="020F0502020204030204" pitchFamily="34" charset="0"/>
              </a:rPr>
              <a:t>sqrt</a:t>
            </a:r>
            <a:r>
              <a:rPr lang="fr-FR" sz="2400" dirty="0">
                <a:latin typeface="Calibri" panose="020F0502020204030204" pitchFamily="34" charset="0"/>
                <a:cs typeface="Calibri" panose="020F0502020204030204" pitchFamily="34" charset="0"/>
              </a:rPr>
              <a:t>(2 * x - 5))</a:t>
            </a:r>
          </a:p>
          <a:p>
            <a:pPr marL="68580" indent="0">
              <a:buNone/>
            </a:pPr>
            <a:r>
              <a:rPr lang="en-US" sz="2400" dirty="0">
                <a:latin typeface="Calibri" panose="020F0502020204030204" pitchFamily="34" charset="0"/>
                <a:cs typeface="Calibri" panose="020F0502020204030204" pitchFamily="34" charset="0"/>
              </a:rPr>
              <a:t>y = sqrt(x)</a:t>
            </a:r>
          </a:p>
          <a:p>
            <a:pPr marL="68580" indent="0">
              <a:buNone/>
            </a:pPr>
            <a:r>
              <a:rPr lang="en-US" sz="2400" dirty="0">
                <a:latin typeface="Calibri" panose="020F0502020204030204" pitchFamily="34" charset="0"/>
                <a:cs typeface="Calibri" panose="020F0502020204030204" pitchFamily="34" charset="0"/>
              </a:rPr>
              <a:t>print(y)</a:t>
            </a:r>
          </a:p>
          <a:p>
            <a:pPr marL="68580" indent="0">
              <a:buNone/>
            </a:pPr>
            <a:r>
              <a:rPr lang="es-ES" sz="2400" dirty="0">
                <a:latin typeface="Calibri" panose="020F0502020204030204" pitchFamily="34" charset="0"/>
                <a:cs typeface="Calibri" panose="020F0502020204030204" pitchFamily="34" charset="0"/>
              </a:rPr>
              <a:t>y = 2 * </a:t>
            </a:r>
            <a:r>
              <a:rPr lang="es-ES" sz="2400" dirty="0" err="1">
                <a:latin typeface="Calibri" panose="020F0502020204030204" pitchFamily="34" charset="0"/>
                <a:cs typeface="Calibri" panose="020F0502020204030204" pitchFamily="34" charset="0"/>
              </a:rPr>
              <a:t>sqrt</a:t>
            </a:r>
            <a:r>
              <a:rPr lang="es-ES" sz="2400" dirty="0">
                <a:latin typeface="Calibri" panose="020F0502020204030204" pitchFamily="34" charset="0"/>
                <a:cs typeface="Calibri" panose="020F0502020204030204" pitchFamily="34" charset="0"/>
              </a:rPr>
              <a:t>(x + 16) - 4</a:t>
            </a:r>
          </a:p>
          <a:p>
            <a:pPr marL="68580" indent="0">
              <a:buNone/>
            </a:pPr>
            <a:r>
              <a:rPr lang="en-US" sz="2400" dirty="0">
                <a:latin typeface="Calibri" panose="020F0502020204030204" pitchFamily="34" charset="0"/>
                <a:cs typeface="Calibri" panose="020F0502020204030204" pitchFamily="34" charset="0"/>
              </a:rPr>
              <a:t>print(y)</a:t>
            </a:r>
          </a:p>
          <a:p>
            <a:pPr marL="68580" indent="0">
              <a:buNone/>
            </a:pPr>
            <a:r>
              <a:rPr lang="en-US" sz="2400" dirty="0">
                <a:latin typeface="Calibri" panose="020F0502020204030204" pitchFamily="34" charset="0"/>
                <a:cs typeface="Calibri" panose="020F0502020204030204" pitchFamily="34" charset="0"/>
              </a:rPr>
              <a:t>y = sqrt(sqrt(256.0))</a:t>
            </a:r>
          </a:p>
          <a:p>
            <a:pPr marL="68580" indent="0">
              <a:buNone/>
            </a:pPr>
            <a:r>
              <a:rPr lang="en-US" sz="2400" dirty="0">
                <a:latin typeface="Calibri" panose="020F0502020204030204" pitchFamily="34" charset="0"/>
                <a:cs typeface="Calibri" panose="020F0502020204030204" pitchFamily="34" charset="0"/>
              </a:rPr>
              <a:t>print(y)</a:t>
            </a:r>
          </a:p>
          <a:p>
            <a:pPr marL="68580" indent="0">
              <a:buNone/>
            </a:pPr>
            <a:r>
              <a:rPr lang="en-US" sz="2400" dirty="0">
                <a:latin typeface="Calibri" panose="020F0502020204030204" pitchFamily="34" charset="0"/>
                <a:cs typeface="Calibri" panose="020F0502020204030204" pitchFamily="34" charset="0"/>
              </a:rPr>
              <a:t>print(sqrt(int('45')))</a:t>
            </a:r>
          </a:p>
        </p:txBody>
      </p:sp>
    </p:spTree>
    <p:extLst>
      <p:ext uri="{BB962C8B-B14F-4D97-AF65-F5344CB8AC3E}">
        <p14:creationId xmlns:p14="http://schemas.microsoft.com/office/powerpoint/2010/main" val="53504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B68A-EC3D-4AF5-A6FE-FC3A40716FEB}"/>
              </a:ext>
            </a:extLst>
          </p:cNvPr>
          <p:cNvSpPr>
            <a:spLocks noGrp="1"/>
          </p:cNvSpPr>
          <p:nvPr>
            <p:ph type="title"/>
          </p:nvPr>
        </p:nvSpPr>
        <p:spPr>
          <a:xfrm>
            <a:off x="838200" y="0"/>
            <a:ext cx="7696200" cy="914400"/>
          </a:xfrm>
        </p:spPr>
        <p:txBody>
          <a:bodyPr/>
          <a:lstStyle/>
          <a:p>
            <a:pPr algn="ctr"/>
            <a:r>
              <a:rPr lang="en-US" sz="2800" dirty="0"/>
              <a:t>  </a:t>
            </a:r>
            <a:r>
              <a:rPr lang="en-US" sz="2800" dirty="0">
                <a:latin typeface="Calibri" panose="020F0502020204030204" pitchFamily="34" charset="0"/>
                <a:cs typeface="Calibri" panose="020F0502020204030204" pitchFamily="34" charset="0"/>
              </a:rPr>
              <a:t>Function without parameter</a:t>
            </a:r>
          </a:p>
        </p:txBody>
      </p:sp>
      <p:sp>
        <p:nvSpPr>
          <p:cNvPr id="3" name="Content Placeholder 2">
            <a:extLst>
              <a:ext uri="{FF2B5EF4-FFF2-40B4-BE49-F238E27FC236}">
                <a16:creationId xmlns:a16="http://schemas.microsoft.com/office/drawing/2014/main" id="{C74AB4B8-341F-41F3-A7DC-762B48D19BC5}"/>
              </a:ext>
            </a:extLst>
          </p:cNvPr>
          <p:cNvSpPr>
            <a:spLocks noGrp="1"/>
          </p:cNvSpPr>
          <p:nvPr>
            <p:ph idx="1"/>
          </p:nvPr>
        </p:nvSpPr>
        <p:spPr>
          <a:xfrm>
            <a:off x="838200" y="609600"/>
            <a:ext cx="7848600" cy="5943600"/>
          </a:xfrm>
        </p:spPr>
        <p:txBody>
          <a:bodyPr>
            <a:noAutofit/>
          </a:bodyPr>
          <a:lstStyle/>
          <a:p>
            <a:pPr marL="68580" indent="0">
              <a:buNone/>
            </a:pPr>
            <a:r>
              <a:rPr lang="en-US" sz="2400" dirty="0">
                <a:latin typeface="Calibri" panose="020F0502020204030204" pitchFamily="34" charset="0"/>
                <a:cs typeface="Calibri" panose="020F0502020204030204" pitchFamily="34" charset="0"/>
              </a:rPr>
              <a:t>Some functions do not accept any parameters; for example,     the function, random, requires no arguments:</a:t>
            </a:r>
          </a:p>
          <a:p>
            <a:pPr marL="68580" indent="0">
              <a:buNone/>
            </a:pPr>
            <a:endParaRPr lang="en-US" sz="2400" dirty="0">
              <a:latin typeface="Calibri" panose="020F0502020204030204" pitchFamily="34" charset="0"/>
              <a:cs typeface="Calibri" panose="020F0502020204030204" pitchFamily="34" charset="0"/>
            </a:endParaRPr>
          </a:p>
          <a:p>
            <a:pPr marL="68580" indent="0">
              <a:buNone/>
            </a:pPr>
            <a:r>
              <a:rPr lang="en-US" sz="2400" dirty="0"/>
              <a:t>The function random generates a pseudorandom</a:t>
            </a:r>
          </a:p>
          <a:p>
            <a:pPr marL="68580" indent="0">
              <a:buNone/>
            </a:pPr>
            <a:r>
              <a:rPr lang="en-US" sz="2400" dirty="0"/>
              <a:t>floating-point number, requires no arguments:</a:t>
            </a:r>
          </a:p>
          <a:p>
            <a:pPr marL="68580" indent="0">
              <a:buNone/>
            </a:pPr>
            <a:r>
              <a:rPr lang="en-US" sz="2400" dirty="0"/>
              <a:t>&gt;&gt;&gt; from random import random</a:t>
            </a:r>
          </a:p>
          <a:p>
            <a:pPr marL="68580" indent="0">
              <a:buNone/>
            </a:pPr>
            <a:r>
              <a:rPr lang="en-US" sz="2400" dirty="0"/>
              <a:t>&gt;&gt;&gt; random()</a:t>
            </a:r>
          </a:p>
          <a:p>
            <a:pPr marL="68580" indent="0">
              <a:buNone/>
            </a:pPr>
            <a:r>
              <a:rPr lang="en-US" sz="2400" dirty="0">
                <a:latin typeface="Calibri" panose="020F0502020204030204" pitchFamily="34" charset="0"/>
                <a:cs typeface="Calibri" panose="020F0502020204030204" pitchFamily="34" charset="0"/>
              </a:rPr>
              <a:t>0.9595266948278349</a:t>
            </a:r>
          </a:p>
          <a:p>
            <a:pPr marL="68580" indent="0">
              <a:buNone/>
            </a:pPr>
            <a:r>
              <a:rPr lang="en-US" sz="2400" dirty="0"/>
              <a:t>The random function is part of the random module. The random function </a:t>
            </a:r>
            <a:r>
              <a:rPr lang="en-US" sz="2400" dirty="0">
                <a:solidFill>
                  <a:schemeClr val="accent2">
                    <a:lumMod val="40000"/>
                    <a:lumOff val="60000"/>
                  </a:schemeClr>
                </a:solidFill>
              </a:rPr>
              <a:t>returns a floating-point value</a:t>
            </a:r>
            <a:r>
              <a:rPr lang="en-US" sz="2400" dirty="0"/>
              <a:t>, but</a:t>
            </a:r>
          </a:p>
          <a:p>
            <a:pPr marL="68580" indent="0">
              <a:buNone/>
            </a:pPr>
            <a:r>
              <a:rPr lang="en-US" sz="2400" dirty="0"/>
              <a:t>the caller does not pass the function any information to do its task</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4900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D21D-BBB3-445D-8C9F-67FCD8E13F94}"/>
              </a:ext>
            </a:extLst>
          </p:cNvPr>
          <p:cNvSpPr>
            <a:spLocks noGrp="1"/>
          </p:cNvSpPr>
          <p:nvPr>
            <p:ph type="title"/>
          </p:nvPr>
        </p:nvSpPr>
        <p:spPr/>
        <p:txBody>
          <a:bodyPr/>
          <a:lstStyle/>
          <a:p>
            <a:pPr algn="ctr"/>
            <a:r>
              <a:rPr lang="en-US" sz="2800" dirty="0" err="1"/>
              <a:t>randrange</a:t>
            </a:r>
            <a:r>
              <a:rPr lang="en-US" sz="2800" dirty="0"/>
              <a:t> and </a:t>
            </a:r>
            <a:r>
              <a:rPr lang="en-US" sz="2800" dirty="0" err="1"/>
              <a:t>randint</a:t>
            </a:r>
            <a:endParaRPr lang="en-US" sz="2800" dirty="0"/>
          </a:p>
        </p:txBody>
      </p:sp>
      <p:sp>
        <p:nvSpPr>
          <p:cNvPr id="3" name="Content Placeholder 2">
            <a:extLst>
              <a:ext uri="{FF2B5EF4-FFF2-40B4-BE49-F238E27FC236}">
                <a16:creationId xmlns:a16="http://schemas.microsoft.com/office/drawing/2014/main" id="{3B1BC28B-1DD9-4C80-AF35-DBBC1299A07B}"/>
              </a:ext>
            </a:extLst>
          </p:cNvPr>
          <p:cNvSpPr>
            <a:spLocks noGrp="1"/>
          </p:cNvSpPr>
          <p:nvPr>
            <p:ph idx="1"/>
          </p:nvPr>
        </p:nvSpPr>
        <p:spPr>
          <a:xfrm>
            <a:off x="762000" y="1426464"/>
            <a:ext cx="7924800" cy="4929096"/>
          </a:xfrm>
        </p:spPr>
        <p:txBody>
          <a:bodyPr/>
          <a:lstStyle/>
          <a:p>
            <a:pPr marL="68580" indent="0">
              <a:buNone/>
            </a:pPr>
            <a:r>
              <a:rPr lang="en-US" sz="2400" dirty="0"/>
              <a:t>from random import </a:t>
            </a:r>
            <a:r>
              <a:rPr lang="en-US" sz="2400" dirty="0" err="1"/>
              <a:t>randrange</a:t>
            </a:r>
            <a:endParaRPr lang="en-US" sz="2400" dirty="0"/>
          </a:p>
          <a:p>
            <a:pPr marL="68580" indent="0">
              <a:buNone/>
            </a:pPr>
            <a:r>
              <a:rPr lang="en-US" sz="2400" dirty="0"/>
              <a:t>print(</a:t>
            </a:r>
            <a:r>
              <a:rPr lang="en-US" sz="2400" dirty="0" err="1"/>
              <a:t>randrange</a:t>
            </a:r>
            <a:r>
              <a:rPr lang="en-US" sz="2400" dirty="0"/>
              <a:t>(1,100))</a:t>
            </a:r>
          </a:p>
          <a:p>
            <a:pPr marL="68580" indent="0">
              <a:buNone/>
            </a:pPr>
            <a:r>
              <a:rPr lang="en-US" sz="2400" dirty="0"/>
              <a:t>Returns a </a:t>
            </a:r>
            <a:r>
              <a:rPr lang="en-US" sz="2400" dirty="0">
                <a:solidFill>
                  <a:schemeClr val="accent2">
                    <a:lumMod val="40000"/>
                    <a:lumOff val="60000"/>
                  </a:schemeClr>
                </a:solidFill>
              </a:rPr>
              <a:t>pseudorandom integer value </a:t>
            </a:r>
            <a:r>
              <a:rPr lang="en-US" sz="2400" dirty="0"/>
              <a:t>within a specified range</a:t>
            </a:r>
            <a:r>
              <a:rPr lang="en-US" dirty="0"/>
              <a:t>.</a:t>
            </a:r>
          </a:p>
          <a:p>
            <a:pPr marL="68580" indent="0">
              <a:buNone/>
            </a:pPr>
            <a:r>
              <a:rPr lang="en-US" sz="2400" dirty="0"/>
              <a:t>The random module provides a </a:t>
            </a:r>
            <a:r>
              <a:rPr lang="en-US" sz="2400" dirty="0" err="1"/>
              <a:t>randint</a:t>
            </a:r>
            <a:r>
              <a:rPr lang="en-US" sz="2400" dirty="0"/>
              <a:t> function that works similarly to </a:t>
            </a:r>
            <a:r>
              <a:rPr lang="en-US" sz="2400" dirty="0" err="1"/>
              <a:t>random.randrange</a:t>
            </a:r>
            <a:r>
              <a:rPr lang="en-US" sz="2400" dirty="0"/>
              <a:t>. The call</a:t>
            </a:r>
          </a:p>
          <a:p>
            <a:pPr marL="68580" indent="0">
              <a:buNone/>
            </a:pPr>
            <a:r>
              <a:rPr lang="en-US" sz="2400" dirty="0" err="1"/>
              <a:t>random.randint</a:t>
            </a:r>
            <a:r>
              <a:rPr lang="en-US" sz="2400" dirty="0"/>
              <a:t>(a, b) is equivalent to </a:t>
            </a:r>
            <a:r>
              <a:rPr lang="en-US" sz="2400" dirty="0" err="1"/>
              <a:t>random.randrange</a:t>
            </a:r>
            <a:r>
              <a:rPr lang="en-US" sz="2400" dirty="0"/>
              <a:t>(a, b + 1).</a:t>
            </a:r>
          </a:p>
          <a:p>
            <a:pPr marL="68580" indent="0">
              <a:buNone/>
            </a:pPr>
            <a:r>
              <a:rPr lang="en-US" sz="2400" dirty="0"/>
              <a:t>From random import </a:t>
            </a:r>
            <a:r>
              <a:rPr lang="en-US" sz="2400" dirty="0" err="1"/>
              <a:t>randint</a:t>
            </a:r>
            <a:endParaRPr lang="en-US" sz="2400" dirty="0"/>
          </a:p>
          <a:p>
            <a:pPr marL="68580" indent="0">
              <a:buNone/>
            </a:pPr>
            <a:r>
              <a:rPr lang="en-US" sz="2400" dirty="0"/>
              <a:t>print(</a:t>
            </a:r>
            <a:r>
              <a:rPr lang="en-US" sz="2400" dirty="0" err="1"/>
              <a:t>randint</a:t>
            </a:r>
            <a:r>
              <a:rPr lang="en-US" sz="2400" dirty="0"/>
              <a:t>(1,99)) </a:t>
            </a:r>
          </a:p>
          <a:p>
            <a:pPr marL="68580" indent="0">
              <a:buNone/>
            </a:pPr>
            <a:r>
              <a:rPr lang="en-US" sz="2400" dirty="0"/>
              <a:t>Will be equivalent.</a:t>
            </a:r>
          </a:p>
        </p:txBody>
      </p:sp>
    </p:spTree>
    <p:extLst>
      <p:ext uri="{BB962C8B-B14F-4D97-AF65-F5344CB8AC3E}">
        <p14:creationId xmlns:p14="http://schemas.microsoft.com/office/powerpoint/2010/main" val="382152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7C86-0196-4B20-8FE6-4825A6A92603}"/>
              </a:ext>
            </a:extLst>
          </p:cNvPr>
          <p:cNvSpPr>
            <a:spLocks noGrp="1"/>
          </p:cNvSpPr>
          <p:nvPr>
            <p:ph type="title"/>
          </p:nvPr>
        </p:nvSpPr>
        <p:spPr>
          <a:xfrm>
            <a:off x="1066800" y="502440"/>
            <a:ext cx="7620000" cy="630936"/>
          </a:xfrm>
        </p:spPr>
        <p:txBody>
          <a:bodyPr/>
          <a:lstStyle/>
          <a:p>
            <a:pPr algn="ctr"/>
            <a:r>
              <a:rPr lang="en-US" sz="2800" dirty="0"/>
              <a:t>The choice Function</a:t>
            </a:r>
          </a:p>
        </p:txBody>
      </p:sp>
      <p:sp>
        <p:nvSpPr>
          <p:cNvPr id="3" name="Content Placeholder 2">
            <a:extLst>
              <a:ext uri="{FF2B5EF4-FFF2-40B4-BE49-F238E27FC236}">
                <a16:creationId xmlns:a16="http://schemas.microsoft.com/office/drawing/2014/main" id="{B799BA37-7D63-4EA9-B1E2-E14FAFC76C65}"/>
              </a:ext>
            </a:extLst>
          </p:cNvPr>
          <p:cNvSpPr>
            <a:spLocks noGrp="1"/>
          </p:cNvSpPr>
          <p:nvPr>
            <p:ph idx="1"/>
          </p:nvPr>
        </p:nvSpPr>
        <p:spPr>
          <a:xfrm>
            <a:off x="838200" y="1371600"/>
            <a:ext cx="7848600" cy="4983960"/>
          </a:xfrm>
        </p:spPr>
        <p:txBody>
          <a:bodyPr>
            <a:normAutofit/>
          </a:bodyPr>
          <a:lstStyle/>
          <a:p>
            <a:pPr marL="68580" indent="0">
              <a:buNone/>
            </a:pPr>
            <a:r>
              <a:rPr lang="en-US" sz="2400" dirty="0">
                <a:latin typeface="Calibri" panose="020F0502020204030204" pitchFamily="34" charset="0"/>
                <a:cs typeface="Calibri" panose="020F0502020204030204" pitchFamily="34" charset="0"/>
              </a:rPr>
              <a:t>We will find the choice function more useful after we examine Python’s more advanced data structures like lists.</a:t>
            </a:r>
          </a:p>
          <a:p>
            <a:pPr marL="68580" indent="0">
              <a:buNone/>
            </a:pPr>
            <a:endParaRPr lang="en-US" sz="2400" dirty="0">
              <a:latin typeface="Calibri" panose="020F0502020204030204" pitchFamily="34" charset="0"/>
              <a:cs typeface="Calibri" panose="020F0502020204030204" pitchFamily="34" charset="0"/>
            </a:endParaRPr>
          </a:p>
          <a:p>
            <a:pPr marL="68580" indent="0">
              <a:buNone/>
            </a:pPr>
            <a:r>
              <a:rPr lang="en-US" sz="2400" dirty="0">
                <a:latin typeface="Calibri" panose="020F0502020204030204" pitchFamily="34" charset="0"/>
                <a:cs typeface="Calibri" panose="020F0502020204030204" pitchFamily="34" charset="0"/>
              </a:rPr>
              <a:t>from random import choice</a:t>
            </a:r>
          </a:p>
          <a:p>
            <a:pPr marL="68580" indent="0">
              <a:buNone/>
            </a:pPr>
            <a:r>
              <a:rPr lang="en-US" sz="2400" dirty="0">
                <a:latin typeface="Calibri" panose="020F0502020204030204" pitchFamily="34" charset="0"/>
                <a:cs typeface="Calibri" panose="020F0502020204030204" pitchFamily="34" charset="0"/>
              </a:rPr>
              <a:t>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in range(10):</a:t>
            </a:r>
          </a:p>
          <a:p>
            <a:pPr marL="68580" indent="0">
              <a:buNone/>
            </a:pPr>
            <a:r>
              <a:rPr lang="en-US" sz="2400" dirty="0">
                <a:latin typeface="Calibri" panose="020F0502020204030204" pitchFamily="34" charset="0"/>
                <a:cs typeface="Calibri" panose="020F0502020204030204" pitchFamily="34" charset="0"/>
              </a:rPr>
              <a:t>       print(choice(("one", "two", "three", "four", "five", "six",</a:t>
            </a:r>
          </a:p>
          <a:p>
            <a:pPr marL="68580" indent="0">
              <a:buNone/>
            </a:pPr>
            <a:r>
              <a:rPr lang="en-US" sz="2400" dirty="0">
                <a:latin typeface="Calibri" panose="020F0502020204030204" pitchFamily="34" charset="0"/>
                <a:cs typeface="Calibri" panose="020F0502020204030204" pitchFamily="34" charset="0"/>
              </a:rPr>
              <a:t>"seven", "eight", "nine", "ten")))</a:t>
            </a:r>
          </a:p>
        </p:txBody>
      </p:sp>
    </p:spTree>
    <p:extLst>
      <p:ext uri="{BB962C8B-B14F-4D97-AF65-F5344CB8AC3E}">
        <p14:creationId xmlns:p14="http://schemas.microsoft.com/office/powerpoint/2010/main" val="2745088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54295</TotalTime>
  <Words>1551</Words>
  <Application>Microsoft Office PowerPoint</Application>
  <PresentationFormat>On-screen Show (4:3)</PresentationFormat>
  <Paragraphs>146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Consolas</vt:lpstr>
      <vt:lpstr>Corbel</vt:lpstr>
      <vt:lpstr>Wingdings</vt:lpstr>
      <vt:lpstr>Wingdings 2</vt:lpstr>
      <vt:lpstr>Wingdings 3</vt:lpstr>
      <vt:lpstr>Metro</vt:lpstr>
      <vt:lpstr>Beginning Programming 1  With Python  Session 6</vt:lpstr>
      <vt:lpstr>What is a function?</vt:lpstr>
      <vt:lpstr>Using Function</vt:lpstr>
      <vt:lpstr>About built in …</vt:lpstr>
      <vt:lpstr>Example of a function call</vt:lpstr>
      <vt:lpstr>Using Built In Function</vt:lpstr>
      <vt:lpstr>  Function without parameter</vt:lpstr>
      <vt:lpstr>randrange and randint</vt:lpstr>
      <vt:lpstr>The choice Function</vt:lpstr>
      <vt:lpstr>USER DEFINED FUNCTIONS </vt:lpstr>
      <vt:lpstr>Here it goes…..</vt:lpstr>
      <vt:lpstr>Here it goes…</vt:lpstr>
      <vt:lpstr>Parameter and an Argument </vt:lpstr>
      <vt:lpstr>Sample Program  </vt:lpstr>
      <vt:lpstr>Protection Of local Variable </vt:lpstr>
      <vt:lpstr>Scope of Local Variable </vt:lpstr>
      <vt:lpstr>Advantage of Local Variable</vt:lpstr>
      <vt:lpstr>To continue…..</vt:lpstr>
      <vt:lpstr>Argument name same as formal parameter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Programming I</dc:title>
  <dc:creator>HP</dc:creator>
  <cp:lastModifiedBy>Vinita Godbole</cp:lastModifiedBy>
  <cp:revision>1053</cp:revision>
  <dcterms:created xsi:type="dcterms:W3CDTF">2019-08-03T20:22:49Z</dcterms:created>
  <dcterms:modified xsi:type="dcterms:W3CDTF">2023-09-28T15:12:13Z</dcterms:modified>
</cp:coreProperties>
</file>