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9" r:id="rId3"/>
    <p:sldId id="258" r:id="rId4"/>
    <p:sldId id="264" r:id="rId5"/>
    <p:sldId id="262" r:id="rId6"/>
    <p:sldId id="263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1"/>
    <p:restoredTop sz="94694"/>
  </p:normalViewPr>
  <p:slideViewPr>
    <p:cSldViewPr snapToGrid="0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FFFD-EAF5-4849-9B02-39625D490637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6184-9BF5-8D47-A2E5-A7A68C16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chive.ics.uci.edu/dataset/602/dry+bean+dataset" TargetMode="External"/><Relationship Id="rId4" Type="http://schemas.openxmlformats.org/officeDocument/2006/relationships/hyperlink" Target="https://doi.org/10.1016/j.compag.2020.10550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16/j.compag.2020.1055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D9C8-F137-9732-E780-1BC1BE6D9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DS5230 Final: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E4D8-A379-1F1B-A861-B76EF3178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Massone and Nelson Farrell</a:t>
            </a:r>
          </a:p>
          <a:p>
            <a:r>
              <a:rPr lang="en-US" dirty="0"/>
              <a:t>Spring 2024</a:t>
            </a:r>
          </a:p>
        </p:txBody>
      </p:sp>
      <p:pic>
        <p:nvPicPr>
          <p:cNvPr id="6" name="Graphic 5" descr="Wolf with solid fill">
            <a:extLst>
              <a:ext uri="{FF2B5EF4-FFF2-40B4-BE49-F238E27FC236}">
                <a16:creationId xmlns:a16="http://schemas.microsoft.com/office/drawing/2014/main" id="{BA69BAFF-7CE0-5850-EE49-15BC6F5B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8264" y="1105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9110-9649-CC96-5FE3-B3921EDF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Dry Bean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60C4-FBC8-87E8-B54A-20255C728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+mj-lt"/>
              </a:rPr>
              <a:t>This dataset is composed of data derived from 13,611 images of 7 species of beans. Bean images obtained by computer vision system were subjected to segmentation and feature extraction stages, and a total of 16 features; 12 dimensions and 4 shape forms, were generated.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Graphic 3" descr="Wolf with solid fill">
            <a:extLst>
              <a:ext uri="{FF2B5EF4-FFF2-40B4-BE49-F238E27FC236}">
                <a16:creationId xmlns:a16="http://schemas.microsoft.com/office/drawing/2014/main" id="{0877FA93-D631-4758-70F6-CA5CAEF7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9678" y="1153526"/>
            <a:ext cx="834760" cy="834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59FE3-09D3-ACBE-57C8-DBCF00CC642B}"/>
              </a:ext>
            </a:extLst>
          </p:cNvPr>
          <p:cNvSpPr txBox="1"/>
          <p:nvPr/>
        </p:nvSpPr>
        <p:spPr>
          <a:xfrm>
            <a:off x="6532901" y="5593838"/>
            <a:ext cx="5659099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KOKLU, M. and OZKAN, I.A., (2020), “Multiclass Classification of Dry Beans Using Computer Vision and Machine Learning Techniques.” Computers and Electronics in Agriculture, 174, 105507.</a:t>
            </a:r>
          </a:p>
          <a:p>
            <a:r>
              <a:rPr lang="en-US" sz="1400" dirty="0">
                <a:latin typeface="+mj-lt"/>
              </a:rPr>
              <a:t>DOI: </a:t>
            </a:r>
            <a:r>
              <a:rPr lang="en-US" sz="1400" dirty="0">
                <a:latin typeface="+mj-lt"/>
                <a:hlinkClick r:id="rId4"/>
              </a:rPr>
              <a:t>https://doi.org/10.1016/j.compag.2020.105507</a:t>
            </a:r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Link: </a:t>
            </a:r>
            <a:r>
              <a:rPr lang="en-US" sz="1400" dirty="0">
                <a:latin typeface="+mj-lt"/>
                <a:hlinkClick r:id="rId5"/>
              </a:rPr>
              <a:t>https://archive.ics.uci.edu/dataset/602/dry+bean+dataset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79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5A1-2C43-E955-747E-CDB26CC3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Target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B64E7-1AAB-3DD4-6494-6660A762E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Target:  7 Species of Dried beans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7D99-C80A-0B5A-5B9B-566D843B9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3">
            <a:normAutofit/>
          </a:bodyPr>
          <a:lstStyle/>
          <a:p>
            <a:r>
              <a:rPr lang="en-US" sz="2000" dirty="0" err="1">
                <a:latin typeface="+mj-lt"/>
              </a:rPr>
              <a:t>Barbunya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Bombay</a:t>
            </a:r>
          </a:p>
          <a:p>
            <a:r>
              <a:rPr lang="en-US" sz="2000" dirty="0">
                <a:latin typeface="+mj-lt"/>
              </a:rPr>
              <a:t>Cali</a:t>
            </a:r>
          </a:p>
          <a:p>
            <a:r>
              <a:rPr lang="en-US" sz="2000" dirty="0" err="1">
                <a:latin typeface="+mj-lt"/>
              </a:rPr>
              <a:t>Dermosan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Horoz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Seker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Sira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2302E-3E5E-1670-0F36-88D74B957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Numerical Encoding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184E5-F971-0C26-37ED-05B3880B50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numCol="3">
            <a:normAutofit/>
          </a:bodyPr>
          <a:lstStyle/>
          <a:p>
            <a:r>
              <a:rPr lang="en-US" sz="2000" b="0" i="0" dirty="0" err="1">
                <a:effectLst/>
                <a:latin typeface="+mj-lt"/>
              </a:rPr>
              <a:t>Barbunya</a:t>
            </a:r>
            <a:r>
              <a:rPr lang="en-US" sz="2000" b="0" i="0" dirty="0">
                <a:effectLst/>
                <a:latin typeface="+mj-lt"/>
              </a:rPr>
              <a:t>: 0 </a:t>
            </a:r>
          </a:p>
          <a:p>
            <a:r>
              <a:rPr lang="en-US" sz="2000" b="0" i="0" dirty="0">
                <a:effectLst/>
                <a:latin typeface="+mj-lt"/>
              </a:rPr>
              <a:t>Bombay: 1 </a:t>
            </a:r>
          </a:p>
          <a:p>
            <a:r>
              <a:rPr lang="en-US" sz="2000" b="0" i="0" dirty="0">
                <a:effectLst/>
                <a:latin typeface="+mj-lt"/>
              </a:rPr>
              <a:t>Cali: 2 </a:t>
            </a:r>
          </a:p>
          <a:p>
            <a:r>
              <a:rPr lang="en-US" sz="2000" b="0" i="0" dirty="0" err="1">
                <a:effectLst/>
                <a:latin typeface="+mj-lt"/>
              </a:rPr>
              <a:t>Dermosan</a:t>
            </a:r>
            <a:r>
              <a:rPr lang="en-US" sz="2000" b="0" i="0" dirty="0">
                <a:effectLst/>
                <a:latin typeface="+mj-lt"/>
              </a:rPr>
              <a:t>: 3 </a:t>
            </a:r>
          </a:p>
          <a:p>
            <a:r>
              <a:rPr lang="en-US" sz="2000" b="0" i="0" dirty="0" err="1">
                <a:effectLst/>
                <a:latin typeface="+mj-lt"/>
              </a:rPr>
              <a:t>Horoz</a:t>
            </a:r>
            <a:r>
              <a:rPr lang="en-US" sz="2000" b="0" i="0" dirty="0">
                <a:effectLst/>
                <a:latin typeface="+mj-lt"/>
              </a:rPr>
              <a:t>: 4</a:t>
            </a:r>
          </a:p>
          <a:p>
            <a:r>
              <a:rPr lang="en-US" sz="2000" b="0" i="0" dirty="0" err="1">
                <a:effectLst/>
                <a:latin typeface="+mj-lt"/>
              </a:rPr>
              <a:t>Seker</a:t>
            </a:r>
            <a:r>
              <a:rPr lang="en-US" sz="2000" b="0" i="0" dirty="0">
                <a:effectLst/>
                <a:latin typeface="+mj-lt"/>
              </a:rPr>
              <a:t>: 5</a:t>
            </a:r>
          </a:p>
          <a:p>
            <a:r>
              <a:rPr lang="en-US" sz="2000" b="0" i="0" dirty="0">
                <a:effectLst/>
                <a:latin typeface="+mj-lt"/>
              </a:rPr>
              <a:t>Sira: 6</a:t>
            </a:r>
            <a:endParaRPr lang="en-US" sz="2000" dirty="0">
              <a:latin typeface="+mj-lt"/>
            </a:endParaRPr>
          </a:p>
        </p:txBody>
      </p:sp>
      <p:pic>
        <p:nvPicPr>
          <p:cNvPr id="7" name="Graphic 6" descr="Wolf with solid fill">
            <a:extLst>
              <a:ext uri="{FF2B5EF4-FFF2-40B4-BE49-F238E27FC236}">
                <a16:creationId xmlns:a16="http://schemas.microsoft.com/office/drawing/2014/main" id="{141C26F4-AC0C-7836-B4CA-CD05FF4E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70EB-EC3C-4C93-A622-0432A18C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Features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33DA-0866-88DB-17E7-DE14C857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Area (A): The area of a bean zone and the number of pixels within its boundaries.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Perimeter (P): Bean circumference is defined as the length of its border.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Major axis length (L): The distance between the ends of the longest line that can be drawn from a bean.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Minor axis length (l): The longest line that can be drawn from the bean while standing perpendicular to the main axis.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Aspect ratio (K): Defines the relationship between L and l.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Eccentricity (</a:t>
            </a:r>
            <a:r>
              <a:rPr lang="en-US" sz="1800" dirty="0" err="1">
                <a:latin typeface="+mj-lt"/>
              </a:rPr>
              <a:t>Ec</a:t>
            </a:r>
            <a:r>
              <a:rPr lang="en-US" sz="1800" dirty="0">
                <a:latin typeface="+mj-lt"/>
              </a:rPr>
              <a:t>): Eccentricity of the ellipse having the same moments as the region.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Convex area (C): Number of pixels in the smallest convex polygon that can contain the area of a bean seed.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latin typeface="+mj-lt"/>
              </a:rPr>
              <a:t>Equivalent diameter (Ed): The diameter of a circle having the same area as a bean seed area.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6682C-24F0-F516-4AE3-8AC662B26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Total: 16</a:t>
            </a:r>
          </a:p>
        </p:txBody>
      </p:sp>
      <p:pic>
        <p:nvPicPr>
          <p:cNvPr id="5" name="Graphic 4" descr="Wolf with solid fill">
            <a:extLst>
              <a:ext uri="{FF2B5EF4-FFF2-40B4-BE49-F238E27FC236}">
                <a16:creationId xmlns:a16="http://schemas.microsoft.com/office/drawing/2014/main" id="{54EBC32D-1FAE-A6DF-B52A-63D537FD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814C-DB05-444F-784D-39974DD8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EA4F-511C-E435-7BC2-7CAAB228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Extent (Ex): The ratio of the pixels in the bounding box to the bean area.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Solidity (S): Also known as convexity. The ratio of the pixels in the convex shell to those found in beans.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Roundness (R): Calculated with the following formula: (4piA)/(P^2)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Compactness (CO): Measures the roundness of an object: Ed/L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ShapeFactor1 (SF1)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ShapeFactor2 (SF2)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ShapeFactor3 (SF3)</a:t>
            </a:r>
          </a:p>
          <a:p>
            <a:pPr marL="342900" indent="-342900">
              <a:buFont typeface="+mj-lt"/>
              <a:buAutoNum type="arabicParenR" startAt="9"/>
            </a:pPr>
            <a:r>
              <a:rPr lang="en-US" sz="1800" dirty="0">
                <a:latin typeface="+mj-lt"/>
              </a:rPr>
              <a:t>ShapeFactor4 (SF4)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4C09C-E060-3B54-AAAA-84DA0749E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(continued)</a:t>
            </a:r>
          </a:p>
        </p:txBody>
      </p:sp>
      <p:pic>
        <p:nvPicPr>
          <p:cNvPr id="5" name="Graphic 4" descr="Wolf with solid fill">
            <a:extLst>
              <a:ext uri="{FF2B5EF4-FFF2-40B4-BE49-F238E27FC236}">
                <a16:creationId xmlns:a16="http://schemas.microsoft.com/office/drawing/2014/main" id="{747465BA-E829-CD46-5A12-F97791FB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9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6F67-D6E1-FBB4-BC43-0EDC2399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D67727-2660-7B8D-7D3C-89AC71DF5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96399"/>
              </p:ext>
            </p:extLst>
          </p:nvPr>
        </p:nvGraphicFramePr>
        <p:xfrm>
          <a:off x="5110163" y="234860"/>
          <a:ext cx="627538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37">
                  <a:extLst>
                    <a:ext uri="{9D8B030D-6E8A-4147-A177-3AD203B41FA5}">
                      <a16:colId xmlns:a16="http://schemas.microsoft.com/office/drawing/2014/main" val="406737954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896531952"/>
                    </a:ext>
                  </a:extLst>
                </a:gridCol>
                <a:gridCol w="2482848">
                  <a:extLst>
                    <a:ext uri="{9D8B030D-6E8A-4147-A177-3AD203B41FA5}">
                      <a16:colId xmlns:a16="http://schemas.microsoft.com/office/drawing/2014/main" val="152382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Measurement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Perimeter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5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Major Axis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3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Minor Axis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8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Eccentricity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Convex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3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Equivalent 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3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Extent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0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Solidity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8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Roundness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Compactness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0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ShapeFactor4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3965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657B-E2C3-AABE-A4CB-9A3BAE3E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pic>
        <p:nvPicPr>
          <p:cNvPr id="6" name="Graphic 5" descr="Wolf with solid fill">
            <a:extLst>
              <a:ext uri="{FF2B5EF4-FFF2-40B4-BE49-F238E27FC236}">
                <a16:creationId xmlns:a16="http://schemas.microsoft.com/office/drawing/2014/main" id="{6E190CCF-43CC-9931-2EF5-F8636A00A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F7738-82FE-B703-A54D-5FA96A351B02}"/>
              </a:ext>
            </a:extLst>
          </p:cNvPr>
          <p:cNvSpPr txBox="1"/>
          <p:nvPr/>
        </p:nvSpPr>
        <p:spPr>
          <a:xfrm>
            <a:off x="806452" y="5224880"/>
            <a:ext cx="3670955" cy="1600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All features in dataset are measurements based on image processing of the original bean images. Each feature is a ratio measure, based on a length measurement or some function of various lengths. The </a:t>
            </a:r>
            <a:r>
              <a:rPr lang="en-US" sz="1400" dirty="0" err="1">
                <a:latin typeface="+mj-lt"/>
              </a:rPr>
              <a:t>ShapeFactors</a:t>
            </a:r>
            <a:r>
              <a:rPr lang="en-US" sz="1400" dirty="0">
                <a:latin typeface="+mj-lt"/>
              </a:rPr>
              <a:t> are also calculated from measured dimensions, although which are note specified. </a:t>
            </a:r>
          </a:p>
        </p:txBody>
      </p:sp>
    </p:spTree>
    <p:extLst>
      <p:ext uri="{BB962C8B-B14F-4D97-AF65-F5344CB8AC3E}">
        <p14:creationId xmlns:p14="http://schemas.microsoft.com/office/powerpoint/2010/main" val="34048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37E0D1AB-BE64-5342-CFA0-E74BE60F6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0" r="-1640"/>
          <a:stretch/>
        </p:blipFill>
        <p:spPr>
          <a:xfrm>
            <a:off x="144097" y="960214"/>
            <a:ext cx="8466138" cy="491947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F909556-90BA-F4DA-4FC3-00F5E4ACF4E0}"/>
              </a:ext>
            </a:extLst>
          </p:cNvPr>
          <p:cNvSpPr txBox="1">
            <a:spLocks/>
          </p:cNvSpPr>
          <p:nvPr/>
        </p:nvSpPr>
        <p:spPr>
          <a:xfrm>
            <a:off x="9074151" y="2703288"/>
            <a:ext cx="2973752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 Missingness: 0</a:t>
            </a:r>
          </a:p>
          <a:p>
            <a:r>
              <a:rPr lang="en-US" dirty="0"/>
              <a:t>Feature Missingness: 0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1B0683A-04C7-0C95-B63A-53A137AA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867" y="1816505"/>
            <a:ext cx="3232036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Missingness</a:t>
            </a:r>
          </a:p>
        </p:txBody>
      </p:sp>
      <p:pic>
        <p:nvPicPr>
          <p:cNvPr id="8" name="Graphic 7" descr="Wolf with solid fill">
            <a:extLst>
              <a:ext uri="{FF2B5EF4-FFF2-40B4-BE49-F238E27FC236}">
                <a16:creationId xmlns:a16="http://schemas.microsoft.com/office/drawing/2014/main" id="{7CC3CC6A-F582-1873-B4AF-02CB3DA40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0697" y="0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0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9C15-3A65-2089-EE1D-BD5F77F6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+mn-lt"/>
              </a:rPr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6097-C786-189B-C904-63D6B7CB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KOKLU, M. and OZKAN, I.A., (2020), “Multiclass Classification of Dry Beans Using Computer Vision and Machine Learning Techniques.” Computers and Electronics in Agriculture, 174, 105507. DOI: </a:t>
            </a:r>
            <a:r>
              <a:rPr lang="en-US" sz="1800" dirty="0">
                <a:latin typeface="+mj-lt"/>
                <a:hlinkClick r:id="rId2"/>
              </a:rPr>
              <a:t>https://doi.org/10.1016/j.compag.2020.105507</a:t>
            </a:r>
            <a:r>
              <a:rPr lang="en-US" sz="1800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 </a:t>
            </a:r>
          </a:p>
          <a:p>
            <a:r>
              <a:rPr lang="en-US" sz="1800" dirty="0"/>
              <a:t> </a:t>
            </a:r>
          </a:p>
          <a:p>
            <a:r>
              <a:rPr lang="en-US" dirty="0"/>
              <a:t> 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Graphic 3" descr="Wolf with solid fill">
            <a:extLst>
              <a:ext uri="{FF2B5EF4-FFF2-40B4-BE49-F238E27FC236}">
                <a16:creationId xmlns:a16="http://schemas.microsoft.com/office/drawing/2014/main" id="{5DC5B583-567A-81DA-0F7E-A8E73C8A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623" y="1673708"/>
            <a:ext cx="577206" cy="5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6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{A28EA914-9CF4-3F4A-A5BA-C176B2B9A0CE}tf16401369</Template>
  <TotalTime>163</TotalTime>
  <Words>605</Words>
  <Application>Microsoft Macintosh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DS5230 Final: Phase 1</vt:lpstr>
      <vt:lpstr>Dry Bean Dataset</vt:lpstr>
      <vt:lpstr>Target Class</vt:lpstr>
      <vt:lpstr>Features</vt:lpstr>
      <vt:lpstr>Features</vt:lpstr>
      <vt:lpstr>Features</vt:lpstr>
      <vt:lpstr>Missingness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Massone, Michael</dc:creator>
  <cp:lastModifiedBy>Michael Massone</cp:lastModifiedBy>
  <cp:revision>10</cp:revision>
  <dcterms:created xsi:type="dcterms:W3CDTF">2024-01-20T20:14:08Z</dcterms:created>
  <dcterms:modified xsi:type="dcterms:W3CDTF">2024-01-21T01:47:15Z</dcterms:modified>
</cp:coreProperties>
</file>