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64DDC8-6F2F-48A5-B369-34C1999F3800}">
          <p14:sldIdLst>
            <p14:sldId id="256"/>
            <p14:sldId id="258"/>
            <p14:sldId id="259"/>
            <p14:sldId id="260"/>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8" d="100"/>
          <a:sy n="158" d="100"/>
        </p:scale>
        <p:origin x="34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6/30/2022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0392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6/30/2022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5601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6/30/2022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9117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6/30/2022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6885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6/30/2022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8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6/30/2022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5605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6/30/2022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3727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6/30/2022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3674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6/30/2022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8309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6/30/2022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38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6/30/2022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2053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6/30/2022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049016438"/>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8140A-BB9F-17B7-C5DE-017D50ABA826}"/>
              </a:ext>
            </a:extLst>
          </p:cNvPr>
          <p:cNvSpPr>
            <a:spLocks noGrp="1"/>
          </p:cNvSpPr>
          <p:nvPr>
            <p:ph type="ctrTitle"/>
          </p:nvPr>
        </p:nvSpPr>
        <p:spPr>
          <a:xfrm>
            <a:off x="4983900" y="1079500"/>
            <a:ext cx="6119131" cy="2138400"/>
          </a:xfrm>
        </p:spPr>
        <p:txBody>
          <a:bodyPr>
            <a:normAutofit/>
          </a:bodyPr>
          <a:lstStyle/>
          <a:p>
            <a:r>
              <a:rPr lang="en-US" dirty="0"/>
              <a:t>IXIS DATA SCIENCE CHALLENGE</a:t>
            </a:r>
          </a:p>
        </p:txBody>
      </p:sp>
      <p:sp>
        <p:nvSpPr>
          <p:cNvPr id="3" name="Subtitle 2">
            <a:extLst>
              <a:ext uri="{FF2B5EF4-FFF2-40B4-BE49-F238E27FC236}">
                <a16:creationId xmlns:a16="http://schemas.microsoft.com/office/drawing/2014/main" id="{A2540293-EE32-295C-B098-CC167E1D0C7D}"/>
              </a:ext>
            </a:extLst>
          </p:cNvPr>
          <p:cNvSpPr>
            <a:spLocks noGrp="1"/>
          </p:cNvSpPr>
          <p:nvPr>
            <p:ph type="subTitle" idx="1"/>
          </p:nvPr>
        </p:nvSpPr>
        <p:spPr>
          <a:xfrm>
            <a:off x="4980779" y="4113213"/>
            <a:ext cx="6125372" cy="1655762"/>
          </a:xfrm>
        </p:spPr>
        <p:txBody>
          <a:bodyPr>
            <a:normAutofit/>
          </a:bodyPr>
          <a:lstStyle/>
          <a:p>
            <a:r>
              <a:rPr lang="en-US" sz="1600" cap="all" spc="400" dirty="0">
                <a:solidFill>
                  <a:schemeClr val="tx1"/>
                </a:solidFill>
                <a:latin typeface="+mj-lt"/>
                <a:ea typeface="+mj-ea"/>
                <a:cs typeface="+mj-cs"/>
              </a:rPr>
              <a:t>ANALYSIS OF WEBSITE</a:t>
            </a:r>
            <a:r>
              <a:rPr lang="en-US" sz="1600" dirty="0"/>
              <a:t> </a:t>
            </a:r>
            <a:r>
              <a:rPr lang="en-US" sz="1600" cap="all" spc="400" dirty="0">
                <a:solidFill>
                  <a:schemeClr val="tx1"/>
                </a:solidFill>
                <a:latin typeface="+mj-lt"/>
                <a:ea typeface="+mj-ea"/>
                <a:cs typeface="+mj-cs"/>
              </a:rPr>
              <a:t>PERFORMANCE</a:t>
            </a:r>
          </a:p>
          <a:p>
            <a:endParaRPr lang="en-US" sz="1600" cap="all" spc="400" dirty="0">
              <a:solidFill>
                <a:schemeClr val="tx1"/>
              </a:solidFill>
              <a:latin typeface="+mj-lt"/>
              <a:ea typeface="+mj-ea"/>
              <a:cs typeface="+mj-cs"/>
            </a:endParaRPr>
          </a:p>
          <a:p>
            <a:r>
              <a:rPr lang="en-US" sz="1600" cap="all" spc="400" dirty="0">
                <a:solidFill>
                  <a:schemeClr val="tx1"/>
                </a:solidFill>
                <a:latin typeface="+mj-lt"/>
                <a:ea typeface="+mj-ea"/>
                <a:cs typeface="+mj-cs"/>
              </a:rPr>
              <a:t>Mohammed s.</a:t>
            </a:r>
          </a:p>
        </p:txBody>
      </p:sp>
      <p:pic>
        <p:nvPicPr>
          <p:cNvPr id="4" name="Picture 3" descr="Blue stripe pattern on a black background">
            <a:extLst>
              <a:ext uri="{FF2B5EF4-FFF2-40B4-BE49-F238E27FC236}">
                <a16:creationId xmlns:a16="http://schemas.microsoft.com/office/drawing/2014/main" id="{62FB5070-6DA1-B07B-3EA9-7EE9B192249D}"/>
              </a:ext>
            </a:extLst>
          </p:cNvPr>
          <p:cNvPicPr>
            <a:picLocks noChangeAspect="1"/>
          </p:cNvPicPr>
          <p:nvPr/>
        </p:nvPicPr>
        <p:blipFill rotWithShape="1">
          <a:blip r:embed="rId2"/>
          <a:srcRect l="22851" r="3644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49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 application&#10;&#10;Description automatically generated">
            <a:extLst>
              <a:ext uri="{FF2B5EF4-FFF2-40B4-BE49-F238E27FC236}">
                <a16:creationId xmlns:a16="http://schemas.microsoft.com/office/drawing/2014/main" id="{0EE4C2AD-2CA9-F289-3262-2A2B6148A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7" y="544140"/>
            <a:ext cx="7560365" cy="2549442"/>
          </a:xfrm>
          <a:prstGeom prst="rect">
            <a:avLst/>
          </a:prstGeom>
        </p:spPr>
      </p:pic>
      <p:pic>
        <p:nvPicPr>
          <p:cNvPr id="5" name="Picture 4" descr="Graphical user interface, chart, line chart&#10;&#10;Description automatically generated">
            <a:extLst>
              <a:ext uri="{FF2B5EF4-FFF2-40B4-BE49-F238E27FC236}">
                <a16:creationId xmlns:a16="http://schemas.microsoft.com/office/drawing/2014/main" id="{A6D7680C-AEA3-9279-0FB5-EA4DA22AE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78" y="4069219"/>
            <a:ext cx="7560365" cy="2549442"/>
          </a:xfrm>
          <a:prstGeom prst="rect">
            <a:avLst/>
          </a:prstGeom>
        </p:spPr>
      </p:pic>
      <p:sp>
        <p:nvSpPr>
          <p:cNvPr id="6" name="TextBox 5">
            <a:extLst>
              <a:ext uri="{FF2B5EF4-FFF2-40B4-BE49-F238E27FC236}">
                <a16:creationId xmlns:a16="http://schemas.microsoft.com/office/drawing/2014/main" id="{74F944B0-2B87-9FCC-EE37-244292380447}"/>
              </a:ext>
            </a:extLst>
          </p:cNvPr>
          <p:cNvSpPr txBox="1"/>
          <p:nvPr/>
        </p:nvSpPr>
        <p:spPr>
          <a:xfrm>
            <a:off x="8103705" y="710865"/>
            <a:ext cx="3810000"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t>Majority of transactions during this time period were completed from a desktop device</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37F0CAA5-39CA-449F-E9C6-319107294E3D}"/>
              </a:ext>
            </a:extLst>
          </p:cNvPr>
          <p:cNvSpPr txBox="1"/>
          <p:nvPr/>
        </p:nvSpPr>
        <p:spPr>
          <a:xfrm>
            <a:off x="8103705" y="4069219"/>
            <a:ext cx="3810000" cy="1846659"/>
          </a:xfrm>
          <a:prstGeom prst="rect">
            <a:avLst/>
          </a:prstGeom>
          <a:noFill/>
        </p:spPr>
        <p:txBody>
          <a:bodyPr wrap="square" rtlCol="0">
            <a:spAutoFit/>
          </a:bodyPr>
          <a:lstStyle/>
          <a:p>
            <a:pPr marL="285750" indent="-285750">
              <a:buFont typeface="Arial" panose="020B0604020202020204" pitchFamily="34" charset="0"/>
              <a:buChar char="•"/>
            </a:pPr>
            <a:r>
              <a:rPr lang="en-US" sz="1600" dirty="0"/>
              <a:t>Majority of sessions during this time period were hosted from a desktop device but very closely followed by mobile and tablet devices but there is highest variability between them during April 2013 to May 2013 </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23C708CE-E708-F862-1FEE-747450ABB559}"/>
              </a:ext>
            </a:extLst>
          </p:cNvPr>
          <p:cNvSpPr txBox="1"/>
          <p:nvPr/>
        </p:nvSpPr>
        <p:spPr>
          <a:xfrm>
            <a:off x="8103705" y="1818861"/>
            <a:ext cx="3810000" cy="135421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 is a strong uptick in desktop transactions as well as sessions during the March 2013 to April 2013</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880EC420-2431-374C-F4D8-4F4F471459EA}"/>
              </a:ext>
            </a:extLst>
          </p:cNvPr>
          <p:cNvSpPr txBox="1"/>
          <p:nvPr/>
        </p:nvSpPr>
        <p:spPr>
          <a:xfrm>
            <a:off x="8103705" y="5693920"/>
            <a:ext cx="3810000" cy="135421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 is a strong positive trend in sessions across all devices  from around the month February 2013 to April 2013</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86B87071-E413-84D7-2875-AE5EACD68FBC}"/>
              </a:ext>
            </a:extLst>
          </p:cNvPr>
          <p:cNvSpPr txBox="1"/>
          <p:nvPr/>
        </p:nvSpPr>
        <p:spPr>
          <a:xfrm>
            <a:off x="1608931" y="220974"/>
            <a:ext cx="4687056" cy="646331"/>
          </a:xfrm>
          <a:prstGeom prst="rect">
            <a:avLst/>
          </a:prstGeom>
          <a:noFill/>
        </p:spPr>
        <p:txBody>
          <a:bodyPr wrap="square" rtlCol="0">
            <a:spAutoFit/>
          </a:bodyPr>
          <a:lstStyle/>
          <a:p>
            <a:r>
              <a:rPr lang="en-US" sz="1800" dirty="0"/>
              <a:t>Transactions per Month by Device Category</a:t>
            </a:r>
          </a:p>
          <a:p>
            <a:endParaRPr lang="en-US" dirty="0"/>
          </a:p>
        </p:txBody>
      </p:sp>
      <p:sp>
        <p:nvSpPr>
          <p:cNvPr id="11" name="TextBox 10">
            <a:extLst>
              <a:ext uri="{FF2B5EF4-FFF2-40B4-BE49-F238E27FC236}">
                <a16:creationId xmlns:a16="http://schemas.microsoft.com/office/drawing/2014/main" id="{FF68B69E-CBC6-1E84-718E-AD690EB471AF}"/>
              </a:ext>
            </a:extLst>
          </p:cNvPr>
          <p:cNvSpPr txBox="1"/>
          <p:nvPr/>
        </p:nvSpPr>
        <p:spPr>
          <a:xfrm>
            <a:off x="1744768" y="3682833"/>
            <a:ext cx="4687056" cy="646331"/>
          </a:xfrm>
          <a:prstGeom prst="rect">
            <a:avLst/>
          </a:prstGeom>
          <a:noFill/>
        </p:spPr>
        <p:txBody>
          <a:bodyPr wrap="square" rtlCol="0">
            <a:spAutoFit/>
          </a:bodyPr>
          <a:lstStyle/>
          <a:p>
            <a:r>
              <a:rPr lang="en-US" dirty="0"/>
              <a:t>Session</a:t>
            </a:r>
            <a:r>
              <a:rPr lang="en-US" sz="1800" dirty="0"/>
              <a:t>s per Month by Device Category</a:t>
            </a:r>
          </a:p>
          <a:p>
            <a:endParaRPr lang="en-US" dirty="0"/>
          </a:p>
        </p:txBody>
      </p:sp>
    </p:spTree>
    <p:extLst>
      <p:ext uri="{BB962C8B-B14F-4D97-AF65-F5344CB8AC3E}">
        <p14:creationId xmlns:p14="http://schemas.microsoft.com/office/powerpoint/2010/main" val="325437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F944B0-2B87-9FCC-EE37-244292380447}"/>
              </a:ext>
            </a:extLst>
          </p:cNvPr>
          <p:cNvSpPr txBox="1"/>
          <p:nvPr/>
        </p:nvSpPr>
        <p:spPr>
          <a:xfrm>
            <a:off x="8103705" y="710865"/>
            <a:ext cx="3810000"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t>Desktop devices have amount for the highest order quantities. Mobile and Tablet devices have very low order quantities but similar to each other</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37F0CAA5-39CA-449F-E9C6-319107294E3D}"/>
              </a:ext>
            </a:extLst>
          </p:cNvPr>
          <p:cNvSpPr txBox="1"/>
          <p:nvPr/>
        </p:nvSpPr>
        <p:spPr>
          <a:xfrm>
            <a:off x="8103705" y="4069219"/>
            <a:ext cx="3810000"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t>ECR is represented the highest by Desktop devices</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23C708CE-E708-F862-1FEE-747450ABB559}"/>
              </a:ext>
            </a:extLst>
          </p:cNvPr>
          <p:cNvSpPr txBox="1"/>
          <p:nvPr/>
        </p:nvSpPr>
        <p:spPr>
          <a:xfrm>
            <a:off x="8158205" y="2234783"/>
            <a:ext cx="3810000"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t>Mobile devices represent the lowest ECR in comparison to the Desktops and Tablets</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880EC420-2431-374C-F4D8-4F4F471459EA}"/>
              </a:ext>
            </a:extLst>
          </p:cNvPr>
          <p:cNvSpPr txBox="1"/>
          <p:nvPr/>
        </p:nvSpPr>
        <p:spPr>
          <a:xfrm>
            <a:off x="8103705" y="4930993"/>
            <a:ext cx="3810000" cy="1846659"/>
          </a:xfrm>
          <a:prstGeom prst="rect">
            <a:avLst/>
          </a:prstGeom>
          <a:noFill/>
        </p:spPr>
        <p:txBody>
          <a:bodyPr wrap="square" rtlCol="0">
            <a:spAutoFit/>
          </a:bodyPr>
          <a:lstStyle/>
          <a:p>
            <a:pPr marL="285750" indent="-285750">
              <a:buFont typeface="Arial" panose="020B0604020202020204" pitchFamily="34" charset="0"/>
              <a:buChar char="•"/>
            </a:pPr>
            <a:r>
              <a:rPr lang="en-US" sz="1600" dirty="0"/>
              <a:t>ECR sharply declined within tablet devices from July 2012 to August 2012 but bounced back halfway to its starting position  the month after and has stayed fairly stayed stable during the rest of the time period</a:t>
            </a:r>
          </a:p>
          <a:p>
            <a:pPr marL="285750" indent="-285750">
              <a:buFont typeface="Arial" panose="020B0604020202020204" pitchFamily="34" charset="0"/>
              <a:buChar char="•"/>
            </a:pPr>
            <a:endParaRPr lang="en-US" dirty="0"/>
          </a:p>
        </p:txBody>
      </p:sp>
      <p:pic>
        <p:nvPicPr>
          <p:cNvPr id="4" name="Picture 3" descr="Graphical user interface, chart, line chart&#10;&#10;Description automatically generated">
            <a:extLst>
              <a:ext uri="{FF2B5EF4-FFF2-40B4-BE49-F238E27FC236}">
                <a16:creationId xmlns:a16="http://schemas.microsoft.com/office/drawing/2014/main" id="{717CC5FB-46AD-0EE5-9572-BB1EFFAD1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0" y="496685"/>
            <a:ext cx="7866262" cy="2549442"/>
          </a:xfrm>
          <a:prstGeom prst="rect">
            <a:avLst/>
          </a:prstGeom>
        </p:spPr>
      </p:pic>
      <p:pic>
        <p:nvPicPr>
          <p:cNvPr id="11" name="Picture 10" descr="Chart, line chart&#10;&#10;Description automatically generated">
            <a:extLst>
              <a:ext uri="{FF2B5EF4-FFF2-40B4-BE49-F238E27FC236}">
                <a16:creationId xmlns:a16="http://schemas.microsoft.com/office/drawing/2014/main" id="{FDD7F652-3273-8478-9D72-424BD7AE9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0" y="3793158"/>
            <a:ext cx="7920762" cy="2808922"/>
          </a:xfrm>
          <a:prstGeom prst="rect">
            <a:avLst/>
          </a:prstGeom>
        </p:spPr>
      </p:pic>
      <p:sp>
        <p:nvSpPr>
          <p:cNvPr id="12" name="TextBox 11">
            <a:extLst>
              <a:ext uri="{FF2B5EF4-FFF2-40B4-BE49-F238E27FC236}">
                <a16:creationId xmlns:a16="http://schemas.microsoft.com/office/drawing/2014/main" id="{59C48FF4-2F56-845A-F022-4166A71510CD}"/>
              </a:ext>
            </a:extLst>
          </p:cNvPr>
          <p:cNvSpPr txBox="1"/>
          <p:nvPr/>
        </p:nvSpPr>
        <p:spPr>
          <a:xfrm>
            <a:off x="1728880" y="173519"/>
            <a:ext cx="4572001" cy="646331"/>
          </a:xfrm>
          <a:prstGeom prst="rect">
            <a:avLst/>
          </a:prstGeom>
          <a:noFill/>
        </p:spPr>
        <p:txBody>
          <a:bodyPr wrap="square" rtlCol="0">
            <a:spAutoFit/>
          </a:bodyPr>
          <a:lstStyle/>
          <a:p>
            <a:r>
              <a:rPr lang="en-US" sz="1800" dirty="0"/>
              <a:t>QTY per Month by Device Category</a:t>
            </a:r>
          </a:p>
          <a:p>
            <a:endParaRPr lang="en-US" dirty="0"/>
          </a:p>
        </p:txBody>
      </p:sp>
      <p:sp>
        <p:nvSpPr>
          <p:cNvPr id="13" name="TextBox 12">
            <a:extLst>
              <a:ext uri="{FF2B5EF4-FFF2-40B4-BE49-F238E27FC236}">
                <a16:creationId xmlns:a16="http://schemas.microsoft.com/office/drawing/2014/main" id="{EC764C9D-6FC9-E978-CF51-53AF64CE331A}"/>
              </a:ext>
            </a:extLst>
          </p:cNvPr>
          <p:cNvSpPr txBox="1"/>
          <p:nvPr/>
        </p:nvSpPr>
        <p:spPr>
          <a:xfrm>
            <a:off x="772091" y="3436513"/>
            <a:ext cx="6627888" cy="646331"/>
          </a:xfrm>
          <a:prstGeom prst="rect">
            <a:avLst/>
          </a:prstGeom>
          <a:noFill/>
        </p:spPr>
        <p:txBody>
          <a:bodyPr wrap="square" rtlCol="0">
            <a:spAutoFit/>
          </a:bodyPr>
          <a:lstStyle/>
          <a:p>
            <a:r>
              <a:rPr lang="en-US" dirty="0"/>
              <a:t>ECR(Transactions/Sessions)</a:t>
            </a:r>
            <a:r>
              <a:rPr lang="en-US" sz="1800" dirty="0"/>
              <a:t> per Month by Device Category</a:t>
            </a:r>
          </a:p>
          <a:p>
            <a:endParaRPr lang="en-US" dirty="0"/>
          </a:p>
        </p:txBody>
      </p:sp>
    </p:spTree>
    <p:extLst>
      <p:ext uri="{BB962C8B-B14F-4D97-AF65-F5344CB8AC3E}">
        <p14:creationId xmlns:p14="http://schemas.microsoft.com/office/powerpoint/2010/main" val="527992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B93EC558-9777-2064-6DDC-5B54DB3C9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70" y="541288"/>
            <a:ext cx="8315739" cy="2952810"/>
          </a:xfrm>
          <a:prstGeom prst="rect">
            <a:avLst/>
          </a:prstGeom>
        </p:spPr>
      </p:pic>
      <p:sp>
        <p:nvSpPr>
          <p:cNvPr id="6" name="TextBox 5">
            <a:extLst>
              <a:ext uri="{FF2B5EF4-FFF2-40B4-BE49-F238E27FC236}">
                <a16:creationId xmlns:a16="http://schemas.microsoft.com/office/drawing/2014/main" id="{80FFDB9A-3767-2A72-AE6E-0DEEE0502EC9}"/>
              </a:ext>
            </a:extLst>
          </p:cNvPr>
          <p:cNvSpPr txBox="1"/>
          <p:nvPr/>
        </p:nvSpPr>
        <p:spPr>
          <a:xfrm>
            <a:off x="2749256" y="189769"/>
            <a:ext cx="3821102" cy="646331"/>
          </a:xfrm>
          <a:prstGeom prst="rect">
            <a:avLst/>
          </a:prstGeom>
          <a:noFill/>
        </p:spPr>
        <p:txBody>
          <a:bodyPr wrap="square" rtlCol="0">
            <a:spAutoFit/>
          </a:bodyPr>
          <a:lstStyle/>
          <a:p>
            <a:r>
              <a:rPr lang="en-US" sz="1800" dirty="0"/>
              <a:t>AddsToCart per Month</a:t>
            </a:r>
          </a:p>
          <a:p>
            <a:endParaRPr lang="en-US" dirty="0"/>
          </a:p>
        </p:txBody>
      </p:sp>
      <p:pic>
        <p:nvPicPr>
          <p:cNvPr id="9" name="Picture 8">
            <a:extLst>
              <a:ext uri="{FF2B5EF4-FFF2-40B4-BE49-F238E27FC236}">
                <a16:creationId xmlns:a16="http://schemas.microsoft.com/office/drawing/2014/main" id="{A05E06FE-9F02-FA48-F9D1-F7A3EE532443}"/>
              </a:ext>
            </a:extLst>
          </p:cNvPr>
          <p:cNvPicPr>
            <a:picLocks noChangeAspect="1"/>
          </p:cNvPicPr>
          <p:nvPr/>
        </p:nvPicPr>
        <p:blipFill>
          <a:blip r:embed="rId3"/>
          <a:stretch>
            <a:fillRect/>
          </a:stretch>
        </p:blipFill>
        <p:spPr>
          <a:xfrm>
            <a:off x="139406" y="4812507"/>
            <a:ext cx="5219700" cy="1409700"/>
          </a:xfrm>
          <a:prstGeom prst="rect">
            <a:avLst/>
          </a:prstGeom>
        </p:spPr>
      </p:pic>
      <p:sp>
        <p:nvSpPr>
          <p:cNvPr id="17" name="TextBox 16">
            <a:extLst>
              <a:ext uri="{FF2B5EF4-FFF2-40B4-BE49-F238E27FC236}">
                <a16:creationId xmlns:a16="http://schemas.microsoft.com/office/drawing/2014/main" id="{501C8DAF-5312-EE53-1136-037DE4935B64}"/>
              </a:ext>
            </a:extLst>
          </p:cNvPr>
          <p:cNvSpPr txBox="1"/>
          <p:nvPr/>
        </p:nvSpPr>
        <p:spPr>
          <a:xfrm>
            <a:off x="139406" y="4386468"/>
            <a:ext cx="5353879" cy="369332"/>
          </a:xfrm>
          <a:prstGeom prst="rect">
            <a:avLst/>
          </a:prstGeom>
          <a:noFill/>
        </p:spPr>
        <p:txBody>
          <a:bodyPr wrap="square" rtlCol="0">
            <a:spAutoFit/>
          </a:bodyPr>
          <a:lstStyle/>
          <a:p>
            <a:r>
              <a:rPr lang="en-US" dirty="0"/>
              <a:t>Comparison between the last two months;</a:t>
            </a:r>
          </a:p>
        </p:txBody>
      </p:sp>
      <p:sp>
        <p:nvSpPr>
          <p:cNvPr id="18" name="TextBox 17">
            <a:extLst>
              <a:ext uri="{FF2B5EF4-FFF2-40B4-BE49-F238E27FC236}">
                <a16:creationId xmlns:a16="http://schemas.microsoft.com/office/drawing/2014/main" id="{F35DAEEF-9F35-5E43-31D0-F9E21A39785E}"/>
              </a:ext>
            </a:extLst>
          </p:cNvPr>
          <p:cNvSpPr txBox="1"/>
          <p:nvPr/>
        </p:nvSpPr>
        <p:spPr>
          <a:xfrm>
            <a:off x="8532381" y="836100"/>
            <a:ext cx="3540349"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August 2012  was the peak recorded AddsToCart during this time period followed by a very sharp decline till September 2012 which was subsequently followed by alternating rising and decline amounts of AddsToCart for the remainder of the time period</a:t>
            </a:r>
          </a:p>
        </p:txBody>
      </p:sp>
      <p:sp>
        <p:nvSpPr>
          <p:cNvPr id="19" name="TextBox 18">
            <a:extLst>
              <a:ext uri="{FF2B5EF4-FFF2-40B4-BE49-F238E27FC236}">
                <a16:creationId xmlns:a16="http://schemas.microsoft.com/office/drawing/2014/main" id="{0A7F1A5A-C991-0E61-BC39-B99E294CFC1B}"/>
              </a:ext>
            </a:extLst>
          </p:cNvPr>
          <p:cNvSpPr txBox="1"/>
          <p:nvPr/>
        </p:nvSpPr>
        <p:spPr>
          <a:xfrm>
            <a:off x="6031406" y="4562386"/>
            <a:ext cx="557117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All metrics except for AddsToCart have a positive shift as move toward the month of June 2013</a:t>
            </a:r>
          </a:p>
          <a:p>
            <a:endParaRPr lang="en-US" dirty="0"/>
          </a:p>
          <a:p>
            <a:pPr marL="285750" indent="-285750">
              <a:buFont typeface="Arial" panose="020B0604020202020204" pitchFamily="34" charset="0"/>
              <a:buChar char="•"/>
            </a:pPr>
            <a:r>
              <a:rPr lang="en-US" dirty="0"/>
              <a:t>Transactions represent the most relative growth within the last month followed by QTY, Sessions and ECR in that order</a:t>
            </a:r>
          </a:p>
        </p:txBody>
      </p:sp>
    </p:spTree>
    <p:extLst>
      <p:ext uri="{BB962C8B-B14F-4D97-AF65-F5344CB8AC3E}">
        <p14:creationId xmlns:p14="http://schemas.microsoft.com/office/powerpoint/2010/main" val="82279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1395-E3B9-5ADB-A0D3-0BD179F14B58}"/>
              </a:ext>
            </a:extLst>
          </p:cNvPr>
          <p:cNvSpPr>
            <a:spLocks noGrp="1"/>
          </p:cNvSpPr>
          <p:nvPr>
            <p:ph type="ctrTitle"/>
          </p:nvPr>
        </p:nvSpPr>
        <p:spPr>
          <a:xfrm>
            <a:off x="423895" y="1139317"/>
            <a:ext cx="4738613" cy="589757"/>
          </a:xfrm>
        </p:spPr>
        <p:txBody>
          <a:bodyPr>
            <a:normAutofit/>
          </a:bodyPr>
          <a:lstStyle/>
          <a:p>
            <a:r>
              <a:rPr lang="en-US" dirty="0"/>
              <a:t>Action items:</a:t>
            </a:r>
          </a:p>
        </p:txBody>
      </p:sp>
      <p:sp>
        <p:nvSpPr>
          <p:cNvPr id="3" name="Subtitle 2">
            <a:extLst>
              <a:ext uri="{FF2B5EF4-FFF2-40B4-BE49-F238E27FC236}">
                <a16:creationId xmlns:a16="http://schemas.microsoft.com/office/drawing/2014/main" id="{30AEA2EB-3F7F-532C-0195-1CD78864E98B}"/>
              </a:ext>
            </a:extLst>
          </p:cNvPr>
          <p:cNvSpPr>
            <a:spLocks noGrp="1"/>
          </p:cNvSpPr>
          <p:nvPr>
            <p:ph type="subTitle" idx="1"/>
          </p:nvPr>
        </p:nvSpPr>
        <p:spPr>
          <a:xfrm>
            <a:off x="904264" y="1927129"/>
            <a:ext cx="7458559" cy="3056653"/>
          </a:xfrm>
        </p:spPr>
        <p:txBody>
          <a:bodyPr>
            <a:normAutofit lnSpcReduction="10000"/>
          </a:bodyPr>
          <a:lstStyle/>
          <a:p>
            <a:pPr marL="342900" indent="-342900" algn="l">
              <a:buFont typeface="Arial" panose="020B0604020202020204" pitchFamily="34" charset="0"/>
              <a:buChar char="•"/>
            </a:pPr>
            <a:r>
              <a:rPr lang="en-US" sz="1600" dirty="0"/>
              <a:t>Propose adding a new metric for conversation rates that could be calculated using the </a:t>
            </a:r>
            <a:r>
              <a:rPr lang="en-US" sz="1600" dirty="0" err="1"/>
              <a:t>AddToCarts</a:t>
            </a:r>
            <a:r>
              <a:rPr lang="en-US" sz="1600" dirty="0"/>
              <a:t> and Transactions variables to get a better understanding of how many </a:t>
            </a:r>
            <a:r>
              <a:rPr lang="en-US" sz="1600" dirty="0" err="1"/>
              <a:t>AddToCarts</a:t>
            </a:r>
            <a:r>
              <a:rPr lang="en-US" sz="1600" dirty="0"/>
              <a:t> lead to a successful transaction</a:t>
            </a:r>
          </a:p>
          <a:p>
            <a:pPr marL="342900" indent="-342900" algn="l">
              <a:buFont typeface="Arial" panose="020B0604020202020204" pitchFamily="34" charset="0"/>
              <a:buChar char="•"/>
            </a:pPr>
            <a:r>
              <a:rPr lang="en-US" sz="1600" dirty="0"/>
              <a:t>Propose deeper analysis into Mobile and Tablet devices to explore why transaction rates are significantly lower in comparison to Desktop devices</a:t>
            </a:r>
          </a:p>
          <a:p>
            <a:pPr marL="342900" indent="-342900" algn="l">
              <a:buFont typeface="Arial" panose="020B0604020202020204" pitchFamily="34" charset="0"/>
              <a:buChar char="•"/>
            </a:pPr>
            <a:r>
              <a:rPr lang="en-US" sz="1600" dirty="0"/>
              <a:t>Desktop device users are overall the most profitable so prioritize this category</a:t>
            </a:r>
          </a:p>
          <a:p>
            <a:pPr marL="342900" indent="-342900" algn="l">
              <a:buFont typeface="Arial" panose="020B0604020202020204" pitchFamily="34" charset="0"/>
              <a:buChar char="•"/>
            </a:pPr>
            <a:r>
              <a:rPr lang="en-US" sz="1600" dirty="0"/>
              <a:t>Use multivariate analysis to analyze other financial(Income, </a:t>
            </a:r>
            <a:r>
              <a:rPr lang="en-US" sz="1600" dirty="0" err="1"/>
              <a:t>SubscriptionStatus</a:t>
            </a:r>
            <a:r>
              <a:rPr lang="en-US" sz="1600" dirty="0"/>
              <a:t>) and demographic (Age, Gender) variables that may play a part in the disparity of transaction rates between the different device categories</a:t>
            </a:r>
          </a:p>
        </p:txBody>
      </p:sp>
    </p:spTree>
    <p:extLst>
      <p:ext uri="{BB962C8B-B14F-4D97-AF65-F5344CB8AC3E}">
        <p14:creationId xmlns:p14="http://schemas.microsoft.com/office/powerpoint/2010/main" val="1448208609"/>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242D41"/>
      </a:dk2>
      <a:lt2>
        <a:srgbClr val="E2E8E2"/>
      </a:lt2>
      <a:accent1>
        <a:srgbClr val="BF4DC3"/>
      </a:accent1>
      <a:accent2>
        <a:srgbClr val="7B3BB1"/>
      </a:accent2>
      <a:accent3>
        <a:srgbClr val="5C4DC3"/>
      </a:accent3>
      <a:accent4>
        <a:srgbClr val="3B5DB1"/>
      </a:accent4>
      <a:accent5>
        <a:srgbClr val="4DA0C3"/>
      </a:accent5>
      <a:accent6>
        <a:srgbClr val="3BB1A3"/>
      </a:accent6>
      <a:hlink>
        <a:srgbClr val="3F84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1518</TotalTime>
  <Words>398</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 Light</vt:lpstr>
      <vt:lpstr>Rockwell Nova Light</vt:lpstr>
      <vt:lpstr>Wingdings</vt:lpstr>
      <vt:lpstr>LeafVTI</vt:lpstr>
      <vt:lpstr>IXIS DATA SCIENCE CHALLENGE</vt:lpstr>
      <vt:lpstr>PowerPoint Presentation</vt:lpstr>
      <vt:lpstr>PowerPoint Presentation</vt:lpstr>
      <vt:lpstr>PowerPoint Presentation</vt:lpstr>
      <vt:lpstr>Action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IXIS DATA SCIENCE CHALLENGE</dc:title>
  <dc:creator>Mohammed Said</dc:creator>
  <cp:lastModifiedBy>Mohammed Said</cp:lastModifiedBy>
  <cp:revision>2</cp:revision>
  <dcterms:created xsi:type="dcterms:W3CDTF">2022-07-01T02:03:23Z</dcterms:created>
  <dcterms:modified xsi:type="dcterms:W3CDTF">2022-07-02T03:22:21Z</dcterms:modified>
</cp:coreProperties>
</file>