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df8cdee1f_0_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Google Shape;111;g3df8cdee1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df8cdee1f_0_1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Google Shape;117;g3df8cdee1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df8cdee1f_0_1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Google Shape;123;g3df8cdee1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df8cdee1f_0_2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Google Shape;129;g3df8cdee1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df8cdee1f_0_3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Google Shape;135;g3df8cdee1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df8cdee1f_0_4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Google Shape;143;g3df8cdee1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df8cdee1f_0_4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Google Shape;152;g3df8cdee1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df8cdee1f_0_5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Google Shape;161;g3df8cdee1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e04539d6b_0_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Google Shape;167;g3e04539d6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3decef633c_0_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Google Shape;59;g3decef633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decef633c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Google Shape;65;g3decef633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decef633c_0_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Google Shape;71;g3decef633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decef633c_0_2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Google Shape;77;g3decef633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decef633c_0_3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Google Shape;85;g3decef633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decef633c_0_4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Google Shape;91;g3decef633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decef633c_0_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Google Shape;98;g3decef633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df8cdee1f_0_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Google Shape;105;g3df8cdee1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Generalization in deep learning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a:t>Who buys lunch?</a:t>
            </a:r>
            <a:endParaRPr i="1"/>
          </a:p>
        </p:txBody>
      </p:sp>
      <p:pic>
        <p:nvPicPr>
          <p:cNvPr id="56" name="Google Shape;56;p13"/>
          <p:cNvPicPr preferRelativeResize="0"/>
          <p:nvPr/>
        </p:nvPicPr>
        <p:blipFill>
          <a:blip r:embed="rId3">
            <a:alphaModFix/>
          </a:blip>
          <a:stretch>
            <a:fillRect/>
          </a:stretch>
        </p:blipFill>
        <p:spPr>
          <a:xfrm>
            <a:off x="5781675" y="0"/>
            <a:ext cx="3362325" cy="1133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mysterious is generalization?</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From “Deep Learning”, by Goodfellow </a:t>
            </a:r>
            <a:r>
              <a:rPr i="1" lang="en" sz="1600"/>
              <a:t>et al.</a:t>
            </a:r>
            <a:r>
              <a:rPr lang="en" sz="1600"/>
              <a:t>:</a:t>
            </a:r>
            <a:endParaRPr sz="1600"/>
          </a:p>
          <a:p>
            <a:pPr indent="0" lvl="0" marL="0" rtl="0">
              <a:spcBef>
                <a:spcPts val="1600"/>
              </a:spcBef>
              <a:spcAft>
                <a:spcPts val="0"/>
              </a:spcAft>
              <a:buNone/>
            </a:pPr>
            <a:r>
              <a:rPr i="1" lang="en" sz="1600"/>
              <a:t>The no free lunch theorem for machine learning (Wolpert, 1996) states that, averaged over all possible data generating distributions, every classification algorithm has the same error rate when classifying previously unobserved points. In other words, </a:t>
            </a:r>
            <a:r>
              <a:rPr i="1" lang="en" sz="1600" u="sng"/>
              <a:t>in some sense</a:t>
            </a:r>
            <a:r>
              <a:rPr i="1" lang="en" sz="1600"/>
              <a:t>, no machine learning algorithm is universally any better than any other.</a:t>
            </a:r>
            <a:endParaRPr i="1" sz="1600"/>
          </a:p>
          <a:p>
            <a:pPr indent="0" lvl="0" marL="0" rtl="0">
              <a:spcBef>
                <a:spcPts val="1600"/>
              </a:spcBef>
              <a:spcAft>
                <a:spcPts val="0"/>
              </a:spcAft>
              <a:buNone/>
            </a:pPr>
            <a:r>
              <a:rPr lang="en"/>
              <a:t>									- Sec. 5.2.1, p. 116</a:t>
            </a:r>
            <a:endParaRPr/>
          </a:p>
          <a:p>
            <a:pPr indent="0" lvl="0" marL="0" rtl="0">
              <a:spcBef>
                <a:spcPts val="1600"/>
              </a:spcBef>
              <a:spcAft>
                <a:spcPts val="1600"/>
              </a:spcAft>
              <a:buNone/>
            </a:pPr>
            <a:r>
              <a:rPr lang="en"/>
              <a:t>In precisely what sense?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Logic of the No Free Lunch theorem</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Consider 2-class problem, over </a:t>
            </a:r>
            <a:r>
              <a:rPr i="1" lang="en"/>
              <a:t>n</a:t>
            </a:r>
            <a:r>
              <a:rPr lang="en"/>
              <a:t> binary variables { </a:t>
            </a:r>
            <a:r>
              <a:rPr i="1" lang="en"/>
              <a:t>x</a:t>
            </a:r>
            <a:r>
              <a:rPr baseline="-25000" i="1" lang="en"/>
              <a:t>i </a:t>
            </a:r>
            <a:r>
              <a:rPr lang="en"/>
              <a:t>}</a:t>
            </a:r>
            <a:endParaRPr/>
          </a:p>
          <a:p>
            <a:pPr indent="-317500" lvl="1" marL="914400" rtl="0">
              <a:spcBef>
                <a:spcPts val="0"/>
              </a:spcBef>
              <a:spcAft>
                <a:spcPts val="0"/>
              </a:spcAft>
              <a:buSzPts val="1400"/>
              <a:buChar char="○"/>
            </a:pPr>
            <a:r>
              <a:rPr lang="en"/>
              <a:t>2^</a:t>
            </a:r>
            <a:r>
              <a:rPr i="1" lang="en"/>
              <a:t>n</a:t>
            </a:r>
            <a:r>
              <a:rPr lang="en"/>
              <a:t> combinations of these variables</a:t>
            </a:r>
            <a:endParaRPr/>
          </a:p>
          <a:p>
            <a:pPr indent="-317500" lvl="1" marL="914400" rtl="0">
              <a:spcBef>
                <a:spcPts val="0"/>
              </a:spcBef>
              <a:spcAft>
                <a:spcPts val="0"/>
              </a:spcAft>
              <a:buSzPts val="1400"/>
              <a:buChar char="○"/>
            </a:pPr>
            <a:r>
              <a:rPr lang="en"/>
              <a:t>2^(2^n) functions over these combinations</a:t>
            </a:r>
            <a:endParaRPr/>
          </a:p>
          <a:p>
            <a:pPr indent="-342900" lvl="0" marL="457200" rtl="0">
              <a:spcBef>
                <a:spcPts val="0"/>
              </a:spcBef>
              <a:spcAft>
                <a:spcPts val="0"/>
              </a:spcAft>
              <a:buSzPts val="1800"/>
              <a:buChar char="●"/>
            </a:pPr>
            <a:r>
              <a:rPr lang="en"/>
              <a:t>In the absence of additional information: all functions equally probable</a:t>
            </a:r>
            <a:endParaRPr/>
          </a:p>
          <a:p>
            <a:pPr indent="0" lvl="0" marL="0">
              <a:spcBef>
                <a:spcPts val="1600"/>
              </a:spcBef>
              <a:spcAft>
                <a:spcPts val="0"/>
              </a:spcAft>
              <a:buNone/>
            </a:pPr>
            <a:r>
              <a:rPr lang="en"/>
              <a:t>Now consider algorithms c</a:t>
            </a:r>
            <a:r>
              <a:rPr baseline="-25000" lang="en"/>
              <a:t>1</a:t>
            </a:r>
            <a:r>
              <a:rPr lang="en"/>
              <a:t> &amp; c</a:t>
            </a:r>
            <a:r>
              <a:rPr baseline="-25000" lang="en"/>
              <a:t>2</a:t>
            </a:r>
            <a:r>
              <a:rPr lang="en"/>
              <a:t> with predictions </a:t>
            </a:r>
            <a:r>
              <a:rPr lang="en"/>
              <a:t>c</a:t>
            </a:r>
            <a:r>
              <a:rPr baseline="-25000" lang="en"/>
              <a:t>1</a:t>
            </a:r>
            <a:r>
              <a:rPr lang="en"/>
              <a:t>(</a:t>
            </a:r>
            <a:r>
              <a:rPr i="1" lang="en"/>
              <a:t>x</a:t>
            </a:r>
            <a:r>
              <a:rPr lang="en"/>
              <a:t>)</a:t>
            </a:r>
            <a:r>
              <a:rPr lang="en"/>
              <a:t>, </a:t>
            </a:r>
            <a:r>
              <a:rPr lang="en"/>
              <a:t>c</a:t>
            </a:r>
            <a:r>
              <a:rPr baseline="-25000" lang="en"/>
              <a:t>2</a:t>
            </a:r>
            <a:r>
              <a:rPr lang="en"/>
              <a:t>(</a:t>
            </a:r>
            <a:r>
              <a:rPr i="1" lang="en"/>
              <a:t>x</a:t>
            </a:r>
            <a:r>
              <a:rPr lang="en"/>
              <a:t>):</a:t>
            </a:r>
            <a:endParaRPr/>
          </a:p>
          <a:p>
            <a:pPr indent="-342900" lvl="0" marL="457200" rtl="0">
              <a:spcBef>
                <a:spcPts val="1600"/>
              </a:spcBef>
              <a:spcAft>
                <a:spcPts val="0"/>
              </a:spcAft>
              <a:buSzPts val="1800"/>
              <a:buChar char="●"/>
            </a:pPr>
            <a:r>
              <a:rPr lang="en"/>
              <a:t>For each target function in which </a:t>
            </a:r>
            <a:r>
              <a:rPr lang="en"/>
              <a:t>c</a:t>
            </a:r>
            <a:r>
              <a:rPr baseline="-25000" lang="en"/>
              <a:t>1</a:t>
            </a:r>
            <a:r>
              <a:rPr lang="en"/>
              <a:t>(</a:t>
            </a:r>
            <a:r>
              <a:rPr i="1" lang="en"/>
              <a:t>x</a:t>
            </a:r>
            <a:r>
              <a:rPr lang="en"/>
              <a:t>)</a:t>
            </a:r>
            <a:r>
              <a:rPr lang="en"/>
              <a:t> outperforms </a:t>
            </a:r>
            <a:r>
              <a:rPr lang="en"/>
              <a:t>c</a:t>
            </a:r>
            <a:r>
              <a:rPr baseline="-25000" lang="en"/>
              <a:t>2</a:t>
            </a:r>
            <a:r>
              <a:rPr lang="en"/>
              <a:t>(</a:t>
            </a:r>
            <a:r>
              <a:rPr i="1" lang="en"/>
              <a:t>x</a:t>
            </a:r>
            <a:r>
              <a:rPr lang="en"/>
              <a:t>)</a:t>
            </a:r>
            <a:r>
              <a:rPr lang="en"/>
              <a:t>, there is a corresponding target function with </a:t>
            </a:r>
            <a:r>
              <a:rPr lang="en"/>
              <a:t>c</a:t>
            </a:r>
            <a:r>
              <a:rPr baseline="-25000" lang="en"/>
              <a:t>1</a:t>
            </a:r>
            <a:r>
              <a:rPr lang="en"/>
              <a:t>(</a:t>
            </a:r>
            <a:r>
              <a:rPr i="1" lang="en"/>
              <a:t>x</a:t>
            </a:r>
            <a:r>
              <a:rPr lang="en"/>
              <a:t>) worse than c</a:t>
            </a:r>
            <a:r>
              <a:rPr baseline="-25000" lang="en"/>
              <a:t>2</a:t>
            </a:r>
            <a:r>
              <a:rPr lang="en"/>
              <a:t>(</a:t>
            </a:r>
            <a:r>
              <a:rPr i="1" lang="en"/>
              <a:t>x</a:t>
            </a:r>
            <a:r>
              <a:rPr lang="en"/>
              <a:t>)</a:t>
            </a:r>
            <a:endParaRPr/>
          </a:p>
          <a:p>
            <a:pPr indent="-342900" lvl="0" marL="457200" rtl="0">
              <a:spcBef>
                <a:spcPts val="0"/>
              </a:spcBef>
              <a:spcAft>
                <a:spcPts val="0"/>
              </a:spcAft>
              <a:buSzPts val="1800"/>
              <a:buChar char="●"/>
            </a:pPr>
            <a:r>
              <a:rPr lang="en"/>
              <a:t>A</a:t>
            </a:r>
            <a:r>
              <a:rPr lang="en"/>
              <a:t>ll target functions have the same prior probability</a:t>
            </a:r>
            <a:endParaRPr/>
          </a:p>
          <a:p>
            <a:pPr indent="-342900" lvl="0" marL="457200" rtl="0">
              <a:spcBef>
                <a:spcPts val="0"/>
              </a:spcBef>
              <a:spcAft>
                <a:spcPts val="0"/>
              </a:spcAft>
              <a:buSzPts val="1800"/>
              <a:buChar char="●"/>
            </a:pPr>
            <a:r>
              <a:rPr lang="en"/>
              <a:t>Thus, expected accuracies of c</a:t>
            </a:r>
            <a:r>
              <a:rPr baseline="-25000" lang="en"/>
              <a:t>1</a:t>
            </a:r>
            <a:r>
              <a:rPr lang="en"/>
              <a:t>, c</a:t>
            </a:r>
            <a:r>
              <a:rPr baseline="-25000" lang="en"/>
              <a:t>2</a:t>
            </a:r>
            <a:r>
              <a:rPr lang="en"/>
              <a:t> exactly equal</a:t>
            </a:r>
            <a:endParaRPr/>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L</a:t>
            </a:r>
            <a:r>
              <a:rPr lang="en"/>
              <a:t>ikelihood that a nearest-neighbor classifier &gt; 60% accurate on arbitrary problem? </a:t>
            </a:r>
            <a:endParaRPr/>
          </a:p>
          <a:p>
            <a:pPr indent="-317500" lvl="1" marL="914400" marR="0" rtl="0" algn="l">
              <a:lnSpc>
                <a:spcPct val="115000"/>
              </a:lnSpc>
              <a:spcBef>
                <a:spcPts val="0"/>
              </a:spcBef>
              <a:spcAft>
                <a:spcPts val="0"/>
              </a:spcAft>
              <a:buClr>
                <a:schemeClr val="dk2"/>
              </a:buClr>
              <a:buSzPts val="1400"/>
              <a:buFont typeface="Arial"/>
              <a:buAutoNum type="alphaLcPeriod"/>
            </a:pPr>
            <a:r>
              <a:rPr lang="en"/>
              <a:t>Equal likelihoods for both outcomes for each training sample</a:t>
            </a:r>
            <a:endParaRPr/>
          </a:p>
          <a:p>
            <a:pPr indent="-317500" lvl="1" marL="914400" rtl="0">
              <a:spcBef>
                <a:spcPts val="0"/>
              </a:spcBef>
              <a:spcAft>
                <a:spcPts val="0"/>
              </a:spcAft>
              <a:buSzPts val="1400"/>
              <a:buAutoNum type="alphaLcPeriod"/>
            </a:pPr>
            <a:r>
              <a:rPr lang="en"/>
              <a:t>All outcomes independent events</a:t>
            </a:r>
            <a:endParaRPr/>
          </a:p>
          <a:p>
            <a:pPr indent="-317500" lvl="1" marL="914400" rtl="0">
              <a:spcBef>
                <a:spcPts val="0"/>
              </a:spcBef>
              <a:spcAft>
                <a:spcPts val="0"/>
              </a:spcAft>
              <a:buSzPts val="1400"/>
              <a:buAutoNum type="alphaLcPeriod"/>
            </a:pPr>
            <a:r>
              <a:rPr lang="en"/>
              <a:t>Thus, scaled binomial distribution with parameter p = 0.5. </a:t>
            </a:r>
            <a:endParaRPr/>
          </a:p>
          <a:p>
            <a:pPr indent="-317500" lvl="1" marL="914400" rtl="0">
              <a:spcBef>
                <a:spcPts val="0"/>
              </a:spcBef>
              <a:spcAft>
                <a:spcPts val="0"/>
              </a:spcAft>
              <a:buSzPts val="1400"/>
              <a:buAutoNum type="alphaLcPeriod"/>
            </a:pPr>
            <a:r>
              <a:rPr lang="en"/>
              <a:t>For </a:t>
            </a:r>
            <a:r>
              <a:rPr i="1" lang="en"/>
              <a:t>N</a:t>
            </a:r>
            <a:r>
              <a:rPr lang="en"/>
              <a:t> test samples: ~ Gaussian distribution with mean 0.5, variance 1/(4</a:t>
            </a:r>
            <a:r>
              <a:rPr i="1" lang="en"/>
              <a:t>N</a:t>
            </a:r>
            <a:r>
              <a:rPr lang="en"/>
              <a:t>). </a:t>
            </a:r>
            <a:endParaRPr/>
          </a:p>
          <a:p>
            <a:pPr indent="-317500" lvl="1" marL="914400" marR="0" rtl="0" algn="l">
              <a:lnSpc>
                <a:spcPct val="115000"/>
              </a:lnSpc>
              <a:spcBef>
                <a:spcPts val="0"/>
              </a:spcBef>
              <a:spcAft>
                <a:spcPts val="0"/>
              </a:spcAft>
              <a:buClr>
                <a:schemeClr val="dk2"/>
              </a:buClr>
              <a:buSzPts val="1400"/>
              <a:buFont typeface="Arial"/>
              <a:buAutoNum type="alphaLcPeriod"/>
            </a:pPr>
            <a:r>
              <a:rPr lang="en"/>
              <a:t>For any realistic number of test samples, likelihood is zero for all practical purposes.</a:t>
            </a:r>
            <a:endParaRPr/>
          </a:p>
          <a:p>
            <a:pPr indent="-317500" lvl="0" marL="457200" marR="0" rtl="0" algn="l">
              <a:lnSpc>
                <a:spcPct val="115000"/>
              </a:lnSpc>
              <a:spcBef>
                <a:spcPts val="0"/>
              </a:spcBef>
              <a:spcAft>
                <a:spcPts val="0"/>
              </a:spcAft>
              <a:buClr>
                <a:schemeClr val="dk2"/>
              </a:buClr>
              <a:buSzPts val="1400"/>
              <a:buFont typeface="Arial"/>
              <a:buAutoNum type="arabicPeriod"/>
            </a:pPr>
            <a:r>
              <a:rPr lang="en"/>
              <a:t>What is the impact of transposing 2 variables from training to testing? </a:t>
            </a:r>
            <a:endParaRPr/>
          </a:p>
          <a:p>
            <a:pPr indent="-317500" lvl="1" marL="914400" marR="0" rtl="0" algn="l">
              <a:lnSpc>
                <a:spcPct val="115000"/>
              </a:lnSpc>
              <a:spcBef>
                <a:spcPts val="0"/>
              </a:spcBef>
              <a:spcAft>
                <a:spcPts val="0"/>
              </a:spcAft>
              <a:buClr>
                <a:schemeClr val="dk2"/>
              </a:buClr>
              <a:buSzPts val="1400"/>
              <a:buFont typeface="Arial"/>
              <a:buAutoNum type="alphaLcPeriod"/>
            </a:pPr>
            <a:r>
              <a:rPr lang="en"/>
              <a:t>Train with (. . . , </a:t>
            </a:r>
            <a:r>
              <a:rPr i="1" lang="en"/>
              <a:t>x</a:t>
            </a:r>
            <a:r>
              <a:rPr baseline="-25000" i="1" lang="en"/>
              <a:t>i</a:t>
            </a:r>
            <a:r>
              <a:rPr lang="en"/>
              <a:t>, </a:t>
            </a:r>
            <a:r>
              <a:rPr i="1" lang="en"/>
              <a:t>x</a:t>
            </a:r>
            <a:r>
              <a:rPr baseline="-25000" i="1" lang="en"/>
              <a:t>j</a:t>
            </a:r>
            <a:r>
              <a:rPr lang="en"/>
              <a:t>, . . . ), test with </a:t>
            </a:r>
            <a:r>
              <a:rPr lang="en"/>
              <a:t>(. . . , </a:t>
            </a:r>
            <a:r>
              <a:rPr i="1" lang="en"/>
              <a:t>x</a:t>
            </a:r>
            <a:r>
              <a:rPr baseline="-25000" i="1" lang="en"/>
              <a:t>j</a:t>
            </a:r>
            <a:r>
              <a:rPr lang="en"/>
              <a:t>, </a:t>
            </a:r>
            <a:r>
              <a:rPr i="1" lang="en"/>
              <a:t>x</a:t>
            </a:r>
            <a:r>
              <a:rPr baseline="-25000" i="1" lang="en"/>
              <a:t>i</a:t>
            </a:r>
            <a:r>
              <a:rPr lang="en"/>
              <a:t>, . . . )</a:t>
            </a:r>
            <a:endParaRPr/>
          </a:p>
          <a:p>
            <a:pPr indent="-317500" lvl="1" marL="914400" marR="0" rtl="0" algn="l">
              <a:lnSpc>
                <a:spcPct val="115000"/>
              </a:lnSpc>
              <a:spcBef>
                <a:spcPts val="0"/>
              </a:spcBef>
              <a:spcAft>
                <a:spcPts val="0"/>
              </a:spcAft>
              <a:buSzPts val="1400"/>
              <a:buAutoNum type="alphaLcPeriod"/>
            </a:pPr>
            <a:r>
              <a:rPr lang="en"/>
              <a:t>B</a:t>
            </a:r>
            <a:r>
              <a:rPr lang="en"/>
              <a:t>ecause all outcomes equally likely, no impact on expected accuracy</a:t>
            </a:r>
            <a:endParaRPr/>
          </a:p>
          <a:p>
            <a:pPr indent="0" lvl="0" marL="0">
              <a:spcBef>
                <a:spcPts val="1600"/>
              </a:spcBef>
              <a:spcAft>
                <a:spcPts val="1600"/>
              </a:spcAft>
              <a:buNone/>
            </a:pPr>
            <a:r>
              <a:rPr lang="en"/>
              <a:t>This is not how Machine Learning works!</a:t>
            </a:r>
            <a:endParaRPr/>
          </a:p>
        </p:txBody>
      </p:sp>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else can we prove with this logic?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Understand the paradox and be free</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Uniform assumption over functions leads to many paradoxical results (including NFL)</a:t>
            </a:r>
            <a:endParaRPr/>
          </a:p>
          <a:p>
            <a:pPr indent="-342900" lvl="0" marL="457200" rtl="0">
              <a:spcBef>
                <a:spcPts val="0"/>
              </a:spcBef>
              <a:spcAft>
                <a:spcPts val="0"/>
              </a:spcAft>
              <a:buSzPts val="1800"/>
              <a:buChar char="●"/>
            </a:pPr>
            <a:r>
              <a:rPr lang="en"/>
              <a:t>Further analysis in terms of “determination” (Barnard, 2011): </a:t>
            </a:r>
            <a:endParaRPr/>
          </a:p>
          <a:p>
            <a:pPr indent="-317500" lvl="1" marL="914400" rtl="0">
              <a:spcBef>
                <a:spcPts val="0"/>
              </a:spcBef>
              <a:spcAft>
                <a:spcPts val="0"/>
              </a:spcAft>
              <a:buSzPts val="1400"/>
              <a:buChar char="○"/>
            </a:pPr>
            <a:r>
              <a:rPr lang="en"/>
              <a:t>Uniform function prior is radically extreme case of “incoherence”</a:t>
            </a:r>
            <a:endParaRPr/>
          </a:p>
          <a:p>
            <a:pPr indent="-342900" lvl="0" marL="457200">
              <a:spcBef>
                <a:spcPts val="0"/>
              </a:spcBef>
              <a:spcAft>
                <a:spcPts val="0"/>
              </a:spcAft>
              <a:buSzPts val="1800"/>
              <a:buChar char="●"/>
            </a:pPr>
            <a:r>
              <a:rPr lang="en"/>
              <a:t>Conclusions arising from uniform prior can safely be ignored!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Depth and generalization</a:t>
            </a:r>
            <a:endParaRPr/>
          </a:p>
        </p:txBody>
      </p:sp>
      <p:sp>
        <p:nvSpPr>
          <p:cNvPr id="138" name="Google Shape;138;p26"/>
          <p:cNvSpPr txBox="1"/>
          <p:nvPr>
            <p:ph idx="1" type="body"/>
          </p:nvPr>
        </p:nvSpPr>
        <p:spPr>
          <a:xfrm>
            <a:off x="311700" y="1152475"/>
            <a:ext cx="8520600" cy="480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400"/>
              <a:t>Observation: Increasing abstraction in deeper layers of convolutional DNNs (e.g. Olah et al. 2017)</a:t>
            </a:r>
            <a:endParaRPr/>
          </a:p>
        </p:txBody>
      </p:sp>
      <p:pic>
        <p:nvPicPr>
          <p:cNvPr id="139" name="Google Shape;139;p26"/>
          <p:cNvPicPr preferRelativeResize="0"/>
          <p:nvPr/>
        </p:nvPicPr>
        <p:blipFill>
          <a:blip r:embed="rId3">
            <a:alphaModFix/>
          </a:blip>
          <a:stretch>
            <a:fillRect/>
          </a:stretch>
        </p:blipFill>
        <p:spPr>
          <a:xfrm>
            <a:off x="67100" y="1592038"/>
            <a:ext cx="9144000" cy="2851424"/>
          </a:xfrm>
          <a:prstGeom prst="rect">
            <a:avLst/>
          </a:prstGeom>
          <a:noFill/>
          <a:ln>
            <a:noFill/>
          </a:ln>
        </p:spPr>
      </p:pic>
      <p:sp>
        <p:nvSpPr>
          <p:cNvPr id="140" name="Google Shape;140;p26"/>
          <p:cNvSpPr txBox="1"/>
          <p:nvPr>
            <p:ph idx="1" type="body"/>
          </p:nvPr>
        </p:nvSpPr>
        <p:spPr>
          <a:xfrm>
            <a:off x="378800" y="4525150"/>
            <a:ext cx="8520600" cy="480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Is this perhaps a general property of deep networks?</a:t>
            </a:r>
            <a:endParaRPr/>
          </a:p>
          <a:p>
            <a:pPr indent="0" lvl="0" marL="0" rtl="0">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Training a single layer - earlier is better ...</a:t>
            </a:r>
            <a:endParaRPr/>
          </a:p>
        </p:txBody>
      </p:sp>
      <p:sp>
        <p:nvSpPr>
          <p:cNvPr id="146" name="Google Shape;146;p27"/>
          <p:cNvSpPr txBox="1"/>
          <p:nvPr>
            <p:ph idx="1" type="body"/>
          </p:nvPr>
        </p:nvSpPr>
        <p:spPr>
          <a:xfrm>
            <a:off x="5851675" y="1655525"/>
            <a:ext cx="2564400" cy="572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(Raghu, 2017)</a:t>
            </a:r>
            <a:endParaRPr/>
          </a:p>
        </p:txBody>
      </p:sp>
      <p:pic>
        <p:nvPicPr>
          <p:cNvPr id="147" name="Google Shape;147;p27"/>
          <p:cNvPicPr preferRelativeResize="0"/>
          <p:nvPr/>
        </p:nvPicPr>
        <p:blipFill>
          <a:blip r:embed="rId3">
            <a:alphaModFix/>
          </a:blip>
          <a:stretch>
            <a:fillRect/>
          </a:stretch>
        </p:blipFill>
        <p:spPr>
          <a:xfrm>
            <a:off x="722873" y="1053925"/>
            <a:ext cx="5084050" cy="2184500"/>
          </a:xfrm>
          <a:prstGeom prst="rect">
            <a:avLst/>
          </a:prstGeom>
          <a:noFill/>
          <a:ln>
            <a:noFill/>
          </a:ln>
        </p:spPr>
      </p:pic>
      <p:pic>
        <p:nvPicPr>
          <p:cNvPr id="148" name="Google Shape;148;p27"/>
          <p:cNvPicPr preferRelativeResize="0"/>
          <p:nvPr/>
        </p:nvPicPr>
        <p:blipFill>
          <a:blip r:embed="rId4">
            <a:alphaModFix/>
          </a:blip>
          <a:stretch>
            <a:fillRect/>
          </a:stretch>
        </p:blipFill>
        <p:spPr>
          <a:xfrm>
            <a:off x="1151273" y="3103700"/>
            <a:ext cx="3032277" cy="1989503"/>
          </a:xfrm>
          <a:prstGeom prst="rect">
            <a:avLst/>
          </a:prstGeom>
          <a:noFill/>
          <a:ln>
            <a:noFill/>
          </a:ln>
        </p:spPr>
      </p:pic>
      <p:sp>
        <p:nvSpPr>
          <p:cNvPr id="149" name="Google Shape;149;p27"/>
          <p:cNvSpPr txBox="1"/>
          <p:nvPr>
            <p:ph idx="1" type="body"/>
          </p:nvPr>
        </p:nvSpPr>
        <p:spPr>
          <a:xfrm>
            <a:off x="5989175" y="3641700"/>
            <a:ext cx="2564400" cy="572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(Davel, unpublished)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But only if your learning parameters are bad!</a:t>
            </a:r>
            <a:endParaRPr/>
          </a:p>
        </p:txBody>
      </p:sp>
      <p:pic>
        <p:nvPicPr>
          <p:cNvPr id="155" name="Google Shape;155;p28" title="Chart"/>
          <p:cNvPicPr preferRelativeResize="0"/>
          <p:nvPr/>
        </p:nvPicPr>
        <p:blipFill>
          <a:blip r:embed="rId3">
            <a:alphaModFix/>
          </a:blip>
          <a:stretch>
            <a:fillRect/>
          </a:stretch>
        </p:blipFill>
        <p:spPr>
          <a:xfrm>
            <a:off x="1176525" y="1492609"/>
            <a:ext cx="4286250" cy="2650331"/>
          </a:xfrm>
          <a:prstGeom prst="rect">
            <a:avLst/>
          </a:prstGeom>
          <a:noFill/>
          <a:ln>
            <a:noFill/>
          </a:ln>
        </p:spPr>
      </p:pic>
      <p:sp>
        <p:nvSpPr>
          <p:cNvPr id="156" name="Google Shape;156;p28"/>
          <p:cNvSpPr txBox="1"/>
          <p:nvPr/>
        </p:nvSpPr>
        <p:spPr>
          <a:xfrm>
            <a:off x="5240400" y="1492600"/>
            <a:ext cx="477000" cy="261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Train</a:t>
            </a:r>
            <a:endParaRPr sz="1000"/>
          </a:p>
        </p:txBody>
      </p:sp>
      <p:sp>
        <p:nvSpPr>
          <p:cNvPr id="157" name="Google Shape;157;p28"/>
          <p:cNvSpPr txBox="1"/>
          <p:nvPr/>
        </p:nvSpPr>
        <p:spPr>
          <a:xfrm>
            <a:off x="5277675" y="1637550"/>
            <a:ext cx="477000" cy="261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Test</a:t>
            </a:r>
            <a:endParaRPr sz="1000"/>
          </a:p>
        </p:txBody>
      </p:sp>
      <p:sp>
        <p:nvSpPr>
          <p:cNvPr id="158" name="Google Shape;158;p28"/>
          <p:cNvSpPr txBox="1"/>
          <p:nvPr>
            <p:ph idx="1" type="body"/>
          </p:nvPr>
        </p:nvSpPr>
        <p:spPr>
          <a:xfrm>
            <a:off x="5717400" y="2571750"/>
            <a:ext cx="2564400" cy="572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(Davel, unpublished)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Other speculations on generalization</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Many other “capacities” being explored … but perhaps ‘capacity’ is the wrong place to look</a:t>
            </a:r>
            <a:endParaRPr/>
          </a:p>
          <a:p>
            <a:pPr indent="-317500" lvl="1" marL="914400" rtl="0">
              <a:spcBef>
                <a:spcPts val="0"/>
              </a:spcBef>
              <a:spcAft>
                <a:spcPts val="0"/>
              </a:spcAft>
              <a:buSzPts val="1400"/>
              <a:buChar char="○"/>
            </a:pPr>
            <a:r>
              <a:rPr lang="en"/>
              <a:t>The accuracy of a database does not depend on its capacity!</a:t>
            </a:r>
            <a:endParaRPr/>
          </a:p>
          <a:p>
            <a:pPr indent="-342900" lvl="0" marL="457200" rtl="0">
              <a:spcBef>
                <a:spcPts val="0"/>
              </a:spcBef>
              <a:spcAft>
                <a:spcPts val="0"/>
              </a:spcAft>
              <a:buSzPts val="1800"/>
              <a:buChar char="●"/>
            </a:pPr>
            <a:r>
              <a:rPr lang="en"/>
              <a:t>Tishby’s “information bottleneck” has made a reappearance</a:t>
            </a:r>
            <a:endParaRPr/>
          </a:p>
          <a:p>
            <a:pPr indent="-317500" lvl="1" marL="914400" rtl="0">
              <a:spcBef>
                <a:spcPts val="0"/>
              </a:spcBef>
              <a:spcAft>
                <a:spcPts val="0"/>
              </a:spcAft>
              <a:buSzPts val="1400"/>
              <a:buChar char="○"/>
            </a:pPr>
            <a:r>
              <a:rPr lang="en"/>
              <a:t>And seems as hocus-pocus as ever</a:t>
            </a:r>
            <a:endParaRPr/>
          </a:p>
          <a:p>
            <a:pPr indent="-342900" lvl="0" marL="457200" rtl="0">
              <a:spcBef>
                <a:spcPts val="0"/>
              </a:spcBef>
              <a:spcAft>
                <a:spcPts val="0"/>
              </a:spcAft>
              <a:buSzPts val="1800"/>
              <a:buChar char="●"/>
            </a:pPr>
            <a:r>
              <a:rPr lang="en"/>
              <a:t>Perhaps we need to take prior information more seriously</a:t>
            </a:r>
            <a:endParaRPr/>
          </a:p>
          <a:p>
            <a:pPr indent="-317500" lvl="1" marL="914400" rtl="0">
              <a:spcBef>
                <a:spcPts val="0"/>
              </a:spcBef>
              <a:spcAft>
                <a:spcPts val="0"/>
              </a:spcAft>
              <a:buSzPts val="1400"/>
              <a:buChar char="○"/>
            </a:pPr>
            <a:r>
              <a:rPr lang="en"/>
              <a:t>Given the NFL absurdities of an inappropriate prior</a:t>
            </a:r>
            <a:endParaRPr/>
          </a:p>
          <a:p>
            <a:pPr indent="0" lvl="0" marL="0">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a:p>
          <a:p>
            <a:pPr indent="0" lvl="0" marL="0">
              <a:spcBef>
                <a:spcPts val="1600"/>
              </a:spcBef>
              <a:spcAft>
                <a:spcPts val="1600"/>
              </a:spcAft>
              <a:buNone/>
            </a:pPr>
            <a:r>
              <a:rPr lang="en" sz="1100">
                <a:solidFill>
                  <a:schemeClr val="dk1"/>
                </a:solidFill>
                <a:highlight>
                  <a:srgbClr val="FFFFFF"/>
                </a:highlight>
                <a:latin typeface="Verdana"/>
                <a:ea typeface="Verdana"/>
                <a:cs typeface="Verdana"/>
                <a:sym typeface="Verdana"/>
              </a:rPr>
              <a:t>This work is based on the research supported by the National Research Foundation. </a:t>
            </a:r>
            <a:r>
              <a:rPr lang="en" sz="1100">
                <a:solidFill>
                  <a:schemeClr val="dk1"/>
                </a:solidFill>
                <a:latin typeface="Verdana"/>
                <a:ea typeface="Verdana"/>
                <a:cs typeface="Verdana"/>
                <a:sym typeface="Verdana"/>
              </a:rPr>
              <a:t>Any opinion, finding and conclusion or recommendation expressed in this material is that of the author and the NRF does not accept any liability in this regard.</a:t>
            </a:r>
            <a:endParaRPr/>
          </a:p>
        </p:txBody>
      </p:sp>
      <p:pic>
        <p:nvPicPr>
          <p:cNvPr id="170" name="Google Shape;170;p30"/>
          <p:cNvPicPr preferRelativeResize="0"/>
          <p:nvPr/>
        </p:nvPicPr>
        <p:blipFill>
          <a:blip r:embed="rId3">
            <a:alphaModFix/>
          </a:blip>
          <a:stretch>
            <a:fillRect/>
          </a:stretch>
        </p:blipFill>
        <p:spPr>
          <a:xfrm>
            <a:off x="6583500" y="0"/>
            <a:ext cx="2514532" cy="84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Overview</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Generalization: an </a:t>
            </a:r>
            <a:r>
              <a:rPr b="1" lang="en"/>
              <a:t>introduction</a:t>
            </a:r>
            <a:endParaRPr b="1"/>
          </a:p>
          <a:p>
            <a:pPr indent="-342900" lvl="0" marL="457200" rtl="0">
              <a:spcBef>
                <a:spcPts val="0"/>
              </a:spcBef>
              <a:spcAft>
                <a:spcPts val="0"/>
              </a:spcAft>
              <a:buSzPts val="1800"/>
              <a:buChar char="●"/>
            </a:pPr>
            <a:r>
              <a:rPr lang="en"/>
              <a:t>The bound of </a:t>
            </a:r>
            <a:r>
              <a:rPr b="1" lang="en"/>
              <a:t>Vapnik &amp; Chervonenkis</a:t>
            </a:r>
            <a:r>
              <a:rPr lang="en"/>
              <a:t> </a:t>
            </a:r>
            <a:endParaRPr/>
          </a:p>
          <a:p>
            <a:pPr indent="-317500" lvl="1" marL="914400" rtl="0">
              <a:spcBef>
                <a:spcPts val="0"/>
              </a:spcBef>
              <a:spcAft>
                <a:spcPts val="0"/>
              </a:spcAft>
              <a:buSzPts val="1400"/>
              <a:buChar char="○"/>
            </a:pPr>
            <a:r>
              <a:rPr lang="en"/>
              <a:t>Experimental evidence: the </a:t>
            </a:r>
            <a:r>
              <a:rPr b="1" lang="en"/>
              <a:t>VC dimension is not relevant</a:t>
            </a:r>
            <a:endParaRPr b="1"/>
          </a:p>
          <a:p>
            <a:pPr indent="-342900" lvl="0" marL="457200" rtl="0">
              <a:spcBef>
                <a:spcPts val="0"/>
              </a:spcBef>
              <a:spcAft>
                <a:spcPts val="0"/>
              </a:spcAft>
              <a:buSzPts val="1800"/>
              <a:buChar char="●"/>
            </a:pPr>
            <a:r>
              <a:rPr lang="en"/>
              <a:t>The </a:t>
            </a:r>
            <a:r>
              <a:rPr b="1" i="1" lang="en"/>
              <a:t>No Free Lunch</a:t>
            </a:r>
            <a:r>
              <a:rPr b="1" lang="en"/>
              <a:t> paradox</a:t>
            </a:r>
            <a:endParaRPr b="1"/>
          </a:p>
          <a:p>
            <a:pPr indent="-342900" lvl="0" marL="457200" rtl="0">
              <a:spcBef>
                <a:spcPts val="0"/>
              </a:spcBef>
              <a:spcAft>
                <a:spcPts val="0"/>
              </a:spcAft>
              <a:buSzPts val="1800"/>
              <a:buChar char="●"/>
            </a:pPr>
            <a:r>
              <a:rPr lang="en"/>
              <a:t>Some empirical observations</a:t>
            </a:r>
            <a:endParaRPr/>
          </a:p>
          <a:p>
            <a:pPr indent="-317500" lvl="1" marL="914400" rtl="0">
              <a:spcBef>
                <a:spcPts val="0"/>
              </a:spcBef>
              <a:spcAft>
                <a:spcPts val="0"/>
              </a:spcAft>
              <a:buSzPts val="1400"/>
              <a:buChar char="○"/>
            </a:pPr>
            <a:r>
              <a:rPr lang="en"/>
              <a:t>Abstraction in deeper layers</a:t>
            </a:r>
            <a:endParaRPr/>
          </a:p>
          <a:p>
            <a:pPr indent="-317500" lvl="1" marL="914400" rtl="0">
              <a:spcBef>
                <a:spcPts val="0"/>
              </a:spcBef>
              <a:spcAft>
                <a:spcPts val="0"/>
              </a:spcAft>
              <a:buSzPts val="1400"/>
              <a:buChar char="○"/>
            </a:pPr>
            <a:r>
              <a:rPr lang="en"/>
              <a:t>Early vs late layers</a:t>
            </a:r>
            <a:endParaRPr/>
          </a:p>
          <a:p>
            <a:pPr indent="-342900" lvl="0" marL="457200">
              <a:spcBef>
                <a:spcPts val="0"/>
              </a:spcBef>
              <a:spcAft>
                <a:spcPts val="0"/>
              </a:spcAft>
              <a:buSzPts val="1800"/>
              <a:buChar char="●"/>
            </a:pPr>
            <a:r>
              <a:rPr lang="en"/>
              <a:t>Conclusion and speculation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Learning and Generalization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Abstract formulation of Machine Learning: </a:t>
            </a:r>
            <a:endParaRPr/>
          </a:p>
          <a:p>
            <a:pPr indent="-342900" lvl="0" marL="457200" rtl="0">
              <a:spcBef>
                <a:spcPts val="1600"/>
              </a:spcBef>
              <a:spcAft>
                <a:spcPts val="0"/>
              </a:spcAft>
              <a:buSzPts val="1800"/>
              <a:buChar char="●"/>
            </a:pPr>
            <a:r>
              <a:rPr lang="en"/>
              <a:t>Collect set of </a:t>
            </a:r>
            <a:r>
              <a:rPr i="1" lang="en"/>
              <a:t>training samples </a:t>
            </a:r>
            <a:r>
              <a:rPr lang="en"/>
              <a:t>{(</a:t>
            </a:r>
            <a:r>
              <a:rPr b="1" lang="en"/>
              <a:t>x</a:t>
            </a:r>
            <a:r>
              <a:rPr lang="en"/>
              <a:t>, c)}</a:t>
            </a:r>
            <a:endParaRPr/>
          </a:p>
          <a:p>
            <a:pPr indent="-342900" lvl="0" marL="457200" rtl="0">
              <a:spcBef>
                <a:spcPts val="0"/>
              </a:spcBef>
              <a:spcAft>
                <a:spcPts val="0"/>
              </a:spcAft>
              <a:buSzPts val="1800"/>
              <a:buChar char="●"/>
            </a:pPr>
            <a:r>
              <a:rPr lang="en"/>
              <a:t>Find the </a:t>
            </a:r>
            <a:r>
              <a:rPr i="1" lang="en"/>
              <a:t>optimal </a:t>
            </a:r>
            <a:r>
              <a:rPr lang="en"/>
              <a:t>representative </a:t>
            </a:r>
            <a:r>
              <a:rPr i="1" lang="en"/>
              <a:t>h* </a:t>
            </a:r>
            <a:r>
              <a:rPr lang="en"/>
              <a:t>in a class of functions {h}</a:t>
            </a:r>
            <a:endParaRPr/>
          </a:p>
          <a:p>
            <a:pPr indent="-317500" lvl="1" marL="914400" rtl="0">
              <a:spcBef>
                <a:spcPts val="0"/>
              </a:spcBef>
              <a:spcAft>
                <a:spcPts val="0"/>
              </a:spcAft>
              <a:buSzPts val="1400"/>
              <a:buChar char="○"/>
            </a:pPr>
            <a:r>
              <a:rPr lang="en"/>
              <a:t>Minimize </a:t>
            </a:r>
            <a:r>
              <a:rPr lang="en"/>
              <a:t>appropriate</a:t>
            </a:r>
            <a:r>
              <a:rPr lang="en"/>
              <a:t> loss function E when evaluated on </a:t>
            </a:r>
            <a:r>
              <a:rPr lang="en" sz="1800"/>
              <a:t>{(</a:t>
            </a:r>
            <a:r>
              <a:rPr b="1" lang="en" sz="1800"/>
              <a:t>x</a:t>
            </a:r>
            <a:r>
              <a:rPr lang="en" sz="1800"/>
              <a:t>, c)}</a:t>
            </a:r>
            <a:endParaRPr sz="1800"/>
          </a:p>
          <a:p>
            <a:pPr indent="-342900" lvl="1" marL="914400" rtl="0">
              <a:spcBef>
                <a:spcPts val="0"/>
              </a:spcBef>
              <a:spcAft>
                <a:spcPts val="0"/>
              </a:spcAft>
              <a:buSzPts val="1800"/>
              <a:buChar char="○"/>
            </a:pPr>
            <a:r>
              <a:rPr lang="en" sz="1800"/>
              <a:t>Typically use a gradient-based optimizer</a:t>
            </a:r>
            <a:endParaRPr sz="1800"/>
          </a:p>
          <a:p>
            <a:pPr indent="-342900" lvl="0" marL="457200" rtl="0">
              <a:spcBef>
                <a:spcPts val="0"/>
              </a:spcBef>
              <a:spcAft>
                <a:spcPts val="0"/>
              </a:spcAft>
              <a:buSzPts val="1800"/>
              <a:buChar char="●"/>
            </a:pPr>
            <a:r>
              <a:rPr lang="en"/>
              <a:t>Apply </a:t>
            </a:r>
            <a:r>
              <a:rPr i="1" lang="en"/>
              <a:t>h* </a:t>
            </a:r>
            <a:r>
              <a:rPr lang="en"/>
              <a:t>to unseen “test cases” {(</a:t>
            </a:r>
            <a:r>
              <a:rPr b="1" lang="en"/>
              <a:t>x’</a:t>
            </a:r>
            <a:r>
              <a:rPr lang="en"/>
              <a:t>, c’)}</a:t>
            </a:r>
            <a:endParaRPr/>
          </a:p>
          <a:p>
            <a:pPr indent="0" lvl="0" marL="0">
              <a:spcBef>
                <a:spcPts val="1600"/>
              </a:spcBef>
              <a:spcAft>
                <a:spcPts val="1600"/>
              </a:spcAft>
              <a:buNone/>
            </a:pPr>
            <a:r>
              <a:rPr b="1" lang="en"/>
              <a:t>Generalization </a:t>
            </a:r>
            <a:r>
              <a:rPr lang="en"/>
              <a:t>is measured by the performance on generic </a:t>
            </a:r>
            <a:r>
              <a:rPr b="1" lang="en"/>
              <a:t>x’</a:t>
            </a:r>
            <a:r>
              <a:rPr lang="en"/>
              <a:t> - e.g. E({(</a:t>
            </a:r>
            <a:r>
              <a:rPr b="1" lang="en"/>
              <a:t>x’</a:t>
            </a:r>
            <a:r>
              <a:rPr lang="en"/>
              <a:t>, 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Analyzing generalization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 challenge: optimize on </a:t>
            </a:r>
            <a:r>
              <a:rPr lang="en"/>
              <a:t>{(</a:t>
            </a:r>
            <a:r>
              <a:rPr b="1" lang="en"/>
              <a:t>x</a:t>
            </a:r>
            <a:r>
              <a:rPr lang="en"/>
              <a:t>, c)}, and evaluate on {(</a:t>
            </a:r>
            <a:r>
              <a:rPr b="1" lang="en"/>
              <a:t>x’</a:t>
            </a:r>
            <a:r>
              <a:rPr lang="en"/>
              <a:t>, c’)}!</a:t>
            </a:r>
            <a:endParaRPr/>
          </a:p>
          <a:p>
            <a:pPr indent="-342900" lvl="0" marL="457200" rtl="0">
              <a:spcBef>
                <a:spcPts val="0"/>
              </a:spcBef>
              <a:spcAft>
                <a:spcPts val="0"/>
              </a:spcAft>
              <a:buSzPts val="1800"/>
              <a:buChar char="●"/>
            </a:pPr>
            <a:r>
              <a:rPr lang="en"/>
              <a:t>But both sets are drawn from the same distribution (or at least </a:t>
            </a:r>
            <a:r>
              <a:rPr i="1" lang="en"/>
              <a:t>similar</a:t>
            </a:r>
            <a:r>
              <a:rPr lang="en"/>
              <a:t>)</a:t>
            </a:r>
            <a:endParaRPr/>
          </a:p>
          <a:p>
            <a:pPr indent="-342900" lvl="0" marL="457200" rtl="0">
              <a:spcBef>
                <a:spcPts val="0"/>
              </a:spcBef>
              <a:spcAft>
                <a:spcPts val="0"/>
              </a:spcAft>
              <a:buSzPts val="1800"/>
              <a:buChar char="●"/>
            </a:pPr>
            <a:r>
              <a:rPr lang="en"/>
              <a:t>Vapnik &amp; Chervonenkis (1971): </a:t>
            </a:r>
            <a:endParaRPr/>
          </a:p>
          <a:p>
            <a:pPr indent="-317500" lvl="1" marL="914400" rtl="0">
              <a:spcBef>
                <a:spcPts val="0"/>
              </a:spcBef>
              <a:spcAft>
                <a:spcPts val="0"/>
              </a:spcAft>
              <a:buSzPts val="1400"/>
              <a:buChar char="○"/>
            </a:pPr>
            <a:r>
              <a:rPr b="1" lang="en"/>
              <a:t>if </a:t>
            </a:r>
            <a:r>
              <a:rPr lang="en"/>
              <a:t>(a) the class of all </a:t>
            </a:r>
            <a:r>
              <a:rPr i="1" lang="en"/>
              <a:t>h</a:t>
            </a:r>
            <a:r>
              <a:rPr lang="en"/>
              <a:t> is </a:t>
            </a:r>
            <a:r>
              <a:rPr lang="en" u="sng"/>
              <a:t>not too big </a:t>
            </a:r>
            <a:r>
              <a:rPr lang="en"/>
              <a:t>and (b) the set {(</a:t>
            </a:r>
            <a:r>
              <a:rPr b="1" lang="en"/>
              <a:t>x</a:t>
            </a:r>
            <a:r>
              <a:rPr lang="en"/>
              <a:t>, c)} contains </a:t>
            </a:r>
            <a:r>
              <a:rPr lang="en" u="sng"/>
              <a:t>sufficiently many samples </a:t>
            </a:r>
            <a:endParaRPr u="sng"/>
          </a:p>
          <a:p>
            <a:pPr indent="-317500" lvl="1" marL="914400" rtl="0">
              <a:spcBef>
                <a:spcPts val="0"/>
              </a:spcBef>
              <a:spcAft>
                <a:spcPts val="0"/>
              </a:spcAft>
              <a:buSzPts val="1400"/>
              <a:buChar char="○"/>
            </a:pPr>
            <a:r>
              <a:rPr b="1" lang="en"/>
              <a:t>then</a:t>
            </a:r>
            <a:r>
              <a:rPr lang="en"/>
              <a:t> it is likely that good performance on the training set implies similar performance during evaluation</a:t>
            </a:r>
            <a:endParaRPr/>
          </a:p>
          <a:p>
            <a:pPr indent="-342900" lvl="0" marL="457200" rtl="0">
              <a:spcBef>
                <a:spcPts val="0"/>
              </a:spcBef>
              <a:spcAft>
                <a:spcPts val="0"/>
              </a:spcAft>
              <a:buSzPts val="1800"/>
              <a:buChar char="●"/>
            </a:pPr>
            <a:r>
              <a:rPr lang="en"/>
              <a:t>Extent of {</a:t>
            </a:r>
            <a:r>
              <a:rPr i="1" lang="en"/>
              <a:t>h</a:t>
            </a:r>
            <a:r>
              <a:rPr lang="en"/>
              <a:t>} measured by </a:t>
            </a:r>
            <a:r>
              <a:rPr i="1" lang="en"/>
              <a:t>Vapnik-Chervonenkis dimension</a:t>
            </a:r>
            <a:endParaRPr/>
          </a:p>
          <a:p>
            <a:pPr indent="-317500" lvl="1" marL="914400">
              <a:spcBef>
                <a:spcPts val="0"/>
              </a:spcBef>
              <a:spcAft>
                <a:spcPts val="0"/>
              </a:spcAft>
              <a:buSzPts val="1400"/>
              <a:buChar char="○"/>
            </a:pPr>
            <a:r>
              <a:rPr lang="en"/>
              <a:t>Related to the largest number of samples that can be given arbitrary labels within {</a:t>
            </a:r>
            <a:r>
              <a:rPr i="1" lang="en"/>
              <a:t>h</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Typical VC bound</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81" name="Google Shape;81;p17"/>
          <p:cNvSpPr/>
          <p:nvPr/>
        </p:nvSpPr>
        <p:spPr>
          <a:xfrm>
            <a:off x="6892475" y="2002850"/>
            <a:ext cx="1570200" cy="300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82" name="Google Shape;82;p17"/>
          <p:cNvPicPr preferRelativeResize="0"/>
          <p:nvPr/>
        </p:nvPicPr>
        <p:blipFill>
          <a:blip r:embed="rId3">
            <a:alphaModFix/>
          </a:blip>
          <a:stretch>
            <a:fillRect/>
          </a:stretch>
        </p:blipFill>
        <p:spPr>
          <a:xfrm>
            <a:off x="0" y="1214383"/>
            <a:ext cx="9144000" cy="27147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VC bounds and Deep Neural Nets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Does VC say anything about </a:t>
            </a:r>
            <a:r>
              <a:rPr b="1" lang="en"/>
              <a:t>real</a:t>
            </a:r>
            <a:r>
              <a:rPr lang="en"/>
              <a:t> Machine-Learning algorithms?</a:t>
            </a:r>
            <a:endParaRPr/>
          </a:p>
          <a:p>
            <a:pPr indent="-342900" lvl="0" marL="457200" rtl="0">
              <a:spcBef>
                <a:spcPts val="1600"/>
              </a:spcBef>
              <a:spcAft>
                <a:spcPts val="0"/>
              </a:spcAft>
              <a:buSzPts val="1800"/>
              <a:buChar char="●"/>
            </a:pPr>
            <a:r>
              <a:rPr lang="en"/>
              <a:t>Sufficient, not necessary condition</a:t>
            </a:r>
            <a:endParaRPr/>
          </a:p>
          <a:p>
            <a:pPr indent="-342900" lvl="0" marL="457200" rtl="0">
              <a:spcBef>
                <a:spcPts val="0"/>
              </a:spcBef>
              <a:spcAft>
                <a:spcPts val="0"/>
              </a:spcAft>
              <a:buSzPts val="1800"/>
              <a:buChar char="●"/>
            </a:pPr>
            <a:r>
              <a:rPr lang="en"/>
              <a:t>Analytic results for soluble cases not very promising </a:t>
            </a:r>
            <a:endParaRPr/>
          </a:p>
          <a:p>
            <a:pPr indent="-317500" lvl="1" marL="914400" rtl="0">
              <a:spcBef>
                <a:spcPts val="0"/>
              </a:spcBef>
              <a:spcAft>
                <a:spcPts val="0"/>
              </a:spcAft>
              <a:buSzPts val="1400"/>
              <a:buChar char="○"/>
            </a:pPr>
            <a:r>
              <a:rPr lang="en"/>
              <a:t>E.g. linear classifier: </a:t>
            </a:r>
            <a:r>
              <a:rPr i="1" lang="en"/>
              <a:t>d</a:t>
            </a:r>
            <a:r>
              <a:rPr i="1" lang="en"/>
              <a:t> </a:t>
            </a:r>
            <a:r>
              <a:rPr lang="en"/>
              <a:t>= dimension of space </a:t>
            </a:r>
            <a:r>
              <a:rPr i="1" lang="en"/>
              <a:t>D</a:t>
            </a:r>
            <a:r>
              <a:rPr lang="en"/>
              <a:t>, so </a:t>
            </a:r>
            <a:r>
              <a:rPr i="1" lang="en"/>
              <a:t>E ~ D/m </a:t>
            </a:r>
            <a:r>
              <a:rPr lang="en"/>
              <a:t>ln (</a:t>
            </a:r>
            <a:r>
              <a:rPr i="1" lang="en"/>
              <a:t>m/D)</a:t>
            </a:r>
            <a:endParaRPr i="1"/>
          </a:p>
          <a:p>
            <a:pPr indent="-342900" lvl="0" marL="457200">
              <a:spcBef>
                <a:spcPts val="0"/>
              </a:spcBef>
              <a:spcAft>
                <a:spcPts val="0"/>
              </a:spcAft>
              <a:buSzPts val="1800"/>
              <a:buChar char="●"/>
            </a:pPr>
            <a:r>
              <a:rPr lang="en"/>
              <a:t>Proof of the pudding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surprise of Zhang (2018)</a:t>
            </a:r>
            <a:endParaRPr/>
          </a:p>
        </p:txBody>
      </p:sp>
      <p:sp>
        <p:nvSpPr>
          <p:cNvPr id="94" name="Google Shape;94;p19"/>
          <p:cNvSpPr txBox="1"/>
          <p:nvPr>
            <p:ph idx="1" type="body"/>
          </p:nvPr>
        </p:nvSpPr>
        <p:spPr>
          <a:xfrm>
            <a:off x="311700" y="1152475"/>
            <a:ext cx="8520600" cy="127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Training DNN with various </a:t>
            </a:r>
            <a:r>
              <a:rPr lang="en" u="sng"/>
              <a:t>corrupted </a:t>
            </a:r>
            <a:r>
              <a:rPr lang="en"/>
              <a:t>forms of standard problems: perfect learning possible! (Effective VC dimension &gt; </a:t>
            </a:r>
            <a:r>
              <a:rPr i="1" lang="en"/>
              <a:t>m</a:t>
            </a:r>
            <a:r>
              <a:rPr lang="en"/>
              <a:t>)</a:t>
            </a:r>
            <a:endParaRPr/>
          </a:p>
          <a:p>
            <a:pPr indent="0" lvl="0" marL="0">
              <a:spcBef>
                <a:spcPts val="1600"/>
              </a:spcBef>
              <a:spcAft>
                <a:spcPts val="1600"/>
              </a:spcAft>
              <a:buNone/>
            </a:pPr>
            <a:r>
              <a:t/>
            </a:r>
            <a:endParaRPr/>
          </a:p>
        </p:txBody>
      </p:sp>
      <p:pic>
        <p:nvPicPr>
          <p:cNvPr id="95" name="Google Shape;95;p19"/>
          <p:cNvPicPr preferRelativeResize="0"/>
          <p:nvPr/>
        </p:nvPicPr>
        <p:blipFill>
          <a:blip r:embed="rId3">
            <a:alphaModFix/>
          </a:blip>
          <a:stretch>
            <a:fillRect/>
          </a:stretch>
        </p:blipFill>
        <p:spPr>
          <a:xfrm>
            <a:off x="865025" y="2237663"/>
            <a:ext cx="5924550" cy="2009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observation is not totally unexpected</a:t>
            </a:r>
            <a:endParaRPr/>
          </a:p>
        </p:txBody>
      </p:sp>
      <p:pic>
        <p:nvPicPr>
          <p:cNvPr id="101" name="Google Shape;101;p20"/>
          <p:cNvPicPr preferRelativeResize="0"/>
          <p:nvPr/>
        </p:nvPicPr>
        <p:blipFill>
          <a:blip r:embed="rId3">
            <a:alphaModFix/>
          </a:blip>
          <a:stretch>
            <a:fillRect/>
          </a:stretch>
        </p:blipFill>
        <p:spPr>
          <a:xfrm>
            <a:off x="2509050" y="1164650"/>
            <a:ext cx="3931055" cy="2548075"/>
          </a:xfrm>
          <a:prstGeom prst="rect">
            <a:avLst/>
          </a:prstGeom>
          <a:noFill/>
          <a:ln>
            <a:noFill/>
          </a:ln>
        </p:spPr>
      </p:pic>
      <p:pic>
        <p:nvPicPr>
          <p:cNvPr id="102" name="Google Shape;102;p20"/>
          <p:cNvPicPr preferRelativeResize="0"/>
          <p:nvPr/>
        </p:nvPicPr>
        <p:blipFill>
          <a:blip r:embed="rId4">
            <a:alphaModFix/>
          </a:blip>
          <a:stretch>
            <a:fillRect/>
          </a:stretch>
        </p:blipFill>
        <p:spPr>
          <a:xfrm>
            <a:off x="900875" y="3859650"/>
            <a:ext cx="7070325" cy="90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mysterious is generalization?</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From “Deep Learning”, by Goodfellow </a:t>
            </a:r>
            <a:r>
              <a:rPr i="1" lang="en" sz="1600"/>
              <a:t>et al.</a:t>
            </a:r>
            <a:r>
              <a:rPr lang="en" sz="1600"/>
              <a:t>:</a:t>
            </a:r>
            <a:endParaRPr sz="1600"/>
          </a:p>
          <a:p>
            <a:pPr indent="0" lvl="0" marL="0" rtl="0">
              <a:spcBef>
                <a:spcPts val="1600"/>
              </a:spcBef>
              <a:spcAft>
                <a:spcPts val="0"/>
              </a:spcAft>
              <a:buClr>
                <a:schemeClr val="dk1"/>
              </a:buClr>
              <a:buSzPts val="1100"/>
              <a:buFont typeface="Arial"/>
              <a:buNone/>
            </a:pPr>
            <a:r>
              <a:rPr i="1" lang="en" sz="1600"/>
              <a:t>The no free lunch theorem for machine learning (Wolpert, 1996) states that, averaged over all possible data generating distributions, every classification algorithm has the same error rate when classifying previously unobserved points. In other words, in some sense, no machine learning algorithm is universally any better than any other.</a:t>
            </a:r>
            <a:endParaRPr i="1" sz="1600"/>
          </a:p>
          <a:p>
            <a:pPr indent="0" lvl="0" marL="0">
              <a:spcBef>
                <a:spcPts val="1600"/>
              </a:spcBef>
              <a:spcAft>
                <a:spcPts val="1600"/>
              </a:spcAft>
              <a:buNone/>
            </a:pPr>
            <a:r>
              <a:rPr lang="en"/>
              <a:t>									- Sec. 5.2.1, p. 116</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