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05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181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55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47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15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96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88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098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774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19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4E3CE-353A-4D38-A69E-59E07C385EBD}" type="datetimeFigureOut">
              <a:rPr lang="en-ZA" smtClean="0"/>
              <a:t>2017/10/27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19F8-3088-47EE-B0CD-54229CC9B9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286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268760"/>
            <a:ext cx="8568952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Automatic speech recognition of</a:t>
            </a:r>
            <a:br>
              <a:rPr lang="en-ZA" dirty="0" smtClean="0"/>
            </a:br>
            <a:r>
              <a:rPr lang="en-ZA" dirty="0" smtClean="0"/>
              <a:t>code-switched speech for</a:t>
            </a:r>
            <a:br>
              <a:rPr lang="en-ZA" dirty="0" smtClean="0"/>
            </a:br>
            <a:r>
              <a:rPr lang="en-ZA" dirty="0" smtClean="0"/>
              <a:t>South African languages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137792"/>
          </a:xfrm>
        </p:spPr>
        <p:txBody>
          <a:bodyPr>
            <a:normAutofit fontScale="92500" lnSpcReduction="10000"/>
          </a:bodyPr>
          <a:lstStyle/>
          <a:p>
            <a:r>
              <a:rPr lang="en-ZA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Ewald</a:t>
            </a:r>
            <a:r>
              <a:rPr lang="en-Z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van der </a:t>
            </a:r>
            <a:r>
              <a:rPr lang="en-ZA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Westhuizen</a:t>
            </a:r>
            <a:endParaRPr lang="en-ZA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Z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Digital signal processing group</a:t>
            </a:r>
          </a:p>
          <a:p>
            <a:r>
              <a:rPr lang="en-Z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DSP lab, </a:t>
            </a:r>
            <a:r>
              <a:rPr lang="en-ZA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Rm</a:t>
            </a:r>
            <a:r>
              <a:rPr lang="en-Z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E355, E&amp;E Engineering</a:t>
            </a:r>
          </a:p>
          <a:p>
            <a:r>
              <a:rPr lang="en-Z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Stellenbosch University</a:t>
            </a:r>
            <a:endParaRPr lang="en-Z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 smtClean="0"/>
              <a:t>A</a:t>
            </a:r>
            <a:r>
              <a:rPr lang="en-ZA" dirty="0" smtClean="0"/>
              <a:t>utomatic </a:t>
            </a:r>
            <a:r>
              <a:rPr lang="en-ZA" b="1" dirty="0" smtClean="0"/>
              <a:t>S</a:t>
            </a:r>
            <a:r>
              <a:rPr lang="en-ZA" dirty="0" smtClean="0"/>
              <a:t>peech </a:t>
            </a:r>
            <a:r>
              <a:rPr lang="en-ZA" b="1" dirty="0" smtClean="0"/>
              <a:t>R</a:t>
            </a:r>
            <a:r>
              <a:rPr lang="en-ZA" dirty="0" smtClean="0"/>
              <a:t>ecognition – human speech to text</a:t>
            </a:r>
          </a:p>
          <a:p>
            <a:r>
              <a:rPr lang="en-ZA" dirty="0" smtClean="0"/>
              <a:t>ASR systems suited for monolingual speech</a:t>
            </a:r>
          </a:p>
          <a:p>
            <a:r>
              <a:rPr lang="en-ZA" dirty="0" smtClean="0"/>
              <a:t>Code-switching – multilingual speakers speak more than one language in a conversation or utterance</a:t>
            </a:r>
          </a:p>
          <a:p>
            <a:r>
              <a:rPr lang="en-ZA" dirty="0" smtClean="0"/>
              <a:t>Code-switching degrades ASR performance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1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Speech in South African soap operas</a:t>
            </a:r>
          </a:p>
          <a:p>
            <a:r>
              <a:rPr lang="en-ZA" dirty="0" smtClean="0"/>
              <a:t>Example video: Setswana, Zulu and English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98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Speech is </a:t>
            </a:r>
            <a:r>
              <a:rPr lang="en-ZA" dirty="0" smtClean="0"/>
              <a:t>natural, conversational</a:t>
            </a:r>
            <a:r>
              <a:rPr lang="en-ZA" dirty="0" smtClean="0"/>
              <a:t>, fast, </a:t>
            </a:r>
            <a:r>
              <a:rPr lang="en-ZA" dirty="0" smtClean="0"/>
              <a:t>emotion, accented</a:t>
            </a:r>
            <a:endParaRPr lang="en-ZA" dirty="0" smtClean="0"/>
          </a:p>
          <a:p>
            <a:r>
              <a:rPr lang="en-ZA" dirty="0"/>
              <a:t>Code-switching is </a:t>
            </a:r>
            <a:r>
              <a:rPr lang="en-ZA" dirty="0" smtClean="0"/>
              <a:t>spontaneous</a:t>
            </a:r>
          </a:p>
          <a:p>
            <a:r>
              <a:rPr lang="en-ZA" dirty="0" smtClean="0"/>
              <a:t>Filler words and </a:t>
            </a:r>
            <a:r>
              <a:rPr lang="en-ZA" dirty="0" smtClean="0"/>
              <a:t>hesitations</a:t>
            </a:r>
            <a:endParaRPr lang="en-ZA" dirty="0" smtClean="0"/>
          </a:p>
          <a:p>
            <a:r>
              <a:rPr lang="en-ZA" dirty="0" smtClean="0"/>
              <a:t>Noisy environment (door, footsteps, paper rustle)</a:t>
            </a:r>
          </a:p>
          <a:p>
            <a:r>
              <a:rPr lang="en-ZA" dirty="0" smtClean="0"/>
              <a:t>Speech overlap</a:t>
            </a:r>
          </a:p>
        </p:txBody>
      </p:sp>
    </p:spTree>
    <p:extLst>
      <p:ext uri="{BB962C8B-B14F-4D97-AF65-F5344CB8AC3E}">
        <p14:creationId xmlns:p14="http://schemas.microsoft.com/office/powerpoint/2010/main" val="22121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Modelling code-switched language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 smtClean="0"/>
              <a:t>Code-switching examples are sparse</a:t>
            </a:r>
          </a:p>
          <a:p>
            <a:r>
              <a:rPr lang="en-ZA" dirty="0"/>
              <a:t>Synthesise artificial examples of code-switching</a:t>
            </a:r>
          </a:p>
          <a:p>
            <a:r>
              <a:rPr lang="en-ZA" dirty="0" smtClean="0"/>
              <a:t>Word </a:t>
            </a:r>
            <a:r>
              <a:rPr lang="en-ZA" dirty="0" err="1" smtClean="0"/>
              <a:t>embeddings</a:t>
            </a:r>
            <a:endParaRPr lang="en-ZA" dirty="0" smtClean="0"/>
          </a:p>
          <a:p>
            <a:pPr lvl="1"/>
            <a:r>
              <a:rPr lang="en-ZA" dirty="0" smtClean="0"/>
              <a:t>Represent words as vectors in multidimensional space</a:t>
            </a:r>
          </a:p>
          <a:p>
            <a:pPr lvl="1"/>
            <a:r>
              <a:rPr lang="en-ZA" dirty="0" smtClean="0"/>
              <a:t>Capture </a:t>
            </a:r>
            <a:r>
              <a:rPr lang="en-ZA" dirty="0"/>
              <a:t>semantic and syntactic relationships of words</a:t>
            </a:r>
          </a:p>
          <a:p>
            <a:r>
              <a:rPr lang="en-ZA" dirty="0" smtClean="0"/>
              <a:t>Synthesised examples enhance training data </a:t>
            </a:r>
            <a:r>
              <a:rPr lang="en-ZA" dirty="0" smtClean="0"/>
              <a:t>used </a:t>
            </a:r>
            <a:r>
              <a:rPr lang="en-ZA" dirty="0" smtClean="0"/>
              <a:t>for language modelling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05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74587"/>
              </p:ext>
            </p:extLst>
          </p:nvPr>
        </p:nvGraphicFramePr>
        <p:xfrm>
          <a:off x="850900" y="1117600"/>
          <a:ext cx="74041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480820"/>
                <a:gridCol w="1480820"/>
                <a:gridCol w="1426062"/>
                <a:gridCol w="1535578"/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2000" dirty="0" smtClean="0"/>
                        <a:t>Trigger</a:t>
                      </a:r>
                      <a:endParaRPr lang="en-ZA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000" dirty="0" err="1" smtClean="0"/>
                        <a:t>i</a:t>
                      </a:r>
                      <a:r>
                        <a:rPr lang="en-ZA" sz="2000" dirty="0" smtClean="0"/>
                        <a:t>-</a:t>
                      </a:r>
                      <a:endParaRPr lang="en-Z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000" dirty="0" err="1" smtClean="0"/>
                        <a:t>ama</a:t>
                      </a:r>
                      <a:r>
                        <a:rPr lang="en-ZA" sz="2000" dirty="0" smtClean="0"/>
                        <a:t>-</a:t>
                      </a:r>
                      <a:endParaRPr lang="en-Z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2000" dirty="0" smtClean="0"/>
                        <a:t>Query word</a:t>
                      </a:r>
                      <a:endParaRPr lang="en-ZA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album</a:t>
                      </a:r>
                      <a:endParaRPr lang="en-Z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advertisers</a:t>
                      </a:r>
                      <a:endParaRPr lang="en-Z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b="0" i="1" dirty="0" err="1" smtClean="0"/>
                        <a:t>sim.wrd</a:t>
                      </a:r>
                      <a:endParaRPr lang="en-ZA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i="1" dirty="0" err="1" smtClean="0"/>
                        <a:t>cos.scr</a:t>
                      </a:r>
                      <a:endParaRPr lang="en-ZA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b="0" i="1" dirty="0" err="1" smtClean="0"/>
                        <a:t>sim.wrd</a:t>
                      </a:r>
                      <a:endParaRPr lang="en-ZA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b="0" i="1" dirty="0" err="1" smtClean="0"/>
                        <a:t>cos.scr</a:t>
                      </a:r>
                      <a:endParaRPr lang="en-ZA" sz="2000" b="0" i="1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ZA" sz="2000" dirty="0" smtClean="0"/>
                        <a:t>Result words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smtClean="0"/>
                        <a:t>song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0.87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err="1" smtClean="0"/>
                        <a:t>promotors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0.77</a:t>
                      </a:r>
                      <a:endParaRPr lang="en-ZA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smtClean="0"/>
                        <a:t>movie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0.81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err="1" smtClean="0"/>
                        <a:t>creatives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0.73</a:t>
                      </a:r>
                      <a:endParaRPr lang="en-ZA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smtClean="0"/>
                        <a:t>film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0.77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smtClean="0"/>
                        <a:t>employers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0.72</a:t>
                      </a:r>
                      <a:endParaRPr lang="en-ZA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smtClean="0"/>
                        <a:t>soundtrack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0.77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smtClean="0"/>
                        <a:t>sponsors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0.72</a:t>
                      </a:r>
                      <a:endParaRPr lang="en-ZA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smtClean="0"/>
                        <a:t>series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0.74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2000" dirty="0" smtClean="0"/>
                        <a:t>fans</a:t>
                      </a:r>
                      <a:endParaRPr lang="en-Z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000" dirty="0" smtClean="0"/>
                        <a:t>0.70</a:t>
                      </a:r>
                      <a:endParaRPr lang="en-ZA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Querying word embedding models</a:t>
            </a:r>
            <a:endParaRPr lang="en-ZA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4381501"/>
            <a:ext cx="8229600" cy="234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ZA" i="1" dirty="0" err="1" smtClean="0"/>
              <a:t>i</a:t>
            </a:r>
            <a:r>
              <a:rPr lang="en-ZA" i="1" dirty="0" smtClean="0"/>
              <a:t>-</a:t>
            </a:r>
            <a:r>
              <a:rPr lang="en-ZA" dirty="0" smtClean="0"/>
              <a:t> song, </a:t>
            </a:r>
            <a:r>
              <a:rPr lang="en-ZA" i="1" dirty="0" err="1" smtClean="0"/>
              <a:t>i</a:t>
            </a:r>
            <a:r>
              <a:rPr lang="en-ZA" i="1" dirty="0" smtClean="0"/>
              <a:t>-</a:t>
            </a:r>
            <a:r>
              <a:rPr lang="en-ZA" dirty="0" smtClean="0"/>
              <a:t> movie</a:t>
            </a:r>
          </a:p>
          <a:p>
            <a:pPr marL="285750" indent="-285750"/>
            <a:endParaRPr lang="en-ZA" dirty="0" smtClean="0"/>
          </a:p>
          <a:p>
            <a:pPr marL="285750" indent="-285750"/>
            <a:r>
              <a:rPr lang="en-ZA" i="1" dirty="0" err="1" smtClean="0"/>
              <a:t>ama</a:t>
            </a:r>
            <a:r>
              <a:rPr lang="en-ZA" i="1" dirty="0" smtClean="0"/>
              <a:t>-</a:t>
            </a:r>
            <a:r>
              <a:rPr lang="en-ZA" dirty="0" smtClean="0"/>
              <a:t> </a:t>
            </a:r>
            <a:r>
              <a:rPr lang="en-ZA" dirty="0" err="1" smtClean="0"/>
              <a:t>promotors</a:t>
            </a:r>
            <a:r>
              <a:rPr lang="en-ZA" dirty="0" smtClean="0"/>
              <a:t>, </a:t>
            </a:r>
            <a:r>
              <a:rPr lang="en-ZA" i="1" dirty="0" err="1" smtClean="0"/>
              <a:t>ama</a:t>
            </a:r>
            <a:r>
              <a:rPr lang="en-ZA" i="1" dirty="0" smtClean="0"/>
              <a:t>-</a:t>
            </a:r>
            <a:r>
              <a:rPr lang="en-ZA" dirty="0" smtClean="0"/>
              <a:t> </a:t>
            </a:r>
            <a:r>
              <a:rPr lang="en-ZA" dirty="0" err="1" smtClean="0"/>
              <a:t>creatives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71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Code-switching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Inter-sentence</a:t>
            </a:r>
          </a:p>
          <a:p>
            <a:r>
              <a:rPr lang="en-ZA" dirty="0" smtClean="0"/>
              <a:t>Intra-sentence</a:t>
            </a:r>
          </a:p>
          <a:p>
            <a:pPr lvl="1"/>
            <a:r>
              <a:rPr lang="en-ZA" dirty="0" err="1" smtClean="0"/>
              <a:t>Insertional</a:t>
            </a:r>
            <a:r>
              <a:rPr lang="en-ZA" dirty="0" smtClean="0"/>
              <a:t> CS</a:t>
            </a:r>
          </a:p>
          <a:p>
            <a:pPr lvl="1"/>
            <a:r>
              <a:rPr lang="en-ZA" dirty="0" err="1" smtClean="0"/>
              <a:t>Alternational</a:t>
            </a:r>
            <a:r>
              <a:rPr lang="en-ZA" dirty="0" smtClean="0"/>
              <a:t> CS</a:t>
            </a:r>
          </a:p>
          <a:p>
            <a:r>
              <a:rPr lang="en-ZA" dirty="0" smtClean="0"/>
              <a:t>Intra-word</a:t>
            </a:r>
          </a:p>
          <a:p>
            <a:r>
              <a:rPr lang="en-ZA" dirty="0" smtClean="0"/>
              <a:t>Example:</a:t>
            </a:r>
          </a:p>
          <a:p>
            <a:pPr lvl="1"/>
            <a:r>
              <a:rPr lang="en-ZA" dirty="0" smtClean="0"/>
              <a:t>You’ve got no idea how </a:t>
            </a:r>
            <a:r>
              <a:rPr lang="en-ZA" i="1" dirty="0" err="1" smtClean="0"/>
              <a:t>vinnig</a:t>
            </a:r>
            <a:r>
              <a:rPr lang="en-ZA" dirty="0" smtClean="0"/>
              <a:t> I’ve been </a:t>
            </a:r>
            <a:r>
              <a:rPr lang="en-ZA" i="1" dirty="0" err="1" smtClean="0"/>
              <a:t>slaan</a:t>
            </a:r>
            <a:r>
              <a:rPr lang="en-ZA" dirty="0" err="1" smtClean="0"/>
              <a:t>-ing</a:t>
            </a:r>
            <a:r>
              <a:rPr lang="en-ZA" dirty="0" smtClean="0"/>
              <a:t> this </a:t>
            </a:r>
            <a:r>
              <a:rPr lang="en-ZA" i="1" dirty="0" err="1" smtClean="0"/>
              <a:t>bymekaar</a:t>
            </a:r>
            <a:r>
              <a:rPr lang="en-Z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207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Automatic speech recognition of code-switched speech for South African languages</vt:lpstr>
      <vt:lpstr>Introduction</vt:lpstr>
      <vt:lpstr>Example</vt:lpstr>
      <vt:lpstr>Example</vt:lpstr>
      <vt:lpstr>Modelling code-switched language</vt:lpstr>
      <vt:lpstr>Querying word embedding models</vt:lpstr>
      <vt:lpstr>Code-switching</vt:lpstr>
    </vt:vector>
  </TitlesOfParts>
  <Company>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speech recognition of code-switched speech for South African Languages</dc:title>
  <dc:creator>Ewald van der Westhuizen</dc:creator>
  <cp:lastModifiedBy>Ewald van der Westhuizen</cp:lastModifiedBy>
  <cp:revision>28</cp:revision>
  <dcterms:created xsi:type="dcterms:W3CDTF">2017-10-26T10:30:58Z</dcterms:created>
  <dcterms:modified xsi:type="dcterms:W3CDTF">2017-10-27T10:00:21Z</dcterms:modified>
</cp:coreProperties>
</file>